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804" r:id="rId1"/>
    <p:sldMasterId id="2147483841" r:id="rId2"/>
    <p:sldMasterId id="2147483877" r:id="rId3"/>
    <p:sldMasterId id="2147483908" r:id="rId4"/>
  </p:sldMasterIdLst>
  <p:notesMasterIdLst>
    <p:notesMasterId r:id="rId43"/>
  </p:notesMasterIdLst>
  <p:handoutMasterIdLst>
    <p:handoutMasterId r:id="rId44"/>
  </p:handoutMasterIdLst>
  <p:sldIdLst>
    <p:sldId id="768" r:id="rId5"/>
    <p:sldId id="879" r:id="rId6"/>
    <p:sldId id="880" r:id="rId7"/>
    <p:sldId id="824" r:id="rId8"/>
    <p:sldId id="835" r:id="rId9"/>
    <p:sldId id="838" r:id="rId10"/>
    <p:sldId id="841" r:id="rId11"/>
    <p:sldId id="839" r:id="rId12"/>
    <p:sldId id="867" r:id="rId13"/>
    <p:sldId id="843" r:id="rId14"/>
    <p:sldId id="842" r:id="rId15"/>
    <p:sldId id="845" r:id="rId16"/>
    <p:sldId id="837" r:id="rId17"/>
    <p:sldId id="836" r:id="rId18"/>
    <p:sldId id="872" r:id="rId19"/>
    <p:sldId id="868" r:id="rId20"/>
    <p:sldId id="876" r:id="rId21"/>
    <p:sldId id="873" r:id="rId22"/>
    <p:sldId id="877" r:id="rId23"/>
    <p:sldId id="844" r:id="rId24"/>
    <p:sldId id="855" r:id="rId25"/>
    <p:sldId id="846" r:id="rId26"/>
    <p:sldId id="853" r:id="rId27"/>
    <p:sldId id="895" r:id="rId28"/>
    <p:sldId id="856" r:id="rId29"/>
    <p:sldId id="852" r:id="rId30"/>
    <p:sldId id="869" r:id="rId31"/>
    <p:sldId id="886" r:id="rId32"/>
    <p:sldId id="887" r:id="rId33"/>
    <p:sldId id="888" r:id="rId34"/>
    <p:sldId id="889" r:id="rId35"/>
    <p:sldId id="890" r:id="rId36"/>
    <p:sldId id="893" r:id="rId37"/>
    <p:sldId id="894" r:id="rId38"/>
    <p:sldId id="858" r:id="rId39"/>
    <p:sldId id="878" r:id="rId40"/>
    <p:sldId id="854" r:id="rId41"/>
    <p:sldId id="829"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96D6"/>
    <a:srgbClr val="00FF00"/>
    <a:srgbClr val="3C8438"/>
    <a:srgbClr val="FFFF99"/>
    <a:srgbClr val="E5E8E8"/>
    <a:srgbClr val="CBCBCB"/>
    <a:srgbClr val="B9B8BB"/>
    <a:srgbClr val="E7E7E7"/>
    <a:srgbClr val="B9B9B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94434" autoAdjust="0"/>
  </p:normalViewPr>
  <p:slideViewPr>
    <p:cSldViewPr snapToGrid="0">
      <p:cViewPr varScale="1">
        <p:scale>
          <a:sx n="115" d="100"/>
          <a:sy n="115" d="100"/>
        </p:scale>
        <p:origin x="546" y="96"/>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3" d="2"/>
        <a:sy n="3" d="2"/>
      </p:scale>
      <p:origin x="0" y="0"/>
    </p:cViewPr>
  </p:notesTextViewPr>
  <p:sorterViewPr>
    <p:cViewPr>
      <p:scale>
        <a:sx n="188" d="100"/>
        <a:sy n="188"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1/11/2017</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1/11/2017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dirty="0"/>
          </a:p>
        </p:txBody>
      </p:sp>
    </p:spTree>
    <p:extLst>
      <p:ext uri="{BB962C8B-B14F-4D97-AF65-F5344CB8AC3E}">
        <p14:creationId xmlns:p14="http://schemas.microsoft.com/office/powerpoint/2010/main" val="322590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371585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1988108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dirty="0"/>
          </a:p>
        </p:txBody>
      </p:sp>
    </p:spTree>
    <p:extLst>
      <p:ext uri="{BB962C8B-B14F-4D97-AF65-F5344CB8AC3E}">
        <p14:creationId xmlns:p14="http://schemas.microsoft.com/office/powerpoint/2010/main" val="2787043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19</a:t>
            </a:fld>
            <a:endParaRPr lang="en-US">
              <a:solidFill>
                <a:prstClr val="black"/>
              </a:solidFill>
              <a:latin typeface="Arial" panose="020B0604020202020204"/>
            </a:endParaRPr>
          </a:p>
        </p:txBody>
      </p:sp>
    </p:spTree>
    <p:extLst>
      <p:ext uri="{BB962C8B-B14F-4D97-AF65-F5344CB8AC3E}">
        <p14:creationId xmlns:p14="http://schemas.microsoft.com/office/powerpoint/2010/main" val="73223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dirty="0"/>
          </a:p>
        </p:txBody>
      </p:sp>
    </p:spTree>
    <p:extLst>
      <p:ext uri="{BB962C8B-B14F-4D97-AF65-F5344CB8AC3E}">
        <p14:creationId xmlns:p14="http://schemas.microsoft.com/office/powerpoint/2010/main" val="1103261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341776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dirty="0"/>
          </a:p>
        </p:txBody>
      </p:sp>
    </p:spTree>
    <p:extLst>
      <p:ext uri="{BB962C8B-B14F-4D97-AF65-F5344CB8AC3E}">
        <p14:creationId xmlns:p14="http://schemas.microsoft.com/office/powerpoint/2010/main" val="7936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dirty="0"/>
          </a:p>
        </p:txBody>
      </p:sp>
    </p:spTree>
    <p:extLst>
      <p:ext uri="{BB962C8B-B14F-4D97-AF65-F5344CB8AC3E}">
        <p14:creationId xmlns:p14="http://schemas.microsoft.com/office/powerpoint/2010/main" val="3130983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dirty="0"/>
          </a:p>
        </p:txBody>
      </p:sp>
    </p:spTree>
    <p:extLst>
      <p:ext uri="{BB962C8B-B14F-4D97-AF65-F5344CB8AC3E}">
        <p14:creationId xmlns:p14="http://schemas.microsoft.com/office/powerpoint/2010/main" val="243319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4</a:t>
            </a:fld>
            <a:endParaRPr lang="en-US">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dirty="0"/>
          </a:p>
        </p:txBody>
      </p:sp>
    </p:spTree>
    <p:extLst>
      <p:ext uri="{BB962C8B-B14F-4D97-AF65-F5344CB8AC3E}">
        <p14:creationId xmlns:p14="http://schemas.microsoft.com/office/powerpoint/2010/main" val="313670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dirty="0"/>
          </a:p>
        </p:txBody>
      </p:sp>
    </p:spTree>
    <p:extLst>
      <p:ext uri="{BB962C8B-B14F-4D97-AF65-F5344CB8AC3E}">
        <p14:creationId xmlns:p14="http://schemas.microsoft.com/office/powerpoint/2010/main" val="2281893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dirty="0"/>
          </a:p>
        </p:txBody>
      </p:sp>
    </p:spTree>
    <p:extLst>
      <p:ext uri="{BB962C8B-B14F-4D97-AF65-F5344CB8AC3E}">
        <p14:creationId xmlns:p14="http://schemas.microsoft.com/office/powerpoint/2010/main" val="367134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dirty="0"/>
          </a:p>
        </p:txBody>
      </p:sp>
    </p:spTree>
    <p:extLst>
      <p:ext uri="{BB962C8B-B14F-4D97-AF65-F5344CB8AC3E}">
        <p14:creationId xmlns:p14="http://schemas.microsoft.com/office/powerpoint/2010/main" val="163564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19348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318553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313265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3736558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39004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67026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970546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80.xml"/><Relationship Id="rId4" Type="http://schemas.openxmlformats.org/officeDocument/2006/relationships/hyperlink" Target="http://openjdk.java.net/projects/jdk8/featur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3" Type="http://schemas.openxmlformats.org/officeDocument/2006/relationships/hyperlink" Target="http://openjdk.java.net/projects/jdk8/features" TargetMode="External"/><Relationship Id="rId2" Type="http://schemas.openxmlformats.org/officeDocument/2006/relationships/notesSlide" Target="../notesSlides/notesSlide15.xml"/><Relationship Id="rId1" Type="http://schemas.openxmlformats.org/officeDocument/2006/relationships/slideLayout" Target="../slideLayouts/slideLayout9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80.xml"/><Relationship Id="rId4" Type="http://schemas.openxmlformats.org/officeDocument/2006/relationships/hyperlink" Target="http://openjdk.java.net/projects/jdk7/featur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90.xml"/><Relationship Id="rId5" Type="http://schemas.openxmlformats.org/officeDocument/2006/relationships/hyperlink" Target="http://openjdk.java.net/projects/jdk7/features"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83128" y="3241963"/>
            <a:ext cx="8717676" cy="1100397"/>
          </a:xfrm>
        </p:spPr>
        <p:txBody>
          <a:bodyPr/>
          <a:lstStyle/>
          <a:p>
            <a:r>
              <a:rPr lang="en-US" sz="4000" dirty="0" smtClean="0"/>
              <a:t>Enhancements of JAVA 7 &amp; 8</a:t>
            </a:r>
            <a:endParaRPr lang="en-US" sz="40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Dec 20, 2016</a:t>
            </a:r>
          </a:p>
          <a:p>
            <a:endParaRPr lang="en-US" b="1" dirty="0">
              <a:solidFill>
                <a:schemeClr val="bg2"/>
              </a:solidFill>
            </a:endParaRPr>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Shareef  –  Crew Pay</a:t>
            </a:r>
          </a:p>
          <a:p>
            <a:pPr algn="r"/>
            <a:endParaRPr lang="en-US" b="1" dirty="0">
              <a:solidFill>
                <a:srgbClr val="FFC000"/>
              </a:solidFill>
            </a:endParaRPr>
          </a:p>
        </p:txBody>
      </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Type </a:t>
            </a:r>
            <a:r>
              <a:rPr lang="en-US" sz="2400" dirty="0"/>
              <a:t>inference Generic Instance Creation</a:t>
            </a:r>
            <a:endParaRPr lang="en-GB" sz="2400" b="0" dirty="0">
              <a:latin typeface="HP Simplified" panose="020B0604020204020204" pitchFamily="34" charset="0"/>
            </a:endParaRPr>
          </a:p>
        </p:txBody>
      </p:sp>
      <p:sp>
        <p:nvSpPr>
          <p:cNvPr id="2" name="TextBox 1"/>
          <p:cNvSpPr txBox="1"/>
          <p:nvPr/>
        </p:nvSpPr>
        <p:spPr>
          <a:xfrm>
            <a:off x="483649" y="807541"/>
            <a:ext cx="8261492" cy="4086049"/>
          </a:xfrm>
          <a:prstGeom prst="rect">
            <a:avLst/>
          </a:prstGeom>
          <a:noFill/>
        </p:spPr>
        <p:txBody>
          <a:bodyPr wrap="square" lIns="0" tIns="0" rIns="0" bIns="0" rtlCol="0">
            <a:noAutofit/>
          </a:bodyPr>
          <a:lstStyle/>
          <a:p>
            <a:pPr lvl="0" algn="just" defTabSz="914400" eaLnBrk="0" fontAlgn="base" hangingPunct="0">
              <a:spcBef>
                <a:spcPct val="0"/>
              </a:spcBef>
              <a:spcAft>
                <a:spcPct val="0"/>
              </a:spcAft>
            </a:pPr>
            <a:r>
              <a:rPr lang="en-US" altLang="en-US" sz="1400" dirty="0">
                <a:latin typeface="Arial" panose="020B0604020202020204" pitchFamily="34" charset="0"/>
              </a:rPr>
              <a:t>You can replace the type arguments required to invoke the constructor of a generic class with an empty set of type parameters (</a:t>
            </a:r>
            <a:r>
              <a:rPr lang="en-US" altLang="en-US" sz="1400" dirty="0">
                <a:latin typeface="Arial Unicode MS" panose="020B0604020202020204" pitchFamily="34" charset="-128"/>
              </a:rPr>
              <a:t>&lt;&gt;</a:t>
            </a:r>
            <a:r>
              <a:rPr lang="en-US" altLang="en-US" sz="1400" dirty="0"/>
              <a:t>) as long as the compiler can infer the type arguments from the context. This pair of angle brackets is informally called the </a:t>
            </a:r>
            <a:r>
              <a:rPr lang="en-US" altLang="en-US" sz="1400" i="1" dirty="0">
                <a:latin typeface="Arial" panose="020B0604020202020204" pitchFamily="34" charset="0"/>
              </a:rPr>
              <a:t>diamond</a:t>
            </a:r>
            <a:r>
              <a:rPr lang="en-US" altLang="en-US" sz="1400" dirty="0">
                <a:latin typeface="Arial" panose="020B0604020202020204" pitchFamily="34" charset="0"/>
              </a:rPr>
              <a:t>.</a:t>
            </a:r>
          </a:p>
          <a:p>
            <a:pPr marL="285750" indent="-285750" algn="just">
              <a:buFont typeface="Arial" panose="020B0604020202020204" pitchFamily="34" charset="0"/>
              <a:buChar char="•"/>
            </a:pPr>
            <a:endParaRPr lang="en-US" sz="1600" b="1" dirty="0"/>
          </a:p>
          <a:p>
            <a:pPr marL="285750" indent="-285750" algn="ctr">
              <a:buFont typeface="Arial" panose="020B0604020202020204" pitchFamily="34" charset="0"/>
              <a:buChar char="•"/>
            </a:pPr>
            <a:endParaRPr lang="en-US" dirty="0"/>
          </a:p>
          <a:p>
            <a:pPr lvl="1"/>
            <a:r>
              <a:rPr lang="en-US" sz="1400" dirty="0"/>
              <a:t>Map&lt;String, List&lt;Integer&gt;&gt; map = new </a:t>
            </a:r>
            <a:r>
              <a:rPr lang="en-US" sz="1400" dirty="0" err="1"/>
              <a:t>HashMap</a:t>
            </a:r>
            <a:r>
              <a:rPr lang="en-US" sz="1400" dirty="0"/>
              <a:t>&lt;</a:t>
            </a:r>
            <a:r>
              <a:rPr lang="en-US" sz="1400" dirty="0">
                <a:solidFill>
                  <a:srgbClr val="FF0000"/>
                </a:solidFill>
              </a:rPr>
              <a:t>String, List&lt;Integer</a:t>
            </a:r>
            <a:r>
              <a:rPr lang="en-US" sz="1400" dirty="0" smtClean="0">
                <a:solidFill>
                  <a:srgbClr val="FF0000"/>
                </a:solidFill>
              </a:rPr>
              <a:t>&gt;</a:t>
            </a:r>
            <a:r>
              <a:rPr lang="en-US" sz="1400" dirty="0" smtClean="0"/>
              <a:t>&gt;();</a:t>
            </a:r>
          </a:p>
          <a:p>
            <a:pPr lvl="1"/>
            <a:r>
              <a:rPr lang="en-US" sz="1400" dirty="0" smtClean="0"/>
              <a:t>Map&lt;String</a:t>
            </a:r>
            <a:r>
              <a:rPr lang="en-US" sz="1400" dirty="0"/>
              <a:t>, List&lt;Integer&gt;&gt; map = </a:t>
            </a:r>
            <a:r>
              <a:rPr lang="en-US" sz="1400" b="1" dirty="0"/>
              <a:t>new </a:t>
            </a:r>
            <a:r>
              <a:rPr lang="en-US" sz="1400" b="1" dirty="0" err="1"/>
              <a:t>HashMap</a:t>
            </a:r>
            <a:r>
              <a:rPr lang="en-US" sz="1400" b="1" dirty="0" smtClean="0">
                <a:solidFill>
                  <a:srgbClr val="3C8438"/>
                </a:solidFill>
              </a:rPr>
              <a:t>&lt;&gt;</a:t>
            </a:r>
            <a:r>
              <a:rPr lang="en-US" sz="1400" dirty="0" smtClean="0"/>
              <a:t>();</a:t>
            </a:r>
          </a:p>
          <a:p>
            <a:pPr algn="ctr"/>
            <a:endParaRPr lang="en-US" sz="1400" dirty="0" smtClean="0"/>
          </a:p>
          <a:p>
            <a:pPr lvl="1"/>
            <a:r>
              <a:rPr lang="en-US" sz="1400" dirty="0"/>
              <a:t>List&lt;String&gt; list = </a:t>
            </a:r>
            <a:r>
              <a:rPr lang="en-US" sz="1400" b="1" dirty="0"/>
              <a:t>new </a:t>
            </a:r>
            <a:r>
              <a:rPr lang="en-US" sz="1400" b="1" dirty="0" err="1"/>
              <a:t>ArrayList</a:t>
            </a:r>
            <a:r>
              <a:rPr lang="en-US" sz="1400" b="1" dirty="0"/>
              <a:t>&lt;&gt;();</a:t>
            </a:r>
          </a:p>
          <a:p>
            <a:pPr lvl="1"/>
            <a:r>
              <a:rPr lang="en-US" sz="1400" dirty="0" err="1"/>
              <a:t>list.add</a:t>
            </a:r>
            <a:r>
              <a:rPr lang="en-US" sz="1400" dirty="0"/>
              <a:t>("A");</a:t>
            </a:r>
          </a:p>
          <a:p>
            <a:pPr lvl="1"/>
            <a:endParaRPr lang="en-US" sz="1400" dirty="0"/>
          </a:p>
          <a:p>
            <a:pPr lvl="1"/>
            <a:r>
              <a:rPr lang="en-US" sz="1400" dirty="0"/>
              <a:t>  </a:t>
            </a:r>
            <a:r>
              <a:rPr lang="en-US" sz="1400" dirty="0">
                <a:solidFill>
                  <a:srgbClr val="3C8438"/>
                </a:solidFill>
              </a:rPr>
              <a:t>// The following statement should fail since </a:t>
            </a:r>
            <a:r>
              <a:rPr lang="en-US" sz="1400" dirty="0" err="1">
                <a:solidFill>
                  <a:srgbClr val="3C8438"/>
                </a:solidFill>
              </a:rPr>
              <a:t>addAll</a:t>
            </a:r>
            <a:r>
              <a:rPr lang="en-US" sz="1400" dirty="0">
                <a:solidFill>
                  <a:srgbClr val="3C8438"/>
                </a:solidFill>
              </a:rPr>
              <a:t> expects</a:t>
            </a:r>
          </a:p>
          <a:p>
            <a:pPr lvl="1"/>
            <a:r>
              <a:rPr lang="en-US" sz="1400" dirty="0">
                <a:solidFill>
                  <a:srgbClr val="3C8438"/>
                </a:solidFill>
              </a:rPr>
              <a:t>  // Collection&lt;? extends String&gt;</a:t>
            </a:r>
          </a:p>
          <a:p>
            <a:pPr lvl="1"/>
            <a:endParaRPr lang="en-US" sz="1400" dirty="0"/>
          </a:p>
          <a:p>
            <a:pPr lvl="1"/>
            <a:r>
              <a:rPr lang="en-US" sz="1400" dirty="0" err="1"/>
              <a:t>list.addAll</a:t>
            </a:r>
            <a:r>
              <a:rPr lang="en-US" sz="1400" dirty="0"/>
              <a:t>(</a:t>
            </a:r>
            <a:r>
              <a:rPr lang="en-US" sz="1400" b="1" dirty="0"/>
              <a:t>new </a:t>
            </a:r>
            <a:r>
              <a:rPr lang="en-US" sz="1400" b="1" dirty="0" err="1"/>
              <a:t>ArrayList</a:t>
            </a:r>
            <a:r>
              <a:rPr lang="en-US" sz="1400" b="1" dirty="0"/>
              <a:t>&lt;&gt;());</a:t>
            </a:r>
            <a:endParaRPr lang="en-US" sz="1400" b="1" dirty="0" smtClean="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73412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Underscores in Numeric Literals</a:t>
            </a:r>
            <a:br>
              <a:rPr lang="en-US" sz="2400" dirty="0"/>
            </a:br>
            <a:endParaRPr lang="en-US" dirty="0"/>
          </a:p>
        </p:txBody>
      </p:sp>
      <p:sp>
        <p:nvSpPr>
          <p:cNvPr id="14" name="Content Placeholder 2"/>
          <p:cNvSpPr>
            <a:spLocks noGrp="1"/>
          </p:cNvSpPr>
          <p:nvPr>
            <p:ph idx="1"/>
          </p:nvPr>
        </p:nvSpPr>
        <p:spPr>
          <a:xfrm>
            <a:off x="457081" y="699516"/>
            <a:ext cx="7995303" cy="3966487"/>
          </a:xfrm>
        </p:spPr>
        <p:txBody>
          <a:bodyPr>
            <a:normAutofit/>
          </a:bodyPr>
          <a:lstStyle/>
          <a:p>
            <a:pPr marL="0" lvl="0" indent="0" defTabSz="914400" eaLnBrk="0" fontAlgn="base" hangingPunct="0">
              <a:lnSpc>
                <a:spcPct val="100000"/>
              </a:lnSpc>
              <a:spcBef>
                <a:spcPct val="0"/>
              </a:spcBef>
              <a:spcAft>
                <a:spcPct val="0"/>
              </a:spcAft>
              <a:buNone/>
            </a:pPr>
            <a:endParaRPr lang="en-US" altLang="en-US" sz="1400" dirty="0" smtClean="0">
              <a:latin typeface="Arial" panose="020B0604020202020204" pitchFamily="34" charset="0"/>
            </a:endParaRPr>
          </a:p>
          <a:p>
            <a:pPr marL="0" lvl="0" indent="0" defTabSz="914400" eaLnBrk="0" fontAlgn="base" hangingPunct="0">
              <a:lnSpc>
                <a:spcPct val="100000"/>
              </a:lnSpc>
              <a:spcBef>
                <a:spcPct val="0"/>
              </a:spcBef>
              <a:spcAft>
                <a:spcPct val="0"/>
              </a:spcAft>
              <a:buNone/>
            </a:pPr>
            <a:r>
              <a:rPr lang="en-US" altLang="en-US" sz="1400" dirty="0" smtClean="0">
                <a:latin typeface="Arial" panose="020B0604020202020204" pitchFamily="34" charset="0"/>
              </a:rPr>
              <a:t>Any </a:t>
            </a:r>
            <a:r>
              <a:rPr lang="en-US" altLang="en-US" sz="1400" dirty="0">
                <a:latin typeface="Arial" panose="020B0604020202020204" pitchFamily="34" charset="0"/>
              </a:rPr>
              <a:t>number of underscore characters (</a:t>
            </a:r>
            <a:r>
              <a:rPr lang="en-US" altLang="en-US" sz="1400" dirty="0">
                <a:latin typeface="Arial Unicode MS" panose="020B0604020202020204" pitchFamily="34" charset="-128"/>
              </a:rPr>
              <a:t>_</a:t>
            </a:r>
            <a:r>
              <a:rPr lang="en-US" altLang="en-US" sz="1400" dirty="0"/>
              <a:t>) can appear anywhere between digits in a numerical literal. This feature enables you, for example, to separate groups of digits in numeric literals, which can improve the readability of your code</a:t>
            </a:r>
            <a:r>
              <a:rPr lang="en-US" altLang="en-US" sz="1400" dirty="0" smtClean="0"/>
              <a:t>.</a:t>
            </a:r>
          </a:p>
          <a:p>
            <a:pPr marL="0" lvl="0" indent="0" defTabSz="914400" eaLnBrk="0" fontAlgn="base" hangingPunct="0">
              <a:lnSpc>
                <a:spcPct val="100000"/>
              </a:lnSpc>
              <a:spcBef>
                <a:spcPct val="0"/>
              </a:spcBef>
              <a:spcAft>
                <a:spcPct val="0"/>
              </a:spcAft>
              <a:buNone/>
            </a:pPr>
            <a:endParaRPr lang="en-US" altLang="en-US" sz="1400" dirty="0" smtClean="0"/>
          </a:p>
          <a:p>
            <a:pPr marL="0" lvl="0" indent="0" defTabSz="914400" eaLnBrk="0" fontAlgn="base" hangingPunct="0">
              <a:lnSpc>
                <a:spcPct val="100000"/>
              </a:lnSpc>
              <a:spcBef>
                <a:spcPct val="0"/>
              </a:spcBef>
              <a:spcAft>
                <a:spcPct val="0"/>
              </a:spcAft>
              <a:buNone/>
            </a:pPr>
            <a:r>
              <a:rPr lang="en-US" altLang="en-US" sz="1400" dirty="0" smtClean="0">
                <a:latin typeface="Arial" panose="020B0604020202020204" pitchFamily="34" charset="0"/>
              </a:rPr>
              <a:t>The </a:t>
            </a:r>
            <a:r>
              <a:rPr lang="en-US" altLang="en-US" sz="1400" dirty="0">
                <a:latin typeface="Arial" panose="020B0604020202020204" pitchFamily="34" charset="0"/>
              </a:rPr>
              <a:t>following example shows other ways you can use the underscore in numeric literals</a:t>
            </a:r>
            <a:r>
              <a:rPr lang="en-US" altLang="en-US" sz="1400" dirty="0" smtClean="0">
                <a:latin typeface="Arial" panose="020B0604020202020204" pitchFamily="34" charset="0"/>
              </a:rPr>
              <a:t>:</a:t>
            </a:r>
            <a:endParaRPr lang="en-US" altLang="en-US" sz="1400" dirty="0">
              <a:latin typeface="Arial Unicode MS" panose="020B0604020202020204" pitchFamily="34" charset="-128"/>
            </a:endParaRPr>
          </a:p>
          <a:p>
            <a:pPr marL="0" lvl="0" indent="0" defTabSz="91440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	long </a:t>
            </a:r>
            <a:r>
              <a:rPr lang="en-US" altLang="en-US" sz="1400" dirty="0" err="1">
                <a:latin typeface="Arial Unicode MS" panose="020B0604020202020204" pitchFamily="34" charset="-128"/>
              </a:rPr>
              <a:t>creditCardNumber</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 = </a:t>
            </a:r>
            <a:r>
              <a:rPr lang="en-US" altLang="en-US" sz="1400" dirty="0">
                <a:latin typeface="Arial Unicode MS" panose="020B0604020202020204" pitchFamily="34" charset="-128"/>
              </a:rPr>
              <a:t>1234_5678_9012_3456L; </a:t>
            </a:r>
            <a:endParaRPr lang="en-US" altLang="en-US" sz="1400" dirty="0" smtClean="0">
              <a:latin typeface="Arial Unicode MS" panose="020B0604020202020204" pitchFamily="34" charset="-128"/>
            </a:endParaRPr>
          </a:p>
          <a:p>
            <a:pPr marL="0" lvl="0" indent="0" defTabSz="914400" eaLnBrk="0" fontAlgn="base" hangingPunct="0">
              <a:lnSpc>
                <a:spcPct val="100000"/>
              </a:lnSpc>
              <a:spcBef>
                <a:spcPct val="0"/>
              </a:spcBef>
              <a:spcAft>
                <a:spcPct val="0"/>
              </a:spcAft>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float </a:t>
            </a:r>
            <a:r>
              <a:rPr lang="en-US" altLang="en-US" sz="1400" dirty="0">
                <a:latin typeface="Arial Unicode MS" panose="020B0604020202020204" pitchFamily="34" charset="-128"/>
              </a:rPr>
              <a:t>pi = 3.14_15F; </a:t>
            </a:r>
            <a:endParaRPr lang="en-US" altLang="en-US" sz="1400" dirty="0" smtClean="0">
              <a:latin typeface="Arial Unicode MS" panose="020B0604020202020204" pitchFamily="34" charset="-128"/>
            </a:endParaRPr>
          </a:p>
          <a:p>
            <a:pPr marL="0" lvl="0" indent="0" defTabSz="914400" eaLnBrk="0" fontAlgn="base" hangingPunct="0">
              <a:lnSpc>
                <a:spcPct val="100000"/>
              </a:lnSpc>
              <a:spcBef>
                <a:spcPct val="0"/>
              </a:spcBef>
              <a:spcAft>
                <a:spcPct val="0"/>
              </a:spcAft>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long </a:t>
            </a:r>
            <a:r>
              <a:rPr lang="en-US" altLang="en-US" sz="1400" dirty="0" err="1">
                <a:latin typeface="Arial Unicode MS" panose="020B0604020202020204" pitchFamily="34" charset="-128"/>
              </a:rPr>
              <a:t>maxLong</a:t>
            </a:r>
            <a:r>
              <a:rPr lang="en-US" altLang="en-US" sz="1400" dirty="0">
                <a:latin typeface="Arial Unicode MS" panose="020B0604020202020204" pitchFamily="34" charset="-128"/>
              </a:rPr>
              <a:t> = 0x7fff_ffff_ffff_ffffL; </a:t>
            </a:r>
            <a:endParaRPr lang="en-US" altLang="en-US" sz="1400" dirty="0" smtClean="0">
              <a:latin typeface="Arial Unicode MS" panose="020B0604020202020204" pitchFamily="34" charset="-128"/>
            </a:endParaRPr>
          </a:p>
          <a:p>
            <a:pPr marL="0" lvl="0" indent="0" defTabSz="914400" eaLnBrk="0" fontAlgn="base" hangingPunct="0">
              <a:lnSpc>
                <a:spcPct val="100000"/>
              </a:lnSpc>
              <a:spcBef>
                <a:spcPct val="0"/>
              </a:spcBef>
              <a:spcAft>
                <a:spcPct val="0"/>
              </a:spcAft>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byte </a:t>
            </a:r>
            <a:r>
              <a:rPr lang="en-US" altLang="en-US" sz="1400" dirty="0" err="1">
                <a:latin typeface="Arial Unicode MS" panose="020B0604020202020204" pitchFamily="34" charset="-128"/>
              </a:rPr>
              <a:t>nybbles</a:t>
            </a:r>
            <a:r>
              <a:rPr lang="en-US" altLang="en-US" sz="1400" dirty="0">
                <a:latin typeface="Arial Unicode MS" panose="020B0604020202020204" pitchFamily="34" charset="-128"/>
              </a:rPr>
              <a:t> = 0b0010_0101; </a:t>
            </a:r>
            <a:endParaRPr lang="en-US" altLang="en-US" sz="1400" dirty="0" smtClean="0">
              <a:latin typeface="Arial Unicode MS" panose="020B0604020202020204" pitchFamily="34" charset="-128"/>
            </a:endParaRPr>
          </a:p>
          <a:p>
            <a:pPr marL="0" lvl="0" indent="0" defTabSz="914400" eaLnBrk="0" fontAlgn="base" hangingPunct="0">
              <a:lnSpc>
                <a:spcPct val="100000"/>
              </a:lnSpc>
              <a:spcBef>
                <a:spcPct val="0"/>
              </a:spcBef>
              <a:spcAft>
                <a:spcPct val="0"/>
              </a:spcAft>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long </a:t>
            </a:r>
            <a:r>
              <a:rPr lang="en-US" altLang="en-US" sz="1400" dirty="0">
                <a:latin typeface="Arial Unicode MS" panose="020B0604020202020204" pitchFamily="34" charset="-128"/>
              </a:rPr>
              <a:t>bytes = 0b11010010_01101001_10010100_10010010</a:t>
            </a:r>
            <a:r>
              <a:rPr lang="en-US" altLang="en-US" sz="1400" dirty="0" smtClean="0">
                <a:latin typeface="Arial Unicode MS" panose="020B0604020202020204" pitchFamily="34" charset="-128"/>
              </a:rPr>
              <a:t>;</a:t>
            </a:r>
          </a:p>
          <a:p>
            <a:pPr marL="0" lvl="0" indent="0" defTabSz="914400" eaLnBrk="0" fontAlgn="base" hangingPunct="0">
              <a:lnSpc>
                <a:spcPct val="100000"/>
              </a:lnSpc>
              <a:spcBef>
                <a:spcPct val="0"/>
              </a:spcBef>
              <a:spcAft>
                <a:spcPct val="0"/>
              </a:spcAft>
              <a:buNone/>
            </a:pPr>
            <a:r>
              <a:rPr lang="en-US" altLang="en-US" sz="1400" dirty="0" smtClean="0">
                <a:latin typeface="Arial Unicode MS" panose="020B0604020202020204" pitchFamily="34" charset="-128"/>
              </a:rPr>
              <a:t> </a:t>
            </a:r>
            <a:endParaRPr lang="en-US" altLang="en-US" sz="1400" dirty="0">
              <a:latin typeface="Arial" panose="020B0604020202020204" pitchFamily="34" charset="0"/>
            </a:endParaRPr>
          </a:p>
          <a:p>
            <a:pPr marL="0" lvl="0" indent="0" defTabSz="914400" eaLnBrk="0" fontAlgn="base" hangingPunct="0">
              <a:lnSpc>
                <a:spcPct val="100000"/>
              </a:lnSpc>
              <a:spcBef>
                <a:spcPct val="0"/>
              </a:spcBef>
              <a:spcAft>
                <a:spcPct val="0"/>
              </a:spcAft>
              <a:buNone/>
            </a:pPr>
            <a:r>
              <a:rPr lang="en-US" altLang="en-US" sz="1400" dirty="0">
                <a:latin typeface="Arial" panose="020B0604020202020204" pitchFamily="34" charset="0"/>
              </a:rPr>
              <a:t>You can place underscores only between digits; you cannot place underscores in the following places:</a:t>
            </a:r>
          </a:p>
          <a:p>
            <a:pPr marL="411480" lvl="3" indent="0" defTabSz="914400" eaLnBrk="0" fontAlgn="base" hangingPunct="0">
              <a:lnSpc>
                <a:spcPct val="100000"/>
              </a:lnSpc>
              <a:spcBef>
                <a:spcPct val="0"/>
              </a:spcBef>
              <a:spcAft>
                <a:spcPct val="0"/>
              </a:spcAft>
              <a:buFontTx/>
              <a:buChar char="•"/>
            </a:pPr>
            <a:r>
              <a:rPr lang="en-US" altLang="en-US" sz="1400" dirty="0">
                <a:latin typeface="Arial" panose="020B0604020202020204" pitchFamily="34" charset="0"/>
              </a:rPr>
              <a:t>At the beginning or end of a number</a:t>
            </a:r>
          </a:p>
          <a:p>
            <a:pPr marL="411480" lvl="3" indent="0" defTabSz="914400" eaLnBrk="0" fontAlgn="base" hangingPunct="0">
              <a:lnSpc>
                <a:spcPct val="100000"/>
              </a:lnSpc>
              <a:spcBef>
                <a:spcPct val="0"/>
              </a:spcBef>
              <a:spcAft>
                <a:spcPct val="0"/>
              </a:spcAft>
              <a:buFontTx/>
              <a:buChar char="•"/>
            </a:pPr>
            <a:r>
              <a:rPr lang="en-US" altLang="en-US" sz="1400" dirty="0">
                <a:latin typeface="Arial" panose="020B0604020202020204" pitchFamily="34" charset="0"/>
              </a:rPr>
              <a:t>Adjacent to a decimal point in a floating point literal</a:t>
            </a:r>
          </a:p>
          <a:p>
            <a:pPr marL="411480" lvl="3" indent="0" defTabSz="914400" eaLnBrk="0" fontAlgn="base" hangingPunct="0">
              <a:lnSpc>
                <a:spcPct val="100000"/>
              </a:lnSpc>
              <a:spcBef>
                <a:spcPct val="0"/>
              </a:spcBef>
              <a:spcAft>
                <a:spcPct val="0"/>
              </a:spcAft>
              <a:buFontTx/>
              <a:buChar char="•"/>
            </a:pPr>
            <a:r>
              <a:rPr lang="en-US" altLang="en-US" sz="1400" dirty="0">
                <a:latin typeface="Arial" panose="020B0604020202020204" pitchFamily="34" charset="0"/>
              </a:rPr>
              <a:t>Prior to an </a:t>
            </a:r>
            <a:r>
              <a:rPr lang="en-US" altLang="en-US" sz="1400" dirty="0">
                <a:latin typeface="Arial Unicode MS" panose="020B0604020202020204" pitchFamily="34" charset="-128"/>
              </a:rPr>
              <a:t>F</a:t>
            </a:r>
            <a:r>
              <a:rPr lang="en-US" altLang="en-US" sz="1400" dirty="0"/>
              <a:t> or </a:t>
            </a:r>
            <a:r>
              <a:rPr lang="en-US" altLang="en-US" sz="1400" dirty="0">
                <a:latin typeface="Arial Unicode MS" panose="020B0604020202020204" pitchFamily="34" charset="-128"/>
              </a:rPr>
              <a:t>L</a:t>
            </a:r>
            <a:r>
              <a:rPr lang="en-US" altLang="en-US" sz="1400" dirty="0"/>
              <a:t> suffix</a:t>
            </a:r>
            <a:endParaRPr lang="en-US" altLang="en-US" sz="1400" dirty="0">
              <a:latin typeface="Arial" panose="020B0604020202020204" pitchFamily="34" charset="0"/>
            </a:endParaRPr>
          </a:p>
          <a:p>
            <a:pPr marL="411480" lvl="3" indent="0" defTabSz="914400" eaLnBrk="0" fontAlgn="base" hangingPunct="0">
              <a:lnSpc>
                <a:spcPct val="100000"/>
              </a:lnSpc>
              <a:spcBef>
                <a:spcPct val="0"/>
              </a:spcBef>
              <a:spcAft>
                <a:spcPct val="0"/>
              </a:spcAft>
              <a:buFontTx/>
              <a:buChar char="•"/>
            </a:pPr>
            <a:r>
              <a:rPr lang="en-US" altLang="en-US" sz="1400" dirty="0">
                <a:latin typeface="Arial" panose="020B0604020202020204" pitchFamily="34" charset="0"/>
              </a:rPr>
              <a:t>In positions where a string of digits is expected</a:t>
            </a:r>
          </a:p>
          <a:p>
            <a:pPr marL="0" lvl="0" indent="0" defTabSz="91440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defTabSz="914400" eaLnBrk="0" fontAlgn="base" hangingPunct="0">
              <a:lnSpc>
                <a:spcPct val="100000"/>
              </a:lnSpc>
              <a:spcBef>
                <a:spcPct val="0"/>
              </a:spcBef>
              <a:spcAft>
                <a:spcPct val="0"/>
              </a:spcAft>
              <a:buNone/>
            </a:pPr>
            <a:endParaRPr lang="en-US" sz="1600" dirty="0"/>
          </a:p>
        </p:txBody>
      </p:sp>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44809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9" end="9"/>
                                            </p:txEl>
                                          </p:spTgt>
                                        </p:tgtEl>
                                        <p:attrNameLst>
                                          <p:attrName>style.visibility</p:attrName>
                                        </p:attrNameLst>
                                      </p:cBhvr>
                                      <p:to>
                                        <p:strVal val="visible"/>
                                      </p:to>
                                    </p:set>
                                    <p:animEffect transition="in" filter="fade">
                                      <p:cBhvr>
                                        <p:cTn id="7" dur="500"/>
                                        <p:tgtEl>
                                          <p:spTgt spid="1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xEl>
                                              <p:pRg st="5" end="5"/>
                                            </p:txEl>
                                          </p:spTgt>
                                        </p:tgtEl>
                                        <p:attrNameLst>
                                          <p:attrName>style.visibility</p:attrName>
                                        </p:attrNameLst>
                                      </p:cBhvr>
                                      <p:to>
                                        <p:strVal val="visible"/>
                                      </p:to>
                                    </p:set>
                                    <p:animEffect transition="in" filter="fade">
                                      <p:cBhvr>
                                        <p:cTn id="20" dur="500"/>
                                        <p:tgtEl>
                                          <p:spTgt spid="1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animEffect transition="in" filter="fade">
                                      <p:cBhvr>
                                        <p:cTn id="23" dur="500"/>
                                        <p:tgtEl>
                                          <p:spTgt spid="1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7" end="7"/>
                                            </p:txEl>
                                          </p:spTgt>
                                        </p:tgtEl>
                                        <p:attrNameLst>
                                          <p:attrName>style.visibility</p:attrName>
                                        </p:attrNameLst>
                                      </p:cBhvr>
                                      <p:to>
                                        <p:strVal val="visible"/>
                                      </p:to>
                                    </p:set>
                                    <p:animEffect transition="in" filter="fade">
                                      <p:cBhvr>
                                        <p:cTn id="26" dur="500"/>
                                        <p:tgtEl>
                                          <p:spTgt spid="1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animEffect transition="in" filter="fade">
                                      <p:cBhvr>
                                        <p:cTn id="29" dur="500"/>
                                        <p:tgtEl>
                                          <p:spTgt spid="1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xEl>
                                              <p:pRg st="10" end="10"/>
                                            </p:txEl>
                                          </p:spTgt>
                                        </p:tgtEl>
                                        <p:attrNameLst>
                                          <p:attrName>style.visibility</p:attrName>
                                        </p:attrNameLst>
                                      </p:cBhvr>
                                      <p:to>
                                        <p:strVal val="visible"/>
                                      </p:to>
                                    </p:set>
                                    <p:animEffect transition="in" filter="fade">
                                      <p:cBhvr>
                                        <p:cTn id="34" dur="500"/>
                                        <p:tgtEl>
                                          <p:spTgt spid="14">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xEl>
                                              <p:pRg st="11" end="11"/>
                                            </p:txEl>
                                          </p:spTgt>
                                        </p:tgtEl>
                                        <p:attrNameLst>
                                          <p:attrName>style.visibility</p:attrName>
                                        </p:attrNameLst>
                                      </p:cBhvr>
                                      <p:to>
                                        <p:strVal val="visible"/>
                                      </p:to>
                                    </p:set>
                                    <p:animEffect transition="in" filter="fade">
                                      <p:cBhvr>
                                        <p:cTn id="39" dur="500"/>
                                        <p:tgtEl>
                                          <p:spTgt spid="14">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xEl>
                                              <p:pRg st="12" end="12"/>
                                            </p:txEl>
                                          </p:spTgt>
                                        </p:tgtEl>
                                        <p:attrNameLst>
                                          <p:attrName>style.visibility</p:attrName>
                                        </p:attrNameLst>
                                      </p:cBhvr>
                                      <p:to>
                                        <p:strVal val="visible"/>
                                      </p:to>
                                    </p:set>
                                    <p:animEffect transition="in" filter="fade">
                                      <p:cBhvr>
                                        <p:cTn id="44" dur="500"/>
                                        <p:tgtEl>
                                          <p:spTgt spid="14">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xEl>
                                              <p:pRg st="13" end="13"/>
                                            </p:txEl>
                                          </p:spTgt>
                                        </p:tgtEl>
                                        <p:attrNameLst>
                                          <p:attrName>style.visibility</p:attrName>
                                        </p:attrNameLst>
                                      </p:cBhvr>
                                      <p:to>
                                        <p:strVal val="visible"/>
                                      </p:to>
                                    </p:set>
                                    <p:animEffect transition="in" filter="fade">
                                      <p:cBhvr>
                                        <p:cTn id="49" dur="500"/>
                                        <p:tgtEl>
                                          <p:spTgt spid="14">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
                                            <p:txEl>
                                              <p:pRg st="14" end="14"/>
                                            </p:txEl>
                                          </p:spTgt>
                                        </p:tgtEl>
                                        <p:attrNameLst>
                                          <p:attrName>style.visibility</p:attrName>
                                        </p:attrNameLst>
                                      </p:cBhvr>
                                      <p:to>
                                        <p:strVal val="visible"/>
                                      </p:to>
                                    </p:set>
                                    <p:animEffect transition="in" filter="fade">
                                      <p:cBhvr>
                                        <p:cTn id="54" dur="500"/>
                                        <p:tgtEl>
                                          <p:spTgt spid="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err="1" smtClean="0"/>
              <a:t>Var-args</a:t>
            </a:r>
            <a:endParaRPr lang="en-US" sz="2400" dirty="0"/>
          </a:p>
        </p:txBody>
      </p:sp>
      <p:sp>
        <p:nvSpPr>
          <p:cNvPr id="2" name="TextBox 1"/>
          <p:cNvSpPr txBox="1"/>
          <p:nvPr/>
        </p:nvSpPr>
        <p:spPr>
          <a:xfrm>
            <a:off x="483650" y="749265"/>
            <a:ext cx="8660350" cy="3931999"/>
          </a:xfrm>
          <a:prstGeom prst="rect">
            <a:avLst/>
          </a:prstGeom>
          <a:noFill/>
        </p:spPr>
        <p:txBody>
          <a:bodyPr wrap="square" lIns="0" tIns="0" rIns="0" bIns="0" rtlCol="0">
            <a:noAutofit/>
          </a:bodyPr>
          <a:lstStyle/>
          <a:p>
            <a:pPr marL="285750" indent="-285750">
              <a:buFont typeface="Arial" panose="020B0604020202020204" pitchFamily="34" charset="0"/>
              <a:buChar char="•"/>
            </a:pPr>
            <a:endParaRPr lang="en-US" sz="1400" dirty="0" smtClean="0"/>
          </a:p>
          <a:p>
            <a:r>
              <a:rPr lang="en-US" sz="1400" dirty="0"/>
              <a:t>Improved Compiler Warnings and Errors When Using Non-</a:t>
            </a:r>
            <a:r>
              <a:rPr lang="en-US" sz="1400" dirty="0" err="1"/>
              <a:t>Reifiable</a:t>
            </a:r>
            <a:r>
              <a:rPr lang="en-US" sz="1400" dirty="0"/>
              <a:t> Formal Parameters with </a:t>
            </a:r>
            <a:r>
              <a:rPr lang="en-US" sz="1400" dirty="0" err="1"/>
              <a:t>Varargs</a:t>
            </a:r>
            <a:r>
              <a:rPr lang="en-US" sz="1400" dirty="0"/>
              <a:t> </a:t>
            </a:r>
            <a:r>
              <a:rPr lang="en-US" sz="1400" dirty="0" smtClean="0"/>
              <a:t>Methods</a:t>
            </a:r>
          </a:p>
          <a:p>
            <a:endParaRPr lang="en-US" sz="1400" dirty="0" smtClean="0"/>
          </a:p>
          <a:p>
            <a:pPr marL="285750" indent="-285750">
              <a:buFont typeface="Arial" panose="020B0604020202020204" pitchFamily="34" charset="0"/>
              <a:buChar char="•"/>
            </a:pPr>
            <a:r>
              <a:rPr lang="en-US" sz="1400" dirty="0" smtClean="0"/>
              <a:t>Heap </a:t>
            </a:r>
            <a:r>
              <a:rPr lang="en-US" sz="1400" dirty="0"/>
              <a:t>Pollution</a:t>
            </a:r>
          </a:p>
          <a:p>
            <a:pPr marL="285750" indent="-285750">
              <a:buFont typeface="Arial" panose="020B0604020202020204" pitchFamily="34" charset="0"/>
              <a:buChar char="•"/>
            </a:pPr>
            <a:r>
              <a:rPr lang="en-US" sz="1400" dirty="0"/>
              <a:t>Variable Arguments Methods and Non-</a:t>
            </a:r>
            <a:r>
              <a:rPr lang="en-US" sz="1400" dirty="0" err="1"/>
              <a:t>Reifiable</a:t>
            </a:r>
            <a:r>
              <a:rPr lang="en-US" sz="1400" dirty="0"/>
              <a:t> Formal Parameters</a:t>
            </a:r>
          </a:p>
          <a:p>
            <a:pPr marL="285750" indent="-285750">
              <a:buFont typeface="Arial" panose="020B0604020202020204" pitchFamily="34" charset="0"/>
              <a:buChar char="•"/>
            </a:pPr>
            <a:r>
              <a:rPr lang="en-US" sz="1400" dirty="0"/>
              <a:t>Potential Vulnerabilities of </a:t>
            </a:r>
            <a:r>
              <a:rPr lang="en-US" sz="1400" dirty="0" err="1"/>
              <a:t>Varargs</a:t>
            </a:r>
            <a:r>
              <a:rPr lang="en-US" sz="1400" dirty="0"/>
              <a:t> Methods with Non-</a:t>
            </a:r>
            <a:r>
              <a:rPr lang="en-US" sz="1400" dirty="0" err="1"/>
              <a:t>Reifiable</a:t>
            </a:r>
            <a:r>
              <a:rPr lang="en-US" sz="1400" dirty="0"/>
              <a:t> Formal Parameters</a:t>
            </a:r>
          </a:p>
          <a:p>
            <a:pPr marL="285750" indent="-285750">
              <a:buFont typeface="Arial" panose="020B0604020202020204" pitchFamily="34" charset="0"/>
              <a:buChar char="•"/>
            </a:pPr>
            <a:r>
              <a:rPr lang="en-US" sz="1400" dirty="0"/>
              <a:t>Suppressing Warnings from </a:t>
            </a:r>
            <a:r>
              <a:rPr lang="en-US" sz="1400" dirty="0" err="1"/>
              <a:t>Varargs</a:t>
            </a:r>
            <a:r>
              <a:rPr lang="en-US" sz="1400" dirty="0"/>
              <a:t> Methods with Non-</a:t>
            </a:r>
            <a:r>
              <a:rPr lang="en-US" sz="1400" dirty="0" err="1"/>
              <a:t>Reifiable</a:t>
            </a:r>
            <a:r>
              <a:rPr lang="en-US" sz="1400" dirty="0"/>
              <a:t> Formal Parameters</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50088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Binary Literals</a:t>
            </a:r>
            <a:endParaRPr lang="en-GB" sz="2400" b="0" dirty="0">
              <a:latin typeface="HP Simplified" panose="020B0604020204020204" pitchFamily="34" charset="0"/>
            </a:endParaRPr>
          </a:p>
        </p:txBody>
      </p:sp>
      <p:sp>
        <p:nvSpPr>
          <p:cNvPr id="2" name="TextBox 1"/>
          <p:cNvSpPr txBox="1"/>
          <p:nvPr/>
        </p:nvSpPr>
        <p:spPr>
          <a:xfrm>
            <a:off x="483649" y="774204"/>
            <a:ext cx="8261492" cy="4113682"/>
          </a:xfrm>
          <a:prstGeom prst="rect">
            <a:avLst/>
          </a:prstGeom>
          <a:noFill/>
        </p:spPr>
        <p:txBody>
          <a:bodyPr wrap="square" lIns="0" tIns="0" rIns="0" bIns="0" rtlCol="0">
            <a:noAutofit/>
          </a:bodyPr>
          <a:lstStyle/>
          <a:p>
            <a:pPr lvl="0" algn="just" defTabSz="914400" eaLnBrk="0" fontAlgn="base" hangingPunct="0">
              <a:spcBef>
                <a:spcPct val="0"/>
              </a:spcBef>
              <a:spcAft>
                <a:spcPct val="0"/>
              </a:spcAft>
            </a:pPr>
            <a:r>
              <a:rPr lang="en-US" altLang="en-US" sz="1400" dirty="0">
                <a:latin typeface="Arial" panose="020B0604020202020204" pitchFamily="34" charset="0"/>
              </a:rPr>
              <a:t>In Java SE 7, the integral types (</a:t>
            </a:r>
            <a:r>
              <a:rPr lang="en-US" altLang="en-US" sz="1400" dirty="0">
                <a:latin typeface="Arial Unicode MS" panose="020B0604020202020204" pitchFamily="34" charset="-128"/>
              </a:rPr>
              <a:t>byte</a:t>
            </a:r>
            <a:r>
              <a:rPr lang="en-US" altLang="en-US" sz="1400" dirty="0"/>
              <a:t>, </a:t>
            </a:r>
            <a:r>
              <a:rPr lang="en-US" altLang="en-US" sz="1400" dirty="0">
                <a:latin typeface="Arial Unicode MS" panose="020B0604020202020204" pitchFamily="34" charset="-128"/>
              </a:rPr>
              <a:t>short</a:t>
            </a:r>
            <a:r>
              <a:rPr lang="en-US" altLang="en-US" sz="1400" dirty="0"/>
              <a:t>, </a:t>
            </a:r>
            <a:r>
              <a:rPr lang="en-US" altLang="en-US" sz="1400" dirty="0" err="1">
                <a:latin typeface="Arial Unicode MS" panose="020B0604020202020204" pitchFamily="34" charset="-128"/>
              </a:rPr>
              <a:t>int</a:t>
            </a:r>
            <a:r>
              <a:rPr lang="en-US" altLang="en-US" sz="1400" dirty="0"/>
              <a:t>, and </a:t>
            </a:r>
            <a:r>
              <a:rPr lang="en-US" altLang="en-US" sz="1400" dirty="0">
                <a:latin typeface="Arial Unicode MS" panose="020B0604020202020204" pitchFamily="34" charset="-128"/>
              </a:rPr>
              <a:t>long</a:t>
            </a:r>
            <a:r>
              <a:rPr lang="en-US" altLang="en-US" sz="1400" dirty="0"/>
              <a:t>) can also be expressed using the binary number system. To specify a binary literal, add the prefix </a:t>
            </a:r>
            <a:r>
              <a:rPr lang="en-US" altLang="en-US" sz="1400" dirty="0">
                <a:latin typeface="Arial Unicode MS" panose="020B0604020202020204" pitchFamily="34" charset="-128"/>
              </a:rPr>
              <a:t>0b</a:t>
            </a:r>
            <a:r>
              <a:rPr lang="en-US" altLang="en-US" sz="1400" dirty="0"/>
              <a:t> or </a:t>
            </a:r>
            <a:r>
              <a:rPr lang="en-US" altLang="en-US" sz="1400" dirty="0">
                <a:latin typeface="Arial Unicode MS" panose="020B0604020202020204" pitchFamily="34" charset="-128"/>
              </a:rPr>
              <a:t>0B</a:t>
            </a:r>
            <a:r>
              <a:rPr lang="en-US" altLang="en-US" sz="1400" dirty="0"/>
              <a:t> to the number. The following examples show binary literals</a:t>
            </a:r>
            <a:r>
              <a:rPr lang="en-US" altLang="en-US" sz="1400" dirty="0" smtClean="0"/>
              <a:t>:</a:t>
            </a:r>
          </a:p>
          <a:p>
            <a:pPr lvl="0" algn="just" defTabSz="914400" eaLnBrk="0" fontAlgn="base" hangingPunct="0">
              <a:spcBef>
                <a:spcPct val="0"/>
              </a:spcBef>
              <a:spcAft>
                <a:spcPct val="0"/>
              </a:spcAft>
            </a:pPr>
            <a:endParaRPr lang="en-US" altLang="en-US" sz="1400" dirty="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smtClean="0">
                <a:latin typeface="Arial Unicode MS" panose="020B0604020202020204" pitchFamily="34" charset="-128"/>
              </a:rPr>
              <a:t>	// </a:t>
            </a:r>
            <a:r>
              <a:rPr lang="en-US" altLang="en-US" sz="1400" dirty="0">
                <a:latin typeface="Arial Unicode MS" panose="020B0604020202020204" pitchFamily="34" charset="-128"/>
              </a:rPr>
              <a:t>An 8-bit 'byte' value</a:t>
            </a:r>
            <a:r>
              <a:rPr lang="en-US" altLang="en-US" sz="1400" dirty="0" smtClean="0">
                <a:latin typeface="Arial Unicode MS" panose="020B0604020202020204" pitchFamily="34" charset="-128"/>
              </a:rPr>
              <a:t>:</a:t>
            </a: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byte </a:t>
            </a:r>
            <a:r>
              <a:rPr lang="en-US" altLang="en-US" sz="1400" dirty="0" err="1">
                <a:latin typeface="Arial Unicode MS" panose="020B0604020202020204" pitchFamily="34" charset="-128"/>
              </a:rPr>
              <a:t>aByte</a:t>
            </a:r>
            <a:r>
              <a:rPr lang="en-US" altLang="en-US" sz="1400" dirty="0">
                <a:latin typeface="Arial Unicode MS" panose="020B0604020202020204" pitchFamily="34" charset="-128"/>
              </a:rPr>
              <a:t> = (byte)0b00100001; </a:t>
            </a: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A 16-bit 'short' value: </a:t>
            </a: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short </a:t>
            </a:r>
            <a:r>
              <a:rPr lang="en-US" altLang="en-US" sz="1400" dirty="0" err="1">
                <a:latin typeface="Arial Unicode MS" panose="020B0604020202020204" pitchFamily="34" charset="-128"/>
              </a:rPr>
              <a:t>aShort</a:t>
            </a:r>
            <a:r>
              <a:rPr lang="en-US" altLang="en-US" sz="1400" dirty="0">
                <a:latin typeface="Arial Unicode MS" panose="020B0604020202020204" pitchFamily="34" charset="-128"/>
              </a:rPr>
              <a:t> = (short)0b1010000101000101; </a:t>
            </a: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Some 32-bit '</a:t>
            </a:r>
            <a:r>
              <a:rPr lang="en-US" altLang="en-US" sz="1400" dirty="0" err="1">
                <a:latin typeface="Arial Unicode MS" panose="020B0604020202020204" pitchFamily="34" charset="-128"/>
              </a:rPr>
              <a:t>int</a:t>
            </a:r>
            <a:r>
              <a:rPr lang="en-US" altLang="en-US" sz="1400" dirty="0">
                <a:latin typeface="Arial Unicode MS" panose="020B0604020202020204" pitchFamily="34" charset="-128"/>
              </a:rPr>
              <a:t>' values: </a:t>
            </a: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err="1" smtClean="0">
                <a:latin typeface="Arial Unicode MS" panose="020B0604020202020204" pitchFamily="34" charset="-128"/>
              </a:rPr>
              <a:t>int</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anInt1 = 0b10100001010001011010000101000101; </a:t>
            </a:r>
            <a:endParaRPr lang="en-US" altLang="en-US" sz="1400" dirty="0" smtClean="0">
              <a:latin typeface="Arial Unicode MS" panose="020B0604020202020204" pitchFamily="34" charset="-128"/>
            </a:endParaRPr>
          </a:p>
          <a:p>
            <a:pPr algn="just" defTabSz="914400" eaLnBrk="0" fontAlgn="base" hangingPunct="0">
              <a:spcBef>
                <a:spcPct val="0"/>
              </a:spcBef>
              <a:spcAft>
                <a:spcPct val="0"/>
              </a:spcAft>
            </a:pPr>
            <a:r>
              <a:rPr lang="en-US" altLang="en-US" sz="1400" dirty="0">
                <a:latin typeface="Arial Unicode MS" panose="020B0604020202020204" pitchFamily="34" charset="-128"/>
              </a:rPr>
              <a:t>	// The B can be upper or lower case. </a:t>
            </a: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err="1" smtClean="0">
                <a:latin typeface="Arial Unicode MS" panose="020B0604020202020204" pitchFamily="34" charset="-128"/>
              </a:rPr>
              <a:t>int</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anInt2 = 0b101; </a:t>
            </a:r>
            <a:r>
              <a:rPr lang="en-US" altLang="en-US" sz="1400" dirty="0" err="1">
                <a:latin typeface="Arial Unicode MS" panose="020B0604020202020204" pitchFamily="34" charset="-128"/>
              </a:rPr>
              <a:t>int</a:t>
            </a:r>
            <a:r>
              <a:rPr lang="en-US" altLang="en-US" sz="1400" dirty="0">
                <a:latin typeface="Arial Unicode MS" panose="020B0604020202020204" pitchFamily="34" charset="-128"/>
              </a:rPr>
              <a:t> anInt3 = 0B101</a:t>
            </a:r>
            <a:r>
              <a:rPr lang="en-US" altLang="en-US" sz="1400" dirty="0" smtClean="0">
                <a:latin typeface="Arial Unicode MS" panose="020B0604020202020204" pitchFamily="34" charset="-128"/>
              </a:rPr>
              <a:t>;</a:t>
            </a:r>
          </a:p>
          <a:p>
            <a:pPr lvl="0" algn="just" defTabSz="914400" eaLnBrk="0" fontAlgn="base" hangingPunct="0">
              <a:spcBef>
                <a:spcPct val="0"/>
              </a:spcBef>
              <a:spcAft>
                <a:spcPct val="0"/>
              </a:spcAft>
            </a:pPr>
            <a:r>
              <a:rPr lang="en-US" altLang="en-US" sz="1400" dirty="0" smtClean="0">
                <a:latin typeface="Arial Unicode MS" panose="020B0604020202020204" pitchFamily="34" charset="-128"/>
              </a:rPr>
              <a:t> </a:t>
            </a:r>
          </a:p>
          <a:p>
            <a:pPr lvl="0" algn="just"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A 64-bit 'long' value. Note the "L" suffix: </a:t>
            </a:r>
            <a:endParaRPr lang="en-US" altLang="en-US" sz="1400" dirty="0" smtClean="0">
              <a:latin typeface="Arial Unicode MS" panose="020B0604020202020204" pitchFamily="34" charset="-128"/>
            </a:endParaRPr>
          </a:p>
          <a:p>
            <a:pPr lvl="0" algn="just" defTabSz="914400" eaLnBrk="0" fontAlgn="base" hangingPunct="0">
              <a:spcBef>
                <a:spcPct val="0"/>
              </a:spcBef>
              <a:spcAft>
                <a:spcPct val="0"/>
              </a:spcAft>
            </a:pPr>
            <a:r>
              <a:rPr lang="en-US" altLang="en-US" sz="1400" dirty="0" smtClean="0">
                <a:latin typeface="Arial Unicode MS" panose="020B0604020202020204" pitchFamily="34" charset="-128"/>
              </a:rPr>
              <a:t>long </a:t>
            </a:r>
            <a:r>
              <a:rPr lang="en-US" altLang="en-US" sz="1400" dirty="0" err="1">
                <a:latin typeface="Arial Unicode MS" panose="020B0604020202020204" pitchFamily="34" charset="-128"/>
              </a:rPr>
              <a:t>aLong</a:t>
            </a:r>
            <a:r>
              <a:rPr lang="en-US" altLang="en-US" sz="1400" dirty="0">
                <a:latin typeface="Arial Unicode MS" panose="020B0604020202020204" pitchFamily="34" charset="-128"/>
              </a:rPr>
              <a:t> = 0b1010000101000101101000010100010110100001010001011010000101000101L; </a:t>
            </a:r>
            <a:endParaRPr lang="en-US" altLang="en-US" sz="1400" dirty="0">
              <a:latin typeface="Arial" panose="020B0604020202020204" pitchFamily="34" charset="0"/>
            </a:endParaRPr>
          </a:p>
          <a:p>
            <a:pPr marL="285750" indent="-285750" algn="just">
              <a:buFont typeface="Arial" panose="020B0604020202020204" pitchFamily="34" charset="0"/>
              <a:buChar char="•"/>
            </a:pPr>
            <a:endParaRPr lang="en-US" sz="1400" dirty="0" smtClean="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71618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75337" y="378916"/>
            <a:ext cx="7754114" cy="323165"/>
          </a:xfrm>
        </p:spPr>
        <p:txBody>
          <a:bodyPr/>
          <a:lstStyle/>
          <a:p>
            <a:r>
              <a:rPr lang="en-GB" sz="2400" b="0" dirty="0" smtClean="0">
                <a:latin typeface="HP Simplified" panose="020B0604020204020204" pitchFamily="34" charset="0"/>
              </a:rPr>
              <a:t>Java I/O Standards</a:t>
            </a:r>
            <a:endParaRPr lang="en-GB" sz="2400" b="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10" name="TextBox 9"/>
          <p:cNvSpPr txBox="1"/>
          <p:nvPr/>
        </p:nvSpPr>
        <p:spPr>
          <a:xfrm>
            <a:off x="483649" y="774204"/>
            <a:ext cx="8261492" cy="4113682"/>
          </a:xfrm>
          <a:prstGeom prst="rect">
            <a:avLst/>
          </a:prstGeom>
          <a:noFill/>
        </p:spPr>
        <p:txBody>
          <a:bodyPr wrap="square" lIns="0" tIns="0" rIns="0" bIns="0" rtlCol="0">
            <a:noAutofit/>
          </a:bodyPr>
          <a:lstStyle/>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1400" dirty="0" smtClean="0">
                <a:latin typeface="Arial" panose="020B0604020202020204" pitchFamily="34" charset="0"/>
              </a:rPr>
              <a:t>I/O is fundamental to operating systems, computer languages, and language libraries. Java supports I/O through Classic I/O, NIO, and NIO.2 API categories</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1400" dirty="0" smtClean="0">
                <a:latin typeface="Arial" panose="020B0604020202020204" pitchFamily="34" charset="0"/>
              </a:rPr>
              <a:t>Classic I/O provides APIs to access the file system, access file content randomly, stream byte-oriented data between sources and destinations, and support character streams.</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1400" dirty="0" smtClean="0">
                <a:latin typeface="Arial" panose="020B0604020202020204" pitchFamily="34" charset="0"/>
              </a:rPr>
              <a:t>NIO Provides APIs to manage buffers, communicate buffered data over </a:t>
            </a:r>
            <a:r>
              <a:rPr lang="en-US" altLang="en-US" sz="1400" dirty="0" smtClean="0">
                <a:solidFill>
                  <a:srgbClr val="0070C0"/>
                </a:solidFill>
                <a:latin typeface="Arial" panose="020B0604020202020204" pitchFamily="34" charset="0"/>
              </a:rPr>
              <a:t>channels</a:t>
            </a:r>
            <a:r>
              <a:rPr lang="en-US" altLang="en-US" sz="1400" dirty="0" smtClean="0">
                <a:latin typeface="Arial" panose="020B0604020202020204" pitchFamily="34" charset="0"/>
              </a:rPr>
              <a:t>, leverage readiness selection via </a:t>
            </a:r>
            <a:r>
              <a:rPr lang="en-US" altLang="en-US" sz="1400" dirty="0" smtClean="0">
                <a:solidFill>
                  <a:srgbClr val="0070C0"/>
                </a:solidFill>
                <a:latin typeface="Arial" panose="020B0604020202020204" pitchFamily="34" charset="0"/>
              </a:rPr>
              <a:t>selectors</a:t>
            </a:r>
            <a:r>
              <a:rPr lang="en-US" altLang="en-US" sz="1400" dirty="0" smtClean="0">
                <a:latin typeface="Arial" panose="020B0604020202020204" pitchFamily="34" charset="0"/>
              </a:rPr>
              <a:t>, scan textual data quickly via </a:t>
            </a:r>
            <a:r>
              <a:rPr lang="en-US" altLang="en-US" sz="1400" dirty="0" smtClean="0">
                <a:solidFill>
                  <a:srgbClr val="0070C0"/>
                </a:solidFill>
                <a:latin typeface="Arial" panose="020B0604020202020204" pitchFamily="34" charset="0"/>
              </a:rPr>
              <a:t>regular expressions</a:t>
            </a:r>
            <a:r>
              <a:rPr lang="en-US" altLang="en-US" sz="1400" dirty="0" smtClean="0">
                <a:latin typeface="Arial" panose="020B0604020202020204" pitchFamily="34" charset="0"/>
              </a:rPr>
              <a:t>, specify character encodings via </a:t>
            </a:r>
            <a:r>
              <a:rPr lang="en-US" altLang="en-US" sz="1400" dirty="0" smtClean="0">
                <a:solidFill>
                  <a:srgbClr val="0070C0"/>
                </a:solidFill>
                <a:latin typeface="Arial" panose="020B0604020202020204" pitchFamily="34" charset="0"/>
              </a:rPr>
              <a:t>charsets</a:t>
            </a:r>
            <a:r>
              <a:rPr lang="en-US" altLang="en-US" sz="1400" dirty="0" smtClean="0">
                <a:latin typeface="Arial" panose="020B0604020202020204" pitchFamily="34" charset="0"/>
              </a:rPr>
              <a:t>, and support </a:t>
            </a:r>
            <a:r>
              <a:rPr lang="en-US" altLang="en-US" sz="1400" dirty="0" err="1" smtClean="0">
                <a:latin typeface="Arial" panose="020B0604020202020204" pitchFamily="34" charset="0"/>
              </a:rPr>
              <a:t>printf</a:t>
            </a:r>
            <a:r>
              <a:rPr lang="en-US" altLang="en-US" sz="1400" dirty="0" smtClean="0">
                <a:latin typeface="Arial" panose="020B0604020202020204" pitchFamily="34" charset="0"/>
              </a:rPr>
              <a:t>-style </a:t>
            </a:r>
            <a:r>
              <a:rPr lang="en-US" altLang="en-US" sz="1400" dirty="0" smtClean="0">
                <a:solidFill>
                  <a:srgbClr val="0070C0"/>
                </a:solidFill>
                <a:latin typeface="Arial" panose="020B0604020202020204" pitchFamily="34" charset="0"/>
              </a:rPr>
              <a:t>formatting</a:t>
            </a:r>
            <a:r>
              <a:rPr lang="en-US" altLang="en-US" sz="1400" dirty="0" smtClean="0">
                <a:latin typeface="Arial" panose="020B0604020202020204" pitchFamily="34" charset="0"/>
              </a:rPr>
              <a:t>.</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1400" dirty="0" smtClean="0">
                <a:latin typeface="Arial" panose="020B0604020202020204" pitchFamily="34" charset="0"/>
              </a:rPr>
              <a:t>NIO.2 provides APIs to improve the file system interface; support asynchronous I/O; and complete socket channel functionality by upgrading </a:t>
            </a:r>
            <a:r>
              <a:rPr lang="en-US" altLang="en-US" sz="1400" dirty="0" err="1" smtClean="0">
                <a:solidFill>
                  <a:srgbClr val="0070C0"/>
                </a:solidFill>
                <a:latin typeface="Arial" panose="020B0604020202020204" pitchFamily="34" charset="0"/>
              </a:rPr>
              <a:t>DatagramChannel</a:t>
            </a:r>
            <a:r>
              <a:rPr lang="en-US" altLang="en-US" sz="1400" dirty="0" smtClean="0">
                <a:solidFill>
                  <a:srgbClr val="0070C0"/>
                </a:solidFill>
                <a:latin typeface="Arial" panose="020B0604020202020204" pitchFamily="34" charset="0"/>
              </a:rPr>
              <a:t>, </a:t>
            </a:r>
            <a:r>
              <a:rPr lang="en-US" altLang="en-US" sz="1400" dirty="0" err="1" smtClean="0">
                <a:solidFill>
                  <a:srgbClr val="0070C0"/>
                </a:solidFill>
                <a:latin typeface="Arial" panose="020B0604020202020204" pitchFamily="34" charset="0"/>
              </a:rPr>
              <a:t>ServerSocketChannel</a:t>
            </a:r>
            <a:r>
              <a:rPr lang="en-US" altLang="en-US" sz="1400" dirty="0" smtClean="0">
                <a:solidFill>
                  <a:srgbClr val="0070C0"/>
                </a:solidFill>
                <a:latin typeface="Arial" panose="020B0604020202020204" pitchFamily="34" charset="0"/>
              </a:rPr>
              <a:t>, </a:t>
            </a:r>
            <a:r>
              <a:rPr lang="en-US" altLang="en-US" sz="1400" dirty="0" smtClean="0">
                <a:latin typeface="Arial" panose="020B0604020202020204" pitchFamily="34" charset="0"/>
              </a:rPr>
              <a:t>and</a:t>
            </a:r>
            <a:r>
              <a:rPr lang="en-US" altLang="en-US" sz="1400" dirty="0" smtClean="0">
                <a:solidFill>
                  <a:srgbClr val="0070C0"/>
                </a:solidFill>
                <a:latin typeface="Arial" panose="020B0604020202020204" pitchFamily="34" charset="0"/>
              </a:rPr>
              <a:t> </a:t>
            </a:r>
            <a:r>
              <a:rPr lang="en-US" altLang="en-US" sz="1400" dirty="0" err="1" smtClean="0">
                <a:solidFill>
                  <a:srgbClr val="0070C0"/>
                </a:solidFill>
                <a:latin typeface="Arial" panose="020B0604020202020204" pitchFamily="34" charset="0"/>
              </a:rPr>
              <a:t>SocketChannel</a:t>
            </a:r>
            <a:r>
              <a:rPr lang="en-US" altLang="en-US" sz="1400" dirty="0" smtClean="0">
                <a:solidFill>
                  <a:srgbClr val="0070C0"/>
                </a:solidFill>
                <a:latin typeface="Arial" panose="020B0604020202020204" pitchFamily="34" charset="0"/>
              </a:rPr>
              <a:t> , </a:t>
            </a:r>
            <a:r>
              <a:rPr lang="en-US" altLang="en-US" sz="1400" dirty="0" smtClean="0">
                <a:latin typeface="Arial" panose="020B0604020202020204" pitchFamily="34" charset="0"/>
              </a:rPr>
              <a:t>and by introducing a new </a:t>
            </a:r>
            <a:r>
              <a:rPr lang="en-US" altLang="en-US" sz="1400" dirty="0" err="1" smtClean="0">
                <a:solidFill>
                  <a:srgbClr val="0070C0"/>
                </a:solidFill>
                <a:latin typeface="Arial" panose="020B0604020202020204" pitchFamily="34" charset="0"/>
              </a:rPr>
              <a:t>MulticastChannel</a:t>
            </a:r>
            <a:r>
              <a:rPr lang="en-US" altLang="en-US" sz="1400" dirty="0" smtClean="0">
                <a:solidFill>
                  <a:srgbClr val="0070C0"/>
                </a:solidFill>
                <a:latin typeface="Arial" panose="020B0604020202020204" pitchFamily="34" charset="0"/>
              </a:rPr>
              <a:t> </a:t>
            </a:r>
            <a:r>
              <a:rPr lang="en-US" altLang="en-US" sz="1400" dirty="0" smtClean="0">
                <a:latin typeface="Arial" panose="020B0604020202020204" pitchFamily="34" charset="0"/>
              </a:rPr>
              <a:t>interface.</a:t>
            </a:r>
            <a:endParaRPr lang="en-US" altLang="en-US" sz="1400" dirty="0" smtClean="0">
              <a:solidFill>
                <a:srgbClr val="0070C0"/>
              </a:solidFill>
              <a:latin typeface="Arial" panose="020B0604020202020204" pitchFamily="34" charset="0"/>
            </a:endParaRPr>
          </a:p>
        </p:txBody>
      </p:sp>
    </p:spTree>
    <p:extLst>
      <p:ext uri="{BB962C8B-B14F-4D97-AF65-F5344CB8AC3E}">
        <p14:creationId xmlns:p14="http://schemas.microsoft.com/office/powerpoint/2010/main" val="31048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solidFill>
                  <a:srgbClr val="333333"/>
                </a:solidFill>
                <a:latin typeface="Arial" panose="020B0604020202020204" pitchFamily="34" charset="0"/>
                <a:cs typeface="Arial" panose="020B0604020202020204" pitchFamily="34" charset="0"/>
              </a:rPr>
              <a:t>Legacy File I/O Code</a:t>
            </a:r>
            <a:br>
              <a:rPr lang="en-US" altLang="en-US" sz="2400" dirty="0">
                <a:solidFill>
                  <a:srgbClr val="333333"/>
                </a:solidFill>
                <a:latin typeface="Arial" panose="020B0604020202020204" pitchFamily="34" charset="0"/>
                <a:cs typeface="Arial" panose="020B0604020202020204" pitchFamily="34" charset="0"/>
              </a:rPr>
            </a:b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15</a:t>
            </a:fld>
            <a:endParaRPr lang="en-US" dirty="0">
              <a:solidFill>
                <a:srgbClr val="617D78"/>
              </a:solidFill>
            </a:endParaRPr>
          </a:p>
        </p:txBody>
      </p:sp>
      <p:sp>
        <p:nvSpPr>
          <p:cNvPr id="7" name="Rectangle 1"/>
          <p:cNvSpPr>
            <a:spLocks noGrp="1" noChangeArrowheads="1"/>
          </p:cNvSpPr>
          <p:nvPr>
            <p:ph idx="1"/>
          </p:nvPr>
        </p:nvSpPr>
        <p:spPr bwMode="auto">
          <a:xfrm>
            <a:off x="457081" y="990567"/>
            <a:ext cx="8473274" cy="369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28566"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cs typeface="Arial" panose="020B0604020202020204" pitchFamily="34" charset="0"/>
              </a:rPr>
              <a:t>I</a:t>
            </a:r>
            <a:r>
              <a:rPr kumimoji="0" lang="en-US" altLang="en-US" sz="1600" b="1" i="0" u="none" strike="noStrike" cap="none" normalizeH="0" baseline="0" dirty="0" smtClean="0" bmk="">
                <a:ln>
                  <a:noFill/>
                </a:ln>
                <a:solidFill>
                  <a:srgbClr val="333333"/>
                </a:solidFill>
                <a:effectLst/>
                <a:cs typeface="Arial" panose="020B0604020202020204" pitchFamily="34" charset="0"/>
              </a:rPr>
              <a:t>nteroperability With Legacy Code</a:t>
            </a:r>
            <a:endParaRPr kumimoji="0" lang="en-US" altLang="en-US" sz="1600" b="1"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Prior to the Java SE 7 release, the </a:t>
            </a:r>
            <a:r>
              <a:rPr kumimoji="0" lang="en-US" altLang="en-US" sz="1400" b="0" i="0" u="none" strike="noStrike" cap="none" normalizeH="0" baseline="0" dirty="0" err="1" smtClean="0">
                <a:ln>
                  <a:noFill/>
                </a:ln>
                <a:solidFill>
                  <a:srgbClr val="000000"/>
                </a:solidFill>
                <a:effectLst/>
                <a:latin typeface="Monaco"/>
                <a:cs typeface="Arial" panose="020B0604020202020204" pitchFamily="34" charset="0"/>
              </a:rPr>
              <a:t>java.io.File</a:t>
            </a:r>
            <a:r>
              <a:rPr kumimoji="0" lang="en-US" altLang="en-US" sz="1400" b="0" i="0" u="none" strike="noStrike" cap="none" normalizeH="0" baseline="0" dirty="0" smtClean="0">
                <a:ln>
                  <a:noFill/>
                </a:ln>
                <a:solidFill>
                  <a:srgbClr val="000000"/>
                </a:solidFill>
                <a:effectLst/>
                <a:cs typeface="Arial" panose="020B0604020202020204" pitchFamily="34" charset="0"/>
              </a:rPr>
              <a:t> class was the mechanism used for file I/O, but it had several drawbacks.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Many methods didn't throw exceptions when they failed, so it was impossible to obtain a useful error message. </a:t>
            </a:r>
          </a:p>
          <a:p>
            <a:pPr marR="0" lvl="0" algn="l" defTabSz="914400" rtl="0" eaLnBrk="0" fontAlgn="base" latinLnBrk="0" hangingPunct="0">
              <a:lnSpc>
                <a:spcPct val="100000"/>
              </a:lnSpc>
              <a:spcBef>
                <a:spcPct val="0"/>
              </a:spcBef>
              <a:spcAft>
                <a:spcPct val="0"/>
              </a:spcAft>
              <a:buClrTx/>
              <a:buSzTx/>
              <a:buFontTx/>
              <a:buChar char="‾"/>
              <a:tabLst/>
            </a:pPr>
            <a:endParaRPr lang="en-US" altLang="en-US" sz="500" dirty="0">
              <a:solidFill>
                <a:srgbClr val="000000"/>
              </a:solidFill>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a:t>
            </a:r>
            <a:r>
              <a:rPr kumimoji="0" lang="en-US" altLang="en-US" sz="1400" b="0" i="0" u="none" strike="noStrike" cap="none" normalizeH="0" baseline="0" dirty="0" smtClean="0">
                <a:ln>
                  <a:noFill/>
                </a:ln>
                <a:solidFill>
                  <a:srgbClr val="000000"/>
                </a:solidFill>
                <a:effectLst/>
                <a:latin typeface="Monaco"/>
                <a:cs typeface="Arial" panose="020B0604020202020204" pitchFamily="34" charset="0"/>
              </a:rPr>
              <a:t>rename</a:t>
            </a:r>
            <a:r>
              <a:rPr kumimoji="0" lang="en-US" altLang="en-US" sz="1400" b="0" i="0" u="none" strike="noStrike" cap="none" normalizeH="0" baseline="0" dirty="0" smtClean="0">
                <a:ln>
                  <a:noFill/>
                </a:ln>
                <a:solidFill>
                  <a:srgbClr val="000000"/>
                </a:solidFill>
                <a:effectLst/>
                <a:cs typeface="Arial" panose="020B0604020202020204" pitchFamily="34" charset="0"/>
              </a:rPr>
              <a:t> method didn't work consistently across platforms.</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There was no real support for symbolic links.</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More support for metadata was desired, such as file permissions, file owner, and other security attributes.</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Accessing file metadata was inefficient.</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5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Many of the </a:t>
            </a:r>
            <a:r>
              <a:rPr kumimoji="0" lang="en-US" altLang="en-US" sz="1400" b="0" i="0" u="none" strike="noStrike" cap="none" normalizeH="0" baseline="0" dirty="0" smtClean="0">
                <a:ln>
                  <a:noFill/>
                </a:ln>
                <a:solidFill>
                  <a:srgbClr val="000000"/>
                </a:solidFill>
                <a:effectLst/>
                <a:latin typeface="Monaco"/>
                <a:cs typeface="Arial" panose="020B0604020202020204" pitchFamily="34" charset="0"/>
              </a:rPr>
              <a:t>File</a:t>
            </a:r>
            <a:r>
              <a:rPr kumimoji="0" lang="en-US" altLang="en-US" sz="1400" b="0" i="0" u="none" strike="noStrike" cap="none" normalizeH="0" baseline="0" dirty="0" smtClean="0">
                <a:ln>
                  <a:noFill/>
                </a:ln>
                <a:solidFill>
                  <a:srgbClr val="000000"/>
                </a:solidFill>
                <a:effectLst/>
                <a:cs typeface="Arial" panose="020B0604020202020204" pitchFamily="34" charset="0"/>
              </a:rPr>
              <a:t> methods didn't scale. Requesting a large directory listing over a server could result in a hang. Large directories could also cause memory resource problems, resulting in a denial of service.</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smtClean="0">
              <a:ln>
                <a:noFill/>
              </a:ln>
              <a:solidFill>
                <a:srgbClr val="000000"/>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It was not possible to write reliable code that could recursively walk a file tree and respond appropriately if there were circular symbolic links.</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smtClean="0">
              <a:ln>
                <a:noFill/>
              </a:ln>
              <a:solidFill>
                <a:schemeClr val="tx1"/>
              </a:solidFill>
              <a:effectLst/>
            </a:endParaRPr>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0034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75337" y="378916"/>
            <a:ext cx="7754114" cy="323165"/>
          </a:xfrm>
        </p:spPr>
        <p:txBody>
          <a:bodyPr/>
          <a:lstStyle/>
          <a:p>
            <a:r>
              <a:rPr lang="en-GB" sz="2400" b="0" dirty="0" smtClean="0">
                <a:latin typeface="HP Simplified" panose="020B0604020204020204" pitchFamily="34" charset="0"/>
              </a:rPr>
              <a:t>NIO.2  API</a:t>
            </a:r>
            <a:endParaRPr lang="en-GB" sz="2400" b="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10" name="TextBox 9"/>
          <p:cNvSpPr txBox="1"/>
          <p:nvPr/>
        </p:nvSpPr>
        <p:spPr>
          <a:xfrm>
            <a:off x="483649" y="774204"/>
            <a:ext cx="8261492" cy="4113682"/>
          </a:xfrm>
          <a:prstGeom prst="rect">
            <a:avLst/>
          </a:prstGeom>
          <a:noFill/>
        </p:spPr>
        <p:txBody>
          <a:bodyPr wrap="square" lIns="0" tIns="0" rIns="0" bIns="0" rtlCol="0">
            <a:noAutofit/>
          </a:bodyPr>
          <a:lstStyle/>
          <a:p>
            <a:r>
              <a:rPr lang="en-US" sz="1600" dirty="0" smtClean="0"/>
              <a:t>Features</a:t>
            </a:r>
          </a:p>
          <a:p>
            <a:endParaRPr lang="en-US" sz="400" dirty="0" smtClean="0"/>
          </a:p>
          <a:p>
            <a:r>
              <a:rPr lang="en-US" sz="1400" dirty="0" smtClean="0"/>
              <a:t>	</a:t>
            </a:r>
            <a:r>
              <a:rPr lang="en-US" sz="1400" dirty="0" err="1" smtClean="0"/>
              <a:t>Java.nio.file</a:t>
            </a:r>
            <a:r>
              <a:rPr lang="en-US" sz="1400" dirty="0" smtClean="0"/>
              <a:t> API</a:t>
            </a:r>
          </a:p>
          <a:p>
            <a:endParaRPr lang="en-US" sz="100" dirty="0" smtClean="0"/>
          </a:p>
          <a:p>
            <a:pPr marL="742950" lvl="1" indent="-285750">
              <a:buFont typeface="Arial" panose="020B0604020202020204" pitchFamily="34" charset="0"/>
              <a:buChar char="•"/>
            </a:pPr>
            <a:r>
              <a:rPr lang="en-US" sz="1400" dirty="0" smtClean="0"/>
              <a:t>New interfaces and classes for Identifying symbolic links </a:t>
            </a:r>
          </a:p>
          <a:p>
            <a:pPr marL="742950" lvl="1" indent="-285750">
              <a:buFont typeface="Arial" panose="020B0604020202020204" pitchFamily="34" charset="0"/>
              <a:buChar char="•"/>
            </a:pPr>
            <a:endParaRPr lang="en-US" sz="700" dirty="0"/>
          </a:p>
          <a:p>
            <a:pPr marL="1200150" lvl="2" indent="-285750">
              <a:buFont typeface="Arial" panose="020B0604020202020204" pitchFamily="34" charset="0"/>
              <a:buChar char="•"/>
            </a:pPr>
            <a:r>
              <a:rPr lang="en-US" sz="1400" dirty="0" smtClean="0">
                <a:solidFill>
                  <a:srgbClr val="0070C0"/>
                </a:solidFill>
              </a:rPr>
              <a:t>Path, Paths, Files, </a:t>
            </a:r>
            <a:r>
              <a:rPr lang="en-US" sz="1400" dirty="0" err="1" smtClean="0">
                <a:solidFill>
                  <a:srgbClr val="0070C0"/>
                </a:solidFill>
              </a:rPr>
              <a:t>etc</a:t>
            </a:r>
            <a:r>
              <a:rPr lang="en-US" sz="1400" dirty="0" smtClean="0">
                <a:solidFill>
                  <a:srgbClr val="0070C0"/>
                </a:solidFill>
              </a:rPr>
              <a:t>…</a:t>
            </a:r>
          </a:p>
          <a:p>
            <a:pPr lvl="2"/>
            <a:endParaRPr lang="en-US" sz="500" dirty="0"/>
          </a:p>
          <a:p>
            <a:pPr marL="742950" lvl="1" indent="-285750">
              <a:buFont typeface="Arial" panose="020B0604020202020204" pitchFamily="34" charset="0"/>
              <a:buChar char="•"/>
            </a:pPr>
            <a:r>
              <a:rPr lang="en-US" altLang="en-US" sz="1400" dirty="0" smtClean="0"/>
              <a:t>New classes for “</a:t>
            </a:r>
            <a:r>
              <a:rPr lang="en-US" altLang="en-US" sz="1400" dirty="0"/>
              <a:t>watch” a </a:t>
            </a:r>
            <a:r>
              <a:rPr lang="en-US" altLang="en-US" sz="1400" dirty="0" smtClean="0"/>
              <a:t>file or directory </a:t>
            </a:r>
            <a:r>
              <a:rPr lang="en-US" altLang="en-US" sz="1400" dirty="0"/>
              <a:t>and receive a </a:t>
            </a:r>
            <a:r>
              <a:rPr lang="en-US" altLang="en-US" sz="1400" dirty="0" smtClean="0"/>
              <a:t>notification</a:t>
            </a:r>
            <a:endParaRPr lang="en-US" altLang="en-US" sz="1200" dirty="0" smtClean="0"/>
          </a:p>
          <a:p>
            <a:pPr marL="1200150" lvl="2" indent="-285750">
              <a:buFont typeface="Arial" panose="020B0604020202020204" pitchFamily="34" charset="0"/>
              <a:buChar char="•"/>
            </a:pPr>
            <a:r>
              <a:rPr lang="en-US" sz="1400" dirty="0" err="1" smtClean="0">
                <a:solidFill>
                  <a:srgbClr val="0070C0"/>
                </a:solidFill>
              </a:rPr>
              <a:t>WatchService</a:t>
            </a:r>
            <a:endParaRPr lang="en-US" sz="1400" dirty="0">
              <a:solidFill>
                <a:srgbClr val="0070C0"/>
              </a:solidFill>
            </a:endParaRPr>
          </a:p>
          <a:p>
            <a:pPr marL="742950" lvl="1" indent="-285750">
              <a:buFont typeface="Arial" panose="020B0604020202020204" pitchFamily="34" charset="0"/>
              <a:buChar char="•"/>
            </a:pPr>
            <a:r>
              <a:rPr lang="en-US" altLang="en-US" sz="1400" dirty="0" smtClean="0">
                <a:latin typeface="Arial" panose="020B0604020202020204" pitchFamily="34" charset="0"/>
              </a:rPr>
              <a:t>Asynchronous </a:t>
            </a:r>
            <a:r>
              <a:rPr lang="en-US" altLang="en-US" sz="1400" dirty="0">
                <a:latin typeface="Arial" panose="020B0604020202020204" pitchFamily="34" charset="0"/>
              </a:rPr>
              <a:t>I/O; and complete socket channel functionality by </a:t>
            </a:r>
            <a:r>
              <a:rPr lang="en-US" altLang="en-US" sz="1400" dirty="0" smtClean="0">
                <a:latin typeface="Arial" panose="020B0604020202020204" pitchFamily="34" charset="0"/>
              </a:rPr>
              <a:t>upgrading</a:t>
            </a:r>
          </a:p>
          <a:p>
            <a:pPr marL="1200150" lvl="2" indent="-285750">
              <a:buFont typeface="Arial" panose="020B0604020202020204" pitchFamily="34" charset="0"/>
              <a:buChar char="•"/>
            </a:pPr>
            <a:r>
              <a:rPr lang="en-US" altLang="en-US" sz="1400" dirty="0" err="1">
                <a:solidFill>
                  <a:srgbClr val="0070C0"/>
                </a:solidFill>
                <a:latin typeface="Arial" panose="020B0604020202020204" pitchFamily="34" charset="0"/>
              </a:rPr>
              <a:t>DatagramChannel</a:t>
            </a:r>
            <a:r>
              <a:rPr lang="en-US" altLang="en-US" sz="1400" dirty="0">
                <a:solidFill>
                  <a:srgbClr val="0070C0"/>
                </a:solidFill>
                <a:latin typeface="Arial" panose="020B0604020202020204" pitchFamily="34" charset="0"/>
              </a:rPr>
              <a:t>, </a:t>
            </a:r>
            <a:r>
              <a:rPr lang="en-US" altLang="en-US" sz="1400" dirty="0" err="1">
                <a:solidFill>
                  <a:srgbClr val="0070C0"/>
                </a:solidFill>
                <a:latin typeface="Arial" panose="020B0604020202020204" pitchFamily="34" charset="0"/>
              </a:rPr>
              <a:t>ServerSocketChannel</a:t>
            </a:r>
            <a:r>
              <a:rPr lang="en-US" altLang="en-US" sz="1400" dirty="0">
                <a:solidFill>
                  <a:srgbClr val="0070C0"/>
                </a:solidFill>
                <a:latin typeface="Arial" panose="020B0604020202020204" pitchFamily="34" charset="0"/>
              </a:rPr>
              <a:t>, </a:t>
            </a:r>
            <a:r>
              <a:rPr lang="en-US" altLang="en-US" sz="1400" dirty="0">
                <a:latin typeface="Arial" panose="020B0604020202020204" pitchFamily="34" charset="0"/>
              </a:rPr>
              <a:t>and</a:t>
            </a:r>
            <a:r>
              <a:rPr lang="en-US" altLang="en-US" sz="1400" dirty="0">
                <a:solidFill>
                  <a:srgbClr val="0070C0"/>
                </a:solidFill>
                <a:latin typeface="Arial" panose="020B0604020202020204" pitchFamily="34" charset="0"/>
              </a:rPr>
              <a:t> </a:t>
            </a:r>
            <a:r>
              <a:rPr lang="en-US" altLang="en-US" sz="1400" dirty="0" err="1">
                <a:solidFill>
                  <a:srgbClr val="0070C0"/>
                </a:solidFill>
                <a:latin typeface="Arial" panose="020B0604020202020204" pitchFamily="34" charset="0"/>
              </a:rPr>
              <a:t>SocketChannel</a:t>
            </a:r>
            <a:r>
              <a:rPr lang="en-US" altLang="en-US" sz="1400" dirty="0">
                <a:solidFill>
                  <a:srgbClr val="0070C0"/>
                </a:solidFill>
                <a:latin typeface="Arial" panose="020B0604020202020204" pitchFamily="34" charset="0"/>
              </a:rPr>
              <a:t> , </a:t>
            </a:r>
            <a:r>
              <a:rPr lang="en-US" altLang="en-US" sz="1400" dirty="0" err="1" smtClean="0">
                <a:solidFill>
                  <a:srgbClr val="0070C0"/>
                </a:solidFill>
                <a:latin typeface="Arial" panose="020B0604020202020204" pitchFamily="34" charset="0"/>
              </a:rPr>
              <a:t>MulticastChannel</a:t>
            </a:r>
            <a:endParaRPr lang="en-US" altLang="en-US" sz="1200" dirty="0" smtClean="0">
              <a:solidFill>
                <a:srgbClr val="0070C0"/>
              </a:solidFill>
              <a:latin typeface="Arial" panose="020B0604020202020204" pitchFamily="34" charset="0"/>
            </a:endParaRPr>
          </a:p>
          <a:p>
            <a:pPr marL="742950" lvl="1" indent="-285750">
              <a:buFont typeface="Arial" panose="020B0604020202020204" pitchFamily="34" charset="0"/>
              <a:buChar char="•"/>
            </a:pPr>
            <a:r>
              <a:rPr lang="en-US" sz="1400" dirty="0"/>
              <a:t>New Exceptions for failed operations</a:t>
            </a:r>
          </a:p>
          <a:p>
            <a:pPr marL="742950" lvl="1" indent="-285750">
              <a:buFont typeface="Arial" panose="020B0604020202020204" pitchFamily="34" charset="0"/>
              <a:buChar char="•"/>
            </a:pPr>
            <a:endParaRPr lang="en-US" sz="700" dirty="0"/>
          </a:p>
          <a:p>
            <a:r>
              <a:rPr lang="en-US" sz="1400" dirty="0"/>
              <a:t>		</a:t>
            </a:r>
            <a:r>
              <a:rPr lang="en-US" sz="1400" dirty="0" err="1">
                <a:solidFill>
                  <a:srgbClr val="0070C0"/>
                </a:solidFill>
              </a:rPr>
              <a:t>NoSuchFileException</a:t>
            </a:r>
            <a:r>
              <a:rPr lang="en-US" sz="1400" dirty="0">
                <a:solidFill>
                  <a:srgbClr val="0070C0"/>
                </a:solidFill>
              </a:rPr>
              <a:t>, </a:t>
            </a:r>
            <a:r>
              <a:rPr lang="en-US" sz="1400" dirty="0" err="1">
                <a:solidFill>
                  <a:srgbClr val="0070C0"/>
                </a:solidFill>
              </a:rPr>
              <a:t>DirectoryNotEmptyException</a:t>
            </a:r>
            <a:r>
              <a:rPr lang="en-US" sz="1400" dirty="0">
                <a:solidFill>
                  <a:srgbClr val="0070C0"/>
                </a:solidFill>
              </a:rPr>
              <a:t>, </a:t>
            </a:r>
            <a:r>
              <a:rPr lang="en-US" sz="1400" dirty="0" err="1">
                <a:solidFill>
                  <a:srgbClr val="0070C0"/>
                </a:solidFill>
              </a:rPr>
              <a:t>etc</a:t>
            </a:r>
            <a:r>
              <a:rPr lang="en-US" sz="1400" dirty="0">
                <a:solidFill>
                  <a:srgbClr val="0070C0"/>
                </a:solidFill>
              </a:rPr>
              <a:t> …</a:t>
            </a:r>
          </a:p>
          <a:p>
            <a:pPr lvl="2"/>
            <a:endParaRPr lang="en-US" sz="600" dirty="0" smtClean="0"/>
          </a:p>
          <a:p>
            <a:pPr lvl="1"/>
            <a:r>
              <a:rPr lang="en-US" sz="1400" dirty="0" err="1" smtClean="0"/>
              <a:t>Java.nio.file.attribute</a:t>
            </a:r>
            <a:r>
              <a:rPr lang="en-US" sz="1400" dirty="0" smtClean="0"/>
              <a:t> API for file permissions and security attributes</a:t>
            </a:r>
          </a:p>
          <a:p>
            <a:pPr lvl="1"/>
            <a:endParaRPr lang="en-US" sz="600" dirty="0" smtClean="0"/>
          </a:p>
          <a:p>
            <a:pPr marL="1200150" lvl="2" indent="-285750">
              <a:buFont typeface="Arial" panose="020B0604020202020204" pitchFamily="34" charset="0"/>
              <a:buChar char="•"/>
            </a:pPr>
            <a:r>
              <a:rPr lang="en-US" sz="1400" dirty="0" err="1" smtClean="0">
                <a:solidFill>
                  <a:srgbClr val="0070C0"/>
                </a:solidFill>
              </a:rPr>
              <a:t>AttributeView</a:t>
            </a:r>
            <a:r>
              <a:rPr lang="en-US" sz="1400" dirty="0" smtClean="0">
                <a:solidFill>
                  <a:srgbClr val="0070C0"/>
                </a:solidFill>
              </a:rPr>
              <a:t>, </a:t>
            </a:r>
            <a:r>
              <a:rPr lang="en-US" sz="1400" dirty="0" err="1" smtClean="0">
                <a:solidFill>
                  <a:srgbClr val="0070C0"/>
                </a:solidFill>
              </a:rPr>
              <a:t>FileAttribute</a:t>
            </a:r>
            <a:r>
              <a:rPr lang="en-US" sz="1400" dirty="0" smtClean="0">
                <a:solidFill>
                  <a:srgbClr val="0070C0"/>
                </a:solidFill>
              </a:rPr>
              <a:t>, </a:t>
            </a:r>
            <a:r>
              <a:rPr lang="en-US" sz="1400" dirty="0" err="1" smtClean="0">
                <a:solidFill>
                  <a:srgbClr val="0070C0"/>
                </a:solidFill>
              </a:rPr>
              <a:t>FileAttaributeView</a:t>
            </a:r>
            <a:r>
              <a:rPr lang="en-US" sz="1400" dirty="0" smtClean="0"/>
              <a:t>, </a:t>
            </a:r>
            <a:r>
              <a:rPr lang="en-US" sz="1400" dirty="0" err="1" smtClean="0"/>
              <a:t>etc</a:t>
            </a:r>
            <a:r>
              <a:rPr lang="en-US" sz="1400" dirty="0" smtClean="0"/>
              <a:t>…</a:t>
            </a:r>
          </a:p>
          <a:p>
            <a:pPr lvl="2"/>
            <a:endParaRPr lang="en-US" sz="600" dirty="0"/>
          </a:p>
          <a:p>
            <a:r>
              <a:rPr lang="en-US" sz="1400" dirty="0" smtClean="0"/>
              <a:t>	</a:t>
            </a:r>
            <a:r>
              <a:rPr lang="en-US" sz="1400" dirty="0" err="1" smtClean="0"/>
              <a:t>Java.nio.file.spi</a:t>
            </a:r>
            <a:endParaRPr lang="en-US" sz="1400" dirty="0" smtClean="0"/>
          </a:p>
          <a:p>
            <a:endParaRPr lang="en-US" sz="600" dirty="0" smtClean="0"/>
          </a:p>
          <a:p>
            <a:pPr marL="1200150" lvl="2" indent="-285750">
              <a:buFont typeface="Arial" panose="020B0604020202020204" pitchFamily="34" charset="0"/>
              <a:buChar char="•"/>
            </a:pPr>
            <a:r>
              <a:rPr lang="en-US" sz="1400" dirty="0" err="1" smtClean="0">
                <a:solidFill>
                  <a:srgbClr val="0070C0"/>
                </a:solidFill>
              </a:rPr>
              <a:t>FileSystemProvider</a:t>
            </a:r>
            <a:r>
              <a:rPr lang="en-US" sz="1400" dirty="0" smtClean="0">
                <a:solidFill>
                  <a:srgbClr val="0070C0"/>
                </a:solidFill>
              </a:rPr>
              <a:t>, </a:t>
            </a:r>
            <a:r>
              <a:rPr lang="en-US" sz="1400" dirty="0" err="1" smtClean="0">
                <a:solidFill>
                  <a:srgbClr val="0070C0"/>
                </a:solidFill>
              </a:rPr>
              <a:t>FileTypeDetector</a:t>
            </a:r>
            <a:endParaRPr lang="en-US" sz="1400" dirty="0" smtClean="0">
              <a:solidFill>
                <a:srgbClr val="0070C0"/>
              </a:solidFill>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1400" dirty="0" smtClean="0">
              <a:latin typeface="Arial" panose="020B0604020202020204" pitchFamily="34" charset="0"/>
            </a:endParaRPr>
          </a:p>
        </p:txBody>
      </p:sp>
    </p:spTree>
    <p:extLst>
      <p:ext uri="{BB962C8B-B14F-4D97-AF65-F5344CB8AC3E}">
        <p14:creationId xmlns:p14="http://schemas.microsoft.com/office/powerpoint/2010/main" val="107810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and Paths</a:t>
            </a:r>
            <a:endParaRPr lang="en-US" dirty="0"/>
          </a:p>
        </p:txBody>
      </p:sp>
      <p:sp>
        <p:nvSpPr>
          <p:cNvPr id="5" name="Content Placeholder 4"/>
          <p:cNvSpPr>
            <a:spLocks noGrp="1"/>
          </p:cNvSpPr>
          <p:nvPr>
            <p:ph idx="1"/>
          </p:nvPr>
        </p:nvSpPr>
        <p:spPr>
          <a:xfrm>
            <a:off x="457200" y="922713"/>
            <a:ext cx="8227338" cy="3649287"/>
          </a:xfrm>
        </p:spPr>
        <p:txBody>
          <a:bodyPr>
            <a:normAutofit/>
          </a:bodyPr>
          <a:lstStyle/>
          <a:p>
            <a:r>
              <a:rPr lang="en-US" dirty="0" smtClean="0"/>
              <a:t>Absolute Paths</a:t>
            </a:r>
          </a:p>
          <a:p>
            <a:pPr lvl="3"/>
            <a:r>
              <a:rPr lang="en-US" sz="1400" dirty="0"/>
              <a:t>Path path1 = </a:t>
            </a:r>
            <a:r>
              <a:rPr lang="en-US" sz="1400" dirty="0" err="1"/>
              <a:t>Paths.get</a:t>
            </a:r>
            <a:r>
              <a:rPr lang="en-US" sz="1400" dirty="0"/>
              <a:t>("c:/src/java/nio/file/Path.java");</a:t>
            </a:r>
          </a:p>
          <a:p>
            <a:pPr lvl="3"/>
            <a:r>
              <a:rPr lang="en-US" sz="1400" dirty="0"/>
              <a:t>Path path2 = </a:t>
            </a:r>
            <a:r>
              <a:rPr lang="en-US" sz="1400" dirty="0" err="1"/>
              <a:t>Paths.get</a:t>
            </a:r>
            <a:r>
              <a:rPr lang="en-US" sz="1400" dirty="0"/>
              <a:t>("c:", "</a:t>
            </a:r>
            <a:r>
              <a:rPr lang="en-US" sz="1400" dirty="0" err="1"/>
              <a:t>src</a:t>
            </a:r>
            <a:r>
              <a:rPr lang="en-US" sz="1400" dirty="0"/>
              <a:t>/java/</a:t>
            </a:r>
            <a:r>
              <a:rPr lang="en-US" sz="1400" dirty="0" err="1"/>
              <a:t>nio</a:t>
            </a:r>
            <a:r>
              <a:rPr lang="en-US" sz="1400" dirty="0"/>
              <a:t>", "file", "Path.java");</a:t>
            </a:r>
          </a:p>
          <a:p>
            <a:pPr lvl="3"/>
            <a:r>
              <a:rPr lang="en-US" sz="1400" dirty="0"/>
              <a:t>Path path3 = </a:t>
            </a:r>
            <a:r>
              <a:rPr lang="en-US" sz="1400" dirty="0" err="1"/>
              <a:t>Paths.get</a:t>
            </a:r>
            <a:r>
              <a:rPr lang="en-US" sz="1400" dirty="0"/>
              <a:t>("c:", "</a:t>
            </a:r>
            <a:r>
              <a:rPr lang="en-US" sz="1400" dirty="0" err="1"/>
              <a:t>src</a:t>
            </a:r>
            <a:r>
              <a:rPr lang="en-US" sz="1400" dirty="0"/>
              <a:t>", "java", "</a:t>
            </a:r>
            <a:r>
              <a:rPr lang="en-US" sz="1400" dirty="0" err="1"/>
              <a:t>nio</a:t>
            </a:r>
            <a:r>
              <a:rPr lang="en-US" sz="1400" dirty="0"/>
              <a:t>", "file", "Path.java");</a:t>
            </a:r>
          </a:p>
          <a:p>
            <a:endParaRPr lang="en-US" dirty="0"/>
          </a:p>
          <a:p>
            <a:r>
              <a:rPr lang="en-US" dirty="0" smtClean="0"/>
              <a:t>Relative Paths						</a:t>
            </a:r>
            <a:r>
              <a:rPr lang="en-US" dirty="0" smtClean="0">
                <a:solidFill>
                  <a:srgbClr val="FF0000"/>
                </a:solidFill>
              </a:rPr>
              <a:t>C</a:t>
            </a:r>
            <a:r>
              <a:rPr lang="en-US" dirty="0">
                <a:solidFill>
                  <a:srgbClr val="FF0000"/>
                </a:solidFill>
              </a:rPr>
              <a:t>:\Workspaces\blog-nio2\src\main\java</a:t>
            </a:r>
            <a:endParaRPr lang="en-US" dirty="0" smtClean="0">
              <a:solidFill>
                <a:srgbClr val="FF0000"/>
              </a:solidFill>
            </a:endParaRPr>
          </a:p>
          <a:p>
            <a:pPr lvl="3"/>
            <a:r>
              <a:rPr lang="en-US" sz="1400" dirty="0" smtClean="0"/>
              <a:t>// executed on Windows</a:t>
            </a:r>
          </a:p>
          <a:p>
            <a:pPr lvl="3"/>
            <a:r>
              <a:rPr lang="en-US" sz="1400" dirty="0" smtClean="0"/>
              <a:t>Path </a:t>
            </a:r>
            <a:r>
              <a:rPr lang="en-US" sz="1400" dirty="0" err="1"/>
              <a:t>pathRelativeToCurrentDirectoryWin</a:t>
            </a:r>
            <a:r>
              <a:rPr lang="en-US" sz="1400" dirty="0"/>
              <a:t> = </a:t>
            </a:r>
            <a:r>
              <a:rPr lang="en-US" sz="1400" dirty="0" err="1"/>
              <a:t>Paths.get</a:t>
            </a:r>
            <a:r>
              <a:rPr lang="en-US" sz="1400" dirty="0"/>
              <a:t>("</a:t>
            </a:r>
            <a:r>
              <a:rPr lang="en-US" sz="1400" dirty="0" err="1"/>
              <a:t>src</a:t>
            </a:r>
            <a:r>
              <a:rPr lang="en-US" sz="1400" dirty="0"/>
              <a:t>/main/java");</a:t>
            </a:r>
          </a:p>
          <a:p>
            <a:pPr lvl="3"/>
            <a:r>
              <a:rPr lang="en-US" sz="1400" dirty="0"/>
              <a:t>Path </a:t>
            </a:r>
            <a:r>
              <a:rPr lang="en-US" sz="1400" dirty="0" err="1"/>
              <a:t>pathRelativeToRootFSLocationWin</a:t>
            </a:r>
            <a:r>
              <a:rPr lang="en-US" sz="1400" dirty="0"/>
              <a:t> = </a:t>
            </a:r>
            <a:r>
              <a:rPr lang="en-US" sz="1400" dirty="0" err="1"/>
              <a:t>Paths.get</a:t>
            </a:r>
            <a:r>
              <a:rPr lang="en-US" sz="1400" dirty="0"/>
              <a:t>("/</a:t>
            </a:r>
            <a:r>
              <a:rPr lang="en-US" sz="1400" dirty="0" err="1"/>
              <a:t>src</a:t>
            </a:r>
            <a:r>
              <a:rPr lang="en-US" sz="1400" dirty="0"/>
              <a:t>/main/java</a:t>
            </a:r>
            <a:r>
              <a:rPr lang="en-US" sz="1400" dirty="0" smtClean="0"/>
              <a:t>");</a:t>
            </a:r>
          </a:p>
          <a:p>
            <a:pPr marL="1062990" lvl="8" indent="0">
              <a:buNone/>
            </a:pPr>
            <a:r>
              <a:rPr lang="en-US" sz="1400" dirty="0" smtClean="0"/>
              <a:t>							</a:t>
            </a:r>
            <a:r>
              <a:rPr lang="en-US" sz="1400" dirty="0">
                <a:solidFill>
                  <a:srgbClr val="FF0000"/>
                </a:solidFill>
              </a:rPr>
              <a:t>C:\src\main\java</a:t>
            </a:r>
          </a:p>
          <a:p>
            <a:pPr lvl="3"/>
            <a:r>
              <a:rPr lang="en-US" sz="1400" dirty="0" smtClean="0"/>
              <a:t>// executed on Fedora		</a:t>
            </a:r>
            <a:r>
              <a:rPr lang="en-US" sz="1400" dirty="0">
                <a:solidFill>
                  <a:srgbClr val="FF0000"/>
                </a:solidFill>
              </a:rPr>
              <a:t>/home/</a:t>
            </a:r>
            <a:r>
              <a:rPr lang="en-US" sz="1400" dirty="0" err="1">
                <a:solidFill>
                  <a:srgbClr val="FF0000"/>
                </a:solidFill>
              </a:rPr>
              <a:t>jstas</a:t>
            </a:r>
            <a:r>
              <a:rPr lang="en-US" sz="1400" dirty="0">
                <a:solidFill>
                  <a:srgbClr val="FF0000"/>
                </a:solidFill>
              </a:rPr>
              <a:t>/Documents/workspace/blog-nio2/</a:t>
            </a:r>
            <a:r>
              <a:rPr lang="en-US" sz="1400" dirty="0" err="1">
                <a:solidFill>
                  <a:srgbClr val="FF0000"/>
                </a:solidFill>
              </a:rPr>
              <a:t>src</a:t>
            </a:r>
            <a:r>
              <a:rPr lang="en-US" sz="1400" dirty="0">
                <a:solidFill>
                  <a:srgbClr val="FF0000"/>
                </a:solidFill>
              </a:rPr>
              <a:t>/main/java</a:t>
            </a:r>
            <a:endParaRPr lang="en-US" sz="1400" dirty="0" smtClean="0">
              <a:solidFill>
                <a:srgbClr val="FF0000"/>
              </a:solidFill>
            </a:endParaRPr>
          </a:p>
          <a:p>
            <a:pPr lvl="3"/>
            <a:r>
              <a:rPr lang="en-US" sz="1400" dirty="0" smtClean="0"/>
              <a:t>Path </a:t>
            </a:r>
            <a:r>
              <a:rPr lang="en-US" sz="1400" dirty="0" err="1"/>
              <a:t>pathRelativeToCurrentDirectoryFed</a:t>
            </a:r>
            <a:r>
              <a:rPr lang="en-US" sz="1400" dirty="0"/>
              <a:t> = </a:t>
            </a:r>
            <a:r>
              <a:rPr lang="en-US" sz="1400" dirty="0" err="1"/>
              <a:t>Paths.get</a:t>
            </a:r>
            <a:r>
              <a:rPr lang="en-US" sz="1400" dirty="0"/>
              <a:t>("</a:t>
            </a:r>
            <a:r>
              <a:rPr lang="en-US" sz="1400" dirty="0" err="1"/>
              <a:t>src</a:t>
            </a:r>
            <a:r>
              <a:rPr lang="en-US" sz="1400" dirty="0"/>
              <a:t>/main/java");</a:t>
            </a:r>
          </a:p>
          <a:p>
            <a:pPr lvl="3"/>
            <a:r>
              <a:rPr lang="en-US" sz="1400" dirty="0"/>
              <a:t>Path </a:t>
            </a:r>
            <a:r>
              <a:rPr lang="en-US" sz="1400" dirty="0" err="1"/>
              <a:t>pathRelativeToRootFSLocationFed</a:t>
            </a:r>
            <a:r>
              <a:rPr lang="en-US" sz="1400" dirty="0"/>
              <a:t> = </a:t>
            </a:r>
            <a:r>
              <a:rPr lang="en-US" sz="1400" dirty="0" err="1"/>
              <a:t>Paths.get</a:t>
            </a:r>
            <a:r>
              <a:rPr lang="en-US" sz="1400" dirty="0"/>
              <a:t>("/</a:t>
            </a:r>
            <a:r>
              <a:rPr lang="en-US" sz="1400" dirty="0" err="1"/>
              <a:t>src</a:t>
            </a:r>
            <a:r>
              <a:rPr lang="en-US" sz="1400" dirty="0"/>
              <a:t>/main/java");</a:t>
            </a:r>
          </a:p>
          <a:p>
            <a:pPr marL="445770" lvl="3" indent="0">
              <a:buNone/>
            </a:pPr>
            <a:r>
              <a:rPr lang="en-US" sz="1400" dirty="0" smtClean="0"/>
              <a:t>									</a:t>
            </a:r>
            <a:r>
              <a:rPr lang="en-US" sz="1400" dirty="0" smtClean="0">
                <a:solidFill>
                  <a:srgbClr val="FF0000"/>
                </a:solidFill>
              </a:rPr>
              <a:t>/</a:t>
            </a:r>
            <a:r>
              <a:rPr lang="en-US" sz="1400" dirty="0" err="1" smtClean="0">
                <a:solidFill>
                  <a:srgbClr val="FF0000"/>
                </a:solidFill>
              </a:rPr>
              <a:t>src</a:t>
            </a:r>
            <a:r>
              <a:rPr lang="en-US" sz="1400" dirty="0" smtClean="0">
                <a:solidFill>
                  <a:srgbClr val="FF0000"/>
                </a:solidFill>
              </a:rPr>
              <a:t>/main/java</a:t>
            </a:r>
            <a:endParaRPr lang="en-US" sz="1400" dirty="0">
              <a:solidFill>
                <a:srgbClr val="FF0000"/>
              </a:solidFill>
            </a:endParaRPr>
          </a:p>
          <a:p>
            <a:pPr marL="445770" lvl="3" indent="0">
              <a:buNone/>
            </a:pPr>
            <a:endParaRPr lang="en-US" sz="1400"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17</a:t>
            </a:fld>
            <a:endParaRPr lang="en-US">
              <a:solidFill>
                <a:srgbClr val="617D78"/>
              </a:solidFill>
            </a:endParaRPr>
          </a:p>
        </p:txBody>
      </p:sp>
      <p:cxnSp>
        <p:nvCxnSpPr>
          <p:cNvPr id="8" name="Straight Arrow Connector 7"/>
          <p:cNvCxnSpPr/>
          <p:nvPr/>
        </p:nvCxnSpPr>
        <p:spPr>
          <a:xfrm flipV="1">
            <a:off x="5611091" y="2527069"/>
            <a:ext cx="299258" cy="2909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35535" y="3233651"/>
            <a:ext cx="482138" cy="66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17178" y="3773978"/>
            <a:ext cx="473826" cy="1662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910349" y="4239491"/>
            <a:ext cx="665018" cy="1330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ChangeAspect="1"/>
          </p:cNvGrpSpPr>
          <p:nvPr/>
        </p:nvGrpSpPr>
        <p:grpSpPr>
          <a:xfrm>
            <a:off x="8343900" y="378916"/>
            <a:ext cx="407194" cy="395288"/>
            <a:chOff x="5822950" y="3163888"/>
            <a:chExt cx="542925" cy="527050"/>
          </a:xfrm>
        </p:grpSpPr>
        <p:sp>
          <p:nvSpPr>
            <p:cNvPr id="1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6038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18</a:t>
            </a:fld>
            <a:endParaRPr lang="en-US">
              <a:solidFill>
                <a:srgbClr val="617D78"/>
              </a:solidFill>
            </a:endParaRPr>
          </a:p>
        </p:txBody>
      </p:sp>
      <p:pic>
        <p:nvPicPr>
          <p:cNvPr id="7" name="Picture 6"/>
          <p:cNvPicPr>
            <a:picLocks noChangeAspect="1"/>
          </p:cNvPicPr>
          <p:nvPr/>
        </p:nvPicPr>
        <p:blipFill>
          <a:blip r:embed="rId2"/>
          <a:stretch>
            <a:fillRect/>
          </a:stretch>
        </p:blipFill>
        <p:spPr>
          <a:xfrm>
            <a:off x="-1191" y="12262"/>
            <a:ext cx="9144000" cy="5143501"/>
          </a:xfrm>
          <a:prstGeom prst="rect">
            <a:avLst/>
          </a:prstGeom>
        </p:spPr>
      </p:pic>
    </p:spTree>
    <p:extLst>
      <p:ext uri="{BB962C8B-B14F-4D97-AF65-F5344CB8AC3E}">
        <p14:creationId xmlns:p14="http://schemas.microsoft.com/office/powerpoint/2010/main" val="130402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19</a:t>
            </a:fld>
            <a:endParaRPr lang="en-US">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 (cont.)</a:t>
            </a:r>
            <a:endParaRPr lang="en-GB" sz="1050" b="0" dirty="0">
              <a:latin typeface="HP Simplified" panose="020B0604020204020204" pitchFamily="34" charset="0"/>
            </a:endParaRPr>
          </a:p>
        </p:txBody>
      </p:sp>
      <p:sp>
        <p:nvSpPr>
          <p:cNvPr id="7" name="TextBox 6"/>
          <p:cNvSpPr txBox="1"/>
          <p:nvPr/>
        </p:nvSpPr>
        <p:spPr>
          <a:xfrm>
            <a:off x="575090" y="864524"/>
            <a:ext cx="8203149" cy="3890356"/>
          </a:xfrm>
          <a:prstGeom prst="rect">
            <a:avLst/>
          </a:prstGeom>
          <a:noFill/>
        </p:spPr>
        <p:txBody>
          <a:bodyPr wrap="square" lIns="0" tIns="0" rIns="0" bIns="0" rtlCol="0">
            <a:noAutofit/>
          </a:bodyPr>
          <a:lstStyle/>
          <a:p>
            <a:pPr lvl="1"/>
            <a:r>
              <a:rPr lang="en-US" b="1" dirty="0" smtClean="0"/>
              <a:t>Java 8 Features </a:t>
            </a:r>
          </a:p>
          <a:p>
            <a:pPr lvl="1"/>
            <a:r>
              <a:rPr lang="en-US" dirty="0" smtClean="0">
                <a:hlinkClick r:id="rId4"/>
              </a:rPr>
              <a:t>http</a:t>
            </a:r>
            <a:r>
              <a:rPr lang="en-US" dirty="0">
                <a:hlinkClick r:id="rId4"/>
              </a:rPr>
              <a:t>://openjdk.java.net/projects/jdk8/features</a:t>
            </a:r>
            <a:endParaRPr lang="en-US" b="1" dirty="0" smtClean="0"/>
          </a:p>
          <a:p>
            <a:pPr marL="742950" lvl="1"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r>
              <a:rPr lang="en-US" sz="1600" dirty="0" err="1" smtClean="0"/>
              <a:t>forEach</a:t>
            </a:r>
            <a:r>
              <a:rPr lang="en-US" sz="1600" dirty="0" smtClean="0"/>
              <a:t> method implementation</a:t>
            </a:r>
          </a:p>
          <a:p>
            <a:pPr marL="742950" lvl="1" indent="-285750">
              <a:buFont typeface="Arial" panose="020B0604020202020204" pitchFamily="34" charset="0"/>
              <a:buChar char="−"/>
            </a:pPr>
            <a:endParaRPr lang="en-US" sz="600" dirty="0" smtClean="0"/>
          </a:p>
          <a:p>
            <a:pPr marL="742950" lvl="1" indent="-285750">
              <a:buFont typeface="Arial" panose="020B0604020202020204" pitchFamily="34" charset="0"/>
              <a:buChar char="−"/>
            </a:pPr>
            <a:r>
              <a:rPr lang="en-US" sz="1600" dirty="0" smtClean="0"/>
              <a:t>Lambda Expressions</a:t>
            </a:r>
          </a:p>
          <a:p>
            <a:pPr marL="742950" lvl="1" indent="-285750">
              <a:buFont typeface="Arial" panose="020B0604020202020204" pitchFamily="34" charset="0"/>
              <a:buChar char="−"/>
            </a:pPr>
            <a:endParaRPr lang="en-US" sz="700" dirty="0" smtClean="0"/>
          </a:p>
          <a:p>
            <a:pPr marL="742950" lvl="1" indent="-285750">
              <a:buFont typeface="Arial" panose="020B0604020202020204" pitchFamily="34" charset="0"/>
              <a:buChar char="−"/>
            </a:pPr>
            <a:r>
              <a:rPr lang="en-US" sz="1600" dirty="0"/>
              <a:t>Bulk Data Operations For </a:t>
            </a:r>
            <a:r>
              <a:rPr lang="en-US" sz="1600" dirty="0" smtClean="0"/>
              <a:t>Collections by using Streams</a:t>
            </a:r>
          </a:p>
          <a:p>
            <a:pPr lvl="1"/>
            <a:endParaRPr lang="en-US" sz="800" dirty="0" smtClean="0"/>
          </a:p>
          <a:p>
            <a:pPr marL="742950" lvl="1" indent="-285750">
              <a:buFont typeface="Arial" panose="020B0604020202020204" pitchFamily="34" charset="0"/>
              <a:buChar char="−"/>
            </a:pPr>
            <a:r>
              <a:rPr lang="en-US" sz="1600" dirty="0" smtClean="0"/>
              <a:t>Default and static methods in interfaces</a:t>
            </a:r>
          </a:p>
          <a:p>
            <a:pPr marL="742950" lvl="1" indent="-285750">
              <a:buFont typeface="Arial" panose="020B0604020202020204" pitchFamily="34" charset="0"/>
              <a:buChar char="−"/>
            </a:pPr>
            <a:endParaRPr lang="en-US" sz="600" dirty="0" smtClean="0"/>
          </a:p>
          <a:p>
            <a:pPr marL="742950" lvl="1" indent="-285750">
              <a:buFont typeface="Arial" panose="020B0604020202020204" pitchFamily="34" charset="0"/>
              <a:buChar char="−"/>
            </a:pPr>
            <a:r>
              <a:rPr lang="en-US" sz="1600" dirty="0" smtClean="0"/>
              <a:t>Concurrency Updates</a:t>
            </a:r>
          </a:p>
          <a:p>
            <a:pPr marL="742950" lvl="1" indent="-285750">
              <a:buFont typeface="Arial" panose="020B0604020202020204" pitchFamily="34" charset="0"/>
              <a:buChar char="−"/>
            </a:pPr>
            <a:endParaRPr lang="en-US" sz="1000" dirty="0" smtClean="0"/>
          </a:p>
          <a:p>
            <a:pPr marL="742950" lvl="1" indent="-285750">
              <a:buFont typeface="Arial" panose="020B0604020202020204" pitchFamily="34" charset="0"/>
              <a:buChar char="−"/>
            </a:pPr>
            <a:r>
              <a:rPr lang="en-US" sz="1600" dirty="0" smtClean="0"/>
              <a:t>Parallel Array sorting mechanism</a:t>
            </a:r>
          </a:p>
          <a:p>
            <a:pPr marL="742950" lvl="1" indent="-285750">
              <a:buFont typeface="Arial" panose="020B0604020202020204" pitchFamily="34" charset="0"/>
              <a:buChar char="−"/>
            </a:pPr>
            <a:endParaRPr lang="en-US" sz="700" dirty="0" smtClean="0"/>
          </a:p>
          <a:p>
            <a:pPr marL="742950" lvl="1" indent="-285750">
              <a:buFont typeface="Arial" panose="020B0604020202020204" pitchFamily="34" charset="0"/>
              <a:buChar char="−"/>
            </a:pPr>
            <a:r>
              <a:rPr lang="en-US" sz="1600" dirty="0"/>
              <a:t>Java Date and Time </a:t>
            </a:r>
            <a:r>
              <a:rPr lang="en-US" sz="1600" dirty="0" smtClean="0"/>
              <a:t>API</a:t>
            </a:r>
          </a:p>
          <a:p>
            <a:pPr marL="742950" lvl="1" indent="-285750">
              <a:buFont typeface="Arial" panose="020B0604020202020204" pitchFamily="34" charset="0"/>
              <a:buChar char="−"/>
            </a:pPr>
            <a:endParaRPr lang="en-US" sz="700" dirty="0" smtClean="0"/>
          </a:p>
          <a:p>
            <a:pPr marL="742950" lvl="1" indent="-285750">
              <a:buFont typeface="Arial" panose="020B0604020202020204" pitchFamily="34" charset="0"/>
              <a:buChar char="−"/>
            </a:pPr>
            <a:r>
              <a:rPr lang="en-US" sz="1600" dirty="0"/>
              <a:t>Base64 Encoding &amp; </a:t>
            </a:r>
            <a:r>
              <a:rPr lang="en-US" sz="1600" dirty="0" smtClean="0"/>
              <a:t>Decoding</a:t>
            </a:r>
          </a:p>
          <a:p>
            <a:pPr marL="742950" lvl="1" indent="-285750">
              <a:buFont typeface="Arial" panose="020B0604020202020204" pitchFamily="34" charset="0"/>
              <a:buChar char="−"/>
            </a:pPr>
            <a:endParaRPr lang="en-US" sz="600" dirty="0" smtClean="0"/>
          </a:p>
          <a:p>
            <a:pPr marL="742950" lvl="1" indent="-285750">
              <a:buFont typeface="Arial" panose="020B0604020202020204" pitchFamily="34" charset="0"/>
              <a:buChar char="−"/>
            </a:pPr>
            <a:r>
              <a:rPr lang="en-US" sz="1600" dirty="0" smtClean="0"/>
              <a:t>Miscellaneous features</a:t>
            </a:r>
          </a:p>
          <a:p>
            <a:pPr lvl="2"/>
            <a:endParaRPr lang="en-US" sz="1600" dirty="0" smtClean="0"/>
          </a:p>
          <a:p>
            <a:pPr lvl="2"/>
            <a:endParaRPr lang="en-US" sz="1600" dirty="0" smtClean="0"/>
          </a:p>
          <a:p>
            <a:pPr marL="742950" lvl="1" indent="-285750">
              <a:buFont typeface="Arial" panose="020B0604020202020204" pitchFamily="34" charset="0"/>
              <a:buChar char="−"/>
            </a:pPr>
            <a:endParaRPr lang="en-US" sz="1600" dirty="0" smtClean="0"/>
          </a:p>
          <a:p>
            <a:pPr lvl="1"/>
            <a:endParaRPr lang="en-US" b="1" dirty="0" smtClean="0"/>
          </a:p>
        </p:txBody>
      </p:sp>
    </p:spTree>
    <p:extLst>
      <p:ext uri="{BB962C8B-B14F-4D97-AF65-F5344CB8AC3E}">
        <p14:creationId xmlns:p14="http://schemas.microsoft.com/office/powerpoint/2010/main" val="51948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10" y="655141"/>
            <a:ext cx="7568478" cy="3999986"/>
          </a:xfrm>
          <a:prstGeom prst="rect">
            <a:avLst/>
          </a:prstGeom>
        </p:spPr>
      </p:pic>
    </p:spTree>
    <p:extLst>
      <p:ext uri="{BB962C8B-B14F-4D97-AF65-F5344CB8AC3E}">
        <p14:creationId xmlns:p14="http://schemas.microsoft.com/office/powerpoint/2010/main" val="10308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hlinkClick r:id="rId3"/>
              </a:rPr>
              <a:t>http://openjdk.java.net/projects/jdk8/features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522" y="773084"/>
            <a:ext cx="5911268" cy="4093481"/>
          </a:xfrm>
          <a:prstGeom prst="rect">
            <a:avLst/>
          </a:prstGeom>
        </p:spPr>
      </p:pic>
    </p:spTree>
    <p:extLst>
      <p:ext uri="{BB962C8B-B14F-4D97-AF65-F5344CB8AC3E}">
        <p14:creationId xmlns:p14="http://schemas.microsoft.com/office/powerpoint/2010/main" val="415231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err="1" smtClean="0"/>
              <a:t>forEach</a:t>
            </a:r>
            <a:r>
              <a:rPr lang="en-US" sz="2400" dirty="0"/>
              <a:t>() method in </a:t>
            </a:r>
            <a:r>
              <a:rPr lang="en-US" sz="2400" dirty="0" err="1"/>
              <a:t>Iterable</a:t>
            </a:r>
            <a:r>
              <a:rPr lang="en-US" sz="2400" dirty="0"/>
              <a:t> </a:t>
            </a:r>
            <a:r>
              <a:rPr lang="en-US" sz="2400" dirty="0" smtClean="0"/>
              <a:t>interfaces</a:t>
            </a:r>
            <a:endParaRPr lang="en-US" sz="2400" dirty="0"/>
          </a:p>
        </p:txBody>
      </p:sp>
      <p:sp>
        <p:nvSpPr>
          <p:cNvPr id="2" name="TextBox 1"/>
          <p:cNvSpPr txBox="1"/>
          <p:nvPr/>
        </p:nvSpPr>
        <p:spPr>
          <a:xfrm>
            <a:off x="333265" y="774204"/>
            <a:ext cx="8660350" cy="4086049"/>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altLang="en-US" sz="1600" dirty="0">
                <a:latin typeface="Raleway"/>
              </a:rPr>
              <a:t>Whenever we need to traverse through a Collection, we need to create an </a:t>
            </a:r>
            <a:r>
              <a:rPr lang="en-US" altLang="en-US" sz="1600" b="1" dirty="0">
                <a:solidFill>
                  <a:srgbClr val="0070C0"/>
                </a:solidFill>
                <a:latin typeface="Courier New" panose="02070309020205020404" pitchFamily="49" charset="0"/>
                <a:cs typeface="Courier New" panose="02070309020205020404" pitchFamily="49" charset="0"/>
              </a:rPr>
              <a:t>Iterator</a:t>
            </a:r>
            <a:r>
              <a:rPr lang="en-US" altLang="en-US" sz="1600" dirty="0">
                <a:latin typeface="Raleway"/>
              </a:rPr>
              <a:t> whose whole purpose is to iterate over and then we have business logic in a loop for each of the elements in the Collection. We might get </a:t>
            </a:r>
            <a:r>
              <a:rPr lang="en-US" altLang="en-US" sz="1600" dirty="0" err="1" smtClean="0">
                <a:solidFill>
                  <a:srgbClr val="FF0000"/>
                </a:solidFill>
                <a:latin typeface="Raleway"/>
              </a:rPr>
              <a:t>ConcurrentModificationException</a:t>
            </a:r>
            <a:r>
              <a:rPr lang="en-US" altLang="en-US" sz="1600" dirty="0" smtClean="0">
                <a:latin typeface="Raleway"/>
              </a:rPr>
              <a:t> if </a:t>
            </a:r>
            <a:r>
              <a:rPr lang="en-US" altLang="en-US" sz="1600" dirty="0">
                <a:latin typeface="Raleway"/>
              </a:rPr>
              <a:t>iterator is not used </a:t>
            </a:r>
            <a:r>
              <a:rPr lang="en-US" altLang="en-US" sz="1600" dirty="0" smtClean="0">
                <a:latin typeface="Raleway"/>
              </a:rPr>
              <a:t>properly.</a:t>
            </a:r>
          </a:p>
          <a:p>
            <a:pPr marL="285750" indent="-285750">
              <a:buFont typeface="Arial" panose="020B0604020202020204" pitchFamily="34" charset="0"/>
              <a:buChar char="•"/>
            </a:pPr>
            <a:endParaRPr lang="en-US" altLang="en-US" sz="1600" dirty="0">
              <a:latin typeface="Raleway"/>
            </a:endParaRPr>
          </a:p>
          <a:p>
            <a:pPr>
              <a:buFont typeface="Arial" panose="020B0604020202020204" pitchFamily="34" charset="0"/>
              <a:buChar char="•"/>
            </a:pPr>
            <a:r>
              <a:rPr lang="en-US" altLang="en-US" sz="1600" dirty="0"/>
              <a:t>Java 8 has introduced </a:t>
            </a:r>
            <a:r>
              <a:rPr lang="en-US" altLang="en-US" sz="1600" i="1" dirty="0" err="1" smtClean="0"/>
              <a:t>forEach</a:t>
            </a:r>
            <a:r>
              <a:rPr lang="en-US" altLang="en-US" sz="1600" i="1" dirty="0" smtClean="0"/>
              <a:t>()</a:t>
            </a:r>
            <a:r>
              <a:rPr lang="en-US" altLang="en-US" sz="1600" dirty="0"/>
              <a:t> method in </a:t>
            </a:r>
            <a:r>
              <a:rPr lang="en-US" altLang="en-US" sz="1600" dirty="0" err="1" smtClean="0">
                <a:cs typeface="Courier New" panose="02070309020205020404" pitchFamily="49" charset="0"/>
              </a:rPr>
              <a:t>java.lang.Iterable</a:t>
            </a:r>
            <a:r>
              <a:rPr lang="en-US" altLang="en-US" sz="1600" dirty="0"/>
              <a:t> interface so that while writing </a:t>
            </a:r>
            <a:r>
              <a:rPr lang="en-US" altLang="en-US" sz="1600" dirty="0" smtClean="0"/>
              <a:t>code we </a:t>
            </a:r>
            <a:r>
              <a:rPr lang="en-US" altLang="en-US" sz="1600" dirty="0"/>
              <a:t>focus on business logic </a:t>
            </a:r>
            <a:r>
              <a:rPr lang="en-US" altLang="en-US" sz="1600" dirty="0" smtClean="0"/>
              <a:t>only. The new </a:t>
            </a:r>
            <a:r>
              <a:rPr lang="en-US" altLang="en-US" sz="1600" i="1" dirty="0" err="1" smtClean="0"/>
              <a:t>forEach</a:t>
            </a:r>
            <a:r>
              <a:rPr lang="en-US" altLang="en-US" sz="1600" i="1" dirty="0" smtClean="0"/>
              <a:t>()</a:t>
            </a:r>
            <a:r>
              <a:rPr lang="en-US" altLang="en-US" sz="1600" dirty="0"/>
              <a:t> </a:t>
            </a:r>
            <a:r>
              <a:rPr lang="en-US" altLang="en-US" sz="1600" dirty="0" smtClean="0"/>
              <a:t>method takes</a:t>
            </a:r>
            <a:r>
              <a:rPr lang="en-US" altLang="en-US" sz="1600" dirty="0"/>
              <a:t> </a:t>
            </a:r>
            <a:r>
              <a:rPr lang="en-US" altLang="en-US" sz="1600" dirty="0" err="1">
                <a:cs typeface="Courier New" panose="02070309020205020404" pitchFamily="49" charset="0"/>
              </a:rPr>
              <a:t>java.util.function.Consumer</a:t>
            </a:r>
            <a:r>
              <a:rPr lang="en-US" altLang="en-US" sz="1600" dirty="0"/>
              <a:t> object as argument, so it helps in having our business logic at a separate location that we can reuse.  </a:t>
            </a:r>
            <a:endParaRPr lang="en-US" altLang="en-US" sz="2400" dirty="0" smtClean="0">
              <a:latin typeface="Arial" panose="020B0604020202020204" pitchFamily="34" charset="0"/>
            </a:endParaRPr>
          </a:p>
          <a:p>
            <a:pPr marL="285750" indent="-285750">
              <a:buFont typeface="Arial" panose="020B0604020202020204" pitchFamily="34" charset="0"/>
              <a:buChar char="•"/>
            </a:pPr>
            <a:r>
              <a:rPr lang="en-US" altLang="en-US" sz="1600" dirty="0" smtClean="0">
                <a:latin typeface="Arial" panose="020B0604020202020204" pitchFamily="34" charset="0"/>
              </a:rPr>
              <a:t>Syntax :  </a:t>
            </a:r>
            <a:r>
              <a:rPr lang="en-US" altLang="en-US" sz="1600" dirty="0" err="1" smtClean="0">
                <a:solidFill>
                  <a:srgbClr val="0070C0"/>
                </a:solidFill>
                <a:latin typeface="Arial" panose="020B0604020202020204" pitchFamily="34" charset="0"/>
              </a:rPr>
              <a:t>collectionObj</a:t>
            </a:r>
            <a:r>
              <a:rPr lang="en-US" altLang="en-US" sz="1600" dirty="0" err="1" smtClean="0">
                <a:latin typeface="Arial" panose="020B0604020202020204" pitchFamily="34" charset="0"/>
              </a:rPr>
              <a:t>.forEach</a:t>
            </a:r>
            <a:r>
              <a:rPr lang="en-US" altLang="en-US" sz="1600" dirty="0" smtClean="0">
                <a:latin typeface="Arial" panose="020B0604020202020204" pitchFamily="34" charset="0"/>
              </a:rPr>
              <a:t>( </a:t>
            </a:r>
            <a:r>
              <a:rPr lang="en-US" altLang="en-US" sz="1600" i="1" dirty="0" smtClean="0">
                <a:solidFill>
                  <a:schemeClr val="accent3">
                    <a:lumMod val="50000"/>
                  </a:schemeClr>
                </a:solidFill>
                <a:latin typeface="Arial" panose="020B0604020202020204" pitchFamily="34" charset="0"/>
              </a:rPr>
              <a:t>element</a:t>
            </a:r>
            <a:r>
              <a:rPr lang="en-US" altLang="en-US" sz="1600" dirty="0" smtClean="0">
                <a:solidFill>
                  <a:schemeClr val="accent3">
                    <a:lumMod val="50000"/>
                  </a:schemeClr>
                </a:solidFill>
                <a:latin typeface="Arial" panose="020B0604020202020204" pitchFamily="34" charset="0"/>
              </a:rPr>
              <a:t> </a:t>
            </a:r>
            <a:r>
              <a:rPr lang="en-US" altLang="en-US" sz="1600" dirty="0" smtClean="0">
                <a:latin typeface="Arial" panose="020B0604020202020204" pitchFamily="34" charset="0"/>
              </a:rPr>
              <a:t> -&gt;  </a:t>
            </a:r>
            <a:r>
              <a:rPr lang="en-US" altLang="en-US" sz="1600" i="1" dirty="0" err="1" smtClean="0">
                <a:latin typeface="Arial" panose="020B0604020202020204" pitchFamily="34" charset="0"/>
              </a:rPr>
              <a:t>System.out.println</a:t>
            </a:r>
            <a:r>
              <a:rPr lang="en-US" altLang="en-US" sz="1600" i="1" dirty="0" smtClean="0">
                <a:latin typeface="Arial" panose="020B0604020202020204" pitchFamily="34" charset="0"/>
              </a:rPr>
              <a:t>(</a:t>
            </a:r>
            <a:r>
              <a:rPr lang="en-US" altLang="en-US" sz="1600" i="1" dirty="0" smtClean="0">
                <a:solidFill>
                  <a:schemeClr val="accent3">
                    <a:lumMod val="50000"/>
                  </a:schemeClr>
                </a:solidFill>
                <a:latin typeface="Arial" panose="020B0604020202020204" pitchFamily="34" charset="0"/>
              </a:rPr>
              <a:t>element</a:t>
            </a:r>
            <a:r>
              <a:rPr lang="en-US" altLang="en-US" sz="1600" dirty="0" smtClean="0">
                <a:latin typeface="Arial" panose="020B0604020202020204" pitchFamily="34" charset="0"/>
              </a:rPr>
              <a:t>));</a:t>
            </a:r>
          </a:p>
          <a:p>
            <a:pPr lvl="8"/>
            <a:endParaRPr lang="en-US" altLang="en-US" sz="1600" dirty="0" smtClean="0">
              <a:solidFill>
                <a:srgbClr val="FF0000"/>
              </a:solidFill>
              <a:latin typeface="Arial" panose="020B0604020202020204" pitchFamily="34" charset="0"/>
            </a:endParaRPr>
          </a:p>
          <a:p>
            <a:pPr lvl="8"/>
            <a:r>
              <a:rPr lang="en-US" altLang="en-US" sz="1600" dirty="0" smtClean="0">
                <a:solidFill>
                  <a:srgbClr val="FF0000"/>
                </a:solidFill>
                <a:latin typeface="Arial" panose="020B0604020202020204" pitchFamily="34" charset="0"/>
              </a:rPr>
              <a:t>     </a:t>
            </a:r>
            <a:endParaRPr lang="en-US" altLang="en-US" sz="1600" dirty="0">
              <a:solidFill>
                <a:srgbClr val="FF0000"/>
              </a:solidFill>
              <a:latin typeface="Arial" panose="020B0604020202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36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a:t>Lambda </a:t>
            </a:r>
            <a:r>
              <a:rPr lang="en-US" sz="2400" dirty="0" smtClean="0"/>
              <a:t>Expressions</a:t>
            </a:r>
            <a:br>
              <a:rPr lang="en-US" sz="2400" dirty="0" smtClean="0"/>
            </a:br>
            <a:r>
              <a:rPr lang="en-US" sz="1600" b="0" dirty="0" smtClean="0">
                <a:solidFill>
                  <a:srgbClr val="0070C0"/>
                </a:solidFill>
              </a:rPr>
              <a:t>Closures and Functional Programming</a:t>
            </a:r>
            <a:endParaRPr lang="en-US" sz="2400" b="0" dirty="0">
              <a:solidFill>
                <a:srgbClr val="0070C0"/>
              </a:solidFill>
            </a:endParaRPr>
          </a:p>
        </p:txBody>
      </p:sp>
      <p:sp>
        <p:nvSpPr>
          <p:cNvPr id="2" name="TextBox 1"/>
          <p:cNvSpPr txBox="1"/>
          <p:nvPr/>
        </p:nvSpPr>
        <p:spPr>
          <a:xfrm>
            <a:off x="350646" y="926604"/>
            <a:ext cx="8660350" cy="4110909"/>
          </a:xfrm>
          <a:prstGeom prst="rect">
            <a:avLst/>
          </a:prstGeom>
          <a:noFill/>
        </p:spPr>
        <p:txBody>
          <a:bodyPr wrap="square" lIns="0" tIns="0" rIns="0" bIns="0" rtlCol="0">
            <a:no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altLang="en-US" sz="1600" dirty="0" err="1" smtClean="0">
                <a:latin typeface="Arial" panose="020B0604020202020204" pitchFamily="34" charset="0"/>
              </a:rPr>
              <a:t>Lamda</a:t>
            </a:r>
            <a:r>
              <a:rPr lang="en-US" altLang="en-US" sz="1600" dirty="0" smtClean="0">
                <a:latin typeface="Arial" panose="020B0604020202020204" pitchFamily="34" charset="0"/>
              </a:rPr>
              <a:t> Expressions provide anonymous function types to java</a:t>
            </a:r>
          </a:p>
          <a:p>
            <a:pPr marL="742950" lvl="1" indent="-285750">
              <a:buFontTx/>
              <a:buChar char="-"/>
            </a:pPr>
            <a:r>
              <a:rPr lang="en-US" altLang="en-US" sz="1600" dirty="0" smtClean="0">
                <a:latin typeface="Arial" panose="020B0604020202020204" pitchFamily="34" charset="0"/>
              </a:rPr>
              <a:t>Replace use of anonymous inner class</a:t>
            </a:r>
          </a:p>
          <a:p>
            <a:pPr marL="742950" lvl="1" indent="-285750">
              <a:buFontTx/>
              <a:buChar char="-"/>
            </a:pPr>
            <a:r>
              <a:rPr lang="en-US" altLang="en-US" sz="1600" dirty="0" smtClean="0">
                <a:latin typeface="Arial" panose="020B0604020202020204" pitchFamily="34" charset="0"/>
              </a:rPr>
              <a:t>Provide more </a:t>
            </a:r>
            <a:r>
              <a:rPr lang="en-US" altLang="en-US" sz="1600" dirty="0" smtClean="0">
                <a:latin typeface="Arial" panose="020B0604020202020204" pitchFamily="34" charset="0"/>
              </a:rPr>
              <a:t>functional style </a:t>
            </a:r>
            <a:r>
              <a:rPr lang="en-US" altLang="en-US" sz="1600" dirty="0" smtClean="0">
                <a:latin typeface="Arial" panose="020B0604020202020204" pitchFamily="34" charset="0"/>
              </a:rPr>
              <a:t>of programming in java</a:t>
            </a:r>
          </a:p>
          <a:p>
            <a:pPr lvl="1"/>
            <a:endParaRPr lang="en-US" altLang="en-US" sz="1600" dirty="0" smtClean="0">
              <a:latin typeface="Arial" panose="020B0604020202020204" pitchFamily="34" charset="0"/>
            </a:endParaRPr>
          </a:p>
          <a:p>
            <a:pPr lvl="1"/>
            <a:r>
              <a:rPr lang="en-US" altLang="en-US" sz="1600" b="1" dirty="0" err="1" smtClean="0">
                <a:latin typeface="Arial" panose="020B0604020202020204" pitchFamily="34" charset="0"/>
              </a:rPr>
              <a:t>doSomething</a:t>
            </a:r>
            <a:r>
              <a:rPr lang="en-US" altLang="en-US" sz="1600" b="1" dirty="0" smtClean="0">
                <a:latin typeface="Arial" panose="020B0604020202020204" pitchFamily="34" charset="0"/>
              </a:rPr>
              <a:t>(new </a:t>
            </a:r>
            <a:r>
              <a:rPr lang="en-US" altLang="en-US" sz="1600" b="1" dirty="0" err="1">
                <a:solidFill>
                  <a:srgbClr val="0070C0"/>
                </a:solidFill>
                <a:latin typeface="Arial" panose="020B0604020202020204" pitchFamily="34" charset="0"/>
              </a:rPr>
              <a:t>D</a:t>
            </a:r>
            <a:r>
              <a:rPr lang="en-US" altLang="en-US" sz="1600" b="1" dirty="0" err="1" smtClean="0">
                <a:solidFill>
                  <a:srgbClr val="0070C0"/>
                </a:solidFill>
                <a:latin typeface="Arial" panose="020B0604020202020204" pitchFamily="34" charset="0"/>
              </a:rPr>
              <a:t>oStuff</a:t>
            </a:r>
            <a:r>
              <a:rPr lang="en-US" altLang="en-US" sz="1600" b="1" dirty="0" smtClean="0">
                <a:solidFill>
                  <a:srgbClr val="0070C0"/>
                </a:solidFill>
                <a:latin typeface="Arial" panose="020B0604020202020204" pitchFamily="34" charset="0"/>
              </a:rPr>
              <a:t>(){</a:t>
            </a:r>
          </a:p>
          <a:p>
            <a:pPr lvl="3"/>
            <a:r>
              <a:rPr lang="en-US" altLang="en-US" sz="1600" b="1" dirty="0" smtClean="0">
                <a:latin typeface="Arial" panose="020B0604020202020204" pitchFamily="34" charset="0"/>
              </a:rPr>
              <a:t>Public Boolean </a:t>
            </a:r>
            <a:r>
              <a:rPr lang="en-US" altLang="en-US" sz="1600" b="1" dirty="0" err="1" smtClean="0">
                <a:latin typeface="Arial" panose="020B0604020202020204" pitchFamily="34" charset="0"/>
              </a:rPr>
              <a:t>isGood</a:t>
            </a:r>
            <a:r>
              <a:rPr lang="en-US" altLang="en-US" sz="1600" b="1" dirty="0" smtClean="0">
                <a:latin typeface="Arial" panose="020B0604020202020204" pitchFamily="34" charset="0"/>
              </a:rPr>
              <a:t>(</a:t>
            </a:r>
            <a:r>
              <a:rPr lang="en-US" altLang="en-US" sz="1600" b="1" dirty="0" err="1" smtClean="0">
                <a:latin typeface="Arial" panose="020B0604020202020204" pitchFamily="34" charset="0"/>
              </a:rPr>
              <a:t>int</a:t>
            </a:r>
            <a:r>
              <a:rPr lang="en-US" altLang="en-US" sz="1600" b="1" dirty="0" smtClean="0">
                <a:latin typeface="Arial" panose="020B0604020202020204" pitchFamily="34" charset="0"/>
              </a:rPr>
              <a:t> value){</a:t>
            </a:r>
          </a:p>
          <a:p>
            <a:pPr lvl="3"/>
            <a:r>
              <a:rPr lang="en-US" altLang="en-US" sz="1600" b="1" dirty="0">
                <a:latin typeface="Arial" panose="020B0604020202020204" pitchFamily="34" charset="0"/>
              </a:rPr>
              <a:t>	</a:t>
            </a:r>
            <a:r>
              <a:rPr lang="en-US" altLang="en-US" sz="1600" b="1" dirty="0" smtClean="0">
                <a:solidFill>
                  <a:srgbClr val="0070C0"/>
                </a:solidFill>
                <a:latin typeface="Arial" panose="020B0604020202020204" pitchFamily="34" charset="0"/>
              </a:rPr>
              <a:t>return value == 42</a:t>
            </a:r>
            <a:r>
              <a:rPr lang="en-US" altLang="en-US" sz="1600" b="1" dirty="0" smtClean="0">
                <a:latin typeface="Arial" panose="020B0604020202020204" pitchFamily="34" charset="0"/>
              </a:rPr>
              <a:t>;</a:t>
            </a:r>
          </a:p>
          <a:p>
            <a:pPr lvl="3"/>
            <a:r>
              <a:rPr lang="en-US" altLang="en-US" sz="1600" b="1" dirty="0" smtClean="0">
                <a:latin typeface="Arial" panose="020B0604020202020204" pitchFamily="34" charset="0"/>
              </a:rPr>
              <a:t>}	</a:t>
            </a:r>
          </a:p>
          <a:p>
            <a:pPr lvl="2"/>
            <a:r>
              <a:rPr lang="en-US" altLang="en-US" sz="1600" b="1" dirty="0" smtClean="0">
                <a:latin typeface="Arial" panose="020B0604020202020204" pitchFamily="34" charset="0"/>
              </a:rPr>
              <a:t>}</a:t>
            </a:r>
            <a:endParaRPr lang="en-US" altLang="en-US" sz="1600" b="1" dirty="0">
              <a:latin typeface="Arial" panose="020B0604020202020204" pitchFamily="34" charset="0"/>
            </a:endParaRPr>
          </a:p>
          <a:p>
            <a:pPr lvl="1"/>
            <a:r>
              <a:rPr lang="en-US" altLang="en-US" sz="1600" b="1" dirty="0" smtClean="0">
                <a:latin typeface="Arial" panose="020B0604020202020204" pitchFamily="34" charset="0"/>
              </a:rPr>
              <a:t> 	);			</a:t>
            </a:r>
          </a:p>
          <a:p>
            <a:pPr lvl="1"/>
            <a:r>
              <a:rPr lang="en-US" altLang="en-US" sz="1600" b="1" i="1" dirty="0">
                <a:latin typeface="Arial" panose="020B0604020202020204" pitchFamily="34" charset="0"/>
              </a:rPr>
              <a:t>	</a:t>
            </a:r>
            <a:r>
              <a:rPr lang="en-US" altLang="en-US" sz="1600" b="1" i="1" dirty="0" smtClean="0">
                <a:latin typeface="Arial" panose="020B0604020202020204" pitchFamily="34" charset="0"/>
              </a:rPr>
              <a:t>		</a:t>
            </a:r>
            <a:r>
              <a:rPr lang="en-US" altLang="en-US" sz="1600" i="1" dirty="0" smtClean="0">
                <a:latin typeface="Arial" panose="020B0604020202020204" pitchFamily="34" charset="0"/>
              </a:rPr>
              <a:t>Simplified to</a:t>
            </a:r>
          </a:p>
          <a:p>
            <a:pPr lvl="1"/>
            <a:endParaRPr lang="en-US" altLang="en-US" sz="1600" b="1" dirty="0">
              <a:latin typeface="Arial" panose="020B0604020202020204" pitchFamily="34" charset="0"/>
            </a:endParaRPr>
          </a:p>
          <a:p>
            <a:pPr lvl="1"/>
            <a:endParaRPr lang="en-US" altLang="en-US" sz="1600" b="1" dirty="0" smtClean="0">
              <a:latin typeface="Arial" panose="020B0604020202020204" pitchFamily="34" charset="0"/>
            </a:endParaRPr>
          </a:p>
          <a:p>
            <a:pPr lvl="1"/>
            <a:r>
              <a:rPr lang="en-US" altLang="en-US" sz="1600" b="1" dirty="0" smtClean="0">
                <a:latin typeface="Arial" panose="020B0604020202020204" pitchFamily="34" charset="0"/>
              </a:rPr>
              <a:t>	</a:t>
            </a:r>
            <a:r>
              <a:rPr lang="en-US" altLang="en-US" sz="1600" b="1" dirty="0" err="1" smtClean="0">
                <a:latin typeface="Arial" panose="020B0604020202020204" pitchFamily="34" charset="0"/>
              </a:rPr>
              <a:t>doSomething</a:t>
            </a:r>
            <a:r>
              <a:rPr lang="en-US" altLang="en-US" sz="1600" b="1" dirty="0" smtClean="0">
                <a:latin typeface="Arial" panose="020B0604020202020204" pitchFamily="34" charset="0"/>
              </a:rPr>
              <a:t>( </a:t>
            </a:r>
            <a:r>
              <a:rPr lang="en-US" altLang="en-US" sz="1600" b="1" dirty="0" smtClean="0">
                <a:solidFill>
                  <a:srgbClr val="0070C0"/>
                </a:solidFill>
                <a:latin typeface="Arial" panose="020B0604020202020204" pitchFamily="34" charset="0"/>
              </a:rPr>
              <a:t>value -&gt; value == 42 </a:t>
            </a:r>
            <a:r>
              <a:rPr lang="en-US" altLang="en-US" sz="1600" b="1" dirty="0" smtClean="0">
                <a:latin typeface="Arial" panose="020B0604020202020204" pitchFamily="34" charset="0"/>
              </a:rPr>
              <a:t>) ;</a:t>
            </a:r>
            <a:endParaRPr lang="en-US" altLang="en-US" sz="1600" b="1" dirty="0">
              <a:latin typeface="Arial" panose="020B0604020202020204" pitchFamily="34" charset="0"/>
            </a:endParaRPr>
          </a:p>
          <a:p>
            <a:pPr lvl="8"/>
            <a:endParaRPr lang="en-US" altLang="en-US" sz="1600" dirty="0">
              <a:solidFill>
                <a:srgbClr val="FF0000"/>
              </a:solidFill>
              <a:latin typeface="Arial" panose="020B0604020202020204" pitchFamily="34" charset="0"/>
            </a:endParaRPr>
          </a:p>
          <a:p>
            <a:pPr lvl="8"/>
            <a:r>
              <a:rPr lang="en-US" altLang="en-US" sz="1600" dirty="0">
                <a:solidFill>
                  <a:srgbClr val="FF0000"/>
                </a:solidFill>
                <a:latin typeface="Arial" panose="020B0604020202020204" pitchFamily="34" charset="0"/>
              </a:rPr>
              <a:t>     </a:t>
            </a:r>
            <a:endParaRPr lang="en-US" altLang="en-US" sz="1600" dirty="0">
              <a:latin typeface="Arial" panose="020B0604020202020204" pitchFamily="34" charset="0"/>
            </a:endParaRPr>
          </a:p>
          <a:p>
            <a:pPr marL="285750" indent="-285750">
              <a:buFont typeface="Arial" panose="020B0604020202020204" pitchFamily="34" charset="0"/>
              <a:buChar char="•"/>
            </a:pPr>
            <a:endParaRPr lang="en-US" altLang="en-US" sz="1600" dirty="0" smtClean="0">
              <a:latin typeface="Arial" panose="020B0604020202020204" pitchFamily="34" charset="0"/>
            </a:endParaRPr>
          </a:p>
          <a:p>
            <a:pPr lvl="8"/>
            <a:endParaRPr lang="en-US" altLang="en-US" sz="1600" dirty="0">
              <a:solidFill>
                <a:srgbClr val="FF0000"/>
              </a:solidFill>
              <a:latin typeface="Arial" panose="020B0604020202020204" pitchFamily="34" charset="0"/>
            </a:endParaRPr>
          </a:p>
          <a:p>
            <a:pPr marL="285750" indent="-285750">
              <a:buFont typeface="Arial" panose="020B0604020202020204" pitchFamily="34" charset="0"/>
              <a:buChar char="•"/>
            </a:pPr>
            <a:endParaRPr lang="en-US" sz="14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Up-Down Arrow 2"/>
          <p:cNvSpPr/>
          <p:nvPr/>
        </p:nvSpPr>
        <p:spPr bwMode="ltGray">
          <a:xfrm>
            <a:off x="1745673" y="3366654"/>
            <a:ext cx="249381" cy="689957"/>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311379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animEffect transition="in" filter="fade">
                                      <p:cBhvr>
                                        <p:cTn id="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Bulk Data Operations For Collections</a:t>
            </a:r>
            <a:br>
              <a:rPr lang="en-US" sz="2400" dirty="0" smtClean="0"/>
            </a:br>
            <a:r>
              <a:rPr lang="en-US" sz="1800" b="0" dirty="0" smtClean="0">
                <a:solidFill>
                  <a:srgbClr val="0070C0"/>
                </a:solidFill>
              </a:rPr>
              <a:t>Filter, Map, Reduce for Java</a:t>
            </a:r>
            <a:endParaRPr lang="en-US" sz="2400" b="0" dirty="0">
              <a:solidFill>
                <a:srgbClr val="0070C0"/>
              </a:solidFill>
            </a:endParaRPr>
          </a:p>
        </p:txBody>
      </p:sp>
      <p:sp>
        <p:nvSpPr>
          <p:cNvPr id="2" name="TextBox 1"/>
          <p:cNvSpPr txBox="1"/>
          <p:nvPr/>
        </p:nvSpPr>
        <p:spPr>
          <a:xfrm>
            <a:off x="342334" y="1290815"/>
            <a:ext cx="8660350" cy="3852685"/>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err="1" smtClean="0">
                <a:solidFill>
                  <a:srgbClr val="0070C0"/>
                </a:solidFill>
              </a:rPr>
              <a:t>Java.util.function</a:t>
            </a:r>
            <a:r>
              <a:rPr lang="en-US" dirty="0" smtClean="0"/>
              <a:t> package</a:t>
            </a:r>
          </a:p>
          <a:p>
            <a:pPr marL="285750" indent="-285750">
              <a:buFont typeface="Arial" panose="020B0604020202020204" pitchFamily="34" charset="0"/>
              <a:buChar char="•"/>
            </a:pPr>
            <a:endParaRPr lang="en-US" sz="700" dirty="0" smtClean="0"/>
          </a:p>
          <a:p>
            <a:r>
              <a:rPr lang="en-US" dirty="0"/>
              <a:t>	</a:t>
            </a:r>
            <a:r>
              <a:rPr lang="en-US" dirty="0" smtClean="0"/>
              <a:t>-  </a:t>
            </a:r>
            <a:r>
              <a:rPr lang="en-US" dirty="0" smtClean="0">
                <a:solidFill>
                  <a:srgbClr val="0070C0"/>
                </a:solidFill>
              </a:rPr>
              <a:t>Function, Predicate, Consumer, </a:t>
            </a:r>
            <a:r>
              <a:rPr lang="en-US" dirty="0" err="1" smtClean="0">
                <a:solidFill>
                  <a:srgbClr val="0070C0"/>
                </a:solidFill>
              </a:rPr>
              <a:t>Suplier</a:t>
            </a:r>
            <a:r>
              <a:rPr lang="en-US" dirty="0" smtClean="0">
                <a:solidFill>
                  <a:srgbClr val="0070C0"/>
                </a:solidFill>
              </a:rPr>
              <a:t> </a:t>
            </a:r>
            <a:r>
              <a:rPr lang="en-US" dirty="0" smtClean="0"/>
              <a:t>interfaces</a:t>
            </a:r>
          </a:p>
          <a:p>
            <a:endParaRPr lang="en-US" sz="700" dirty="0"/>
          </a:p>
          <a:p>
            <a:pPr marL="285750" indent="-285750">
              <a:buFont typeface="Arial" panose="020B0604020202020204" pitchFamily="34" charset="0"/>
              <a:buChar char="•"/>
            </a:pPr>
            <a:r>
              <a:rPr lang="en-US" dirty="0" err="1" smtClean="0">
                <a:solidFill>
                  <a:srgbClr val="0070C0"/>
                </a:solidFill>
              </a:rPr>
              <a:t>Java.util.stream</a:t>
            </a:r>
            <a:r>
              <a:rPr lang="en-US" dirty="0" smtClean="0"/>
              <a:t> package</a:t>
            </a:r>
          </a:p>
          <a:p>
            <a:pPr marL="285750" indent="-285750">
              <a:buFont typeface="Arial" panose="020B0604020202020204" pitchFamily="34" charset="0"/>
              <a:buChar char="•"/>
            </a:pPr>
            <a:endParaRPr lang="en-US" sz="900" dirty="0" smtClean="0"/>
          </a:p>
          <a:p>
            <a:r>
              <a:rPr lang="en-US" dirty="0"/>
              <a:t>	</a:t>
            </a:r>
            <a:r>
              <a:rPr lang="en-US" dirty="0" smtClean="0"/>
              <a:t>- </a:t>
            </a:r>
            <a:r>
              <a:rPr lang="en-US" dirty="0" smtClean="0">
                <a:solidFill>
                  <a:srgbClr val="0070C0"/>
                </a:solidFill>
              </a:rPr>
              <a:t>Stream, Collector</a:t>
            </a:r>
            <a:r>
              <a:rPr lang="en-US" dirty="0"/>
              <a:t>, </a:t>
            </a:r>
            <a:r>
              <a:rPr lang="en-US" dirty="0" err="1" smtClean="0"/>
              <a:t>etc</a:t>
            </a:r>
            <a:r>
              <a:rPr lang="en-US" dirty="0" smtClean="0"/>
              <a:t> interfaces</a:t>
            </a:r>
          </a:p>
          <a:p>
            <a:endParaRPr lang="en-US" sz="1000" dirty="0" smtClean="0"/>
          </a:p>
          <a:p>
            <a:pPr marL="285750" indent="-285750">
              <a:buFont typeface="Arial" panose="020B0604020202020204" pitchFamily="34" charset="0"/>
              <a:buChar char="•"/>
            </a:pPr>
            <a:r>
              <a:rPr lang="en-US" dirty="0" smtClean="0"/>
              <a:t>Serial and parallel implementations</a:t>
            </a:r>
          </a:p>
          <a:p>
            <a:pPr marL="285750" indent="-285750">
              <a:buFont typeface="Arial" panose="020B0604020202020204" pitchFamily="34" charset="0"/>
              <a:buChar char="•"/>
            </a:pPr>
            <a:endParaRPr lang="en-US" sz="400" dirty="0" smtClean="0"/>
          </a:p>
          <a:p>
            <a:r>
              <a:rPr lang="en-US" dirty="0"/>
              <a:t>	</a:t>
            </a:r>
            <a:r>
              <a:rPr lang="en-US" dirty="0" smtClean="0"/>
              <a:t>- Generally expressed with Lambda Expressions</a:t>
            </a:r>
          </a:p>
          <a:p>
            <a:endParaRPr lang="en-US" sz="800" dirty="0" smtClean="0"/>
          </a:p>
          <a:p>
            <a:pPr marL="285750" indent="-285750">
              <a:buFont typeface="Arial" panose="020B0604020202020204" pitchFamily="34" charset="0"/>
              <a:buChar char="•"/>
            </a:pPr>
            <a:r>
              <a:rPr lang="en-US" dirty="0" smtClean="0"/>
              <a:t>Parallel implementations builds on Fork-join Framework</a:t>
            </a:r>
            <a:endParaRPr lang="en-US" sz="1200" dirty="0" smtClean="0"/>
          </a:p>
          <a:p>
            <a:pPr marL="285750" indent="-285750">
              <a:buFont typeface="Arial" panose="020B0604020202020204" pitchFamily="34" charset="0"/>
              <a:buChar char="•"/>
            </a:pPr>
            <a:endParaRPr lang="en-US" sz="600" dirty="0" smtClean="0"/>
          </a:p>
          <a:p>
            <a:pPr marL="285750" indent="-285750">
              <a:buFont typeface="Arial" panose="020B0604020202020204" pitchFamily="34" charset="0"/>
              <a:buChar char="•"/>
            </a:pPr>
            <a:r>
              <a:rPr lang="en-US" dirty="0" smtClean="0"/>
              <a:t>Lazy evaluation</a:t>
            </a:r>
          </a:p>
          <a:p>
            <a:pPr marL="285750" indent="-285750">
              <a:buFont typeface="Arial" panose="020B0604020202020204" pitchFamily="34" charset="0"/>
              <a:buChar char="•"/>
            </a:pPr>
            <a:endParaRPr lang="en-US" sz="700" dirty="0" smtClean="0"/>
          </a:p>
          <a:p>
            <a:r>
              <a:rPr lang="en-US" dirty="0"/>
              <a:t>	</a:t>
            </a:r>
            <a:r>
              <a:rPr lang="en-US" dirty="0" smtClean="0"/>
              <a:t>-  Things like </a:t>
            </a:r>
            <a:r>
              <a:rPr lang="en-US" dirty="0" err="1" smtClean="0">
                <a:solidFill>
                  <a:srgbClr val="0070C0"/>
                </a:solidFill>
              </a:rPr>
              <a:t>findFirst</a:t>
            </a:r>
            <a:r>
              <a:rPr lang="en-US" dirty="0" smtClean="0">
                <a:solidFill>
                  <a:srgbClr val="0070C0"/>
                </a:solidFill>
              </a:rPr>
              <a:t>() </a:t>
            </a:r>
            <a:r>
              <a:rPr lang="en-US" dirty="0" smtClean="0"/>
              <a:t>terminate stream</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7758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Method Implementation in interface</a:t>
            </a:r>
            <a:br>
              <a:rPr lang="en-US" sz="2400" dirty="0" smtClean="0"/>
            </a:br>
            <a:endParaRPr lang="en-US" sz="2400" b="0" dirty="0">
              <a:solidFill>
                <a:srgbClr val="0070C0"/>
              </a:solidFill>
            </a:endParaRPr>
          </a:p>
        </p:txBody>
      </p:sp>
      <p:sp>
        <p:nvSpPr>
          <p:cNvPr id="2" name="TextBox 1"/>
          <p:cNvSpPr txBox="1"/>
          <p:nvPr/>
        </p:nvSpPr>
        <p:spPr>
          <a:xfrm>
            <a:off x="483650" y="807541"/>
            <a:ext cx="8660350" cy="4335959"/>
          </a:xfrm>
          <a:prstGeom prst="rect">
            <a:avLst/>
          </a:prstGeom>
          <a:noFill/>
        </p:spPr>
        <p:txBody>
          <a:bodyPr wrap="square" lIns="0" tIns="0" rIns="0" bIns="0" rtlCol="0">
            <a:noAutofit/>
          </a:bodyPr>
          <a:lstStyle/>
          <a:p>
            <a:r>
              <a:rPr lang="en-US" sz="1600" b="1" dirty="0"/>
              <a:t>default methods in interface</a:t>
            </a:r>
            <a:endParaRPr lang="en-US" sz="1600" b="1" dirty="0" smtClean="0"/>
          </a:p>
          <a:p>
            <a:r>
              <a:rPr lang="en-US" sz="1600" dirty="0" smtClean="0"/>
              <a:t>Default </a:t>
            </a:r>
            <a:r>
              <a:rPr lang="en-US" sz="1600" dirty="0"/>
              <a:t>methods enable you to add new functionality to the interfaces of your libraries and ensure binary compatibility with code written for older versions of those interfaces</a:t>
            </a:r>
            <a:r>
              <a:rPr lang="en-US" sz="1600" dirty="0" smtClean="0"/>
              <a:t>.</a:t>
            </a:r>
          </a:p>
          <a:p>
            <a:endParaRPr lang="en-US" sz="1600" dirty="0"/>
          </a:p>
          <a:p>
            <a:pPr lvl="1"/>
            <a:r>
              <a:rPr lang="en-US" sz="1600" i="1" dirty="0"/>
              <a:t>Four rules of default methods</a:t>
            </a:r>
          </a:p>
          <a:p>
            <a:pPr marL="800100" lvl="1" indent="-342900">
              <a:buFont typeface="+mj-lt"/>
              <a:buAutoNum type="arabicPeriod"/>
            </a:pPr>
            <a:r>
              <a:rPr lang="en-US" sz="1600" dirty="0"/>
              <a:t>You may get what is in the base interface</a:t>
            </a:r>
          </a:p>
          <a:p>
            <a:pPr marL="800100" lvl="1" indent="-342900">
              <a:buFont typeface="+mj-lt"/>
              <a:buAutoNum type="arabicPeriod"/>
            </a:pPr>
            <a:r>
              <a:rPr lang="en-US" sz="1600" dirty="0"/>
              <a:t>You may override a default method</a:t>
            </a:r>
          </a:p>
          <a:p>
            <a:pPr marL="800100" lvl="1" indent="-342900">
              <a:buFont typeface="+mj-lt"/>
              <a:buAutoNum type="arabicPeriod"/>
            </a:pPr>
            <a:r>
              <a:rPr lang="en-US" sz="1600" dirty="0"/>
              <a:t>If the method is there in the class hierarchy then it takes precedence</a:t>
            </a:r>
          </a:p>
          <a:p>
            <a:pPr marL="800100" lvl="1" indent="-342900">
              <a:buFont typeface="+mj-lt"/>
              <a:buAutoNum type="arabicPeriod"/>
            </a:pPr>
            <a:r>
              <a:rPr lang="en-US" sz="1600" dirty="0"/>
              <a:t> If there is no method on any of the classes in the hierarchy, but two of your interfaces that you implements has the default method</a:t>
            </a:r>
          </a:p>
          <a:p>
            <a:pPr lvl="1"/>
            <a:r>
              <a:rPr lang="en-US" sz="1600" dirty="0"/>
              <a:t> </a:t>
            </a:r>
            <a:r>
              <a:rPr lang="en-US" sz="1600" i="1" dirty="0"/>
              <a:t>for this use rule 3</a:t>
            </a:r>
            <a:r>
              <a:rPr lang="en-US" sz="1600" dirty="0" smtClean="0"/>
              <a:t>.</a:t>
            </a:r>
            <a:endParaRPr lang="en-US" sz="1600" dirty="0"/>
          </a:p>
          <a:p>
            <a:endParaRPr lang="en-US" sz="1600" dirty="0"/>
          </a:p>
          <a:p>
            <a:r>
              <a:rPr lang="en-US" sz="1600" b="1" dirty="0" smtClean="0"/>
              <a:t>Static Methods in interfaces</a:t>
            </a:r>
            <a:endParaRPr lang="en-US" sz="1600" dirty="0" smtClean="0"/>
          </a:p>
          <a:p>
            <a:pPr lvl="1"/>
            <a:r>
              <a:rPr lang="en-US" sz="1600" dirty="0" smtClean="0"/>
              <a:t>Java </a:t>
            </a:r>
            <a:r>
              <a:rPr lang="en-US" sz="1600" dirty="0"/>
              <a:t>interface static method is similar to default method except that we can’t override them in the implementation classes. This feature helps us in avoiding undesired results incase of poor implementation in implementation classes. </a:t>
            </a:r>
          </a:p>
          <a:p>
            <a:pPr lvl="1"/>
            <a:endParaRPr lang="en-US" sz="1600" dirty="0" smtClean="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64420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Concurrency Updates</a:t>
            </a:r>
            <a:endParaRPr lang="en-US" sz="2400" dirty="0"/>
          </a:p>
        </p:txBody>
      </p:sp>
      <p:sp>
        <p:nvSpPr>
          <p:cNvPr id="2" name="TextBox 1"/>
          <p:cNvSpPr txBox="1"/>
          <p:nvPr/>
        </p:nvSpPr>
        <p:spPr>
          <a:xfrm>
            <a:off x="383898" y="926604"/>
            <a:ext cx="8660350" cy="4086049"/>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dirty="0" smtClean="0"/>
              <a:t>Scalable update variables </a:t>
            </a:r>
          </a:p>
          <a:p>
            <a:pPr marL="171450" indent="-171450">
              <a:buFont typeface="Arial" panose="020B0604020202020204" pitchFamily="34" charset="0"/>
              <a:buChar char="•"/>
            </a:pPr>
            <a:endParaRPr lang="en-US" sz="900" dirty="0" smtClean="0"/>
          </a:p>
          <a:p>
            <a:pPr marL="742950" lvl="1" indent="-285750">
              <a:buFontTx/>
              <a:buChar char="-"/>
            </a:pPr>
            <a:r>
              <a:rPr lang="en-US" dirty="0" err="1" smtClean="0">
                <a:solidFill>
                  <a:srgbClr val="0070C0"/>
                </a:solidFill>
              </a:rPr>
              <a:t>DoubleAccumulator</a:t>
            </a:r>
            <a:r>
              <a:rPr lang="en-US" dirty="0"/>
              <a:t>,</a:t>
            </a:r>
            <a:r>
              <a:rPr lang="en-US" dirty="0">
                <a:solidFill>
                  <a:srgbClr val="0070C0"/>
                </a:solidFill>
              </a:rPr>
              <a:t> </a:t>
            </a:r>
            <a:r>
              <a:rPr lang="en-US" dirty="0" err="1">
                <a:solidFill>
                  <a:srgbClr val="0070C0"/>
                </a:solidFill>
              </a:rPr>
              <a:t>DoubleAdder</a:t>
            </a:r>
            <a:r>
              <a:rPr lang="en-US" dirty="0"/>
              <a:t>, </a:t>
            </a:r>
            <a:r>
              <a:rPr lang="en-US" dirty="0" err="1" smtClean="0"/>
              <a:t>etc</a:t>
            </a:r>
            <a:endParaRPr lang="en-US" dirty="0" smtClean="0"/>
          </a:p>
          <a:p>
            <a:pPr marL="742950" lvl="1" indent="-285750">
              <a:buFontTx/>
              <a:buChar char="-"/>
            </a:pPr>
            <a:endParaRPr lang="en-US" sz="800" dirty="0"/>
          </a:p>
          <a:p>
            <a:pPr marL="742950" lvl="1" indent="-285750">
              <a:buFontTx/>
              <a:buChar char="-"/>
            </a:pPr>
            <a:r>
              <a:rPr lang="en-US" dirty="0" smtClean="0"/>
              <a:t>Multiple variables avoid update contention</a:t>
            </a:r>
          </a:p>
          <a:p>
            <a:pPr marL="742950" lvl="1" indent="-285750">
              <a:buFontTx/>
              <a:buChar char="-"/>
            </a:pPr>
            <a:endParaRPr lang="en-US" sz="700" dirty="0" smtClean="0"/>
          </a:p>
          <a:p>
            <a:pPr marL="742950" lvl="1" indent="-285750">
              <a:buFontTx/>
              <a:buChar char="-"/>
            </a:pPr>
            <a:r>
              <a:rPr lang="en-US" dirty="0" smtClean="0"/>
              <a:t>Good for frequent updates, infrequent reads</a:t>
            </a:r>
          </a:p>
          <a:p>
            <a:pPr marL="742950" lvl="1" indent="-285750">
              <a:buFontTx/>
              <a:buChar char="-"/>
            </a:pPr>
            <a:endParaRPr lang="en-US" dirty="0" smtClean="0"/>
          </a:p>
          <a:p>
            <a:pPr marL="171450" indent="-171450">
              <a:buFont typeface="Arial" panose="020B0604020202020204" pitchFamily="34" charset="0"/>
              <a:buChar char="•"/>
            </a:pPr>
            <a:r>
              <a:rPr lang="en-US" dirty="0" err="1" smtClean="0">
                <a:solidFill>
                  <a:srgbClr val="0070C0"/>
                </a:solidFill>
              </a:rPr>
              <a:t>ConcurrentHashMap</a:t>
            </a:r>
            <a:r>
              <a:rPr lang="en-US" dirty="0" smtClean="0">
                <a:solidFill>
                  <a:srgbClr val="0070C0"/>
                </a:solidFill>
              </a:rPr>
              <a:t> </a:t>
            </a:r>
            <a:r>
              <a:rPr lang="en-US" dirty="0" smtClean="0"/>
              <a:t>updates</a:t>
            </a:r>
          </a:p>
          <a:p>
            <a:pPr marL="171450" indent="-171450">
              <a:buFont typeface="Arial" panose="020B0604020202020204" pitchFamily="34" charset="0"/>
              <a:buChar char="•"/>
            </a:pPr>
            <a:endParaRPr lang="en-US" sz="700" dirty="0" smtClean="0"/>
          </a:p>
          <a:p>
            <a:pPr lvl="1"/>
            <a:r>
              <a:rPr lang="en-US" dirty="0" smtClean="0"/>
              <a:t>-   Improved scanning support, key computation</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err="1" smtClean="0">
                <a:solidFill>
                  <a:srgbClr val="0070C0"/>
                </a:solidFill>
              </a:rPr>
              <a:t>ForkJoinPool</a:t>
            </a:r>
            <a:r>
              <a:rPr lang="en-US" dirty="0" smtClean="0">
                <a:solidFill>
                  <a:srgbClr val="0070C0"/>
                </a:solidFill>
              </a:rPr>
              <a:t> </a:t>
            </a:r>
            <a:r>
              <a:rPr lang="en-US" dirty="0" smtClean="0"/>
              <a:t>improvements</a:t>
            </a:r>
          </a:p>
          <a:p>
            <a:pPr marL="742950" lvl="1" indent="-285750">
              <a:buFontTx/>
              <a:buChar char="-"/>
            </a:pPr>
            <a:r>
              <a:rPr lang="en-US" dirty="0" smtClean="0"/>
              <a:t>Completion based for IO bound applications </a:t>
            </a:r>
          </a:p>
          <a:p>
            <a:pPr marL="742950" lvl="1" indent="-285750">
              <a:buFontTx/>
              <a:buChar char="-"/>
            </a:pPr>
            <a:r>
              <a:rPr lang="en-US" dirty="0" smtClean="0"/>
              <a:t>Thread that is blocked hands work to thread that is running</a:t>
            </a:r>
          </a:p>
          <a:p>
            <a:pPr lvl="1"/>
            <a:endParaRPr lang="en-US" dirty="0" smtClean="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5718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err="1" smtClean="0"/>
              <a:t>Parellel</a:t>
            </a:r>
            <a:r>
              <a:rPr lang="en-US" sz="2400" dirty="0" smtClean="0"/>
              <a:t> Array Sorting</a:t>
            </a:r>
            <a:endParaRPr lang="en-US" sz="2400" dirty="0"/>
          </a:p>
        </p:txBody>
      </p:sp>
      <p:sp>
        <p:nvSpPr>
          <p:cNvPr id="2" name="TextBox 1"/>
          <p:cNvSpPr txBox="1"/>
          <p:nvPr/>
        </p:nvSpPr>
        <p:spPr>
          <a:xfrm>
            <a:off x="383898" y="944350"/>
            <a:ext cx="8660350" cy="4086049"/>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dirty="0" smtClean="0"/>
              <a:t>Additionally utility methods in </a:t>
            </a:r>
            <a:r>
              <a:rPr lang="en-US" dirty="0" err="1" smtClean="0">
                <a:solidFill>
                  <a:srgbClr val="0070C0"/>
                </a:solidFill>
              </a:rPr>
              <a:t>java.util.Arrays</a:t>
            </a:r>
            <a:endParaRPr lang="en-US" dirty="0" smtClean="0">
              <a:solidFill>
                <a:srgbClr val="0070C0"/>
              </a:solidFill>
            </a:endParaRPr>
          </a:p>
          <a:p>
            <a:endParaRPr lang="en-US" dirty="0" smtClean="0">
              <a:solidFill>
                <a:srgbClr val="0070C0"/>
              </a:solidFill>
            </a:endParaRPr>
          </a:p>
          <a:p>
            <a:r>
              <a:rPr lang="en-US" dirty="0">
                <a:solidFill>
                  <a:srgbClr val="0070C0"/>
                </a:solidFill>
              </a:rPr>
              <a:t> </a:t>
            </a:r>
            <a:r>
              <a:rPr lang="en-US" dirty="0" smtClean="0">
                <a:solidFill>
                  <a:srgbClr val="0070C0"/>
                </a:solidFill>
              </a:rPr>
              <a:t>	- </a:t>
            </a:r>
            <a:r>
              <a:rPr lang="en-US" dirty="0" err="1" smtClean="0">
                <a:solidFill>
                  <a:srgbClr val="0070C0"/>
                </a:solidFill>
              </a:rPr>
              <a:t>parallelSort</a:t>
            </a:r>
            <a:r>
              <a:rPr lang="en-US" dirty="0" smtClean="0">
                <a:solidFill>
                  <a:srgbClr val="0070C0"/>
                </a:solidFill>
              </a:rPr>
              <a:t> </a:t>
            </a:r>
            <a:r>
              <a:rPr lang="en-US" dirty="0" smtClean="0"/>
              <a:t>( multiple signatures for different primitives )</a:t>
            </a:r>
          </a:p>
          <a:p>
            <a:endParaRPr lang="en-US" dirty="0" smtClean="0"/>
          </a:p>
          <a:p>
            <a:pPr marL="171450" indent="-171450">
              <a:buFont typeface="Arial" panose="020B0604020202020204" pitchFamily="34" charset="0"/>
              <a:buChar char="•"/>
            </a:pPr>
            <a:r>
              <a:rPr lang="en-US" dirty="0" smtClean="0"/>
              <a:t>Anticipated minimum improvement of 30% over sequential sort</a:t>
            </a:r>
          </a:p>
          <a:p>
            <a:endParaRPr lang="en-US" dirty="0" smtClean="0"/>
          </a:p>
          <a:p>
            <a:r>
              <a:rPr lang="en-US" dirty="0" smtClean="0"/>
              <a:t>	- For dual core system with appropriate sized data set</a:t>
            </a:r>
          </a:p>
          <a:p>
            <a:endParaRPr lang="en-US" dirty="0" smtClean="0"/>
          </a:p>
          <a:p>
            <a:pPr marL="171450" indent="-171450">
              <a:buFont typeface="Arial" panose="020B0604020202020204" pitchFamily="34" charset="0"/>
              <a:buChar char="•"/>
            </a:pPr>
            <a:r>
              <a:rPr lang="en-US" dirty="0" smtClean="0"/>
              <a:t>Built on top of the fork – join framework</a:t>
            </a:r>
          </a:p>
          <a:p>
            <a:endParaRPr lang="en-US" dirty="0" smtClean="0"/>
          </a:p>
          <a:p>
            <a:r>
              <a:rPr lang="en-US" dirty="0"/>
              <a:t>	</a:t>
            </a:r>
            <a:r>
              <a:rPr lang="en-US" dirty="0" smtClean="0"/>
              <a:t>-  </a:t>
            </a:r>
            <a:r>
              <a:rPr lang="en-US" dirty="0" err="1" smtClean="0">
                <a:solidFill>
                  <a:srgbClr val="0070C0"/>
                </a:solidFill>
              </a:rPr>
              <a:t>ParallelArray</a:t>
            </a:r>
            <a:r>
              <a:rPr lang="en-US" dirty="0" smtClean="0">
                <a:solidFill>
                  <a:srgbClr val="0070C0"/>
                </a:solidFill>
              </a:rPr>
              <a:t> </a:t>
            </a:r>
            <a:r>
              <a:rPr lang="en-US" dirty="0" smtClean="0"/>
              <a:t>implementation</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45874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Java.util.Date</a:t>
            </a:r>
            <a:r>
              <a:rPr lang="en-US" dirty="0"/>
              <a:t> API</a:t>
            </a:r>
          </a:p>
        </p:txBody>
      </p:sp>
      <p:sp>
        <p:nvSpPr>
          <p:cNvPr id="5" name="Content Placeholder 4"/>
          <p:cNvSpPr>
            <a:spLocks noGrp="1"/>
          </p:cNvSpPr>
          <p:nvPr>
            <p:ph idx="1"/>
          </p:nvPr>
        </p:nvSpPr>
        <p:spPr>
          <a:xfrm>
            <a:off x="457200" y="847899"/>
            <a:ext cx="8227338" cy="3724102"/>
          </a:xfrm>
        </p:spPr>
        <p:txBody>
          <a:bodyPr/>
          <a:lstStyle/>
          <a:p>
            <a:pPr marL="0" indent="0">
              <a:buNone/>
            </a:pPr>
            <a:endParaRPr lang="en-US" dirty="0"/>
          </a:p>
          <a:p>
            <a:pPr marL="0" indent="0">
              <a:buNone/>
            </a:pPr>
            <a:endParaRPr lang="en-US" dirty="0" smtClean="0"/>
          </a:p>
          <a:p>
            <a:r>
              <a:rPr lang="en-US" dirty="0"/>
              <a:t>Several problems here:</a:t>
            </a:r>
          </a:p>
          <a:p>
            <a:r>
              <a:rPr lang="en-US" dirty="0"/>
              <a:t>1. Which 12 is for which date field?</a:t>
            </a:r>
          </a:p>
          <a:p>
            <a:r>
              <a:rPr lang="en-US" dirty="0"/>
              <a:t>2. Month 12 is December, right? No. January</a:t>
            </a:r>
          </a:p>
          <a:p>
            <a:r>
              <a:rPr lang="en-US" dirty="0"/>
              <a:t>3. Year 12 is 12 CE, right? Wrong. 1913</a:t>
            </a:r>
          </a:p>
          <a:p>
            <a:r>
              <a:rPr lang="en-US" dirty="0"/>
              <a:t>4. Wait - there is a time in a date?</a:t>
            </a:r>
          </a:p>
          <a:p>
            <a:r>
              <a:rPr lang="en-US" dirty="0"/>
              <a:t>5. More than that, there is a time zone</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27</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81" y="912207"/>
            <a:ext cx="4939229" cy="409632"/>
          </a:xfrm>
          <a:prstGeom prst="rect">
            <a:avLst/>
          </a:prstGeom>
        </p:spPr>
      </p:pic>
    </p:spTree>
    <p:extLst>
      <p:ext uri="{BB962C8B-B14F-4D97-AF65-F5344CB8AC3E}">
        <p14:creationId xmlns:p14="http://schemas.microsoft.com/office/powerpoint/2010/main" val="305854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08610" lvl="2" indent="0">
              <a:buNone/>
            </a:pPr>
            <a:r>
              <a:rPr lang="en-US" sz="2400" b="1" dirty="0" smtClean="0"/>
              <a:t>Drawbacks</a:t>
            </a:r>
          </a:p>
        </p:txBody>
      </p:sp>
      <p:sp>
        <p:nvSpPr>
          <p:cNvPr id="5" name="Content Placeholder 4"/>
          <p:cNvSpPr>
            <a:spLocks noGrp="1"/>
          </p:cNvSpPr>
          <p:nvPr>
            <p:ph idx="1"/>
          </p:nvPr>
        </p:nvSpPr>
        <p:spPr>
          <a:xfrm>
            <a:off x="457200" y="847899"/>
            <a:ext cx="8227338" cy="3724102"/>
          </a:xfrm>
        </p:spPr>
        <p:txBody>
          <a:bodyPr>
            <a:normAutofit/>
          </a:bodyPr>
          <a:lstStyle/>
          <a:p>
            <a:pPr lvl="2"/>
            <a:endParaRPr lang="en-US" sz="1500" dirty="0" smtClean="0"/>
          </a:p>
          <a:p>
            <a:pPr lvl="2"/>
            <a:r>
              <a:rPr lang="en-US" sz="1500" dirty="0" smtClean="0"/>
              <a:t>Conceptually </a:t>
            </a:r>
            <a:r>
              <a:rPr lang="en-US" sz="1500" dirty="0"/>
              <a:t>an instant, not a </a:t>
            </a:r>
            <a:r>
              <a:rPr lang="en-US" sz="1500" dirty="0" smtClean="0"/>
              <a:t>date</a:t>
            </a:r>
          </a:p>
          <a:p>
            <a:pPr marL="308610" lvl="2" indent="0">
              <a:buNone/>
            </a:pPr>
            <a:endParaRPr lang="en-US" sz="800" dirty="0"/>
          </a:p>
          <a:p>
            <a:pPr lvl="2"/>
            <a:r>
              <a:rPr lang="en-US" sz="1500" dirty="0" smtClean="0"/>
              <a:t> </a:t>
            </a:r>
            <a:r>
              <a:rPr lang="en-US" sz="1500" dirty="0"/>
              <a:t>Properties have random </a:t>
            </a:r>
            <a:r>
              <a:rPr lang="en-US" sz="1500" dirty="0" smtClean="0"/>
              <a:t>offsets</a:t>
            </a:r>
          </a:p>
          <a:p>
            <a:pPr marL="308610" lvl="2" indent="0">
              <a:buNone/>
            </a:pPr>
            <a:endParaRPr lang="en-US" sz="800" dirty="0" smtClean="0"/>
          </a:p>
          <a:p>
            <a:pPr lvl="4"/>
            <a:r>
              <a:rPr lang="en-US" sz="1450" dirty="0" smtClean="0"/>
              <a:t> </a:t>
            </a:r>
            <a:r>
              <a:rPr lang="en-US" sz="1450" dirty="0"/>
              <a:t>Some zero-based, like month and hours</a:t>
            </a:r>
          </a:p>
          <a:p>
            <a:pPr lvl="4"/>
            <a:r>
              <a:rPr lang="en-US" sz="1450" dirty="0" smtClean="0"/>
              <a:t> Some </a:t>
            </a:r>
            <a:r>
              <a:rPr lang="en-US" sz="1450" dirty="0"/>
              <a:t>one-based, like day of the month</a:t>
            </a:r>
          </a:p>
          <a:p>
            <a:pPr lvl="4"/>
            <a:r>
              <a:rPr lang="en-US" sz="1450" dirty="0" smtClean="0"/>
              <a:t> Year </a:t>
            </a:r>
            <a:r>
              <a:rPr lang="en-US" sz="1450" dirty="0"/>
              <a:t>has an offset of </a:t>
            </a:r>
            <a:r>
              <a:rPr lang="en-US" sz="1450" dirty="0" smtClean="0"/>
              <a:t>1900</a:t>
            </a:r>
          </a:p>
          <a:p>
            <a:pPr lvl="2"/>
            <a:r>
              <a:rPr lang="en-US" sz="1500" dirty="0" smtClean="0"/>
              <a:t>Mutable</a:t>
            </a:r>
            <a:r>
              <a:rPr lang="en-US" sz="1500" dirty="0"/>
              <a:t>, not thread-safe</a:t>
            </a:r>
          </a:p>
          <a:p>
            <a:pPr lvl="2"/>
            <a:r>
              <a:rPr lang="en-US" sz="1500" dirty="0" smtClean="0"/>
              <a:t>Not </a:t>
            </a:r>
            <a:r>
              <a:rPr lang="en-US" sz="1500" dirty="0" err="1"/>
              <a:t>I</a:t>
            </a:r>
            <a:r>
              <a:rPr lang="en-US" sz="1500" dirty="0" err="1" smtClean="0"/>
              <a:t>nternationalizable</a:t>
            </a:r>
            <a:endParaRPr lang="en-US" sz="1500" dirty="0"/>
          </a:p>
          <a:p>
            <a:pPr lvl="2"/>
            <a:r>
              <a:rPr lang="en-US" sz="1500" dirty="0" smtClean="0"/>
              <a:t>Millisecond </a:t>
            </a:r>
            <a:r>
              <a:rPr lang="en-US" sz="1500" dirty="0"/>
              <a:t>granularity</a:t>
            </a:r>
          </a:p>
          <a:p>
            <a:pPr lvl="2"/>
            <a:r>
              <a:rPr lang="en-US" sz="1500" dirty="0" smtClean="0"/>
              <a:t>Does </a:t>
            </a:r>
            <a:r>
              <a:rPr lang="en-US" sz="1500" dirty="0"/>
              <a:t>not reflect UTC</a:t>
            </a:r>
          </a:p>
          <a:p>
            <a:pPr marL="308610" lvl="2" indent="0">
              <a:buNone/>
            </a:pPr>
            <a:endParaRPr lang="en-US" sz="1600" dirty="0" smtClean="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28</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67330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Java.util.Calendar</a:t>
            </a:r>
            <a:r>
              <a:rPr lang="en-US" dirty="0"/>
              <a:t> API</a:t>
            </a:r>
          </a:p>
        </p:txBody>
      </p:sp>
      <p:sp>
        <p:nvSpPr>
          <p:cNvPr id="5" name="Content Placeholder 4"/>
          <p:cNvSpPr>
            <a:spLocks noGrp="1"/>
          </p:cNvSpPr>
          <p:nvPr>
            <p:ph idx="1"/>
          </p:nvPr>
        </p:nvSpPr>
        <p:spPr>
          <a:xfrm>
            <a:off x="457200" y="847899"/>
            <a:ext cx="8227338" cy="3724102"/>
          </a:xfrm>
        </p:spPr>
        <p:txBody>
          <a:bodyPr/>
          <a:lstStyle/>
          <a:p>
            <a:r>
              <a:rPr lang="en-US" sz="1200" dirty="0"/>
              <a:t>Date was the work of James Gosling and Arthur van Hoff</a:t>
            </a:r>
          </a:p>
          <a:p>
            <a:r>
              <a:rPr lang="en-US" sz="1200" dirty="0"/>
              <a:t>Added in JDK 1.0, mostly deprecated in JDK 1.1, never removed</a:t>
            </a:r>
          </a:p>
          <a:p>
            <a:r>
              <a:rPr lang="en-US" sz="1200" dirty="0"/>
              <a:t>IBM donated Calendar code to Sun </a:t>
            </a:r>
          </a:p>
          <a:p>
            <a:pPr marL="0" indent="0">
              <a:buNone/>
            </a:pPr>
            <a:endParaRPr lang="en-US" dirty="0"/>
          </a:p>
          <a:p>
            <a:pPr marL="0" indent="0">
              <a:buNone/>
            </a:pPr>
            <a:r>
              <a:rPr lang="en-US" dirty="0" smtClean="0"/>
              <a:t>	</a:t>
            </a:r>
            <a:r>
              <a:rPr lang="en-US" dirty="0" err="1" smtClean="0"/>
              <a:t>System.out.println</a:t>
            </a:r>
            <a:r>
              <a:rPr lang="en-US" dirty="0" smtClean="0"/>
              <a:t>(</a:t>
            </a:r>
            <a:r>
              <a:rPr lang="en-US" b="1" dirty="0" smtClean="0"/>
              <a:t>new </a:t>
            </a:r>
            <a:r>
              <a:rPr lang="en-US" b="1" dirty="0" err="1"/>
              <a:t>GregorianCalendar</a:t>
            </a:r>
            <a:r>
              <a:rPr lang="en-US" b="1" dirty="0"/>
              <a:t>()</a:t>
            </a:r>
            <a:r>
              <a:rPr lang="en-US" dirty="0"/>
              <a:t>);</a:t>
            </a:r>
            <a:endParaRPr lang="en-US" dirty="0" smtClean="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29</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45" y="2623420"/>
            <a:ext cx="5468113" cy="1619476"/>
          </a:xfrm>
          <a:prstGeom prst="rect">
            <a:avLst/>
          </a:prstGeom>
        </p:spPr>
      </p:pic>
    </p:spTree>
    <p:extLst>
      <p:ext uri="{BB962C8B-B14F-4D97-AF65-F5344CB8AC3E}">
        <p14:creationId xmlns:p14="http://schemas.microsoft.com/office/powerpoint/2010/main" val="963425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3" name="Picture 2"/>
          <p:cNvPicPr>
            <a:picLocks noChangeAspect="1"/>
          </p:cNvPicPr>
          <p:nvPr/>
        </p:nvPicPr>
        <p:blipFill>
          <a:blip r:embed="rId2"/>
          <a:stretch>
            <a:fillRect/>
          </a:stretch>
        </p:blipFill>
        <p:spPr>
          <a:xfrm>
            <a:off x="642937" y="676274"/>
            <a:ext cx="7715251" cy="3870787"/>
          </a:xfrm>
          <a:prstGeom prst="rect">
            <a:avLst/>
          </a:prstGeom>
        </p:spPr>
      </p:pic>
    </p:spTree>
    <p:extLst>
      <p:ext uri="{BB962C8B-B14F-4D97-AF65-F5344CB8AC3E}">
        <p14:creationId xmlns:p14="http://schemas.microsoft.com/office/powerpoint/2010/main" val="63414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Java.util.Calendar</a:t>
            </a:r>
            <a:r>
              <a:rPr lang="en-US" dirty="0"/>
              <a:t> API</a:t>
            </a:r>
          </a:p>
        </p:txBody>
      </p:sp>
      <p:sp>
        <p:nvSpPr>
          <p:cNvPr id="5" name="Content Placeholder 4"/>
          <p:cNvSpPr>
            <a:spLocks noGrp="1"/>
          </p:cNvSpPr>
          <p:nvPr>
            <p:ph idx="1"/>
          </p:nvPr>
        </p:nvSpPr>
        <p:spPr>
          <a:xfrm>
            <a:off x="457200" y="847899"/>
            <a:ext cx="8227338" cy="3724102"/>
          </a:xfrm>
        </p:spPr>
        <p:txBody>
          <a:bodyPr/>
          <a:lstStyle/>
          <a:p>
            <a:pPr marL="0" indent="0">
              <a:buNone/>
            </a:pPr>
            <a:endParaRPr lang="en-US" dirty="0"/>
          </a:p>
          <a:p>
            <a:pPr marL="0" indent="0">
              <a:buNone/>
            </a:pPr>
            <a:r>
              <a:rPr lang="en-US" dirty="0" smtClean="0"/>
              <a:t>	</a:t>
            </a:r>
            <a:r>
              <a:rPr lang="en-US" dirty="0" err="1" smtClean="0"/>
              <a:t>System.out.println</a:t>
            </a:r>
            <a:r>
              <a:rPr lang="en-US" dirty="0" smtClean="0"/>
              <a:t>(</a:t>
            </a:r>
            <a:r>
              <a:rPr lang="en-US" dirty="0" err="1" smtClean="0"/>
              <a:t>dtFmt.format</a:t>
            </a:r>
            <a:r>
              <a:rPr lang="en-US" dirty="0" smtClean="0"/>
              <a:t>(</a:t>
            </a:r>
            <a:r>
              <a:rPr lang="en-US" b="1" dirty="0" smtClean="0"/>
              <a:t>new </a:t>
            </a:r>
          </a:p>
          <a:p>
            <a:pPr marL="0" indent="0">
              <a:buNone/>
            </a:pPr>
            <a:r>
              <a:rPr lang="en-US" b="1" dirty="0"/>
              <a:t>	</a:t>
            </a:r>
            <a:r>
              <a:rPr lang="en-US" b="1" dirty="0" smtClean="0"/>
              <a:t>			</a:t>
            </a:r>
            <a:r>
              <a:rPr lang="en-US" b="1" dirty="0" err="1" smtClean="0"/>
              <a:t>GregorianCalendar</a:t>
            </a:r>
            <a:r>
              <a:rPr lang="en-US" b="1" dirty="0" smtClean="0"/>
              <a:t>(12, 12, 12).</a:t>
            </a:r>
            <a:r>
              <a:rPr lang="en-US" b="1" dirty="0" err="1" smtClean="0"/>
              <a:t>getTime</a:t>
            </a:r>
            <a:r>
              <a:rPr lang="en-US" b="1" dirty="0" smtClean="0"/>
              <a:t>())</a:t>
            </a:r>
            <a:r>
              <a:rPr lang="en-US" dirty="0" smtClean="0"/>
              <a:t>);</a:t>
            </a:r>
          </a:p>
          <a:p>
            <a:pPr marL="788670" lvl="6" indent="0">
              <a:buNone/>
            </a:pPr>
            <a:r>
              <a:rPr lang="en-US" sz="1400" dirty="0" smtClean="0"/>
              <a:t>//</a:t>
            </a:r>
          </a:p>
          <a:p>
            <a:pPr marL="788670" lvl="6" indent="0">
              <a:buNone/>
            </a:pPr>
            <a:endParaRPr lang="en-US" sz="1400" dirty="0" smtClean="0"/>
          </a:p>
          <a:p>
            <a:pPr lvl="6"/>
            <a:r>
              <a:rPr lang="en-US" sz="1400" dirty="0" smtClean="0"/>
              <a:t>Several </a:t>
            </a:r>
            <a:r>
              <a:rPr lang="en-US" sz="1400" dirty="0"/>
              <a:t>problems here:</a:t>
            </a:r>
          </a:p>
          <a:p>
            <a:pPr lvl="6"/>
            <a:r>
              <a:rPr lang="en-US" sz="1400" dirty="0"/>
              <a:t>1. Which 12 is for which date field?</a:t>
            </a:r>
          </a:p>
          <a:p>
            <a:pPr lvl="6"/>
            <a:r>
              <a:rPr lang="en-US" sz="1400" dirty="0"/>
              <a:t>2. Month 12 is December, right? No. January</a:t>
            </a:r>
          </a:p>
          <a:p>
            <a:pPr lvl="6"/>
            <a:r>
              <a:rPr lang="en-US" sz="1400" dirty="0"/>
              <a:t>3. They got the year right! Almost. 13 CE</a:t>
            </a:r>
          </a:p>
          <a:p>
            <a:pPr lvl="6"/>
            <a:r>
              <a:rPr lang="en-US" sz="1400" dirty="0"/>
              <a:t>4. Wait - there is a time in a calendar?</a:t>
            </a:r>
          </a:p>
          <a:p>
            <a:pPr lvl="6"/>
            <a:r>
              <a:rPr lang="en-US" sz="1400" dirty="0"/>
              <a:t>5. More than that, there is a time zone</a:t>
            </a:r>
            <a:endParaRPr lang="en-US" sz="1400" dirty="0" smtClean="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30</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3" name="Picture 2"/>
          <p:cNvPicPr>
            <a:picLocks noChangeAspect="1"/>
          </p:cNvPicPr>
          <p:nvPr/>
        </p:nvPicPr>
        <p:blipFill>
          <a:blip r:embed="rId2"/>
          <a:stretch>
            <a:fillRect/>
          </a:stretch>
        </p:blipFill>
        <p:spPr>
          <a:xfrm>
            <a:off x="1222057" y="1709132"/>
            <a:ext cx="4505325" cy="361950"/>
          </a:xfrm>
          <a:prstGeom prst="rect">
            <a:avLst/>
          </a:prstGeom>
        </p:spPr>
      </p:pic>
    </p:spTree>
    <p:extLst>
      <p:ext uri="{BB962C8B-B14F-4D97-AF65-F5344CB8AC3E}">
        <p14:creationId xmlns:p14="http://schemas.microsoft.com/office/powerpoint/2010/main" val="4066881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fade">
                                      <p:cBhvr>
                                        <p:cTn id="30" dur="500"/>
                                        <p:tgtEl>
                                          <p:spTgt spid="5">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Much Improvement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31</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Content Placeholder 2"/>
          <p:cNvSpPr>
            <a:spLocks noGrp="1"/>
          </p:cNvSpPr>
          <p:nvPr>
            <p:ph idx="1"/>
          </p:nvPr>
        </p:nvSpPr>
        <p:spPr>
          <a:xfrm>
            <a:off x="457200" y="1022465"/>
            <a:ext cx="8227338" cy="3549535"/>
          </a:xfrm>
        </p:spPr>
        <p:txBody>
          <a:bodyPr/>
          <a:lstStyle/>
          <a:p>
            <a:pPr lvl="2"/>
            <a:r>
              <a:rPr lang="en-US" dirty="0" smtClean="0"/>
              <a:t> </a:t>
            </a:r>
            <a:r>
              <a:rPr lang="en-US" sz="1400" dirty="0"/>
              <a:t>Conceptually an instant, not a calendar</a:t>
            </a:r>
          </a:p>
          <a:p>
            <a:pPr lvl="2"/>
            <a:r>
              <a:rPr lang="en-US" sz="1400" dirty="0" smtClean="0"/>
              <a:t> </a:t>
            </a:r>
            <a:r>
              <a:rPr lang="en-US" sz="1400" dirty="0"/>
              <a:t>But, can’t create a Calendar from a Date</a:t>
            </a:r>
          </a:p>
          <a:p>
            <a:pPr lvl="2"/>
            <a:r>
              <a:rPr lang="en-US" sz="1400" dirty="0" smtClean="0"/>
              <a:t> </a:t>
            </a:r>
            <a:r>
              <a:rPr lang="en-US" sz="1400" dirty="0"/>
              <a:t>Can’t format a Calendar</a:t>
            </a:r>
          </a:p>
          <a:p>
            <a:pPr lvl="2"/>
            <a:r>
              <a:rPr lang="en-US" sz="1400" dirty="0" smtClean="0"/>
              <a:t> </a:t>
            </a:r>
            <a:r>
              <a:rPr lang="en-US" sz="1400" dirty="0"/>
              <a:t>Zero-based offsets</a:t>
            </a:r>
          </a:p>
          <a:p>
            <a:pPr lvl="2"/>
            <a:r>
              <a:rPr lang="en-US" sz="1400" dirty="0" smtClean="0"/>
              <a:t> </a:t>
            </a:r>
            <a:r>
              <a:rPr lang="en-US" sz="1400" dirty="0"/>
              <a:t>Stores internal state in two different </a:t>
            </a:r>
            <a:r>
              <a:rPr lang="en-US" sz="1400" dirty="0" smtClean="0"/>
              <a:t>ways</a:t>
            </a:r>
          </a:p>
          <a:p>
            <a:pPr lvl="3"/>
            <a:r>
              <a:rPr lang="en-US" sz="1400" dirty="0" smtClean="0"/>
              <a:t> </a:t>
            </a:r>
            <a:r>
              <a:rPr lang="en-US" sz="1400" dirty="0"/>
              <a:t>milliseconds from epoch</a:t>
            </a:r>
          </a:p>
          <a:p>
            <a:pPr lvl="3"/>
            <a:r>
              <a:rPr lang="en-US" sz="1400" dirty="0" smtClean="0"/>
              <a:t> </a:t>
            </a:r>
            <a:r>
              <a:rPr lang="en-US" sz="1400" dirty="0"/>
              <a:t>set of fields</a:t>
            </a:r>
          </a:p>
          <a:p>
            <a:pPr lvl="2"/>
            <a:r>
              <a:rPr lang="en-US" sz="1400" dirty="0" smtClean="0"/>
              <a:t> </a:t>
            </a:r>
            <a:r>
              <a:rPr lang="en-US" sz="1400" dirty="0"/>
              <a:t>Has bugs and performance issues</a:t>
            </a:r>
          </a:p>
          <a:p>
            <a:pPr lvl="2"/>
            <a:r>
              <a:rPr lang="en-US" sz="1400" dirty="0" smtClean="0"/>
              <a:t> </a:t>
            </a:r>
            <a:r>
              <a:rPr lang="en-US" sz="1400" dirty="0"/>
              <a:t>Mutable, not thread-safe</a:t>
            </a:r>
          </a:p>
        </p:txBody>
      </p:sp>
    </p:spTree>
    <p:extLst>
      <p:ext uri="{BB962C8B-B14F-4D97-AF65-F5344CB8AC3E}">
        <p14:creationId xmlns:p14="http://schemas.microsoft.com/office/powerpoint/2010/main" val="371345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 Date and Time API</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32</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Content Placeholder 2"/>
          <p:cNvSpPr>
            <a:spLocks noGrp="1"/>
          </p:cNvSpPr>
          <p:nvPr>
            <p:ph idx="1"/>
          </p:nvPr>
        </p:nvSpPr>
        <p:spPr>
          <a:xfrm>
            <a:off x="457200" y="1022465"/>
            <a:ext cx="8227338" cy="3549535"/>
          </a:xfrm>
        </p:spPr>
        <p:txBody>
          <a:bodyPr/>
          <a:lstStyle/>
          <a:p>
            <a:r>
              <a:rPr lang="en-US" dirty="0" smtClean="0"/>
              <a:t> </a:t>
            </a:r>
            <a:r>
              <a:rPr lang="en-US" sz="1400" dirty="0"/>
              <a:t>2002 - Stephen </a:t>
            </a:r>
            <a:r>
              <a:rPr lang="en-US" sz="1400" dirty="0" err="1"/>
              <a:t>Colebourne</a:t>
            </a:r>
            <a:r>
              <a:rPr lang="en-US" sz="1400" dirty="0"/>
              <a:t> starts open source </a:t>
            </a:r>
            <a:r>
              <a:rPr lang="en-US" sz="1400" dirty="0" err="1" smtClean="0"/>
              <a:t>Joda</a:t>
            </a:r>
            <a:r>
              <a:rPr lang="en-US" sz="1400" dirty="0" smtClean="0"/>
              <a:t>-Time </a:t>
            </a:r>
            <a:r>
              <a:rPr lang="en-US" sz="1400" dirty="0"/>
              <a:t>project</a:t>
            </a:r>
          </a:p>
          <a:p>
            <a:r>
              <a:rPr lang="en-US" sz="1400" dirty="0"/>
              <a:t> </a:t>
            </a:r>
            <a:r>
              <a:rPr lang="en-US" sz="1400" dirty="0" smtClean="0"/>
              <a:t>2005 </a:t>
            </a:r>
            <a:r>
              <a:rPr lang="en-US" sz="1400" dirty="0"/>
              <a:t>- Release of </a:t>
            </a:r>
            <a:r>
              <a:rPr lang="en-US" sz="1400" dirty="0" err="1"/>
              <a:t>Joda</a:t>
            </a:r>
            <a:r>
              <a:rPr lang="en-US" sz="1400" dirty="0"/>
              <a:t>-Time 1.0</a:t>
            </a:r>
          </a:p>
          <a:p>
            <a:r>
              <a:rPr lang="en-US" sz="1400" dirty="0" smtClean="0"/>
              <a:t> </a:t>
            </a:r>
            <a:r>
              <a:rPr lang="en-US" sz="1400" dirty="0"/>
              <a:t>2007 - JSR 310, for inclusion in Java</a:t>
            </a:r>
          </a:p>
          <a:p>
            <a:r>
              <a:rPr lang="en-US" sz="1400" dirty="0" smtClean="0"/>
              <a:t> </a:t>
            </a:r>
            <a:r>
              <a:rPr lang="en-US" sz="1400" dirty="0"/>
              <a:t>2011 - Release of </a:t>
            </a:r>
            <a:r>
              <a:rPr lang="en-US" sz="1400" dirty="0" err="1"/>
              <a:t>Joda</a:t>
            </a:r>
            <a:r>
              <a:rPr lang="en-US" sz="1400" dirty="0"/>
              <a:t>-Time 2.0</a:t>
            </a:r>
          </a:p>
          <a:p>
            <a:r>
              <a:rPr lang="en-US" sz="1400" dirty="0" smtClean="0"/>
              <a:t> </a:t>
            </a:r>
            <a:r>
              <a:rPr lang="en-US" sz="1400" dirty="0"/>
              <a:t>2014 - Finally, the date and time API is in Java </a:t>
            </a:r>
            <a:r>
              <a:rPr lang="en-US" sz="1400" dirty="0" smtClean="0"/>
              <a:t>8</a:t>
            </a:r>
          </a:p>
        </p:txBody>
      </p:sp>
    </p:spTree>
    <p:extLst>
      <p:ext uri="{BB962C8B-B14F-4D97-AF65-F5344CB8AC3E}">
        <p14:creationId xmlns:p14="http://schemas.microsoft.com/office/powerpoint/2010/main" val="160034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Problem Getting a Date</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33</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Content Placeholder 2"/>
          <p:cNvSpPr>
            <a:spLocks noGrp="1"/>
          </p:cNvSpPr>
          <p:nvPr>
            <p:ph idx="1"/>
          </p:nvPr>
        </p:nvSpPr>
        <p:spPr>
          <a:xfrm>
            <a:off x="457200" y="1022465"/>
            <a:ext cx="8227338" cy="3549535"/>
          </a:xfrm>
        </p:spPr>
        <p:txBody>
          <a:bodyPr/>
          <a:lstStyle/>
          <a:p>
            <a:pPr marL="0" indent="0">
              <a:buNone/>
            </a:pPr>
            <a:r>
              <a:rPr lang="en-US" dirty="0" err="1" smtClean="0"/>
              <a:t>System.out.println</a:t>
            </a:r>
            <a:r>
              <a:rPr lang="en-US" dirty="0" smtClean="0"/>
              <a:t>(</a:t>
            </a:r>
            <a:r>
              <a:rPr lang="en-US" b="1" dirty="0" err="1" smtClean="0"/>
              <a:t>LocalDate.of</a:t>
            </a:r>
            <a:r>
              <a:rPr lang="en-US" b="1" dirty="0" smtClean="0"/>
              <a:t>(12, 12, 12)</a:t>
            </a:r>
            <a:r>
              <a:rPr lang="en-US" dirty="0" smtClean="0"/>
              <a:t>);</a:t>
            </a:r>
          </a:p>
          <a:p>
            <a:pPr marL="0" indent="0">
              <a:buNone/>
            </a:pPr>
            <a:r>
              <a:rPr lang="en-US" sz="1400" dirty="0" smtClean="0">
                <a:solidFill>
                  <a:srgbClr val="33CC33"/>
                </a:solidFill>
              </a:rPr>
              <a:t>//  0012-12-12</a:t>
            </a:r>
          </a:p>
          <a:p>
            <a:pPr marL="0" indent="0">
              <a:buNone/>
            </a:pPr>
            <a:endParaRPr lang="en-US" sz="1400" dirty="0">
              <a:solidFill>
                <a:srgbClr val="33CC33"/>
              </a:solidFill>
            </a:endParaRPr>
          </a:p>
          <a:p>
            <a:r>
              <a:rPr lang="en-US" sz="1400" dirty="0"/>
              <a:t>No problems:</a:t>
            </a:r>
          </a:p>
          <a:p>
            <a:r>
              <a:rPr lang="en-US" sz="1400" dirty="0"/>
              <a:t>1. ISO 8601 order of fields - year, month, day.</a:t>
            </a:r>
          </a:p>
          <a:p>
            <a:r>
              <a:rPr lang="en-US" sz="1400" dirty="0"/>
              <a:t>2. Month 12 is December.</a:t>
            </a:r>
          </a:p>
          <a:p>
            <a:r>
              <a:rPr lang="en-US" sz="1400" dirty="0"/>
              <a:t>3. Year is 12 CE.</a:t>
            </a:r>
          </a:p>
          <a:p>
            <a:r>
              <a:rPr lang="en-US" sz="1400" dirty="0"/>
              <a:t>4. No time component.</a:t>
            </a:r>
          </a:p>
          <a:p>
            <a:r>
              <a:rPr lang="en-US" sz="1400" dirty="0"/>
              <a:t>5. No time zone</a:t>
            </a:r>
            <a:endParaRPr lang="en-US" sz="1400" dirty="0" smtClean="0">
              <a:solidFill>
                <a:srgbClr val="33CC33"/>
              </a:solidFill>
            </a:endParaRPr>
          </a:p>
        </p:txBody>
      </p:sp>
    </p:spTree>
    <p:extLst>
      <p:ext uri="{BB962C8B-B14F-4D97-AF65-F5344CB8AC3E}">
        <p14:creationId xmlns:p14="http://schemas.microsoft.com/office/powerpoint/2010/main" val="3564141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Packages</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34</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Content Placeholder 2"/>
          <p:cNvSpPr>
            <a:spLocks noGrp="1"/>
          </p:cNvSpPr>
          <p:nvPr>
            <p:ph idx="1"/>
          </p:nvPr>
        </p:nvSpPr>
        <p:spPr>
          <a:xfrm>
            <a:off x="457200" y="1022465"/>
            <a:ext cx="8227338" cy="3549535"/>
          </a:xfrm>
        </p:spPr>
        <p:txBody>
          <a:bodyPr>
            <a:normAutofit lnSpcReduction="10000"/>
          </a:bodyPr>
          <a:lstStyle/>
          <a:p>
            <a:r>
              <a:rPr lang="en-US" sz="1400" dirty="0" smtClean="0"/>
              <a:t> </a:t>
            </a:r>
            <a:r>
              <a:rPr lang="en-US" sz="1400" dirty="0" err="1"/>
              <a:t>java.time</a:t>
            </a:r>
            <a:r>
              <a:rPr lang="en-US" sz="1400" dirty="0"/>
              <a:t> - instants, durations, dates, times, time </a:t>
            </a:r>
            <a:r>
              <a:rPr lang="en-US" sz="1400" dirty="0" smtClean="0"/>
              <a:t>zones, periods</a:t>
            </a:r>
          </a:p>
          <a:p>
            <a:pPr lvl="1"/>
            <a:r>
              <a:rPr lang="en-US" sz="1400" dirty="0" err="1" smtClean="0">
                <a:solidFill>
                  <a:srgbClr val="0070C0"/>
                </a:solidFill>
              </a:rPr>
              <a:t>LocalDate</a:t>
            </a:r>
            <a:r>
              <a:rPr lang="en-US" sz="1400" dirty="0" smtClean="0">
                <a:solidFill>
                  <a:srgbClr val="0070C0"/>
                </a:solidFill>
              </a:rPr>
              <a:t>, </a:t>
            </a:r>
            <a:r>
              <a:rPr lang="en-US" sz="1400" dirty="0" err="1" smtClean="0">
                <a:solidFill>
                  <a:srgbClr val="0070C0"/>
                </a:solidFill>
              </a:rPr>
              <a:t>LocalTime</a:t>
            </a:r>
            <a:r>
              <a:rPr lang="en-US" sz="1400" dirty="0" smtClean="0">
                <a:solidFill>
                  <a:srgbClr val="0070C0"/>
                </a:solidFill>
              </a:rPr>
              <a:t>, </a:t>
            </a:r>
            <a:r>
              <a:rPr lang="en-US" sz="1400" dirty="0" err="1" smtClean="0">
                <a:solidFill>
                  <a:srgbClr val="0070C0"/>
                </a:solidFill>
              </a:rPr>
              <a:t>LocalDateTime</a:t>
            </a:r>
            <a:endParaRPr lang="en-US" sz="1400" dirty="0" smtClean="0">
              <a:solidFill>
                <a:srgbClr val="0070C0"/>
              </a:solidFill>
            </a:endParaRPr>
          </a:p>
          <a:p>
            <a:r>
              <a:rPr lang="en-US" sz="1400" dirty="0" err="1" smtClean="0"/>
              <a:t>java.time.format</a:t>
            </a:r>
            <a:r>
              <a:rPr lang="en-US" sz="1400" dirty="0" smtClean="0"/>
              <a:t> - formatting and parsing</a:t>
            </a:r>
          </a:p>
          <a:p>
            <a:pPr lvl="1"/>
            <a:r>
              <a:rPr lang="en-US" sz="1400" dirty="0" err="1" smtClean="0">
                <a:solidFill>
                  <a:srgbClr val="0070C0"/>
                </a:solidFill>
              </a:rPr>
              <a:t>DateTimeFormatter</a:t>
            </a:r>
            <a:endParaRPr lang="en-US" sz="1400" dirty="0" smtClean="0">
              <a:solidFill>
                <a:srgbClr val="0070C0"/>
              </a:solidFill>
            </a:endParaRPr>
          </a:p>
          <a:p>
            <a:r>
              <a:rPr lang="en-US" sz="1400" dirty="0" smtClean="0"/>
              <a:t> </a:t>
            </a:r>
            <a:r>
              <a:rPr lang="en-US" sz="1400" dirty="0" err="1"/>
              <a:t>java.time.temporal</a:t>
            </a:r>
            <a:r>
              <a:rPr lang="en-US" sz="1400" dirty="0"/>
              <a:t> - field, unit, or adjustment access </a:t>
            </a:r>
            <a:r>
              <a:rPr lang="en-US" sz="1400" dirty="0" smtClean="0"/>
              <a:t>to </a:t>
            </a:r>
            <a:r>
              <a:rPr lang="en-US" sz="1400" dirty="0" err="1" smtClean="0"/>
              <a:t>temporals</a:t>
            </a:r>
            <a:endParaRPr lang="en-US" sz="1400" dirty="0" smtClean="0"/>
          </a:p>
          <a:p>
            <a:pPr lvl="1"/>
            <a:r>
              <a:rPr lang="en-US" sz="1400" dirty="0" smtClean="0">
                <a:solidFill>
                  <a:srgbClr val="0070C0"/>
                </a:solidFill>
              </a:rPr>
              <a:t>Temporal, </a:t>
            </a:r>
            <a:r>
              <a:rPr lang="en-US" sz="1400" dirty="0" err="1" smtClean="0">
                <a:solidFill>
                  <a:srgbClr val="0070C0"/>
                </a:solidFill>
              </a:rPr>
              <a:t>TemporalAdjuster</a:t>
            </a:r>
            <a:r>
              <a:rPr lang="en-US" sz="1400" dirty="0" smtClean="0">
                <a:solidFill>
                  <a:srgbClr val="0070C0"/>
                </a:solidFill>
              </a:rPr>
              <a:t>, </a:t>
            </a:r>
            <a:r>
              <a:rPr lang="en-US" sz="1400" dirty="0" err="1" smtClean="0">
                <a:solidFill>
                  <a:srgbClr val="0070C0"/>
                </a:solidFill>
              </a:rPr>
              <a:t>TemporalAccssor</a:t>
            </a:r>
            <a:r>
              <a:rPr lang="en-US" sz="1400" dirty="0" smtClean="0"/>
              <a:t>, etc.</a:t>
            </a:r>
            <a:endParaRPr lang="en-US" sz="1400" dirty="0"/>
          </a:p>
          <a:p>
            <a:r>
              <a:rPr lang="en-US" sz="1400" dirty="0" smtClean="0"/>
              <a:t> </a:t>
            </a:r>
            <a:r>
              <a:rPr lang="en-US" sz="1400" dirty="0" err="1"/>
              <a:t>java.time.zone</a:t>
            </a:r>
            <a:r>
              <a:rPr lang="en-US" sz="1400" dirty="0"/>
              <a:t> – support for time </a:t>
            </a:r>
            <a:r>
              <a:rPr lang="en-US" sz="1400" dirty="0" smtClean="0"/>
              <a:t>zones</a:t>
            </a:r>
          </a:p>
          <a:p>
            <a:pPr lvl="1"/>
            <a:r>
              <a:rPr lang="en-US" sz="1250" dirty="0" err="1" smtClean="0">
                <a:solidFill>
                  <a:srgbClr val="0070C0"/>
                </a:solidFill>
              </a:rPr>
              <a:t>ZoneRules</a:t>
            </a:r>
            <a:r>
              <a:rPr lang="en-US" sz="1250" dirty="0" smtClean="0">
                <a:solidFill>
                  <a:srgbClr val="0070C0"/>
                </a:solidFill>
              </a:rPr>
              <a:t>, </a:t>
            </a:r>
            <a:r>
              <a:rPr lang="en-US" sz="1250" dirty="0" err="1" smtClean="0">
                <a:solidFill>
                  <a:srgbClr val="0070C0"/>
                </a:solidFill>
              </a:rPr>
              <a:t>ZoneOffsetTRansition</a:t>
            </a:r>
            <a:r>
              <a:rPr lang="en-US" sz="1250" dirty="0" smtClean="0"/>
              <a:t>, etc.</a:t>
            </a:r>
            <a:endParaRPr lang="en-US" sz="1250" dirty="0"/>
          </a:p>
          <a:p>
            <a:r>
              <a:rPr lang="en-US" sz="1400" dirty="0" smtClean="0"/>
              <a:t> </a:t>
            </a:r>
            <a:r>
              <a:rPr lang="en-US" sz="1400" dirty="0" err="1" smtClean="0"/>
              <a:t>java.time.chrono</a:t>
            </a:r>
            <a:r>
              <a:rPr lang="en-US" sz="1400" dirty="0" smtClean="0"/>
              <a:t> - calendar systems other than ISO-8601</a:t>
            </a:r>
          </a:p>
          <a:p>
            <a:pPr lvl="2"/>
            <a:r>
              <a:rPr lang="en-US" sz="1400" dirty="0"/>
              <a:t>ISO8601 (default): </a:t>
            </a:r>
            <a:r>
              <a:rPr lang="en-US" sz="1400" dirty="0" err="1"/>
              <a:t>IsoChronology</a:t>
            </a:r>
            <a:endParaRPr lang="en-US" sz="1400" dirty="0"/>
          </a:p>
          <a:p>
            <a:pPr lvl="2"/>
            <a:r>
              <a:rPr lang="en-US" sz="1400" dirty="0" smtClean="0"/>
              <a:t>Chinese	: </a:t>
            </a:r>
            <a:r>
              <a:rPr lang="en-US" sz="1400" dirty="0" err="1"/>
              <a:t>MinguoChronology</a:t>
            </a:r>
            <a:endParaRPr lang="en-US" sz="1400" dirty="0"/>
          </a:p>
          <a:p>
            <a:pPr lvl="2"/>
            <a:r>
              <a:rPr lang="en-US" sz="1400" dirty="0" smtClean="0"/>
              <a:t>Japanese	: </a:t>
            </a:r>
            <a:r>
              <a:rPr lang="en-US" sz="1400" dirty="0" err="1"/>
              <a:t>JapaneseChronology</a:t>
            </a:r>
            <a:endParaRPr lang="en-US" sz="1400" dirty="0"/>
          </a:p>
          <a:p>
            <a:pPr lvl="2"/>
            <a:r>
              <a:rPr lang="en-US" sz="1400" dirty="0" smtClean="0"/>
              <a:t>Thai Buddhist	: </a:t>
            </a:r>
            <a:r>
              <a:rPr lang="en-US" sz="1400" dirty="0" err="1"/>
              <a:t>ThaiBuddhistChronology</a:t>
            </a:r>
            <a:endParaRPr lang="en-US" sz="1400" dirty="0"/>
          </a:p>
          <a:p>
            <a:pPr lvl="2"/>
            <a:r>
              <a:rPr lang="en-US" sz="1400" dirty="0" smtClean="0"/>
              <a:t>Islamic	: </a:t>
            </a:r>
            <a:r>
              <a:rPr lang="en-US" sz="1400" dirty="0" err="1"/>
              <a:t>HijrahChronology</a:t>
            </a:r>
            <a:endParaRPr lang="en-US" sz="1400" dirty="0" smtClean="0">
              <a:solidFill>
                <a:srgbClr val="33CC33"/>
              </a:solidFill>
            </a:endParaRPr>
          </a:p>
        </p:txBody>
      </p:sp>
      <p:sp>
        <p:nvSpPr>
          <p:cNvPr id="10" name="Content Placeholder 2"/>
          <p:cNvSpPr txBox="1">
            <a:spLocks/>
          </p:cNvSpPr>
          <p:nvPr/>
        </p:nvSpPr>
        <p:spPr>
          <a:xfrm>
            <a:off x="4422370" y="1174865"/>
            <a:ext cx="4414567" cy="3549535"/>
          </a:xfrm>
          <a:prstGeom prst="rect">
            <a:avLst/>
          </a:prstGeom>
        </p:spPr>
        <p:txBody>
          <a:bodyPr vert="horz" lIns="0" tIns="0" rIns="0" bIns="0" rtlCol="0">
            <a:normAutofit/>
          </a:bodyPr>
          <a:lst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a:lstStyle>
          <a:p>
            <a:pPr marL="0" indent="0">
              <a:buFont typeface="Arial" panose="020B0604020202020204" pitchFamily="34" charset="0"/>
              <a:buNone/>
            </a:pPr>
            <a:endParaRPr lang="en-US" sz="1400" dirty="0" smtClean="0">
              <a:solidFill>
                <a:srgbClr val="33CC33"/>
              </a:solidFill>
            </a:endParaRPr>
          </a:p>
        </p:txBody>
      </p:sp>
    </p:spTree>
    <p:extLst>
      <p:ext uri="{BB962C8B-B14F-4D97-AF65-F5344CB8AC3E}">
        <p14:creationId xmlns:p14="http://schemas.microsoft.com/office/powerpoint/2010/main" val="417056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25461" y="382973"/>
            <a:ext cx="7754114" cy="323165"/>
          </a:xfrm>
        </p:spPr>
        <p:txBody>
          <a:bodyPr/>
          <a:lstStyle/>
          <a:p>
            <a:r>
              <a:rPr lang="en-US" sz="2400" dirty="0" smtClean="0"/>
              <a:t>Base64 Encoding and Decoding</a:t>
            </a:r>
            <a:endParaRPr lang="en-US" sz="2400" dirty="0"/>
          </a:p>
        </p:txBody>
      </p:sp>
      <p:sp>
        <p:nvSpPr>
          <p:cNvPr id="2" name="TextBox 1"/>
          <p:cNvSpPr txBox="1"/>
          <p:nvPr/>
        </p:nvSpPr>
        <p:spPr>
          <a:xfrm>
            <a:off x="425461" y="1066884"/>
            <a:ext cx="8660350" cy="4086049"/>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smtClean="0"/>
              <a:t>Currently developers are forced to use non- public APIs</a:t>
            </a:r>
          </a:p>
          <a:p>
            <a:pPr marL="285750" indent="-285750">
              <a:buFont typeface="Arial" panose="020B0604020202020204" pitchFamily="34" charset="0"/>
              <a:buChar char="•"/>
            </a:pPr>
            <a:endParaRPr lang="en-US" sz="600" dirty="0" smtClean="0"/>
          </a:p>
          <a:p>
            <a:pPr marL="742950" lvl="1" indent="-285750">
              <a:buFontTx/>
              <a:buChar char="-"/>
            </a:pPr>
            <a:r>
              <a:rPr lang="en-US" dirty="0" smtClean="0">
                <a:solidFill>
                  <a:srgbClr val="0070C0"/>
                </a:solidFill>
              </a:rPr>
              <a:t>sun.misc.BASE64Encoder</a:t>
            </a:r>
          </a:p>
          <a:p>
            <a:pPr lvl="1"/>
            <a:endParaRPr lang="en-US" sz="800" dirty="0" smtClean="0">
              <a:solidFill>
                <a:srgbClr val="0070C0"/>
              </a:solidFill>
            </a:endParaRPr>
          </a:p>
          <a:p>
            <a:pPr marL="742950" lvl="1" indent="-285750">
              <a:buFontTx/>
              <a:buChar char="-"/>
            </a:pPr>
            <a:r>
              <a:rPr lang="en-US" dirty="0" smtClean="0">
                <a:solidFill>
                  <a:srgbClr val="0070C0"/>
                </a:solidFill>
              </a:rPr>
              <a:t>Sun.misc.BASE64Decoder</a:t>
            </a:r>
            <a:endParaRPr lang="en-US" dirty="0">
              <a:solidFill>
                <a:srgbClr val="0070C0"/>
              </a:solidFill>
            </a:endParaRPr>
          </a:p>
          <a:p>
            <a:pPr marL="285750" indent="-285750">
              <a:buFont typeface="Arial" panose="020B0604020202020204" pitchFamily="34" charset="0"/>
              <a:buChar char="•"/>
            </a:pPr>
            <a:endParaRPr lang="en-US" sz="1000" dirty="0" smtClean="0"/>
          </a:p>
          <a:p>
            <a:pPr marL="285750" indent="-285750">
              <a:buFont typeface="Arial" panose="020B0604020202020204" pitchFamily="34" charset="0"/>
              <a:buChar char="•"/>
            </a:pPr>
            <a:r>
              <a:rPr lang="en-US" dirty="0" smtClean="0"/>
              <a:t>Java SE 8 now has a standard way</a:t>
            </a:r>
          </a:p>
          <a:p>
            <a:pPr marL="285750" indent="-285750">
              <a:buFont typeface="Arial" panose="020B0604020202020204" pitchFamily="34" charset="0"/>
              <a:buChar char="•"/>
            </a:pPr>
            <a:endParaRPr lang="en-US" sz="700" dirty="0" smtClean="0"/>
          </a:p>
          <a:p>
            <a:r>
              <a:rPr lang="en-US" dirty="0" smtClean="0"/>
              <a:t>	-  </a:t>
            </a:r>
            <a:r>
              <a:rPr lang="en-US" dirty="0" smtClean="0">
                <a:solidFill>
                  <a:srgbClr val="0070C0"/>
                </a:solidFill>
              </a:rPr>
              <a:t>java.util.Base64.Encoder</a:t>
            </a:r>
          </a:p>
          <a:p>
            <a:endParaRPr lang="en-US" sz="700" dirty="0" smtClean="0">
              <a:solidFill>
                <a:srgbClr val="0070C0"/>
              </a:solidFill>
            </a:endParaRPr>
          </a:p>
          <a:p>
            <a:r>
              <a:rPr lang="en-US" dirty="0" smtClean="0">
                <a:solidFill>
                  <a:srgbClr val="0070C0"/>
                </a:solidFill>
              </a:rPr>
              <a:t>	-  java.util.Base64.Decoder</a:t>
            </a:r>
          </a:p>
          <a:p>
            <a:endParaRPr lang="en-US" sz="900" dirty="0">
              <a:solidFill>
                <a:srgbClr val="0070C0"/>
              </a:solidFill>
            </a:endParaRPr>
          </a:p>
          <a:p>
            <a:r>
              <a:rPr lang="en-US" dirty="0">
                <a:solidFill>
                  <a:srgbClr val="0070C0"/>
                </a:solidFill>
              </a:rPr>
              <a:t>	</a:t>
            </a:r>
            <a:r>
              <a:rPr lang="en-US" dirty="0" smtClean="0">
                <a:solidFill>
                  <a:srgbClr val="0070C0"/>
                </a:solidFill>
              </a:rPr>
              <a:t>-  encode, </a:t>
            </a:r>
            <a:r>
              <a:rPr lang="en-US" dirty="0" err="1" smtClean="0">
                <a:solidFill>
                  <a:srgbClr val="0070C0"/>
                </a:solidFill>
              </a:rPr>
              <a:t>encodeToString</a:t>
            </a:r>
            <a:r>
              <a:rPr lang="en-US" dirty="0" smtClean="0">
                <a:solidFill>
                  <a:srgbClr val="0070C0"/>
                </a:solidFill>
              </a:rPr>
              <a:t>, decode, wrap </a:t>
            </a:r>
            <a:r>
              <a:rPr lang="en-US" dirty="0" smtClean="0"/>
              <a:t>methods</a:t>
            </a:r>
            <a:endParaRPr lang="en-US" dirty="0"/>
          </a:p>
          <a:p>
            <a:r>
              <a:rPr lang="en-US" dirty="0"/>
              <a:t>	</a:t>
            </a:r>
          </a:p>
          <a:p>
            <a:r>
              <a:rPr lang="en-US" dirty="0" smtClean="0"/>
              <a:t>	</a:t>
            </a:r>
          </a:p>
          <a:p>
            <a:endParaRPr lang="en-US" dirty="0" smtClean="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5318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7200" y="344978"/>
            <a:ext cx="8227457" cy="411479"/>
          </a:xfrm>
        </p:spPr>
        <p:txBody>
          <a:bodyPr/>
          <a:lstStyle/>
          <a:p>
            <a:r>
              <a:rPr lang="en-US" sz="2800" dirty="0" err="1" smtClean="0"/>
              <a:t>Miscellanious</a:t>
            </a:r>
            <a:r>
              <a:rPr lang="en-US" sz="2800" dirty="0" smtClean="0"/>
              <a:t> Features</a:t>
            </a:r>
            <a:endParaRPr lang="en-US" sz="2800" dirty="0"/>
          </a:p>
        </p:txBody>
      </p:sp>
      <p:sp>
        <p:nvSpPr>
          <p:cNvPr id="5" name="Content Placeholder 4"/>
          <p:cNvSpPr>
            <a:spLocks noGrp="1"/>
          </p:cNvSpPr>
          <p:nvPr>
            <p:ph idx="1"/>
          </p:nvPr>
        </p:nvSpPr>
        <p:spPr>
          <a:xfrm>
            <a:off x="457200" y="926605"/>
            <a:ext cx="8227338" cy="3645396"/>
          </a:xfrm>
        </p:spPr>
        <p:txBody>
          <a:bodyPr/>
          <a:lstStyle/>
          <a:p>
            <a:pPr marL="1200150" lvl="2" indent="-285750">
              <a:buFont typeface="Arial" panose="020B0604020202020204" pitchFamily="34" charset="0"/>
              <a:buChar char="−"/>
            </a:pPr>
            <a:r>
              <a:rPr lang="en-US" sz="1600" dirty="0"/>
              <a:t>String joining</a:t>
            </a:r>
          </a:p>
          <a:p>
            <a:pPr marL="1200150" lvl="2" indent="-285750">
              <a:buFont typeface="Arial" panose="020B0604020202020204" pitchFamily="34" charset="0"/>
              <a:buChar char="−"/>
            </a:pPr>
            <a:r>
              <a:rPr lang="en-US" sz="1600" dirty="0"/>
              <a:t>Static and default methods</a:t>
            </a:r>
          </a:p>
          <a:p>
            <a:pPr marL="1200150" lvl="2" indent="-285750">
              <a:buFont typeface="Arial" panose="020B0604020202020204" pitchFamily="34" charset="0"/>
              <a:buChar char="−"/>
            </a:pPr>
            <a:r>
              <a:rPr lang="en-US" sz="1600" dirty="0"/>
              <a:t>sorting implementation</a:t>
            </a:r>
          </a:p>
          <a:p>
            <a:pPr marL="1200150" lvl="2" indent="-285750">
              <a:buFont typeface="Arial" panose="020B0604020202020204" pitchFamily="34" charset="0"/>
              <a:buChar char="−"/>
            </a:pPr>
            <a:r>
              <a:rPr lang="en-US" sz="1600" dirty="0"/>
              <a:t>Grouping operations</a:t>
            </a:r>
          </a:p>
          <a:p>
            <a:pPr marL="1200150" lvl="2" indent="-285750">
              <a:buFont typeface="Arial" panose="020B0604020202020204" pitchFamily="34" charset="0"/>
              <a:buChar char="−"/>
            </a:pPr>
            <a:r>
              <a:rPr lang="en-US" sz="1600" dirty="0"/>
              <a:t>Combining Predicates and Functions</a:t>
            </a:r>
          </a:p>
          <a:p>
            <a:pPr marL="1200150" lvl="2" indent="-285750">
              <a:buFont typeface="Arial" panose="020B0604020202020204" pitchFamily="34" charset="0"/>
              <a:buChar char="−"/>
            </a:pPr>
            <a:r>
              <a:rPr lang="en-US" sz="1600" dirty="0"/>
              <a:t>Map’s Convenience functions</a:t>
            </a:r>
          </a:p>
          <a:p>
            <a:pPr marL="1200150" lvl="2" indent="-285750">
              <a:buFont typeface="Arial" panose="020B0604020202020204" pitchFamily="34" charset="0"/>
              <a:buChar char="−"/>
            </a:pPr>
            <a:r>
              <a:rPr lang="en-US" sz="1600" dirty="0"/>
              <a:t>Parallelizing Streams</a:t>
            </a:r>
          </a:p>
          <a:p>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36</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7108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495" y="561694"/>
            <a:ext cx="5973009" cy="4020111"/>
          </a:xfrm>
          <a:prstGeom prst="rect">
            <a:avLst/>
          </a:prstGeom>
        </p:spPr>
      </p:pic>
    </p:spTree>
    <p:extLst>
      <p:ext uri="{BB962C8B-B14F-4D97-AF65-F5344CB8AC3E}">
        <p14:creationId xmlns:p14="http://schemas.microsoft.com/office/powerpoint/2010/main" val="245967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966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575090" y="931026"/>
            <a:ext cx="8203149" cy="3823854"/>
          </a:xfrm>
          <a:prstGeom prst="rect">
            <a:avLst/>
          </a:prstGeom>
          <a:noFill/>
        </p:spPr>
        <p:txBody>
          <a:bodyPr wrap="square" lIns="0" tIns="0" rIns="0" bIns="0" rtlCol="0">
            <a:noAutofit/>
          </a:bodyPr>
          <a:lstStyle/>
          <a:p>
            <a:pPr lvl="1"/>
            <a:r>
              <a:rPr lang="en-US" sz="2000" b="1" dirty="0" smtClean="0"/>
              <a:t>Java 7 features</a:t>
            </a:r>
          </a:p>
          <a:p>
            <a:pPr lvl="1"/>
            <a:r>
              <a:rPr lang="en-GB" sz="2000" dirty="0">
                <a:latin typeface="HP Simplified" panose="020B0604020204020204" pitchFamily="34" charset="0"/>
                <a:hlinkClick r:id="rId4"/>
              </a:rPr>
              <a:t>http://openjdk.java.net/projects/jdk7/features</a:t>
            </a:r>
            <a:endParaRPr lang="en-US" sz="2000" b="1" dirty="0" smtClean="0"/>
          </a:p>
          <a:p>
            <a:pPr lvl="1"/>
            <a:r>
              <a:rPr lang="en-US" sz="1600" dirty="0" smtClean="0"/>
              <a:t>Language features</a:t>
            </a:r>
          </a:p>
          <a:p>
            <a:pPr lvl="1"/>
            <a:endParaRPr lang="en-US" sz="600" dirty="0" smtClean="0"/>
          </a:p>
          <a:p>
            <a:pPr marL="1200150" lvl="2" indent="-285750">
              <a:buFont typeface="Arial" panose="020B0604020202020204" pitchFamily="34" charset="0"/>
              <a:buChar char="−"/>
            </a:pPr>
            <a:r>
              <a:rPr lang="en-US" sz="1600" dirty="0"/>
              <a:t>Strings in switch </a:t>
            </a:r>
            <a:r>
              <a:rPr lang="en-US" sz="1600" dirty="0" smtClean="0"/>
              <a:t>statements</a:t>
            </a:r>
          </a:p>
          <a:p>
            <a:pPr marL="1200150" lvl="2" indent="-285750">
              <a:buFont typeface="Arial" panose="020B0604020202020204" pitchFamily="34" charset="0"/>
              <a:buChar char="−"/>
            </a:pPr>
            <a:r>
              <a:rPr lang="en-US" sz="1600" dirty="0" smtClean="0"/>
              <a:t>try-with-resources statements</a:t>
            </a:r>
          </a:p>
          <a:p>
            <a:pPr marL="1200150" lvl="2" indent="-285750">
              <a:buFont typeface="Arial" panose="020B0604020202020204" pitchFamily="34" charset="0"/>
              <a:buChar char="−"/>
            </a:pPr>
            <a:r>
              <a:rPr lang="en-US" sz="1600" dirty="0" smtClean="0"/>
              <a:t>improved </a:t>
            </a:r>
            <a:r>
              <a:rPr lang="en-US" sz="1600" dirty="0"/>
              <a:t>exception handling (multi-catch</a:t>
            </a:r>
            <a:r>
              <a:rPr lang="en-US" sz="1600" dirty="0" smtClean="0"/>
              <a:t>)</a:t>
            </a:r>
          </a:p>
          <a:p>
            <a:pPr marL="1200150" lvl="2" indent="-285750">
              <a:buFont typeface="Arial" panose="020B0604020202020204" pitchFamily="34" charset="0"/>
              <a:buChar char="−"/>
            </a:pPr>
            <a:r>
              <a:rPr lang="en-US" sz="1600" dirty="0"/>
              <a:t>improved type inference for generic instance creation ("diamond")</a:t>
            </a:r>
          </a:p>
          <a:p>
            <a:pPr marL="1200150" lvl="2" indent="-285750">
              <a:buFont typeface="Arial" panose="020B0604020202020204" pitchFamily="34" charset="0"/>
              <a:buChar char="−"/>
            </a:pPr>
            <a:r>
              <a:rPr lang="en-US" sz="1600" dirty="0" smtClean="0"/>
              <a:t>Underscores in Numeric literals</a:t>
            </a:r>
          </a:p>
          <a:p>
            <a:pPr marL="1200150" lvl="2" indent="-285750">
              <a:buFont typeface="Arial" panose="020B0604020202020204" pitchFamily="34" charset="0"/>
              <a:buChar char="−"/>
            </a:pPr>
            <a:r>
              <a:rPr lang="en-US" sz="1600" dirty="0" err="1" smtClean="0"/>
              <a:t>Bynary</a:t>
            </a:r>
            <a:r>
              <a:rPr lang="en-US" sz="1600" dirty="0" smtClean="0"/>
              <a:t> </a:t>
            </a:r>
            <a:r>
              <a:rPr lang="en-US" sz="1600" dirty="0"/>
              <a:t>literals, and </a:t>
            </a:r>
            <a:r>
              <a:rPr lang="en-US" sz="1600" dirty="0" smtClean="0"/>
              <a:t>simplified </a:t>
            </a:r>
            <a:r>
              <a:rPr lang="en-US" sz="1600" dirty="0" err="1"/>
              <a:t>varargs</a:t>
            </a:r>
            <a:r>
              <a:rPr lang="en-US" sz="1600" dirty="0"/>
              <a:t> method </a:t>
            </a:r>
            <a:r>
              <a:rPr lang="en-US" sz="1600" dirty="0" smtClean="0"/>
              <a:t>invocation</a:t>
            </a:r>
            <a:endParaRPr lang="en-US" sz="1600" dirty="0"/>
          </a:p>
          <a:p>
            <a:pPr marL="1200150" lvl="2" indent="-285750">
              <a:buFont typeface="Arial" panose="020B0604020202020204" pitchFamily="34" charset="0"/>
              <a:buChar char="−"/>
            </a:pPr>
            <a:endParaRPr lang="en-US" sz="1600" dirty="0" smtClean="0"/>
          </a:p>
          <a:p>
            <a:pPr marL="1200150" lvl="2" indent="-285750">
              <a:buFont typeface="Arial" panose="020B0604020202020204" pitchFamily="34" charset="0"/>
              <a:buChar char="−"/>
            </a:pPr>
            <a:endParaRPr lang="en-US" sz="1050" dirty="0" smtClean="0"/>
          </a:p>
          <a:p>
            <a:pPr lvl="1"/>
            <a:r>
              <a:rPr lang="en-US" sz="1600" dirty="0" smtClean="0"/>
              <a:t>I/O enhancements</a:t>
            </a:r>
          </a:p>
          <a:p>
            <a:pPr lvl="1"/>
            <a:endParaRPr lang="en-US" sz="800" dirty="0" smtClean="0"/>
          </a:p>
          <a:p>
            <a:pPr marL="1200150" lvl="2" indent="-285750">
              <a:buFont typeface="Arial" panose="020B0604020202020204" pitchFamily="34" charset="0"/>
              <a:buChar char="−"/>
            </a:pPr>
            <a:r>
              <a:rPr lang="en-US" sz="1600" dirty="0" err="1" smtClean="0"/>
              <a:t>java.nio.file</a:t>
            </a:r>
            <a:r>
              <a:rPr lang="en-US" sz="1600" dirty="0" smtClean="0"/>
              <a:t> API</a:t>
            </a:r>
          </a:p>
          <a:p>
            <a:pPr marL="1200150" lvl="2" indent="-285750">
              <a:buFont typeface="Arial" panose="020B0604020202020204" pitchFamily="34" charset="0"/>
              <a:buChar char="−"/>
            </a:pPr>
            <a:r>
              <a:rPr lang="en-US" sz="1600" dirty="0" err="1" smtClean="0"/>
              <a:t>java.nio.file.attribute</a:t>
            </a:r>
            <a:r>
              <a:rPr lang="en-US" sz="1600" dirty="0" smtClean="0"/>
              <a:t> API</a:t>
            </a:r>
          </a:p>
          <a:p>
            <a:pPr marL="1200150" lvl="2" indent="-285750">
              <a:buFont typeface="Arial" panose="020B0604020202020204" pitchFamily="34" charset="0"/>
              <a:buChar char="−"/>
            </a:pPr>
            <a:r>
              <a:rPr lang="en-US" sz="1600" dirty="0" err="1" smtClean="0"/>
              <a:t>java.nio.file.spi</a:t>
            </a:r>
            <a:r>
              <a:rPr lang="en-US" sz="1600" dirty="0" smtClean="0"/>
              <a:t> API</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7" name="TextBox 6"/>
          <p:cNvSpPr txBox="1"/>
          <p:nvPr/>
        </p:nvSpPr>
        <p:spPr>
          <a:xfrm>
            <a:off x="483649" y="801837"/>
            <a:ext cx="8261492" cy="4086049"/>
          </a:xfrm>
          <a:prstGeom prst="rect">
            <a:avLst/>
          </a:prstGeom>
          <a:noFill/>
        </p:spPr>
        <p:txBody>
          <a:bodyPr wrap="square" lIns="0" tIns="0" rIns="0" bIns="0" rtlCol="0">
            <a:noAutofit/>
          </a:bodyPr>
          <a:lstStyle/>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pic>
        <p:nvPicPr>
          <p:cNvPr id="3" name="Picture 2"/>
          <p:cNvPicPr>
            <a:picLocks noChangeAspect="1"/>
          </p:cNvPicPr>
          <p:nvPr/>
        </p:nvPicPr>
        <p:blipFill>
          <a:blip r:embed="rId3"/>
          <a:stretch>
            <a:fillRect/>
          </a:stretch>
        </p:blipFill>
        <p:spPr>
          <a:xfrm>
            <a:off x="1900101" y="1122219"/>
            <a:ext cx="4761905" cy="35939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626" y="2670294"/>
            <a:ext cx="1695687" cy="1810003"/>
          </a:xfrm>
          <a:prstGeom prst="rect">
            <a:avLst/>
          </a:prstGeom>
        </p:spPr>
      </p:pic>
      <p:sp>
        <p:nvSpPr>
          <p:cNvPr id="9" name="Title 3"/>
          <p:cNvSpPr>
            <a:spLocks noGrp="1"/>
          </p:cNvSpPr>
          <p:nvPr>
            <p:ph type="title"/>
          </p:nvPr>
        </p:nvSpPr>
        <p:spPr>
          <a:xfrm>
            <a:off x="483650" y="378917"/>
            <a:ext cx="7754114" cy="323165"/>
          </a:xfrm>
        </p:spPr>
        <p:txBody>
          <a:bodyPr/>
          <a:lstStyle/>
          <a:p>
            <a:r>
              <a:rPr lang="en-GB" sz="2400" b="0" dirty="0">
                <a:latin typeface="HP Simplified" panose="020B0604020204020204" pitchFamily="34" charset="0"/>
                <a:hlinkClick r:id="rId5"/>
              </a:rPr>
              <a:t>http://</a:t>
            </a:r>
            <a:r>
              <a:rPr lang="en-GB" sz="2400" b="0" dirty="0" smtClean="0">
                <a:latin typeface="HP Simplified" panose="020B0604020204020204" pitchFamily="34" charset="0"/>
                <a:hlinkClick r:id="rId5"/>
              </a:rPr>
              <a:t>openjdk.java.net/projects/jdk7/features</a:t>
            </a:r>
            <a:r>
              <a:rPr lang="en-GB" sz="2400" b="0" dirty="0">
                <a:latin typeface="HP Simplified" panose="020B0604020204020204" pitchFamily="34" charset="0"/>
              </a:rPr>
              <a:t/>
            </a:r>
            <a:br>
              <a:rPr lang="en-GB" sz="2400" b="0" dirty="0">
                <a:latin typeface="HP Simplified" panose="020B0604020204020204" pitchFamily="34" charset="0"/>
              </a:rPr>
            </a:br>
            <a:r>
              <a:rPr lang="en-GB" sz="2400" b="0" dirty="0" smtClean="0">
                <a:latin typeface="HP Simplified" panose="020B0604020204020204" pitchFamily="34" charset="0"/>
              </a:rPr>
              <a:t/>
            </a:r>
            <a:br>
              <a:rPr lang="en-GB" sz="2400" b="0" dirty="0" smtClean="0">
                <a:latin typeface="HP Simplified" panose="020B0604020204020204" pitchFamily="34" charset="0"/>
              </a:rPr>
            </a:br>
            <a:endParaRPr lang="en-GB" sz="2400" b="0" dirty="0">
              <a:latin typeface="HP Simplified" panose="020B0604020204020204" pitchFamily="34" charset="0"/>
            </a:endParaRPr>
          </a:p>
        </p:txBody>
      </p:sp>
    </p:spTree>
    <p:extLst>
      <p:ext uri="{BB962C8B-B14F-4D97-AF65-F5344CB8AC3E}">
        <p14:creationId xmlns:p14="http://schemas.microsoft.com/office/powerpoint/2010/main" val="284605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49" y="374190"/>
            <a:ext cx="7754114" cy="323165"/>
          </a:xfrm>
        </p:spPr>
        <p:txBody>
          <a:bodyPr/>
          <a:lstStyle/>
          <a:p>
            <a:r>
              <a:rPr lang="en-US" sz="2400" dirty="0"/>
              <a:t>Strings in switch Statements</a:t>
            </a:r>
            <a:br>
              <a:rPr lang="en-US" sz="2400" dirty="0"/>
            </a:br>
            <a:endParaRPr lang="en-GB" sz="2400" b="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9"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468535" y="697355"/>
            <a:ext cx="8261492" cy="4196235"/>
          </a:xfrm>
          <a:prstGeom prst="rect">
            <a:avLst/>
          </a:prstGeom>
          <a:noFill/>
        </p:spPr>
        <p:txBody>
          <a:bodyPr wrap="square" lIns="0" tIns="0" rIns="0" bIns="0" rtlCol="0">
            <a:noAutofit/>
          </a:bodyPr>
          <a:lstStyle/>
          <a:p>
            <a:endParaRPr lang="en-US" altLang="en-US" sz="1400" dirty="0" smtClean="0">
              <a:latin typeface="Arial" panose="020B0604020202020204" pitchFamily="34" charset="0"/>
            </a:endParaRPr>
          </a:p>
          <a:p>
            <a:r>
              <a:rPr lang="en-US" altLang="en-US" sz="1400" dirty="0" smtClean="0">
                <a:latin typeface="Arial" panose="020B0604020202020204" pitchFamily="34" charset="0"/>
              </a:rPr>
              <a:t>In </a:t>
            </a:r>
            <a:r>
              <a:rPr lang="en-US" altLang="en-US" sz="1400" dirty="0">
                <a:latin typeface="Arial" panose="020B0604020202020204" pitchFamily="34" charset="0"/>
              </a:rPr>
              <a:t>Java SE </a:t>
            </a:r>
            <a:r>
              <a:rPr lang="en-US" altLang="en-US" sz="1400" dirty="0" smtClean="0">
                <a:latin typeface="Arial" panose="020B0604020202020204" pitchFamily="34" charset="0"/>
              </a:rPr>
              <a:t>7, </a:t>
            </a:r>
            <a:r>
              <a:rPr lang="en-US" altLang="en-US" sz="1400" dirty="0">
                <a:latin typeface="Arial" panose="020B0604020202020204" pitchFamily="34" charset="0"/>
              </a:rPr>
              <a:t>and later, you can use a </a:t>
            </a:r>
            <a:r>
              <a:rPr lang="en-US" altLang="en-US" sz="1400" dirty="0">
                <a:latin typeface="Arial Unicode MS" panose="020B0604020202020204" pitchFamily="34" charset="-128"/>
              </a:rPr>
              <a:t>String</a:t>
            </a:r>
            <a:r>
              <a:rPr lang="en-US" altLang="en-US" sz="1400" dirty="0"/>
              <a:t> object in the </a:t>
            </a:r>
            <a:r>
              <a:rPr lang="en-US" altLang="en-US" sz="1400" dirty="0">
                <a:latin typeface="Arial Unicode MS" panose="020B0604020202020204" pitchFamily="34" charset="-128"/>
              </a:rPr>
              <a:t>switch</a:t>
            </a:r>
            <a:r>
              <a:rPr lang="en-US" altLang="en-US" sz="1400" dirty="0"/>
              <a:t> statement's expression. The following code example, displays the number of the month based on the value of the </a:t>
            </a:r>
            <a:r>
              <a:rPr lang="en-US" altLang="en-US" sz="1400" dirty="0">
                <a:latin typeface="Arial Unicode MS" panose="020B0604020202020204" pitchFamily="34" charset="-128"/>
              </a:rPr>
              <a:t>String</a:t>
            </a:r>
            <a:r>
              <a:rPr lang="en-US" altLang="en-US" sz="1400" dirty="0"/>
              <a:t> named </a:t>
            </a:r>
            <a:r>
              <a:rPr lang="en-US" altLang="en-US" sz="1400" dirty="0">
                <a:latin typeface="Arial Unicode MS" panose="020B0604020202020204" pitchFamily="34" charset="-128"/>
              </a:rPr>
              <a:t>month</a:t>
            </a:r>
            <a:r>
              <a:rPr lang="en-US" altLang="en-US" dirty="0"/>
              <a:t>:</a:t>
            </a:r>
            <a:endParaRPr lang="en-US" altLang="en-US" dirty="0">
              <a:latin typeface="Arial" panose="020B0604020202020204" pitchFamily="34" charset="0"/>
            </a:endParaRPr>
          </a:p>
          <a:p>
            <a:pPr lvl="2"/>
            <a:endParaRPr lang="en-US" sz="1200" dirty="0" smtClean="0"/>
          </a:p>
          <a:p>
            <a:pPr lvl="2"/>
            <a:r>
              <a:rPr lang="en-US" sz="1200" dirty="0" smtClean="0"/>
              <a:t>switch </a:t>
            </a:r>
            <a:r>
              <a:rPr lang="en-US" sz="1200" dirty="0"/>
              <a:t>(</a:t>
            </a:r>
            <a:r>
              <a:rPr lang="en-US" sz="1200" dirty="0" err="1"/>
              <a:t>dayOfWeek</a:t>
            </a:r>
            <a:r>
              <a:rPr lang="en-US" sz="1200" dirty="0"/>
              <a:t>) {</a:t>
            </a:r>
          </a:p>
          <a:p>
            <a:pPr lvl="2"/>
            <a:r>
              <a:rPr lang="en-US" sz="1200" dirty="0"/>
              <a:t> 	case "Monday": </a:t>
            </a:r>
            <a:r>
              <a:rPr lang="en-US" sz="1200" dirty="0" err="1"/>
              <a:t>typeOfDay</a:t>
            </a:r>
            <a:r>
              <a:rPr lang="en-US" sz="1200" dirty="0"/>
              <a:t> = "Start of work week"; break; </a:t>
            </a:r>
          </a:p>
          <a:p>
            <a:pPr lvl="3"/>
            <a:r>
              <a:rPr lang="en-US" sz="1200" dirty="0"/>
              <a:t>case "Tuesday": </a:t>
            </a:r>
          </a:p>
          <a:p>
            <a:pPr lvl="3"/>
            <a:r>
              <a:rPr lang="en-US" sz="1200" dirty="0"/>
              <a:t>case "Wednesday": </a:t>
            </a:r>
          </a:p>
          <a:p>
            <a:pPr lvl="3"/>
            <a:r>
              <a:rPr lang="en-US" sz="3600" dirty="0"/>
              <a:t>….</a:t>
            </a:r>
          </a:p>
          <a:p>
            <a:pPr lvl="3"/>
            <a:endParaRPr lang="en-US" sz="1100" dirty="0"/>
          </a:p>
          <a:p>
            <a:pPr lvl="2"/>
            <a:r>
              <a:rPr lang="en-US" sz="1200" dirty="0"/>
              <a:t>default: throw new </a:t>
            </a:r>
            <a:r>
              <a:rPr lang="en-US" sz="1200" dirty="0" err="1"/>
              <a:t>IllegalArgumentException</a:t>
            </a:r>
            <a:r>
              <a:rPr lang="en-US" sz="1200" dirty="0"/>
              <a:t>("Invalid day of the week: " + </a:t>
            </a:r>
            <a:r>
              <a:rPr lang="en-US" sz="1200" dirty="0" err="1"/>
              <a:t>dayOfWeek</a:t>
            </a:r>
            <a:r>
              <a:rPr lang="en-US" sz="1200" dirty="0"/>
              <a:t>);</a:t>
            </a:r>
          </a:p>
          <a:p>
            <a:pPr lvl="2"/>
            <a:r>
              <a:rPr lang="en-US" sz="1200" dirty="0" smtClean="0"/>
              <a:t>}</a:t>
            </a:r>
          </a:p>
          <a:p>
            <a:pPr lvl="2"/>
            <a:endParaRPr lang="en-US" sz="1200" dirty="0"/>
          </a:p>
          <a:p>
            <a:pPr marL="285750" indent="-285750">
              <a:buFont typeface="Arial" panose="020B0604020202020204" pitchFamily="34" charset="0"/>
              <a:buChar char="•"/>
            </a:pPr>
            <a:r>
              <a:rPr lang="en-US" altLang="en-US" sz="1400" dirty="0">
                <a:latin typeface="Arial" panose="020B0604020202020204" pitchFamily="34" charset="0"/>
              </a:rPr>
              <a:t>The </a:t>
            </a:r>
            <a:r>
              <a:rPr lang="en-US" altLang="en-US" sz="1400" dirty="0">
                <a:latin typeface="Arial Unicode MS" panose="020B0604020202020204" pitchFamily="34" charset="-128"/>
              </a:rPr>
              <a:t>switch</a:t>
            </a:r>
            <a:r>
              <a:rPr lang="en-US" altLang="en-US" sz="1400" dirty="0"/>
              <a:t> statement compares the </a:t>
            </a:r>
            <a:r>
              <a:rPr lang="en-US" altLang="en-US" sz="1400" dirty="0">
                <a:latin typeface="Arial Unicode MS" panose="020B0604020202020204" pitchFamily="34" charset="-128"/>
              </a:rPr>
              <a:t>String</a:t>
            </a:r>
            <a:r>
              <a:rPr lang="en-US" altLang="en-US" sz="1400" dirty="0"/>
              <a:t> object in its expression with the expressions associated with each </a:t>
            </a:r>
            <a:r>
              <a:rPr lang="en-US" altLang="en-US" sz="1400" dirty="0">
                <a:latin typeface="Arial Unicode MS" panose="020B0604020202020204" pitchFamily="34" charset="-128"/>
              </a:rPr>
              <a:t>case</a:t>
            </a:r>
            <a:r>
              <a:rPr lang="en-US" altLang="en-US" sz="1400" dirty="0"/>
              <a:t> label as if it were using the </a:t>
            </a:r>
            <a:r>
              <a:rPr lang="en-US" altLang="en-US" sz="1400" dirty="0" err="1">
                <a:latin typeface="Arial Unicode MS" panose="020B0604020202020204" pitchFamily="34" charset="-128"/>
              </a:rPr>
              <a:t>String.equals</a:t>
            </a:r>
            <a:r>
              <a:rPr lang="en-US" altLang="en-US" sz="1400" dirty="0"/>
              <a:t> method; consequently, the comparison of </a:t>
            </a:r>
            <a:r>
              <a:rPr lang="en-US" altLang="en-US" sz="1400" dirty="0">
                <a:latin typeface="Arial Unicode MS" panose="020B0604020202020204" pitchFamily="34" charset="-128"/>
              </a:rPr>
              <a:t>String</a:t>
            </a:r>
            <a:r>
              <a:rPr lang="en-US" altLang="en-US" sz="1400" dirty="0"/>
              <a:t> objects in </a:t>
            </a:r>
            <a:r>
              <a:rPr lang="en-US" altLang="en-US" sz="1400" dirty="0">
                <a:latin typeface="Arial Unicode MS" panose="020B0604020202020204" pitchFamily="34" charset="-128"/>
              </a:rPr>
              <a:t>switch</a:t>
            </a:r>
            <a:r>
              <a:rPr lang="en-US" altLang="en-US" sz="1400" dirty="0"/>
              <a:t> statements is case sensitive. The Java compiler generates generally more efficient </a:t>
            </a:r>
            <a:r>
              <a:rPr lang="en-US" altLang="en-US" sz="1400" dirty="0" smtClean="0"/>
              <a:t>byte  code </a:t>
            </a:r>
            <a:r>
              <a:rPr lang="en-US" altLang="en-US" sz="1400" dirty="0"/>
              <a:t>from </a:t>
            </a:r>
            <a:r>
              <a:rPr lang="en-US" altLang="en-US" sz="1400" dirty="0">
                <a:latin typeface="Arial Unicode MS" panose="020B0604020202020204" pitchFamily="34" charset="-128"/>
              </a:rPr>
              <a:t>switch</a:t>
            </a:r>
            <a:r>
              <a:rPr lang="en-US" altLang="en-US" sz="1400" dirty="0"/>
              <a:t> statements that use </a:t>
            </a:r>
            <a:r>
              <a:rPr lang="en-US" altLang="en-US" sz="1400" dirty="0">
                <a:latin typeface="Arial Unicode MS" panose="020B0604020202020204" pitchFamily="34" charset="-128"/>
              </a:rPr>
              <a:t>String</a:t>
            </a:r>
            <a:r>
              <a:rPr lang="en-US" altLang="en-US" sz="1400" dirty="0"/>
              <a:t> objects than from chained </a:t>
            </a:r>
            <a:r>
              <a:rPr lang="en-US" altLang="en-US" sz="1400" dirty="0">
                <a:latin typeface="Arial Unicode MS" panose="020B0604020202020204" pitchFamily="34" charset="-128"/>
              </a:rPr>
              <a:t>if-then-else</a:t>
            </a:r>
            <a:r>
              <a:rPr lang="en-US" altLang="en-US" sz="1400" dirty="0"/>
              <a:t> statements.</a:t>
            </a:r>
            <a:endParaRPr lang="en-US" sz="14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lvl="2"/>
            <a:endParaRPr lang="en-US" sz="1200" dirty="0"/>
          </a:p>
          <a:p>
            <a:pPr lvl="2"/>
            <a:endParaRPr lang="en-US" sz="1200" dirty="0"/>
          </a:p>
        </p:txBody>
      </p:sp>
    </p:spTree>
    <p:extLst>
      <p:ext uri="{BB962C8B-B14F-4D97-AF65-F5344CB8AC3E}">
        <p14:creationId xmlns:p14="http://schemas.microsoft.com/office/powerpoint/2010/main" val="324073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GB" sz="2400" dirty="0" err="1" smtClean="0">
                <a:latin typeface="+mn-lt"/>
              </a:rPr>
              <a:t>Try_with_Resource</a:t>
            </a:r>
            <a:endParaRPr lang="en-GB" sz="2400" dirty="0">
              <a:latin typeface="+mn-lt"/>
            </a:endParaRPr>
          </a:p>
        </p:txBody>
      </p:sp>
      <p:sp>
        <p:nvSpPr>
          <p:cNvPr id="2" name="TextBox 1"/>
          <p:cNvSpPr txBox="1"/>
          <p:nvPr/>
        </p:nvSpPr>
        <p:spPr>
          <a:xfrm>
            <a:off x="468535" y="807541"/>
            <a:ext cx="8261492" cy="4086049"/>
          </a:xfrm>
          <a:prstGeom prst="rect">
            <a:avLst/>
          </a:prstGeom>
          <a:noFill/>
        </p:spPr>
        <p:txBody>
          <a:bodyPr wrap="square" lIns="0" tIns="0" rIns="0" bIns="0" rtlCol="0">
            <a:noAutofit/>
          </a:bodyPr>
          <a:lstStyle/>
          <a:p>
            <a:pPr lvl="0" algn="just" defTabSz="914400" eaLnBrk="0" fontAlgn="base" hangingPunct="0">
              <a:spcBef>
                <a:spcPct val="0"/>
              </a:spcBef>
              <a:spcAft>
                <a:spcPct val="0"/>
              </a:spcAft>
            </a:pPr>
            <a:r>
              <a:rPr lang="en-US" altLang="en-US" sz="1400" dirty="0">
                <a:latin typeface="Arial" panose="020B0604020202020204" pitchFamily="34" charset="0"/>
              </a:rPr>
              <a:t>The </a:t>
            </a:r>
            <a:r>
              <a:rPr lang="en-US" altLang="en-US" sz="1400" dirty="0">
                <a:solidFill>
                  <a:schemeClr val="accent2">
                    <a:lumMod val="50000"/>
                  </a:schemeClr>
                </a:solidFill>
                <a:latin typeface="Arial Unicode MS" panose="020B0604020202020204" pitchFamily="34" charset="-128"/>
              </a:rPr>
              <a:t>try</a:t>
            </a:r>
            <a:r>
              <a:rPr lang="en-US" altLang="en-US" sz="1400" dirty="0">
                <a:solidFill>
                  <a:schemeClr val="accent2">
                    <a:lumMod val="50000"/>
                  </a:schemeClr>
                </a:solidFill>
              </a:rPr>
              <a:t>-with-resources</a:t>
            </a:r>
            <a:r>
              <a:rPr lang="en-US" altLang="en-US" sz="1400" dirty="0"/>
              <a:t> statement is a </a:t>
            </a:r>
            <a:r>
              <a:rPr lang="en-US" altLang="en-US" sz="1400" dirty="0">
                <a:latin typeface="Arial Unicode MS" panose="020B0604020202020204" pitchFamily="34" charset="-128"/>
              </a:rPr>
              <a:t>try</a:t>
            </a:r>
            <a:r>
              <a:rPr lang="en-US" altLang="en-US" sz="1400" dirty="0"/>
              <a:t> statement that declares one or more resources. A </a:t>
            </a:r>
            <a:r>
              <a:rPr lang="en-US" altLang="en-US" sz="1400" i="1" dirty="0">
                <a:latin typeface="Arial" panose="020B0604020202020204" pitchFamily="34" charset="0"/>
              </a:rPr>
              <a:t>resource</a:t>
            </a:r>
            <a:r>
              <a:rPr lang="en-US" altLang="en-US" sz="1400" dirty="0">
                <a:latin typeface="Arial" panose="020B0604020202020204" pitchFamily="34" charset="0"/>
              </a:rPr>
              <a:t> is as an object that must be closed after the program is finished with it. The </a:t>
            </a:r>
            <a:r>
              <a:rPr lang="en-US" altLang="en-US" sz="1400" dirty="0">
                <a:latin typeface="Arial Unicode MS" panose="020B0604020202020204" pitchFamily="34" charset="-128"/>
              </a:rPr>
              <a:t>try</a:t>
            </a:r>
            <a:r>
              <a:rPr lang="en-US" altLang="en-US" sz="1400" dirty="0"/>
              <a:t>-with-resources statement ensures that each resource is closed at the end of the statement. Any object that implements </a:t>
            </a:r>
            <a:r>
              <a:rPr lang="en-US" altLang="en-US" sz="1400" dirty="0" err="1">
                <a:latin typeface="Arial Unicode MS" panose="020B0604020202020204" pitchFamily="34" charset="-128"/>
              </a:rPr>
              <a:t>java.lang.AutoCloseable</a:t>
            </a:r>
            <a:r>
              <a:rPr lang="en-US" altLang="en-US" sz="1400" dirty="0"/>
              <a:t>, which includes all objects which implement </a:t>
            </a:r>
            <a:r>
              <a:rPr lang="en-US" altLang="en-US" sz="1400" dirty="0" err="1">
                <a:solidFill>
                  <a:srgbClr val="FF0000"/>
                </a:solidFill>
                <a:latin typeface="Arial Unicode MS" panose="020B0604020202020204" pitchFamily="34" charset="-128"/>
              </a:rPr>
              <a:t>java.io.Closeable</a:t>
            </a:r>
            <a:r>
              <a:rPr lang="en-US" altLang="en-US" sz="1400" dirty="0"/>
              <a:t>, can be used as a resource</a:t>
            </a:r>
            <a:r>
              <a:rPr lang="en-US" altLang="en-US" sz="1400" dirty="0" smtClean="0"/>
              <a:t>.</a:t>
            </a:r>
          </a:p>
          <a:p>
            <a:pPr lvl="0" algn="just" defTabSz="914400" eaLnBrk="0" fontAlgn="base" hangingPunct="0">
              <a:spcBef>
                <a:spcPct val="0"/>
              </a:spcBef>
              <a:spcAft>
                <a:spcPct val="0"/>
              </a:spcAft>
            </a:pPr>
            <a:endParaRPr lang="en-US" altLang="en-US" sz="1400" dirty="0">
              <a:latin typeface="Arial" panose="020B0604020202020204" pitchFamily="34" charset="0"/>
            </a:endParaRPr>
          </a:p>
          <a:p>
            <a:pPr lvl="0" algn="just" defTabSz="914400" eaLnBrk="0" fontAlgn="base" hangingPunct="0">
              <a:spcBef>
                <a:spcPct val="0"/>
              </a:spcBef>
              <a:spcAft>
                <a:spcPct val="0"/>
              </a:spcAft>
            </a:pPr>
            <a:r>
              <a:rPr lang="en-US" altLang="en-US" sz="1400" dirty="0">
                <a:latin typeface="Arial" panose="020B0604020202020204" pitchFamily="34" charset="0"/>
              </a:rPr>
              <a:t>The following example reads the first line from a file. It uses an instance of </a:t>
            </a:r>
            <a:r>
              <a:rPr lang="en-US" altLang="en-US" sz="1400" dirty="0" err="1">
                <a:latin typeface="Arial Unicode MS" panose="020B0604020202020204" pitchFamily="34" charset="-128"/>
              </a:rPr>
              <a:t>BufferedReader</a:t>
            </a:r>
            <a:r>
              <a:rPr lang="en-US" altLang="en-US" sz="1400" dirty="0"/>
              <a:t> to read data from the file. </a:t>
            </a:r>
            <a:r>
              <a:rPr lang="en-US" altLang="en-US" sz="1400" dirty="0" err="1">
                <a:latin typeface="Arial Unicode MS" panose="020B0604020202020204" pitchFamily="34" charset="-128"/>
              </a:rPr>
              <a:t>BufferedReader</a:t>
            </a:r>
            <a:r>
              <a:rPr lang="en-US" altLang="en-US" sz="1400" dirty="0"/>
              <a:t> is a resource that must be closed after the program is finished with it</a:t>
            </a:r>
            <a:r>
              <a:rPr lang="en-US" altLang="en-US" sz="1400" dirty="0" smtClean="0"/>
              <a:t>:</a:t>
            </a:r>
          </a:p>
          <a:p>
            <a:pPr lvl="0" defTabSz="914400" eaLnBrk="0" fontAlgn="base" hangingPunct="0">
              <a:spcBef>
                <a:spcPct val="0"/>
              </a:spcBef>
              <a:spcAft>
                <a:spcPct val="0"/>
              </a:spcAft>
            </a:pPr>
            <a:endParaRPr lang="en-US" altLang="en-US" sz="1400" dirty="0">
              <a:latin typeface="Arial Unicode MS" panose="020B0604020202020204" pitchFamily="34" charset="-128"/>
            </a:endParaRPr>
          </a:p>
          <a:p>
            <a:pPr lvl="1" defTabSz="914400" eaLnBrk="0" fontAlgn="base" hangingPunct="0">
              <a:spcBef>
                <a:spcPct val="0"/>
              </a:spcBef>
              <a:spcAft>
                <a:spcPct val="0"/>
              </a:spcAft>
            </a:pPr>
            <a:r>
              <a:rPr lang="en-US" altLang="en-US" sz="1400" dirty="0">
                <a:latin typeface="Arial Unicode MS" panose="020B0604020202020204" pitchFamily="34" charset="-128"/>
              </a:rPr>
              <a:t>static String </a:t>
            </a:r>
            <a:r>
              <a:rPr lang="en-US" altLang="en-US" sz="1400" dirty="0" err="1">
                <a:latin typeface="Arial Unicode MS" panose="020B0604020202020204" pitchFamily="34" charset="-128"/>
              </a:rPr>
              <a:t>readFirstLineFromFile</a:t>
            </a:r>
            <a:r>
              <a:rPr lang="en-US" altLang="en-US" sz="1400" dirty="0">
                <a:latin typeface="Arial Unicode MS" panose="020B0604020202020204" pitchFamily="34" charset="-128"/>
              </a:rPr>
              <a:t>(String path) throws </a:t>
            </a:r>
            <a:r>
              <a:rPr lang="en-US" altLang="en-US" sz="1400" dirty="0" err="1">
                <a:latin typeface="Arial Unicode MS" panose="020B0604020202020204" pitchFamily="34" charset="-128"/>
              </a:rPr>
              <a:t>IOException</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a:t>
            </a:r>
          </a:p>
          <a:p>
            <a:pPr lvl="1" defTabSz="914400" eaLnBrk="0" fontAlgn="base" hangingPunct="0">
              <a:spcBef>
                <a:spcPct val="0"/>
              </a:spcBef>
              <a:spcAft>
                <a:spcPct val="0"/>
              </a:spcAft>
            </a:pPr>
            <a:r>
              <a:rPr lang="en-US" altLang="en-US" sz="1400" dirty="0" smtClean="0">
                <a:solidFill>
                  <a:srgbClr val="00B050"/>
                </a:solidFill>
                <a:latin typeface="Arial Unicode MS" panose="020B0604020202020204" pitchFamily="34" charset="-128"/>
              </a:rPr>
              <a:t> </a:t>
            </a:r>
            <a:r>
              <a:rPr lang="en-US" altLang="en-US" sz="1400" b="1" dirty="0">
                <a:solidFill>
                  <a:srgbClr val="00B050"/>
                </a:solidFill>
                <a:latin typeface="Arial Unicode MS" panose="020B0604020202020204" pitchFamily="34" charset="-128"/>
              </a:rPr>
              <a:t>try (</a:t>
            </a:r>
            <a:r>
              <a:rPr lang="en-US" altLang="en-US" sz="1400" b="1" dirty="0" err="1">
                <a:solidFill>
                  <a:srgbClr val="00B050"/>
                </a:solidFill>
                <a:latin typeface="Arial Unicode MS" panose="020B0604020202020204" pitchFamily="34" charset="-128"/>
              </a:rPr>
              <a:t>BufferedReader</a:t>
            </a:r>
            <a:r>
              <a:rPr lang="en-US" altLang="en-US" sz="1400" b="1" dirty="0">
                <a:solidFill>
                  <a:srgbClr val="00B050"/>
                </a:solidFill>
                <a:latin typeface="Arial Unicode MS" panose="020B0604020202020204" pitchFamily="34" charset="-128"/>
              </a:rPr>
              <a:t> </a:t>
            </a:r>
            <a:r>
              <a:rPr lang="en-US" altLang="en-US" sz="1400" b="1" dirty="0" err="1">
                <a:solidFill>
                  <a:srgbClr val="00B050"/>
                </a:solidFill>
                <a:latin typeface="Arial Unicode MS" panose="020B0604020202020204" pitchFamily="34" charset="-128"/>
              </a:rPr>
              <a:t>br</a:t>
            </a:r>
            <a:r>
              <a:rPr lang="en-US" altLang="en-US" sz="1400" b="1" dirty="0">
                <a:solidFill>
                  <a:srgbClr val="00B050"/>
                </a:solidFill>
                <a:latin typeface="Arial Unicode MS" panose="020B0604020202020204" pitchFamily="34" charset="-128"/>
              </a:rPr>
              <a:t> = new </a:t>
            </a:r>
            <a:r>
              <a:rPr lang="en-US" altLang="en-US" sz="1400" b="1" dirty="0" err="1">
                <a:solidFill>
                  <a:srgbClr val="00B050"/>
                </a:solidFill>
                <a:latin typeface="Arial Unicode MS" panose="020B0604020202020204" pitchFamily="34" charset="-128"/>
              </a:rPr>
              <a:t>BufferedReader</a:t>
            </a:r>
            <a:r>
              <a:rPr lang="en-US" altLang="en-US" sz="1400" b="1" dirty="0">
                <a:solidFill>
                  <a:srgbClr val="00B050"/>
                </a:solidFill>
                <a:latin typeface="Arial Unicode MS" panose="020B0604020202020204" pitchFamily="34" charset="-128"/>
              </a:rPr>
              <a:t>(new </a:t>
            </a:r>
            <a:r>
              <a:rPr lang="en-US" altLang="en-US" sz="1400" b="1" dirty="0" err="1">
                <a:solidFill>
                  <a:srgbClr val="00B050"/>
                </a:solidFill>
                <a:latin typeface="Arial Unicode MS" panose="020B0604020202020204" pitchFamily="34" charset="-128"/>
              </a:rPr>
              <a:t>FileReader</a:t>
            </a:r>
            <a:r>
              <a:rPr lang="en-US" altLang="en-US" sz="1400" b="1" dirty="0">
                <a:solidFill>
                  <a:srgbClr val="00B050"/>
                </a:solidFill>
                <a:latin typeface="Arial Unicode MS" panose="020B0604020202020204" pitchFamily="34" charset="-128"/>
              </a:rPr>
              <a:t>(path)))</a:t>
            </a:r>
            <a:r>
              <a:rPr lang="en-US" altLang="en-US" sz="1400" dirty="0">
                <a:latin typeface="Arial Unicode MS" panose="020B0604020202020204" pitchFamily="34" charset="-128"/>
              </a:rPr>
              <a:t> { </a:t>
            </a:r>
            <a:endParaRPr lang="en-US" altLang="en-US" sz="1400" dirty="0" smtClean="0">
              <a:latin typeface="Arial Unicode MS" panose="020B0604020202020204" pitchFamily="34" charset="-128"/>
            </a:endParaRPr>
          </a:p>
          <a:p>
            <a:pPr lvl="1"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return </a:t>
            </a:r>
            <a:r>
              <a:rPr lang="en-US" altLang="en-US" sz="1400" dirty="0" err="1">
                <a:latin typeface="Arial Unicode MS" panose="020B0604020202020204" pitchFamily="34" charset="-128"/>
              </a:rPr>
              <a:t>br.readLine</a:t>
            </a:r>
            <a:r>
              <a:rPr lang="en-US" altLang="en-US" sz="1400" dirty="0">
                <a:latin typeface="Arial Unicode MS" panose="020B0604020202020204" pitchFamily="34" charset="-128"/>
              </a:rPr>
              <a:t>(); </a:t>
            </a:r>
            <a:endParaRPr lang="en-US" altLang="en-US" sz="1400" dirty="0" smtClean="0">
              <a:latin typeface="Arial Unicode MS" panose="020B0604020202020204" pitchFamily="34" charset="-128"/>
            </a:endParaRPr>
          </a:p>
          <a:p>
            <a:pPr lvl="1"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  </a:t>
            </a:r>
            <a:r>
              <a:rPr lang="en-US" altLang="en-US" sz="1400" dirty="0" smtClean="0">
                <a:latin typeface="Arial Unicode MS" panose="020B0604020202020204" pitchFamily="34" charset="-128"/>
              </a:rPr>
              <a:t>} </a:t>
            </a:r>
            <a:endParaRPr lang="en-US" altLang="en-US" sz="1400" dirty="0" smtClean="0">
              <a:latin typeface="Arial Unicode MS" panose="020B0604020202020204" pitchFamily="34" charset="-128"/>
            </a:endParaRPr>
          </a:p>
          <a:p>
            <a:pPr lvl="1" defTabSz="914400" eaLnBrk="0" fontAlgn="base" hangingPunct="0">
              <a:spcBef>
                <a:spcPct val="0"/>
              </a:spcBef>
              <a:spcAft>
                <a:spcPct val="0"/>
              </a:spcAft>
            </a:pPr>
            <a:r>
              <a:rPr lang="en-US" altLang="en-US" sz="1400" dirty="0" smtClean="0">
                <a:latin typeface="Arial Unicode MS" panose="020B0604020202020204" pitchFamily="34" charset="-128"/>
              </a:rPr>
              <a:t>} </a:t>
            </a:r>
            <a:endParaRPr lang="en-US" altLang="en-US" sz="1400" dirty="0">
              <a:latin typeface="Arial" panose="020B0604020202020204" pitchFamily="34" charset="0"/>
            </a:endParaRPr>
          </a:p>
          <a:p>
            <a:pPr marL="285750" indent="-285750">
              <a:buFont typeface="Arial" panose="020B0604020202020204" pitchFamily="34" charset="0"/>
              <a:buChar char="•"/>
            </a:pPr>
            <a:endParaRPr lang="en-US" sz="14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81738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Catching Multiple Exceptions</a:t>
            </a:r>
            <a:endParaRPr lang="en-GB" sz="2400" b="0" dirty="0">
              <a:latin typeface="HP Simplified" panose="020B0604020204020204" pitchFamily="34" charset="0"/>
            </a:endParaRPr>
          </a:p>
        </p:txBody>
      </p:sp>
      <p:sp>
        <p:nvSpPr>
          <p:cNvPr id="2" name="TextBox 1"/>
          <p:cNvSpPr txBox="1"/>
          <p:nvPr/>
        </p:nvSpPr>
        <p:spPr>
          <a:xfrm>
            <a:off x="1127811" y="774204"/>
            <a:ext cx="6465791" cy="4086049"/>
          </a:xfrm>
          <a:prstGeom prst="rect">
            <a:avLst/>
          </a:prstGeom>
          <a:noFill/>
        </p:spPr>
        <p:txBody>
          <a:bodyPr wrap="square" lIns="0" tIns="0" rIns="0" bIns="0" rtlCol="0">
            <a:noAutofit/>
          </a:bodyPr>
          <a:lstStyle/>
          <a:p>
            <a:pPr algn="just"/>
            <a:r>
              <a:rPr lang="en-US" sz="1400" dirty="0" smtClean="0"/>
              <a:t>Handling More Than One Type of Exception</a:t>
            </a:r>
          </a:p>
          <a:p>
            <a:pPr algn="just"/>
            <a:endParaRPr lang="en-US" sz="1400" dirty="0" smtClean="0"/>
          </a:p>
          <a:p>
            <a:pPr marL="285750" indent="-285750" algn="just">
              <a:buFont typeface="Arial" panose="020B0604020202020204" pitchFamily="34" charset="0"/>
              <a:buChar char="•"/>
            </a:pPr>
            <a:r>
              <a:rPr lang="en-US" sz="1400" dirty="0" smtClean="0">
                <a:solidFill>
                  <a:srgbClr val="FF0000"/>
                </a:solidFill>
              </a:rPr>
              <a:t>Before…</a:t>
            </a:r>
          </a:p>
          <a:p>
            <a:pPr marL="285750" indent="-285750" algn="just">
              <a:buFont typeface="Arial" panose="020B0604020202020204" pitchFamily="34" charset="0"/>
              <a:buChar char="•"/>
            </a:pPr>
            <a:endParaRPr lang="en-US" sz="800" dirty="0"/>
          </a:p>
          <a:p>
            <a:pPr algn="just"/>
            <a:r>
              <a:rPr lang="en-US" sz="1400" dirty="0" smtClean="0"/>
              <a:t>	catch </a:t>
            </a:r>
            <a:r>
              <a:rPr lang="en-US" sz="1400" dirty="0"/>
              <a:t>(</a:t>
            </a:r>
            <a:r>
              <a:rPr lang="en-US" sz="1400" dirty="0" err="1"/>
              <a:t>IOException</a:t>
            </a:r>
            <a:r>
              <a:rPr lang="en-US" sz="1400" dirty="0"/>
              <a:t> ex) { </a:t>
            </a:r>
            <a:endParaRPr lang="en-US" sz="1400" dirty="0" smtClean="0"/>
          </a:p>
          <a:p>
            <a:pPr lvl="2" algn="just"/>
            <a:r>
              <a:rPr lang="en-US" sz="1400" dirty="0" smtClean="0"/>
              <a:t>logger.log(ex</a:t>
            </a:r>
            <a:r>
              <a:rPr lang="en-US" sz="1400" dirty="0" smtClean="0"/>
              <a:t>);</a:t>
            </a:r>
          </a:p>
          <a:p>
            <a:pPr lvl="2" algn="just"/>
            <a:r>
              <a:rPr lang="en-US" sz="1400" dirty="0" smtClean="0"/>
              <a:t> </a:t>
            </a:r>
            <a:r>
              <a:rPr lang="en-US" sz="1400" dirty="0"/>
              <a:t>throw ex; </a:t>
            </a:r>
            <a:endParaRPr lang="en-US" sz="1400" dirty="0" smtClean="0"/>
          </a:p>
          <a:p>
            <a:pPr algn="just"/>
            <a:r>
              <a:rPr lang="en-US" sz="1400" dirty="0" smtClean="0"/>
              <a:t>	</a:t>
            </a:r>
            <a:r>
              <a:rPr lang="en-US" sz="1400" dirty="0" smtClean="0"/>
              <a:t>  } </a:t>
            </a:r>
            <a:r>
              <a:rPr lang="en-US" sz="1400" dirty="0"/>
              <a:t>catch (</a:t>
            </a:r>
            <a:r>
              <a:rPr lang="en-US" sz="1400" dirty="0" err="1"/>
              <a:t>SQLException</a:t>
            </a:r>
            <a:r>
              <a:rPr lang="en-US" sz="1400" dirty="0"/>
              <a:t> ex) </a:t>
            </a:r>
            <a:r>
              <a:rPr lang="en-US" sz="1400" dirty="0" smtClean="0"/>
              <a:t>{</a:t>
            </a:r>
          </a:p>
          <a:p>
            <a:pPr algn="just"/>
            <a:r>
              <a:rPr lang="en-US" sz="1400" dirty="0"/>
              <a:t>	</a:t>
            </a:r>
            <a:r>
              <a:rPr lang="en-US" sz="1400" dirty="0" smtClean="0"/>
              <a:t> 	logger.log(ex</a:t>
            </a:r>
            <a:r>
              <a:rPr lang="en-US" sz="1400" dirty="0"/>
              <a:t>); </a:t>
            </a:r>
            <a:endParaRPr lang="en-US" sz="1400" dirty="0" smtClean="0"/>
          </a:p>
          <a:p>
            <a:pPr algn="just"/>
            <a:r>
              <a:rPr lang="en-US" sz="1400" dirty="0"/>
              <a:t> </a:t>
            </a:r>
            <a:r>
              <a:rPr lang="en-US" sz="1400" dirty="0" smtClean="0"/>
              <a:t>                     </a:t>
            </a:r>
            <a:r>
              <a:rPr lang="en-US" sz="1400" dirty="0" smtClean="0"/>
              <a:t>throw </a:t>
            </a:r>
            <a:r>
              <a:rPr lang="en-US" sz="1400" dirty="0"/>
              <a:t>ex; </a:t>
            </a:r>
            <a:endParaRPr lang="en-US" sz="1400" dirty="0" smtClean="0"/>
          </a:p>
          <a:p>
            <a:pPr algn="just"/>
            <a:r>
              <a:rPr lang="en-US" sz="1400" dirty="0"/>
              <a:t>	</a:t>
            </a:r>
            <a:r>
              <a:rPr lang="en-US" sz="1400" dirty="0" smtClean="0"/>
              <a:t>} </a:t>
            </a:r>
          </a:p>
          <a:p>
            <a:pPr algn="just"/>
            <a:endParaRPr lang="en-US" sz="1400" dirty="0"/>
          </a:p>
          <a:p>
            <a:pPr marL="285750" indent="-285750" algn="just">
              <a:buFont typeface="Arial" panose="020B0604020202020204" pitchFamily="34" charset="0"/>
              <a:buChar char="•"/>
            </a:pPr>
            <a:r>
              <a:rPr lang="en-US" sz="1400" dirty="0" smtClean="0">
                <a:solidFill>
                  <a:srgbClr val="00B388"/>
                </a:solidFill>
              </a:rPr>
              <a:t>After . . .</a:t>
            </a:r>
          </a:p>
          <a:p>
            <a:pPr lvl="1" algn="just"/>
            <a:r>
              <a:rPr lang="en-US" sz="1400" dirty="0"/>
              <a:t>catch (</a:t>
            </a:r>
            <a:r>
              <a:rPr lang="en-US" sz="1400" dirty="0" err="1" smtClean="0"/>
              <a:t>IOException</a:t>
            </a:r>
            <a:r>
              <a:rPr lang="en-US" sz="1400" dirty="0" smtClean="0"/>
              <a:t> | </a:t>
            </a:r>
            <a:r>
              <a:rPr lang="en-US" sz="1400" dirty="0" err="1" smtClean="0"/>
              <a:t>SQLException</a:t>
            </a:r>
            <a:r>
              <a:rPr lang="en-US" sz="1400" dirty="0" smtClean="0"/>
              <a:t> </a:t>
            </a:r>
            <a:r>
              <a:rPr lang="en-US" sz="1400" dirty="0"/>
              <a:t>ex) { </a:t>
            </a:r>
            <a:endParaRPr lang="en-US" sz="1400" dirty="0" smtClean="0"/>
          </a:p>
          <a:p>
            <a:pPr lvl="1" algn="just"/>
            <a:r>
              <a:rPr lang="en-US" sz="1400" dirty="0"/>
              <a:t>	</a:t>
            </a:r>
            <a:r>
              <a:rPr lang="en-US" sz="1400" dirty="0" smtClean="0"/>
              <a:t>logger.log(ex</a:t>
            </a:r>
            <a:r>
              <a:rPr lang="en-US" sz="1400" dirty="0"/>
              <a:t>); </a:t>
            </a:r>
            <a:endParaRPr lang="en-US" sz="1400" dirty="0" smtClean="0"/>
          </a:p>
          <a:p>
            <a:pPr lvl="1" algn="just"/>
            <a:r>
              <a:rPr lang="en-US" sz="1400" dirty="0"/>
              <a:t>	</a:t>
            </a:r>
            <a:r>
              <a:rPr lang="en-US" sz="1400" dirty="0" smtClean="0"/>
              <a:t>throw </a:t>
            </a:r>
            <a:r>
              <a:rPr lang="en-US" sz="1400" dirty="0"/>
              <a:t>ex; </a:t>
            </a:r>
            <a:endParaRPr lang="en-US" sz="1400" dirty="0" smtClean="0"/>
          </a:p>
          <a:p>
            <a:pPr lvl="1" algn="just"/>
            <a:r>
              <a:rPr lang="en-US" sz="1400" dirty="0" smtClean="0"/>
              <a:t>} </a:t>
            </a:r>
            <a:endParaRPr lang="en-US" sz="1400" dirty="0">
              <a:solidFill>
                <a:srgbClr val="00B388"/>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541423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50" y="378917"/>
            <a:ext cx="7754114" cy="323165"/>
          </a:xfrm>
        </p:spPr>
        <p:txBody>
          <a:bodyPr/>
          <a:lstStyle/>
          <a:p>
            <a:r>
              <a:rPr lang="en-US" sz="2400" dirty="0" smtClean="0"/>
              <a:t>Catching Multiple Exceptions</a:t>
            </a:r>
            <a:endParaRPr lang="en-GB" sz="2400" b="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7" name="TextBox 6"/>
          <p:cNvSpPr txBox="1"/>
          <p:nvPr/>
        </p:nvSpPr>
        <p:spPr>
          <a:xfrm>
            <a:off x="477697" y="702082"/>
            <a:ext cx="7643838" cy="3980676"/>
          </a:xfrm>
          <a:prstGeom prst="rect">
            <a:avLst/>
          </a:prstGeom>
          <a:noFill/>
        </p:spPr>
        <p:txBody>
          <a:bodyPr wrap="square" lIns="0" tIns="0" rIns="0" bIns="0" rtlCol="0">
            <a:noAutofit/>
          </a:bodyPr>
          <a:lstStyle/>
          <a:p>
            <a:endParaRPr lang="en-US" sz="1400" dirty="0" smtClean="0"/>
          </a:p>
          <a:p>
            <a:r>
              <a:rPr lang="en-US" sz="1400" dirty="0" err="1" smtClean="0"/>
              <a:t>Rethrowing</a:t>
            </a:r>
            <a:r>
              <a:rPr lang="en-US" sz="1400" dirty="0" smtClean="0"/>
              <a:t> </a:t>
            </a:r>
            <a:r>
              <a:rPr lang="en-US" sz="1400" dirty="0"/>
              <a:t>Exceptions with More Inclusive Type Checking</a:t>
            </a:r>
          </a:p>
          <a:p>
            <a:pPr marL="285750" indent="-285750">
              <a:buFont typeface="Arial" panose="020B0604020202020204" pitchFamily="34" charset="0"/>
              <a:buChar char="•"/>
            </a:pPr>
            <a:endParaRPr lang="en-US" sz="1400" dirty="0" smtClean="0"/>
          </a:p>
          <a:p>
            <a:pPr lvl="1"/>
            <a:r>
              <a:rPr lang="en-US" sz="1400" dirty="0"/>
              <a:t> static class </a:t>
            </a:r>
            <a:r>
              <a:rPr lang="en-US" sz="1400" dirty="0" err="1"/>
              <a:t>FirstException</a:t>
            </a:r>
            <a:r>
              <a:rPr lang="en-US" sz="1400" dirty="0"/>
              <a:t> extends Exception { }</a:t>
            </a:r>
          </a:p>
          <a:p>
            <a:pPr lvl="1"/>
            <a:r>
              <a:rPr lang="en-US" sz="1400" dirty="0"/>
              <a:t>  static class </a:t>
            </a:r>
            <a:r>
              <a:rPr lang="en-US" sz="1400" dirty="0" err="1"/>
              <a:t>SecondException</a:t>
            </a:r>
            <a:r>
              <a:rPr lang="en-US" sz="1400" dirty="0"/>
              <a:t> extends Exception { }</a:t>
            </a:r>
            <a:endParaRPr lang="en-US" sz="1400" dirty="0" smtClean="0"/>
          </a:p>
          <a:p>
            <a:pPr marL="285750" indent="-285750">
              <a:buFont typeface="Arial" panose="020B0604020202020204" pitchFamily="34" charset="0"/>
              <a:buChar char="•"/>
            </a:pPr>
            <a:r>
              <a:rPr lang="en-US" sz="1400" dirty="0" smtClean="0">
                <a:solidFill>
                  <a:srgbClr val="FF0000"/>
                </a:solidFill>
              </a:rPr>
              <a:t>Before</a:t>
            </a:r>
            <a:r>
              <a:rPr lang="en-US" sz="1400" dirty="0" smtClean="0"/>
              <a:t> . . . </a:t>
            </a:r>
          </a:p>
          <a:p>
            <a:pPr lvl="1"/>
            <a:r>
              <a:rPr lang="en-US" sz="1400" dirty="0" smtClean="0"/>
              <a:t>public </a:t>
            </a:r>
            <a:r>
              <a:rPr lang="en-US" sz="1400" dirty="0"/>
              <a:t>void </a:t>
            </a:r>
            <a:r>
              <a:rPr lang="en-US" sz="1400" dirty="0" err="1"/>
              <a:t>rethrowException</a:t>
            </a:r>
            <a:r>
              <a:rPr lang="en-US" sz="1400" dirty="0"/>
              <a:t>(String </a:t>
            </a:r>
            <a:r>
              <a:rPr lang="en-US" sz="1400" dirty="0" smtClean="0"/>
              <a:t>exception) </a:t>
            </a:r>
            <a:r>
              <a:rPr lang="en-US" sz="1400" dirty="0"/>
              <a:t>throws</a:t>
            </a:r>
            <a:r>
              <a:rPr lang="en-US" sz="1400" dirty="0">
                <a:solidFill>
                  <a:srgbClr val="FF0000"/>
                </a:solidFill>
              </a:rPr>
              <a:t> </a:t>
            </a:r>
            <a:r>
              <a:rPr lang="en-US" sz="1400" dirty="0" smtClean="0">
                <a:solidFill>
                  <a:srgbClr val="FF0000"/>
                </a:solidFill>
              </a:rPr>
              <a:t>Exception</a:t>
            </a:r>
            <a:r>
              <a:rPr lang="en-US" sz="1400" dirty="0" smtClean="0"/>
              <a:t>{ </a:t>
            </a:r>
          </a:p>
          <a:p>
            <a:pPr lvl="1"/>
            <a:r>
              <a:rPr lang="en-US" sz="1400" dirty="0" smtClean="0"/>
              <a:t>try {</a:t>
            </a:r>
            <a:r>
              <a:rPr lang="en-US" sz="1200" dirty="0" smtClean="0"/>
              <a:t>	if </a:t>
            </a:r>
            <a:r>
              <a:rPr lang="en-US" sz="1200" dirty="0"/>
              <a:t>(</a:t>
            </a:r>
            <a:r>
              <a:rPr lang="en-US" sz="1200" dirty="0" err="1"/>
              <a:t>exceptionName.equals</a:t>
            </a:r>
            <a:r>
              <a:rPr lang="en-US" sz="1200" dirty="0"/>
              <a:t>("First")) {</a:t>
            </a:r>
          </a:p>
          <a:p>
            <a:pPr lvl="2"/>
            <a:r>
              <a:rPr lang="en-US" sz="1200" dirty="0"/>
              <a:t>        throw new </a:t>
            </a:r>
            <a:r>
              <a:rPr lang="en-US" sz="1200" dirty="0" err="1"/>
              <a:t>FirstException</a:t>
            </a:r>
            <a:r>
              <a:rPr lang="en-US" sz="1200" dirty="0"/>
              <a:t>();</a:t>
            </a:r>
          </a:p>
          <a:p>
            <a:pPr lvl="2"/>
            <a:r>
              <a:rPr lang="en-US" sz="1200" dirty="0"/>
              <a:t>  </a:t>
            </a:r>
            <a:r>
              <a:rPr lang="en-US" sz="1200" dirty="0" smtClean="0"/>
              <a:t>} </a:t>
            </a:r>
            <a:r>
              <a:rPr lang="en-US" sz="1200" dirty="0"/>
              <a:t>else {</a:t>
            </a:r>
          </a:p>
          <a:p>
            <a:pPr lvl="2"/>
            <a:r>
              <a:rPr lang="en-US" sz="1200" dirty="0"/>
              <a:t>        throw new </a:t>
            </a:r>
            <a:r>
              <a:rPr lang="en-US" sz="1200" dirty="0" err="1"/>
              <a:t>SecondException</a:t>
            </a:r>
            <a:r>
              <a:rPr lang="en-US" sz="1200" dirty="0"/>
              <a:t>();</a:t>
            </a:r>
          </a:p>
          <a:p>
            <a:pPr lvl="2"/>
            <a:r>
              <a:rPr lang="en-US" sz="1200" dirty="0"/>
              <a:t>    </a:t>
            </a:r>
            <a:r>
              <a:rPr lang="en-US" sz="1200" dirty="0" smtClean="0"/>
              <a:t>}  }</a:t>
            </a:r>
          </a:p>
          <a:p>
            <a:pPr lvl="1"/>
            <a:r>
              <a:rPr lang="en-US" sz="1400" dirty="0" smtClean="0"/>
              <a:t>catch </a:t>
            </a:r>
            <a:r>
              <a:rPr lang="en-US" sz="1400" dirty="0"/>
              <a:t>(Exception e) </a:t>
            </a:r>
            <a:r>
              <a:rPr lang="en-US" sz="1400" dirty="0" smtClean="0"/>
              <a:t>{ 	throw </a:t>
            </a:r>
            <a:r>
              <a:rPr lang="en-US" sz="1400" dirty="0"/>
              <a:t>e; </a:t>
            </a:r>
            <a:r>
              <a:rPr lang="en-US" sz="1400" dirty="0" smtClean="0"/>
              <a:t>}</a:t>
            </a:r>
          </a:p>
          <a:p>
            <a:pPr marL="285750" indent="-285750">
              <a:buFont typeface="Arial" panose="020B0604020202020204" pitchFamily="34" charset="0"/>
              <a:buChar char="•"/>
            </a:pPr>
            <a:r>
              <a:rPr lang="en-US" sz="1400" dirty="0" smtClean="0">
                <a:solidFill>
                  <a:srgbClr val="3C8438"/>
                </a:solidFill>
              </a:rPr>
              <a:t>After . . .</a:t>
            </a:r>
          </a:p>
          <a:p>
            <a:pPr marL="285750" indent="-285750">
              <a:buFont typeface="Arial" panose="020B0604020202020204" pitchFamily="34" charset="0"/>
              <a:buChar char="•"/>
            </a:pPr>
            <a:endParaRPr lang="en-US" sz="1400" dirty="0" smtClean="0">
              <a:solidFill>
                <a:srgbClr val="3C8438"/>
              </a:solidFill>
            </a:endParaRPr>
          </a:p>
          <a:p>
            <a:pPr lvl="1"/>
            <a:r>
              <a:rPr lang="en-US" sz="1400" dirty="0" smtClean="0"/>
              <a:t>public </a:t>
            </a:r>
            <a:r>
              <a:rPr lang="en-US" sz="1400" dirty="0"/>
              <a:t>void </a:t>
            </a:r>
            <a:r>
              <a:rPr lang="en-US" sz="1400" dirty="0" err="1"/>
              <a:t>rethrowException</a:t>
            </a:r>
            <a:r>
              <a:rPr lang="en-US" sz="1400" dirty="0"/>
              <a:t>(String exception) throws </a:t>
            </a:r>
            <a:r>
              <a:rPr lang="en-US" sz="1400" dirty="0" err="1">
                <a:solidFill>
                  <a:srgbClr val="33CC33"/>
                </a:solidFill>
              </a:rPr>
              <a:t>FirstException</a:t>
            </a:r>
            <a:r>
              <a:rPr lang="en-US" sz="1400" dirty="0">
                <a:solidFill>
                  <a:srgbClr val="33CC33"/>
                </a:solidFill>
              </a:rPr>
              <a:t>, </a:t>
            </a:r>
            <a:r>
              <a:rPr lang="en-US" sz="1400" dirty="0" err="1">
                <a:solidFill>
                  <a:srgbClr val="33CC33"/>
                </a:solidFill>
              </a:rPr>
              <a:t>SecondException</a:t>
            </a:r>
            <a:r>
              <a:rPr lang="en-US" sz="1400" dirty="0" smtClean="0"/>
              <a:t>{ </a:t>
            </a:r>
            <a:endParaRPr lang="en-US" sz="1400" dirty="0"/>
          </a:p>
          <a:p>
            <a:pPr lvl="1"/>
            <a:r>
              <a:rPr lang="en-US" sz="1400" dirty="0"/>
              <a:t>try {…} </a:t>
            </a:r>
          </a:p>
          <a:p>
            <a:pPr lvl="1"/>
            <a:r>
              <a:rPr lang="en-US" sz="1400" dirty="0"/>
              <a:t>catch (Exception e) {</a:t>
            </a:r>
          </a:p>
          <a:p>
            <a:pPr lvl="1"/>
            <a:r>
              <a:rPr lang="en-US" sz="1400" dirty="0"/>
              <a:t> 	throw e; </a:t>
            </a:r>
          </a:p>
          <a:p>
            <a:pPr lvl="1"/>
            <a:r>
              <a:rPr lang="en-US" sz="1400" dirty="0"/>
              <a:t>}</a:t>
            </a:r>
          </a:p>
          <a:p>
            <a:pPr marL="285750" indent="-285750">
              <a:buFont typeface="Arial" panose="020B0604020202020204" pitchFamily="34" charset="0"/>
              <a:buChar char="•"/>
            </a:pPr>
            <a:endParaRPr lang="en-US" sz="1400" dirty="0">
              <a:solidFill>
                <a:srgbClr val="3C8438"/>
              </a:solidFill>
            </a:endParaRPr>
          </a:p>
          <a:p>
            <a:endParaRPr lang="en-US" sz="1400" dirty="0" smtClean="0"/>
          </a:p>
        </p:txBody>
      </p:sp>
    </p:spTree>
    <p:extLst>
      <p:ext uri="{BB962C8B-B14F-4D97-AF65-F5344CB8AC3E}">
        <p14:creationId xmlns:p14="http://schemas.microsoft.com/office/powerpoint/2010/main" val="23983690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animEffect transition="in" filter="fade">
                                      <p:cBhvr>
                                        <p:cTn id="31" dur="500"/>
                                        <p:tgtEl>
                                          <p:spTgt spid="7">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animEffect transition="in" filter="fade">
                                      <p:cBhvr>
                                        <p:cTn id="39" dur="500"/>
                                        <p:tgtEl>
                                          <p:spTgt spid="7">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15" end="15"/>
                                            </p:txEl>
                                          </p:spTgt>
                                        </p:tgtEl>
                                        <p:attrNameLst>
                                          <p:attrName>style.visibility</p:attrName>
                                        </p:attrNameLst>
                                      </p:cBhvr>
                                      <p:to>
                                        <p:strVal val="visible"/>
                                      </p:to>
                                    </p:set>
                                    <p:animEffect transition="in" filter="fade">
                                      <p:cBhvr>
                                        <p:cTn id="42" dur="500"/>
                                        <p:tgtEl>
                                          <p:spTgt spid="7">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animEffect transition="in" filter="fade">
                                      <p:cBhvr>
                                        <p:cTn id="45" dur="500"/>
                                        <p:tgtEl>
                                          <p:spTgt spid="7">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7" end="17"/>
                                            </p:txEl>
                                          </p:spTgt>
                                        </p:tgtEl>
                                        <p:attrNameLst>
                                          <p:attrName>style.visibility</p:attrName>
                                        </p:attrNameLst>
                                      </p:cBhvr>
                                      <p:to>
                                        <p:strVal val="visible"/>
                                      </p:to>
                                    </p:set>
                                    <p:animEffect transition="in" filter="fade">
                                      <p:cBhvr>
                                        <p:cTn id="48" dur="500"/>
                                        <p:tgtEl>
                                          <p:spTgt spid="7">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8" end="18"/>
                                            </p:txEl>
                                          </p:spTgt>
                                        </p:tgtEl>
                                        <p:attrNameLst>
                                          <p:attrName>style.visibility</p:attrName>
                                        </p:attrNameLst>
                                      </p:cBhvr>
                                      <p:to>
                                        <p:strVal val="visible"/>
                                      </p:to>
                                    </p:set>
                                    <p:animEffect transition="in" filter="fade">
                                      <p:cBhvr>
                                        <p:cTn id="51" dur="500"/>
                                        <p:tgtEl>
                                          <p:spTgt spid="7">
                                            <p:txEl>
                                              <p:pRg st="18" end="1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9" end="19"/>
                                            </p:txEl>
                                          </p:spTgt>
                                        </p:tgtEl>
                                        <p:attrNameLst>
                                          <p:attrName>style.visibility</p:attrName>
                                        </p:attrNameLst>
                                      </p:cBhvr>
                                      <p:to>
                                        <p:strVal val="visible"/>
                                      </p:to>
                                    </p:set>
                                    <p:animEffect transition="in" filter="fade">
                                      <p:cBhvr>
                                        <p:cTn id="54" dur="500"/>
                                        <p:tgtEl>
                                          <p:spTgt spid="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39454</TotalTime>
  <Words>1545</Words>
  <Application>Microsoft Office PowerPoint</Application>
  <PresentationFormat>On-screen Show (16:9)</PresentationFormat>
  <Paragraphs>459</Paragraphs>
  <Slides>38</Slides>
  <Notes>23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38</vt:i4>
      </vt:variant>
    </vt:vector>
  </HeadingPairs>
  <TitlesOfParts>
    <vt:vector size="51" baseType="lpstr">
      <vt:lpstr>Arial Unicode MS</vt:lpstr>
      <vt:lpstr>Arial</vt:lpstr>
      <vt:lpstr>Calibri</vt:lpstr>
      <vt:lpstr>Courier New</vt:lpstr>
      <vt:lpstr>HP Simplified</vt:lpstr>
      <vt:lpstr>Lucida Grande</vt:lpstr>
      <vt:lpstr>Monaco</vt:lpstr>
      <vt:lpstr>Raleway</vt:lpstr>
      <vt:lpstr>Times New Roman</vt:lpstr>
      <vt:lpstr>AA TeamOne-PowerPoint TEMPLATE</vt:lpstr>
      <vt:lpstr>HPE_Standard_Arial_16x9_v2</vt:lpstr>
      <vt:lpstr>1_HPE_Standard_Arial_16x9_v2</vt:lpstr>
      <vt:lpstr>2_HPE_Standard_Arial_16x9_v2</vt:lpstr>
      <vt:lpstr>Enhancements of JAVA 7 &amp; 8</vt:lpstr>
      <vt:lpstr>PowerPoint Presentation</vt:lpstr>
      <vt:lpstr>PowerPoint Presentation</vt:lpstr>
      <vt:lpstr>Agenda</vt:lpstr>
      <vt:lpstr>http://openjdk.java.net/projects/jdk7/features  </vt:lpstr>
      <vt:lpstr>Strings in switch Statements </vt:lpstr>
      <vt:lpstr>Try_with_Resource</vt:lpstr>
      <vt:lpstr>Catching Multiple Exceptions</vt:lpstr>
      <vt:lpstr>Catching Multiple Exceptions</vt:lpstr>
      <vt:lpstr>Type inference Generic Instance Creation</vt:lpstr>
      <vt:lpstr>Underscores in Numeric Literals </vt:lpstr>
      <vt:lpstr>Var-args</vt:lpstr>
      <vt:lpstr>Binary Literals</vt:lpstr>
      <vt:lpstr>Java I/O Standards</vt:lpstr>
      <vt:lpstr>Legacy File I/O Code </vt:lpstr>
      <vt:lpstr>NIO.2  API</vt:lpstr>
      <vt:lpstr>Path and Paths</vt:lpstr>
      <vt:lpstr>PowerPoint Presentation</vt:lpstr>
      <vt:lpstr>Agenda (cont.)</vt:lpstr>
      <vt:lpstr>http://openjdk.java.net/projects/jdk8/features</vt:lpstr>
      <vt:lpstr>forEach() method in Iterable interfaces</vt:lpstr>
      <vt:lpstr>Lambda Expressions Closures and Functional Programming</vt:lpstr>
      <vt:lpstr>Bulk Data Operations For Collections Filter, Map, Reduce for Java</vt:lpstr>
      <vt:lpstr>Method Implementation in interface </vt:lpstr>
      <vt:lpstr>Concurrency Updates</vt:lpstr>
      <vt:lpstr>Parellel Array Sorting</vt:lpstr>
      <vt:lpstr>Java.util.Date API</vt:lpstr>
      <vt:lpstr>Drawbacks</vt:lpstr>
      <vt:lpstr>Java.util.Calendar API</vt:lpstr>
      <vt:lpstr>Java.util.Calendar API</vt:lpstr>
      <vt:lpstr>Not Much Improvement</vt:lpstr>
      <vt:lpstr>JAVA 8 Date and Time API</vt:lpstr>
      <vt:lpstr>No Problem Getting a Date</vt:lpstr>
      <vt:lpstr>New Packages</vt:lpstr>
      <vt:lpstr>Base64 Encoding and Decoding</vt:lpstr>
      <vt:lpstr>PowerPoint Presentation</vt:lpstr>
      <vt:lpstr>PowerPoint Presentation</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Rajauriya, Ajay (SVC Info Developer)</cp:lastModifiedBy>
  <cp:revision>1635</cp:revision>
  <cp:lastPrinted>2012-04-13T15:38:33Z</cp:lastPrinted>
  <dcterms:created xsi:type="dcterms:W3CDTF">2014-05-04T17:02:18Z</dcterms:created>
  <dcterms:modified xsi:type="dcterms:W3CDTF">2017-01-13T09:01:56Z</dcterms:modified>
</cp:coreProperties>
</file>