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  <p:sldMasterId id="2147483841" r:id="rId2"/>
    <p:sldMasterId id="2147483877" r:id="rId3"/>
    <p:sldMasterId id="2147483908" r:id="rId4"/>
  </p:sldMasterIdLst>
  <p:notesMasterIdLst>
    <p:notesMasterId r:id="rId36"/>
  </p:notesMasterIdLst>
  <p:handoutMasterIdLst>
    <p:handoutMasterId r:id="rId37"/>
  </p:handoutMasterIdLst>
  <p:sldIdLst>
    <p:sldId id="768" r:id="rId5"/>
    <p:sldId id="824" r:id="rId6"/>
    <p:sldId id="835" r:id="rId7"/>
    <p:sldId id="842" r:id="rId8"/>
    <p:sldId id="841" r:id="rId9"/>
    <p:sldId id="840" r:id="rId10"/>
    <p:sldId id="839" r:id="rId11"/>
    <p:sldId id="838" r:id="rId12"/>
    <p:sldId id="837" r:id="rId13"/>
    <p:sldId id="851" r:id="rId14"/>
    <p:sldId id="850" r:id="rId15"/>
    <p:sldId id="849" r:id="rId16"/>
    <p:sldId id="848" r:id="rId17"/>
    <p:sldId id="852" r:id="rId18"/>
    <p:sldId id="853" r:id="rId19"/>
    <p:sldId id="854" r:id="rId20"/>
    <p:sldId id="855" r:id="rId21"/>
    <p:sldId id="856" r:id="rId22"/>
    <p:sldId id="857" r:id="rId23"/>
    <p:sldId id="858" r:id="rId24"/>
    <p:sldId id="859" r:id="rId25"/>
    <p:sldId id="860" r:id="rId26"/>
    <p:sldId id="861" r:id="rId27"/>
    <p:sldId id="862" r:id="rId28"/>
    <p:sldId id="863" r:id="rId29"/>
    <p:sldId id="864" r:id="rId30"/>
    <p:sldId id="865" r:id="rId31"/>
    <p:sldId id="866" r:id="rId32"/>
    <p:sldId id="867" r:id="rId33"/>
    <p:sldId id="868" r:id="rId34"/>
    <p:sldId id="869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3">
          <p15:clr>
            <a:srgbClr val="A4A3A4"/>
          </p15:clr>
        </p15:guide>
        <p15:guide id="2" orient="horz" pos="743">
          <p15:clr>
            <a:srgbClr val="A4A3A4"/>
          </p15:clr>
        </p15:guide>
        <p15:guide id="3" orient="horz" pos="893">
          <p15:clr>
            <a:srgbClr val="A4A3A4"/>
          </p15:clr>
        </p15:guide>
        <p15:guide id="4" orient="horz" pos="384">
          <p15:clr>
            <a:srgbClr val="A4A3A4"/>
          </p15:clr>
        </p15:guide>
        <p15:guide id="5" orient="horz" pos="1671">
          <p15:clr>
            <a:srgbClr val="A4A3A4"/>
          </p15:clr>
        </p15:guide>
        <p15:guide id="6" orient="horz" pos="2236">
          <p15:clr>
            <a:srgbClr val="A4A3A4"/>
          </p15:clr>
        </p15:guide>
        <p15:guide id="7" orient="horz" pos="146">
          <p15:clr>
            <a:srgbClr val="A4A3A4"/>
          </p15:clr>
        </p15:guide>
        <p15:guide id="8" orient="horz" pos="2443">
          <p15:clr>
            <a:srgbClr val="A4A3A4"/>
          </p15:clr>
        </p15:guide>
        <p15:guide id="9" pos="1794">
          <p15:clr>
            <a:srgbClr val="A4A3A4"/>
          </p15:clr>
        </p15:guide>
        <p15:guide id="10" pos="2736">
          <p15:clr>
            <a:srgbClr val="A4A3A4"/>
          </p15:clr>
        </p15:guide>
        <p15:guide id="11" pos="202">
          <p15:clr>
            <a:srgbClr val="A4A3A4"/>
          </p15:clr>
        </p15:guide>
        <p15:guide id="12" pos="5322">
          <p15:clr>
            <a:srgbClr val="A4A3A4"/>
          </p15:clr>
        </p15:guide>
        <p15:guide id="13" pos="5625">
          <p15:clr>
            <a:srgbClr val="A4A3A4"/>
          </p15:clr>
        </p15:guide>
        <p15:guide id="14" pos="2878">
          <p15:clr>
            <a:srgbClr val="A4A3A4"/>
          </p15:clr>
        </p15:guide>
        <p15:guide id="15" pos="3555">
          <p15:clr>
            <a:srgbClr val="A4A3A4"/>
          </p15:clr>
        </p15:guide>
        <p15:guide id="16" pos="1965">
          <p15:clr>
            <a:srgbClr val="A4A3A4"/>
          </p15:clr>
        </p15:guide>
        <p15:guide id="17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3C8438"/>
    <a:srgbClr val="0096D6"/>
    <a:srgbClr val="E5E8E8"/>
    <a:srgbClr val="CBCBCB"/>
    <a:srgbClr val="B9B8BB"/>
    <a:srgbClr val="E7E7E7"/>
    <a:srgbClr val="B9B9BB"/>
    <a:srgbClr val="000000"/>
    <a:srgbClr val="822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94434" autoAdjust="0"/>
  </p:normalViewPr>
  <p:slideViewPr>
    <p:cSldViewPr snapToGrid="0">
      <p:cViewPr varScale="1">
        <p:scale>
          <a:sx n="115" d="100"/>
          <a:sy n="115" d="100"/>
        </p:scale>
        <p:origin x="762" y="96"/>
      </p:cViewPr>
      <p:guideLst>
        <p:guide orient="horz" pos="3083"/>
        <p:guide orient="horz" pos="743"/>
        <p:guide orient="horz" pos="893"/>
        <p:guide orient="horz" pos="384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3696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11/17/2016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11/17/2016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1</a:t>
            </a:fld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70571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697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2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957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22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2</a:t>
            </a:fld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17851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4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22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8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16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42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594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9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73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4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2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0" y="389427"/>
            <a:ext cx="4114799" cy="4182573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2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 dirty="0">
              <a:solidFill>
                <a:srgbClr val="617D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314469"/>
            <a:ext cx="3888165" cy="67888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79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8720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8000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8720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8720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8720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2" y="314474"/>
            <a:ext cx="2684600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49715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6073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85072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2" y="342900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459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2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2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515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0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06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1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4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sp>
        <p:nvSpPr>
          <p:cNvPr id="9" name="Rectangle 8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32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94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50"/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12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2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416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7338" cy="3428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592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5"/>
            <a:ext cx="8227338" cy="3088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857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644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24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87" y="4690815"/>
            <a:ext cx="3236976" cy="293677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62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288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646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198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837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12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266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817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228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008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629150"/>
            <a:ext cx="3291840" cy="4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0" y="389427"/>
            <a:ext cx="4114799" cy="4182573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6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04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749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314469"/>
            <a:ext cx="3888165" cy="6788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7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756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3219768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0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87" y="4690815"/>
            <a:ext cx="3236976" cy="293677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162443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2" y="314474"/>
            <a:ext cx="2684600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57060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6073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1938617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2" y="342900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459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7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87" y="4690815"/>
            <a:ext cx="3236976" cy="2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2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5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0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9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05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 dirty="0"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5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031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7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50"/>
            </a:lvl1pPr>
          </a:lstStyle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98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13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7338" cy="3428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quote slide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87" y="4690815"/>
            <a:ext cx="3236976" cy="2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74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5"/>
            <a:ext cx="8227338" cy="3088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57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84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7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3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29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0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4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97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4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91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38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0" y="389427"/>
            <a:ext cx="4114799" cy="4182573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27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4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8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 dirty="0">
              <a:solidFill>
                <a:srgbClr val="617D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314469"/>
            <a:ext cx="3888165" cy="67888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1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2" y="314474"/>
            <a:ext cx="2684600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76760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6073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676353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2" y="342900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459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3219768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1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2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9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0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1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51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 dirty="0"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02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432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46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50"/>
            </a:lvl1pPr>
          </a:lstStyle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59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05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10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7338" cy="3428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0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5"/>
            <a:ext cx="8227338" cy="3088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9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8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70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9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15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77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5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8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36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5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31" Type="http://schemas.openxmlformats.org/officeDocument/2006/relationships/theme" Target="../theme/theme4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629150"/>
            <a:ext cx="3291840" cy="4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30" r:id="rId2"/>
    <p:sldLayoutId id="2147483819" r:id="rId3"/>
    <p:sldLayoutId id="2147483834" r:id="rId4"/>
    <p:sldLayoutId id="2147483833" r:id="rId5"/>
    <p:sldLayoutId id="2147483840" r:id="rId6"/>
    <p:sldLayoutId id="2147483837" r:id="rId7"/>
    <p:sldLayoutId id="2147483818" r:id="rId8"/>
    <p:sldLayoutId id="2147483809" r:id="rId9"/>
    <p:sldLayoutId id="2147483839" r:id="rId10"/>
    <p:sldLayoutId id="2147483823" r:id="rId11"/>
    <p:sldLayoutId id="2147483824" r:id="rId12"/>
    <p:sldLayoutId id="214748382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rgbClr val="0096D6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1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5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4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  <p:sldLayoutId id="2147483859" r:id="rId18"/>
    <p:sldLayoutId id="2147483860" r:id="rId19"/>
    <p:sldLayoutId id="2147483861" r:id="rId20"/>
    <p:sldLayoutId id="2147483862" r:id="rId21"/>
    <p:sldLayoutId id="2147483863" r:id="rId22"/>
    <p:sldLayoutId id="2147483864" r:id="rId23"/>
    <p:sldLayoutId id="2147483865" r:id="rId24"/>
    <p:sldLayoutId id="2147483866" r:id="rId25"/>
    <p:sldLayoutId id="2147483867" r:id="rId26"/>
    <p:sldLayoutId id="2147483868" r:id="rId27"/>
    <p:sldLayoutId id="2147483869" r:id="rId28"/>
    <p:sldLayoutId id="2147483870" r:id="rId29"/>
    <p:sldLayoutId id="2147483871" r:id="rId30"/>
    <p:sldLayoutId id="2147483873" r:id="rId31"/>
    <p:sldLayoutId id="2147483875" r:id="rId32"/>
    <p:sldLayoutId id="2147483876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51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7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1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50">
                <a:solidFill>
                  <a:schemeClr val="accent5"/>
                </a:solidFill>
              </a:defRPr>
            </a:lvl1pPr>
          </a:lstStyle>
          <a:p>
            <a:pPr defTabSz="685800"/>
            <a:fld id="{B016F8AB-BCEA-4347-8BA6-BE776009BC89}" type="slidenum">
              <a:rPr lang="en-US" smtClean="0">
                <a:solidFill>
                  <a:srgbClr val="617D78"/>
                </a:solidFill>
              </a:rPr>
              <a:pPr defTabSz="685800"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88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  <p:sldLayoutId id="2147483895" r:id="rId18"/>
    <p:sldLayoutId id="2147483896" r:id="rId19"/>
    <p:sldLayoutId id="2147483897" r:id="rId20"/>
    <p:sldLayoutId id="2147483898" r:id="rId21"/>
    <p:sldLayoutId id="2147483899" r:id="rId22"/>
    <p:sldLayoutId id="2147483900" r:id="rId23"/>
    <p:sldLayoutId id="2147483901" r:id="rId24"/>
    <p:sldLayoutId id="2147483902" r:id="rId25"/>
    <p:sldLayoutId id="2147483903" r:id="rId26"/>
    <p:sldLayoutId id="2147483904" r:id="rId27"/>
    <p:sldLayoutId id="2147483905" r:id="rId28"/>
    <p:sldLayoutId id="2147483906" r:id="rId29"/>
    <p:sldLayoutId id="2147483907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51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7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1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50">
                <a:solidFill>
                  <a:schemeClr val="accent5"/>
                </a:solidFill>
              </a:defRPr>
            </a:lvl1pPr>
          </a:lstStyle>
          <a:p>
            <a:pPr defTabSz="685800"/>
            <a:fld id="{B016F8AB-BCEA-4347-8BA6-BE776009BC89}" type="slidenum">
              <a:rPr lang="en-US" smtClean="0">
                <a:solidFill>
                  <a:srgbClr val="617D78"/>
                </a:solidFill>
              </a:rPr>
              <a:pPr defTabSz="685800"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53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  <p:sldLayoutId id="2147483926" r:id="rId18"/>
    <p:sldLayoutId id="2147483927" r:id="rId19"/>
    <p:sldLayoutId id="2147483928" r:id="rId20"/>
    <p:sldLayoutId id="2147483929" r:id="rId21"/>
    <p:sldLayoutId id="2147483930" r:id="rId22"/>
    <p:sldLayoutId id="2147483931" r:id="rId23"/>
    <p:sldLayoutId id="2147483932" r:id="rId24"/>
    <p:sldLayoutId id="2147483933" r:id="rId25"/>
    <p:sldLayoutId id="2147483934" r:id="rId26"/>
    <p:sldLayoutId id="2147483935" r:id="rId27"/>
    <p:sldLayoutId id="2147483936" r:id="rId28"/>
    <p:sldLayoutId id="2147483937" r:id="rId29"/>
    <p:sldLayoutId id="2147483938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51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7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" TargetMode="External"/><Relationship Id="rId2" Type="http://schemas.openxmlformats.org/officeDocument/2006/relationships/hyperlink" Target="https://docs.angularjs.org/tutorial" TargetMode="External"/><Relationship Id="rId1" Type="http://schemas.openxmlformats.org/officeDocument/2006/relationships/slideLayout" Target="../slideLayouts/slideLayout90.xml"/><Relationship Id="rId5" Type="http://schemas.openxmlformats.org/officeDocument/2006/relationships/hyperlink" Target="http://www.ng-newsletter.com/" TargetMode="External"/><Relationship Id="rId4" Type="http://schemas.openxmlformats.org/officeDocument/2006/relationships/hyperlink" Target="https://docs.angularjs.org/guid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j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0.xml"/><Relationship Id="rId4" Type="http://schemas.openxmlformats.org/officeDocument/2006/relationships/hyperlink" Target="https://ajax.googleapis.com/ajax/libs/angularjs/1.0.7/angular.min.j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4885" y="2917766"/>
            <a:ext cx="8457605" cy="1100397"/>
          </a:xfrm>
        </p:spPr>
        <p:txBody>
          <a:bodyPr/>
          <a:lstStyle/>
          <a:p>
            <a:r>
              <a:rPr lang="en-US" dirty="0" smtClean="0"/>
              <a:t>AngularJS Overview</a:t>
            </a:r>
            <a:endParaRPr lang="en-US" sz="4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4817" y="4546189"/>
            <a:ext cx="2853648" cy="254411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Date : Nov 15, 2016</a:t>
            </a:r>
          </a:p>
          <a:p>
            <a:endParaRPr lang="en-US" b="1" dirty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5731015" y="4546189"/>
            <a:ext cx="2997349" cy="25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 smtClean="0">
                <a:solidFill>
                  <a:schemeClr val="bg1"/>
                </a:solidFill>
              </a:rPr>
              <a:t>BISWA RANJAN</a:t>
            </a:r>
          </a:p>
          <a:p>
            <a:pPr algn="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68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800" b="0" dirty="0" smtClean="0">
                <a:latin typeface="Calibri Light" panose="020F0302020204030204" pitchFamily="34" charset="0"/>
              </a:rPr>
              <a:t>Directives</a:t>
            </a:r>
            <a:endParaRPr lang="en-GB" sz="2800" b="0" dirty="0">
              <a:latin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926604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en-US" dirty="0">
                <a:latin typeface="Calibri Light" panose="020F0302020204030204" pitchFamily="34" charset="0"/>
              </a:rPr>
              <a:t>Used to extend HTML ,understandable to AngularJS. </a:t>
            </a:r>
          </a:p>
          <a:p>
            <a:r>
              <a:rPr lang="en-US" altLang="en-US" dirty="0">
                <a:latin typeface="Calibri Light" panose="020F0302020204030204" pitchFamily="34" charset="0"/>
              </a:rPr>
              <a:t>Directives are HTML attributes with an </a:t>
            </a:r>
            <a:r>
              <a:rPr lang="en-US" altLang="en-US" b="1" dirty="0">
                <a:latin typeface="Calibri Light" panose="020F0302020204030204" pitchFamily="34" charset="0"/>
              </a:rPr>
              <a:t>ng</a:t>
            </a:r>
            <a:r>
              <a:rPr lang="en-US" altLang="en-US" dirty="0">
                <a:latin typeface="Calibri Light" panose="020F0302020204030204" pitchFamily="34" charset="0"/>
              </a:rPr>
              <a:t> prefix.</a:t>
            </a:r>
          </a:p>
          <a:p>
            <a:pPr lvl="1"/>
            <a:r>
              <a:rPr lang="en-US" altLang="en-US" dirty="0">
                <a:latin typeface="Calibri Light" panose="020F0302020204030204" pitchFamily="34" charset="0"/>
              </a:rPr>
              <a:t>Can use </a:t>
            </a:r>
            <a:r>
              <a:rPr lang="en-US" altLang="en-US" b="1" dirty="0">
                <a:solidFill>
                  <a:srgbClr val="FF0000"/>
                </a:solidFill>
                <a:latin typeface="Calibri Light" panose="020F0302020204030204" pitchFamily="34" charset="0"/>
              </a:rPr>
              <a:t>data-ng-</a:t>
            </a:r>
            <a:r>
              <a:rPr lang="en-US" altLang="en-US" dirty="0">
                <a:latin typeface="Calibri Light" panose="020F0302020204030204" pitchFamily="34" charset="0"/>
              </a:rPr>
              <a:t>  to make it HTML5 compliant</a:t>
            </a:r>
          </a:p>
          <a:p>
            <a:r>
              <a:rPr lang="en-US" altLang="en-US" b="1" u="sng" dirty="0">
                <a:latin typeface="Calibri Light" panose="020F0302020204030204" pitchFamily="34" charset="0"/>
              </a:rPr>
              <a:t>ng-App</a:t>
            </a:r>
            <a:r>
              <a:rPr lang="en-US" altLang="en-US" dirty="0">
                <a:latin typeface="Calibri Light" panose="020F0302020204030204" pitchFamily="34" charset="0"/>
              </a:rPr>
              <a:t>.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Calibri Light" panose="020F0302020204030204" pitchFamily="34" charset="0"/>
              </a:rPr>
              <a:t>Best Practice is to put to the parent tag &lt;html&gt;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Calibri Light" panose="020F0302020204030204" pitchFamily="34" charset="0"/>
              </a:rPr>
              <a:t>Indicate the AngularJS compiler that </a:t>
            </a:r>
            <a:r>
              <a:rPr lang="en-US" altLang="en-US" b="1" i="1" dirty="0">
                <a:latin typeface="Calibri Light" panose="020F0302020204030204" pitchFamily="34" charset="0"/>
              </a:rPr>
              <a:t>this part of the page is an angular module/application.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Calibri Light" panose="020F0302020204030204" pitchFamily="34" charset="0"/>
              </a:rPr>
              <a:t>defines the </a:t>
            </a:r>
            <a:r>
              <a:rPr lang="en-US" altLang="en-US" b="1" dirty="0">
                <a:latin typeface="Calibri Light" panose="020F0302020204030204" pitchFamily="34" charset="0"/>
              </a:rPr>
              <a:t>root element</a:t>
            </a:r>
            <a:r>
              <a:rPr lang="en-US" altLang="en-US" dirty="0">
                <a:latin typeface="Calibri Light" panose="020F0302020204030204" pitchFamily="34" charset="0"/>
              </a:rPr>
              <a:t> of an AngularJS application.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Calibri Light" panose="020F0302020204030204" pitchFamily="34" charset="0"/>
              </a:rPr>
              <a:t>Will  automatically initialize  the application when page is loaded.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prstClr val="black"/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10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b="0" dirty="0"/>
              <a:t>Directives</a:t>
            </a:r>
            <a:endParaRPr lang="en-GB" sz="140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1400" b="1" u="sng" dirty="0">
                <a:latin typeface="Calibri Light" panose="020F0302020204030204" pitchFamily="34" charset="0"/>
              </a:rPr>
              <a:t>ng-bind 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bri Light" panose="020F0302020204030204" pitchFamily="34" charset="0"/>
              </a:rPr>
              <a:t>binds the </a:t>
            </a:r>
            <a:r>
              <a:rPr lang="en-US" altLang="en-US" sz="1400" b="1" dirty="0" err="1">
                <a:latin typeface="Calibri Light" panose="020F0302020204030204" pitchFamily="34" charset="0"/>
              </a:rPr>
              <a:t>innerHTML</a:t>
            </a:r>
            <a:r>
              <a:rPr lang="en-US" altLang="en-US" sz="1400" dirty="0">
                <a:latin typeface="Calibri Light" panose="020F0302020204030204" pitchFamily="34" charset="0"/>
              </a:rPr>
              <a:t> of the  element to the application variable </a:t>
            </a:r>
            <a:r>
              <a:rPr lang="en-US" altLang="en-US" sz="1400" b="1" dirty="0">
                <a:latin typeface="Calibri Light" panose="020F030202020403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bri Light" panose="020F0302020204030204" pitchFamily="34" charset="0"/>
              </a:rPr>
              <a:t>Uses </a:t>
            </a:r>
            <a:r>
              <a:rPr lang="en-US" altLang="en-US" sz="1400" b="1" dirty="0">
                <a:latin typeface="Calibri Light" panose="020F0302020204030204" pitchFamily="34" charset="0"/>
              </a:rPr>
              <a:t>one way data Binding</a:t>
            </a:r>
            <a:r>
              <a:rPr lang="en-US" altLang="en-US" sz="1400" dirty="0">
                <a:latin typeface="Calibri Light" panose="020F0302020204030204" pitchFamily="34" charset="0"/>
              </a:rPr>
              <a:t> ($scope-&gt;view)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bri Light" panose="020F0302020204030204" pitchFamily="34" charset="0"/>
              </a:rPr>
              <a:t>Has shortcut {{ }} do display scope value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1400" b="1" u="sng" dirty="0">
                <a:latin typeface="Calibri Light" panose="020F0302020204030204" pitchFamily="34" charset="0"/>
              </a:rPr>
              <a:t>ng-model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bri Light" panose="020F0302020204030204" pitchFamily="34" charset="0"/>
              </a:rPr>
              <a:t>binds the value of HTML controls to application data.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bri Light" panose="020F0302020204030204" pitchFamily="34" charset="0"/>
              </a:rPr>
              <a:t>Provide CSS classes for HTML elements.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bri Light" panose="020F0302020204030204" pitchFamily="34" charset="0"/>
              </a:rPr>
              <a:t>Has  </a:t>
            </a:r>
            <a:r>
              <a:rPr lang="en-US" altLang="en-US" sz="1400" b="1" dirty="0">
                <a:latin typeface="Calibri Light" panose="020F0302020204030204" pitchFamily="34" charset="0"/>
              </a:rPr>
              <a:t>two-way data binding 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bri Light" panose="020F0302020204030204" pitchFamily="34" charset="0"/>
              </a:rPr>
              <a:t>($scope --&gt; view and view --&gt; $scope) 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bri Light" panose="020F0302020204030204" pitchFamily="34" charset="0"/>
              </a:rPr>
              <a:t>Bind HTML elements.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bri Light" panose="020F0302020204030204" pitchFamily="34" charset="0"/>
              </a:rPr>
              <a:t>&lt;input ng-model="</a:t>
            </a:r>
            <a:r>
              <a:rPr lang="en-US" altLang="en-US" sz="1400" dirty="0" err="1">
                <a:latin typeface="Calibri Light" panose="020F0302020204030204" pitchFamily="34" charset="0"/>
              </a:rPr>
              <a:t>val</a:t>
            </a:r>
            <a:r>
              <a:rPr lang="en-US" altLang="en-US" sz="1400" dirty="0">
                <a:latin typeface="Calibri Light" panose="020F0302020204030204" pitchFamily="34" charset="0"/>
              </a:rPr>
              <a:t>"/&gt;.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16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altLang="en-US" sz="2400" b="0" dirty="0">
                <a:latin typeface="Calibri Light" panose="020F0302020204030204" pitchFamily="34" charset="0"/>
              </a:rPr>
              <a:t>Directives- Example-I</a:t>
            </a:r>
            <a:endParaRPr lang="en-GB" sz="1400" b="0" dirty="0">
              <a:latin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>
              <a:buFontTx/>
              <a:buNone/>
              <a:defRPr/>
            </a:pPr>
            <a:r>
              <a:rPr lang="en-US" sz="1600" dirty="0">
                <a:latin typeface="Calibri Light" panose="020F0302020204030204" pitchFamily="34" charset="0"/>
              </a:rPr>
              <a:t>&lt;!DOCTYPE html&gt;</a:t>
            </a:r>
          </a:p>
          <a:p>
            <a:pPr lvl="1">
              <a:buFontTx/>
              <a:buNone/>
              <a:defRPr/>
            </a:pPr>
            <a:r>
              <a:rPr lang="en-US" sz="1600" dirty="0">
                <a:latin typeface="Calibri Light" panose="020F0302020204030204" pitchFamily="34" charset="0"/>
              </a:rPr>
              <a:t>&lt;head&gt;</a:t>
            </a:r>
          </a:p>
          <a:p>
            <a:pPr lvl="1">
              <a:buFontTx/>
              <a:buNone/>
              <a:defRPr/>
            </a:pPr>
            <a:r>
              <a:rPr lang="en-US" sz="1600" dirty="0">
                <a:latin typeface="Calibri Light" panose="020F0302020204030204" pitchFamily="34" charset="0"/>
              </a:rPr>
              <a:t>    &lt;title&gt;Directive Example-One&lt;/title&gt;</a:t>
            </a:r>
          </a:p>
          <a:p>
            <a:pPr lvl="1">
              <a:buFontTx/>
              <a:buNone/>
              <a:defRPr/>
            </a:pPr>
            <a:r>
              <a:rPr lang="en-US" sz="1600" b="1" dirty="0">
                <a:latin typeface="Calibri Light" panose="020F0302020204030204" pitchFamily="34" charset="0"/>
              </a:rPr>
              <a:t>    &lt;script src="Scripts/angular.js"&gt;&lt;/script&gt;</a:t>
            </a:r>
          </a:p>
          <a:p>
            <a:pPr lvl="1">
              <a:buFontTx/>
              <a:buNone/>
              <a:defRPr/>
            </a:pPr>
            <a:r>
              <a:rPr lang="en-US" sz="1600" dirty="0">
                <a:latin typeface="Calibri Light" panose="020F0302020204030204" pitchFamily="34" charset="0"/>
              </a:rPr>
              <a:t>&lt;/head&gt;</a:t>
            </a:r>
          </a:p>
          <a:p>
            <a:pPr lvl="1">
              <a:buFontTx/>
              <a:buNone/>
              <a:defRPr/>
            </a:pPr>
            <a:r>
              <a:rPr lang="en-US" sz="1600" dirty="0">
                <a:latin typeface="Calibri Light" panose="020F0302020204030204" pitchFamily="34" charset="0"/>
              </a:rPr>
              <a:t>&lt;body&gt;</a:t>
            </a:r>
          </a:p>
          <a:p>
            <a:pPr lvl="1">
              <a:buFontTx/>
              <a:buNone/>
              <a:defRPr/>
            </a:pPr>
            <a:r>
              <a:rPr lang="en-US" sz="1600" b="1" dirty="0">
                <a:solidFill>
                  <a:srgbClr val="C00000"/>
                </a:solidFill>
                <a:latin typeface="Calibri Light" panose="020F0302020204030204" pitchFamily="34" charset="0"/>
              </a:rPr>
              <a:t>		&lt;div ng-app=""&gt;</a:t>
            </a:r>
          </a:p>
          <a:p>
            <a:pPr lvl="1">
              <a:buFontTx/>
              <a:buNone/>
              <a:defRPr/>
            </a:pPr>
            <a:r>
              <a:rPr lang="en-US" sz="1600" dirty="0">
                <a:latin typeface="Calibri Light" panose="020F0302020204030204" pitchFamily="34" charset="0"/>
              </a:rPr>
              <a:t>       &lt;label&gt;First Name&lt;/label&gt;</a:t>
            </a:r>
          </a:p>
          <a:p>
            <a:pPr lvl="1">
              <a:buFontTx/>
              <a:buNone/>
              <a:defRPr/>
            </a:pPr>
            <a:r>
              <a:rPr lang="en-US" sz="1600" dirty="0">
                <a:latin typeface="Calibri Light" panose="020F0302020204030204" pitchFamily="34" charset="0"/>
              </a:rPr>
              <a:t>       &lt;input type="text" </a:t>
            </a:r>
            <a:r>
              <a:rPr lang="en-US" sz="1600" b="1" dirty="0">
                <a:solidFill>
                  <a:srgbClr val="FF0000"/>
                </a:solidFill>
                <a:latin typeface="Calibri Light" panose="020F0302020204030204" pitchFamily="34" charset="0"/>
              </a:rPr>
              <a:t>ng-model="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</a:rPr>
              <a:t>name</a:t>
            </a:r>
            <a:r>
              <a:rPr lang="en-US" sz="1600" b="1" dirty="0">
                <a:solidFill>
                  <a:srgbClr val="FF0000"/>
                </a:solidFill>
                <a:latin typeface="Calibri Light" panose="020F0302020204030204" pitchFamily="34" charset="0"/>
              </a:rPr>
              <a:t>"&gt;</a:t>
            </a:r>
          </a:p>
          <a:p>
            <a:pPr lvl="1">
              <a:buFontTx/>
              <a:buNone/>
              <a:defRPr/>
            </a:pPr>
            <a:r>
              <a:rPr lang="en-US" sz="1600" dirty="0">
                <a:latin typeface="Calibri Light" panose="020F0302020204030204" pitchFamily="34" charset="0"/>
              </a:rPr>
              <a:t>       &lt;p </a:t>
            </a:r>
            <a:r>
              <a:rPr lang="en-US" sz="1600" b="1" dirty="0">
                <a:solidFill>
                  <a:srgbClr val="FF0000"/>
                </a:solidFill>
                <a:latin typeface="Calibri Light" panose="020F0302020204030204" pitchFamily="34" charset="0"/>
              </a:rPr>
              <a:t>ng-bind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</a:rPr>
              <a:t>="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</a:rPr>
              <a:t>name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</a:rPr>
              <a:t>"&gt;&lt;/</a:t>
            </a:r>
            <a:r>
              <a:rPr lang="en-US" sz="1600" dirty="0">
                <a:latin typeface="Calibri Light" panose="020F0302020204030204" pitchFamily="34" charset="0"/>
              </a:rPr>
              <a:t>p&gt;</a:t>
            </a:r>
          </a:p>
          <a:p>
            <a:pPr lvl="1">
              <a:buFontTx/>
              <a:buNone/>
              <a:defRPr/>
            </a:pPr>
            <a:r>
              <a:rPr lang="en-US" sz="1600" dirty="0">
                <a:latin typeface="Calibri Light" panose="020F0302020204030204" pitchFamily="34" charset="0"/>
              </a:rPr>
              <a:t>&lt;/div&gt;</a:t>
            </a:r>
          </a:p>
          <a:p>
            <a:pPr lvl="1">
              <a:buFontTx/>
              <a:buNone/>
              <a:defRPr/>
            </a:pPr>
            <a:r>
              <a:rPr lang="en-US" sz="1600" dirty="0">
                <a:latin typeface="Calibri Light" panose="020F0302020204030204" pitchFamily="34" charset="0"/>
              </a:rPr>
              <a:t>&lt;/body&gt;</a:t>
            </a:r>
          </a:p>
          <a:p>
            <a:pPr lvl="1">
              <a:buFontTx/>
              <a:buNone/>
              <a:defRPr/>
            </a:pPr>
            <a:r>
              <a:rPr lang="en-US" sz="1600" dirty="0">
                <a:latin typeface="Calibri Light" panose="020F0302020204030204" pitchFamily="34" charset="0"/>
              </a:rPr>
              <a:t>&lt;/html&gt;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196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b="0" dirty="0"/>
              <a:t>Data Binding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774204"/>
            <a:ext cx="8261492" cy="41858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alibri Light" panose="020F0302020204030204" pitchFamily="34" charset="0"/>
              </a:rPr>
              <a:t>Binds data to HTML using </a:t>
            </a:r>
            <a:r>
              <a:rPr lang="en-US" b="1" dirty="0">
                <a:latin typeface="Calibri Light" panose="020F0302020204030204" pitchFamily="34" charset="0"/>
              </a:rPr>
              <a:t>Expressions </a:t>
            </a:r>
            <a:r>
              <a:rPr lang="en-US" dirty="0">
                <a:latin typeface="Calibri Light" panose="020F0302020204030204" pitchFamily="34" charset="0"/>
              </a:rPr>
              <a:t> </a:t>
            </a:r>
            <a:r>
              <a:rPr lang="en-US" b="1" dirty="0">
                <a:latin typeface="Calibri Light" panose="020F0302020204030204" pitchFamily="34" charset="0"/>
              </a:rPr>
              <a:t>{{ expression }}</a:t>
            </a:r>
            <a:r>
              <a:rPr lang="en-US" dirty="0">
                <a:latin typeface="Calibri Light" panose="020F0302020204030204" pitchFamily="34" charset="0"/>
              </a:rPr>
              <a:t>.</a:t>
            </a:r>
          </a:p>
          <a:p>
            <a:pPr lvl="1">
              <a:defRPr/>
            </a:pPr>
            <a:r>
              <a:rPr lang="en-US" dirty="0">
                <a:latin typeface="Calibri Light" panose="020F0302020204030204" pitchFamily="34" charset="0"/>
              </a:rPr>
              <a:t>-   Expressions are written inside double braces:</a:t>
            </a:r>
          </a:p>
          <a:p>
            <a:pPr lvl="1">
              <a:defRPr/>
            </a:pPr>
            <a:r>
              <a:rPr lang="en-US" dirty="0">
                <a:latin typeface="Calibri Light" panose="020F0302020204030204" pitchFamily="34" charset="0"/>
              </a:rPr>
              <a:t>-   Same way as the </a:t>
            </a:r>
            <a:r>
              <a:rPr lang="en-US" b="1" dirty="0">
                <a:latin typeface="Calibri Light" panose="020F0302020204030204" pitchFamily="34" charset="0"/>
              </a:rPr>
              <a:t>ng-bind</a:t>
            </a:r>
            <a:r>
              <a:rPr lang="en-US" dirty="0">
                <a:latin typeface="Calibri Light" panose="020F0302020204030204" pitchFamily="34" charset="0"/>
              </a:rPr>
              <a:t> directive.</a:t>
            </a:r>
          </a:p>
          <a:p>
            <a:pPr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alibri Light" panose="020F0302020204030204" pitchFamily="34" charset="0"/>
              </a:rPr>
              <a:t>They can contain literals, operators, and variables.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alibri Light" panose="020F0302020204030204" pitchFamily="34" charset="0"/>
              </a:rPr>
              <a:t>Will "output" data exactly where the expression is written.</a:t>
            </a:r>
          </a:p>
          <a:p>
            <a:pPr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solidFill>
                  <a:srgbClr val="C00000"/>
                </a:solidFill>
                <a:latin typeface="Calibri Light" panose="020F0302020204030204" pitchFamily="34" charset="0"/>
              </a:rPr>
              <a:t> &lt;div ng-app=""&gt;</a:t>
            </a:r>
          </a:p>
          <a:p>
            <a:pPr lvl="1">
              <a:buFontTx/>
              <a:buNone/>
              <a:defRPr/>
            </a:pPr>
            <a:r>
              <a:rPr lang="en-US" dirty="0">
                <a:latin typeface="Calibri Light" panose="020F0302020204030204" pitchFamily="34" charset="0"/>
              </a:rPr>
              <a:t>        	&lt;label&gt;First Name&lt;/label&gt;</a:t>
            </a:r>
          </a:p>
          <a:p>
            <a:pPr lvl="1">
              <a:buFontTx/>
              <a:buNone/>
              <a:defRPr/>
            </a:pPr>
            <a:r>
              <a:rPr lang="en-US" dirty="0">
                <a:latin typeface="Calibri Light" panose="020F0302020204030204" pitchFamily="34" charset="0"/>
              </a:rPr>
              <a:t>           &lt;input type="text" </a:t>
            </a:r>
            <a:r>
              <a:rPr lang="en-US" b="1" dirty="0">
                <a:solidFill>
                  <a:srgbClr val="FF0000"/>
                </a:solidFill>
                <a:latin typeface="Calibri Light" panose="020F0302020204030204" pitchFamily="34" charset="0"/>
              </a:rPr>
              <a:t>ng-model="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</a:rPr>
              <a:t>name</a:t>
            </a:r>
            <a:r>
              <a:rPr lang="en-US" b="1" dirty="0">
                <a:solidFill>
                  <a:srgbClr val="FF0000"/>
                </a:solidFill>
                <a:latin typeface="Calibri Light" panose="020F0302020204030204" pitchFamily="34" charset="0"/>
              </a:rPr>
              <a:t>"&gt;</a:t>
            </a:r>
          </a:p>
          <a:p>
            <a:pPr lvl="1">
              <a:buFontTx/>
              <a:buNone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</a:rPr>
              <a:t>                        {{name}}</a:t>
            </a:r>
          </a:p>
          <a:p>
            <a:pPr lvl="1">
              <a:buFontTx/>
              <a:buNone/>
              <a:defRPr/>
            </a:pPr>
            <a:r>
              <a:rPr lang="en-US" dirty="0">
                <a:latin typeface="Calibri Light" panose="020F0302020204030204" pitchFamily="34" charset="0"/>
              </a:rPr>
              <a:t>    &lt;/div&gt;</a:t>
            </a:r>
          </a:p>
          <a:p>
            <a:endParaRPr lang="en-US" sz="1400" dirty="0">
              <a:latin typeface="HP Simplified" panose="020B06040202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/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7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Expressions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6842" y="845689"/>
            <a:ext cx="8227338" cy="3088385"/>
          </a:xfrm>
        </p:spPr>
        <p:txBody>
          <a:bodyPr/>
          <a:lstStyle/>
          <a:p>
            <a:r>
              <a:rPr lang="en-US" sz="1600" dirty="0"/>
              <a:t>What is a JavaScript expression?</a:t>
            </a:r>
          </a:p>
          <a:p>
            <a:pPr lvl="1"/>
            <a:r>
              <a:rPr lang="en-US" sz="1600" dirty="0"/>
              <a:t>An expression produces a value and can be written wherever a value is expected.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600" dirty="0"/>
              <a:t>AngularJS also has expressions:</a:t>
            </a:r>
          </a:p>
          <a:p>
            <a:pPr lvl="1"/>
            <a:r>
              <a:rPr lang="en-US" sz="1600" dirty="0"/>
              <a:t>Angular expressions are JavaScript-like code snippets that are usually placed in bindings such as</a:t>
            </a:r>
            <a:br>
              <a:rPr lang="en-US" sz="1600" dirty="0"/>
            </a:br>
            <a:r>
              <a:rPr lang="en-US" sz="1600" dirty="0"/>
              <a:t>{{ expression }}.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14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6842" y="1565720"/>
            <a:ext cx="7733232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x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myfunc(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6842" y="3426243"/>
            <a:ext cx="773323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&lt;p&gt;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Enter your name: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"text"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en-US" altLang="en-US" sz="6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6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&lt;button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"button" </a:t>
            </a:r>
            <a:r>
              <a:rPr lang="en-US" altLang="en-US" sz="6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ng-click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600" dirty="0" smtClean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6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ng-disabled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!name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&lt;/p&gt;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&lt;p ng-show</a:t>
            </a:r>
            <a:r>
              <a:rPr lang="en-US" altLang="en-US" sz="6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6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Hello,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{{name}}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&lt;/p&gt;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11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53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latin typeface="Calibri Light" panose="020F0302020204030204" pitchFamily="34" charset="0"/>
              </a:rPr>
              <a:t>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84851"/>
            <a:ext cx="8227338" cy="3088385"/>
          </a:xfrm>
        </p:spPr>
        <p:txBody>
          <a:bodyPr/>
          <a:lstStyle/>
          <a:p>
            <a:r>
              <a:rPr lang="en-US" dirty="0"/>
              <a:t>What is scope?</a:t>
            </a:r>
          </a:p>
          <a:p>
            <a:pPr lvl="1"/>
            <a:r>
              <a:rPr lang="en-US" dirty="0"/>
              <a:t>It is the context in which an expression is evaluated.</a:t>
            </a:r>
          </a:p>
          <a:p>
            <a:r>
              <a:rPr lang="en-US" dirty="0"/>
              <a:t>This example has three scopes, one of which inherits a variable from its parent scope.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15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081" y="1777052"/>
            <a:ext cx="7252241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1200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1200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Biswa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"Hello, 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"Good bye, 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//returns "Hello, </a:t>
            </a:r>
            <a:r>
              <a:rPr lang="en-US" altLang="en-US" sz="12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Biswa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//returns "Good bye, ALL";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9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60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Modules – Reusable functionality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081" y="824207"/>
            <a:ext cx="8227338" cy="308838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 Light" panose="020F0302020204030204" pitchFamily="34" charset="0"/>
              </a:rPr>
              <a:t>What is a module?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Calibri Light" panose="020F0302020204030204" pitchFamily="34" charset="0"/>
              </a:rPr>
              <a:t>A </a:t>
            </a:r>
            <a:r>
              <a:rPr lang="en-US" sz="1700" dirty="0">
                <a:latin typeface="Calibri Light" panose="020F0302020204030204" pitchFamily="34" charset="0"/>
              </a:rPr>
              <a:t>container for code for the different parts of your applications.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 Light" panose="020F0302020204030204" pitchFamily="34" charset="0"/>
              </a:rPr>
              <a:t>A module is used to define </a:t>
            </a:r>
            <a:r>
              <a:rPr lang="en-US" sz="2000" b="1" dirty="0">
                <a:latin typeface="Calibri Light" panose="020F0302020204030204" pitchFamily="34" charset="0"/>
              </a:rPr>
              <a:t>services</a:t>
            </a:r>
            <a:r>
              <a:rPr lang="en-US" sz="2000" dirty="0">
                <a:latin typeface="Calibri Light" panose="020F0302020204030204" pitchFamily="34" charset="0"/>
              </a:rPr>
              <a:t> that are reusable by both the HTML document and other modules: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700" dirty="0">
                <a:latin typeface="Calibri Light" panose="020F0302020204030204" pitchFamily="34" charset="0"/>
              </a:rPr>
              <a:t>Controller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700" dirty="0">
                <a:latin typeface="Calibri Light" panose="020F0302020204030204" pitchFamily="34" charset="0"/>
              </a:rPr>
              <a:t>Directive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700" dirty="0">
                <a:latin typeface="Calibri Light" panose="020F0302020204030204" pitchFamily="34" charset="0"/>
              </a:rPr>
              <a:t>Constant, Value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700" dirty="0">
                <a:latin typeface="Calibri Light" panose="020F0302020204030204" pitchFamily="34" charset="0"/>
              </a:rPr>
              <a:t>Factory, Provider, Service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700" dirty="0">
                <a:latin typeface="Calibri Light" panose="020F0302020204030204" pitchFamily="34" charset="0"/>
              </a:rPr>
              <a:t>Filter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 Light" panose="020F0302020204030204" pitchFamily="34" charset="0"/>
              </a:rPr>
              <a:t>Best Practice:</a:t>
            </a:r>
            <a:r>
              <a:rPr lang="en-US" sz="2000" dirty="0">
                <a:latin typeface="Calibri Light" panose="020F0302020204030204" pitchFamily="34" charset="0"/>
              </a:rPr>
              <a:t> Divide your code into modules with distinct functionality. Don’t put everything in one module.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16</a:t>
            </a:fld>
            <a:endParaRPr lang="en-US">
              <a:solidFill>
                <a:srgbClr val="617D78"/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8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28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latin typeface="Calibri Light" panose="020F0302020204030204" pitchFamily="34" charset="0"/>
              </a:rPr>
              <a:t>Module 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09790"/>
            <a:ext cx="8227338" cy="3088385"/>
          </a:xfrm>
        </p:spPr>
        <p:txBody>
          <a:bodyPr/>
          <a:lstStyle/>
          <a:p>
            <a:r>
              <a:rPr lang="en-US" dirty="0"/>
              <a:t>Define a module: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 a module with dependencies on other modules: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 an existing module: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17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78428" y="1336277"/>
            <a:ext cx="7984761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8428" y="2253503"/>
            <a:ext cx="7984760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otherModule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78428" y="3170729"/>
            <a:ext cx="7984760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11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69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 Light" panose="020F0302020204030204" pitchFamily="34" charset="0"/>
              </a:rPr>
              <a:t>Application Module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081" y="1134013"/>
            <a:ext cx="8227338" cy="3088385"/>
          </a:xfrm>
        </p:spPr>
        <p:txBody>
          <a:bodyPr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AngularJS</a:t>
            </a:r>
            <a:r>
              <a:rPr lang="en-US" dirty="0"/>
              <a:t> provides a way for you to bind your main module to the HTML document using the ng-app directive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HTML fragment					JavaScript </a:t>
            </a:r>
            <a:r>
              <a:rPr lang="en-US" dirty="0"/>
              <a:t>fragment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18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081" y="2262706"/>
            <a:ext cx="2717636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ng-app=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02208" y="2253503"/>
            <a:ext cx="4937760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10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1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0" dirty="0">
                <a:latin typeface="Calibri Light" panose="020F0302020204030204" pitchFamily="34" charset="0"/>
              </a:rPr>
              <a:t>Controllers</a:t>
            </a:r>
            <a:endParaRPr lang="en-US" sz="2800" b="0" dirty="0">
              <a:latin typeface="Calibri Light" panose="020F03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9666"/>
            <a:ext cx="8227338" cy="30883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Functions used to initialize the model </a:t>
            </a:r>
            <a:r>
              <a:rPr lang="en-US" altLang="en-US" dirty="0" smtClean="0"/>
              <a:t>objects</a:t>
            </a:r>
            <a:r>
              <a:rPr lang="en-US" altLang="en-US" dirty="0"/>
              <a:t>: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    </a:t>
            </a:r>
            <a:r>
              <a:rPr lang="en-US" altLang="en-US" dirty="0"/>
              <a:t>A new Controller object is instantiated , using the specified Controller's </a:t>
            </a:r>
            <a:r>
              <a:rPr lang="en-US" altLang="en-US" b="1" dirty="0"/>
              <a:t>constructor function</a:t>
            </a:r>
            <a:r>
              <a:rPr lang="en-US" altLang="en-US" dirty="0"/>
              <a:t>.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 smtClean="0"/>
              <a:t>   </a:t>
            </a:r>
            <a:r>
              <a:rPr lang="en-US" altLang="en-US" dirty="0"/>
              <a:t>A new </a:t>
            </a:r>
            <a:r>
              <a:rPr lang="en-US" altLang="en-US" b="1" dirty="0"/>
              <a:t>child scope</a:t>
            </a:r>
            <a:r>
              <a:rPr lang="en-US" altLang="en-US" dirty="0"/>
              <a:t> will be available as an injectable parameter to the Controller's constructor function as $scope.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smtClean="0"/>
              <a:t>Use </a:t>
            </a:r>
            <a:r>
              <a:rPr lang="en-US" altLang="en-US" dirty="0"/>
              <a:t>controllers to</a:t>
            </a:r>
            <a:r>
              <a:rPr lang="en-US" altLang="en-US" dirty="0" smtClean="0"/>
              <a:t>:</a:t>
            </a:r>
          </a:p>
          <a:p>
            <a:pPr lvl="2"/>
            <a:r>
              <a:rPr lang="en-US" altLang="en-US" dirty="0" smtClean="0"/>
              <a:t>     Set </a:t>
            </a:r>
            <a:r>
              <a:rPr lang="en-US" altLang="en-US" dirty="0"/>
              <a:t>up the initial state of the $scope object.</a:t>
            </a:r>
          </a:p>
          <a:p>
            <a:pPr lvl="2"/>
            <a:r>
              <a:rPr lang="en-US" altLang="en-US" dirty="0"/>
              <a:t>  </a:t>
            </a:r>
            <a:r>
              <a:rPr lang="en-US" altLang="en-US" dirty="0" smtClean="0"/>
              <a:t>   </a:t>
            </a:r>
            <a:r>
              <a:rPr lang="en-US" altLang="en-US" dirty="0"/>
              <a:t>Add behavior to the $scope object.</a:t>
            </a:r>
          </a:p>
          <a:p>
            <a:pPr lvl="2"/>
            <a:r>
              <a:rPr lang="en-US" altLang="en-US" dirty="0"/>
              <a:t>  </a:t>
            </a:r>
            <a:r>
              <a:rPr lang="en-US" altLang="en-US" dirty="0" smtClean="0"/>
              <a:t>   </a:t>
            </a:r>
            <a:r>
              <a:rPr lang="en-US" altLang="en-US" dirty="0"/>
              <a:t>Controllers should contain only business logic.</a:t>
            </a:r>
            <a:r>
              <a:rPr lang="en-US" altLang="en-US" sz="2250" dirty="0"/>
              <a:t> 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19</a:t>
            </a:fld>
            <a:endParaRPr lang="en-US">
              <a:solidFill>
                <a:srgbClr val="617D78"/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8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04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b="0" dirty="0" smtClean="0">
                <a:latin typeface="Calibri Light" panose="020F0302020204030204" pitchFamily="34" charset="0"/>
              </a:rPr>
              <a:t>Agenda</a:t>
            </a:r>
            <a:endParaRPr lang="en-GB" sz="700" b="0" dirty="0"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651" y="835543"/>
            <a:ext cx="8203149" cy="39876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 Light" panose="020F0302020204030204" pitchFamily="34" charset="0"/>
              </a:rPr>
              <a:t>Introduction </a:t>
            </a:r>
            <a:r>
              <a:rPr lang="en-US" dirty="0">
                <a:latin typeface="Calibri Light" panose="020F0302020204030204" pitchFamily="34" charset="0"/>
              </a:rPr>
              <a:t>– Why you should be using AngularJS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>
                <a:latin typeface="Calibri Light" panose="020F0302020204030204" pitchFamily="34" charset="0"/>
              </a:rPr>
              <a:t>Single Page Application (SPA)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>
                <a:latin typeface="Calibri Light" panose="020F0302020204030204" pitchFamily="34" charset="0"/>
              </a:rPr>
              <a:t>Downloading AngularJS and Understanding API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 Light" panose="020F0302020204030204" pitchFamily="34" charset="0"/>
              </a:rPr>
              <a:t>Terminology	 – The critical foundation for understanding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 Light" panose="020F0302020204030204" pitchFamily="34" charset="0"/>
              </a:rPr>
              <a:t>Modules </a:t>
            </a:r>
            <a:r>
              <a:rPr lang="en-US" dirty="0">
                <a:latin typeface="Calibri Light" panose="020F0302020204030204" pitchFamily="34" charset="0"/>
              </a:rPr>
              <a:t>– Reusable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 Light" panose="020F0302020204030204" pitchFamily="34" charset="0"/>
              </a:rPr>
              <a:t>Controllers </a:t>
            </a:r>
            <a:r>
              <a:rPr lang="en-US" dirty="0">
                <a:latin typeface="Calibri Light" panose="020F0302020204030204" pitchFamily="34" charset="0"/>
              </a:rPr>
              <a:t>– Facilitating communication between the model and the 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 Light" panose="020F0302020204030204" pitchFamily="34" charset="0"/>
              </a:rPr>
              <a:t>Filters </a:t>
            </a:r>
            <a:r>
              <a:rPr lang="en-US" dirty="0">
                <a:latin typeface="Calibri Light" panose="020F0302020204030204" pitchFamily="34" charset="0"/>
              </a:rPr>
              <a:t>– Changing the way you see things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 Light" panose="020F0302020204030204" pitchFamily="34" charset="0"/>
              </a:rPr>
              <a:t>Demo </a:t>
            </a:r>
            <a:r>
              <a:rPr lang="en-US" dirty="0">
                <a:latin typeface="Calibri Light" panose="020F0302020204030204" pitchFamily="34" charset="0"/>
              </a:rPr>
              <a:t>– Words in 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 Light" panose="020F0302020204030204" pitchFamily="34" charset="0"/>
              </a:rPr>
              <a:t>Conclusions </a:t>
            </a:r>
            <a:r>
              <a:rPr lang="en-US" dirty="0">
                <a:latin typeface="Calibri Light" panose="020F0302020204030204" pitchFamily="34" charset="0"/>
              </a:rPr>
              <a:t>– The end is nigh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 smtClean="0">
              <a:latin typeface="HP Simplified" panose="020B0604020204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 smtClean="0">
              <a:latin typeface="HP Simplified" panose="020B0604020204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 smtClean="0">
              <a:latin typeface="HP Simplified" panose="020B0604020204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 smtClean="0">
              <a:latin typeface="HP Simplified" panose="020B0604020204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 smtClean="0">
              <a:latin typeface="HP Simplified" panose="020B0604020204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 smtClean="0">
              <a:latin typeface="HP Simplified" panose="020B0604020204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 smtClean="0">
              <a:latin typeface="HP Simplified" panose="020B0604020204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HP Simplified" panose="020B0604020204020204" pitchFamily="34" charset="0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368839" y="390906"/>
            <a:ext cx="407194" cy="395288"/>
            <a:chOff x="5822950" y="3163888"/>
            <a:chExt cx="542925" cy="527050"/>
          </a:xfrm>
        </p:grpSpPr>
        <p:sp>
          <p:nvSpPr>
            <p:cNvPr id="9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99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92917"/>
            <a:ext cx="8286751" cy="3088385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1400" b="1" u="sng" dirty="0">
                <a:solidFill>
                  <a:srgbClr val="FF0000"/>
                </a:solidFill>
              </a:rPr>
              <a:t>ng-controller</a:t>
            </a:r>
            <a:r>
              <a:rPr lang="en-US" altLang="en-US" sz="1400" u="sng" dirty="0">
                <a:solidFill>
                  <a:srgbClr val="FF0000"/>
                </a:solidFill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400" dirty="0" smtClean="0"/>
              <a:t>Directive </a:t>
            </a:r>
            <a:r>
              <a:rPr lang="en-US" altLang="en-US" sz="1400" dirty="0"/>
              <a:t>defines the controller.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400" dirty="0"/>
              <a:t>Gets executed when the page loads.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400" dirty="0"/>
              <a:t> </a:t>
            </a:r>
            <a:r>
              <a:rPr lang="en-US" altLang="en-US" sz="1400" dirty="0" smtClean="0"/>
              <a:t>Attribute </a:t>
            </a:r>
            <a:r>
              <a:rPr lang="en-US" altLang="en-US" sz="1400" dirty="0"/>
              <a:t>on a DOM element says that all of the elements inside of it belong to the controller.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400" dirty="0"/>
              <a:t>The value should also be the name of the function 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400" dirty="0"/>
              <a:t>They have special parameters with fixed names like $scope.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20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Calibri Light" panose="020F0302020204030204" pitchFamily="34" charset="0"/>
              </a:rPr>
              <a:t>Controllers</a:t>
            </a:r>
            <a:endParaRPr lang="en-US" sz="2400" b="0" dirty="0">
              <a:latin typeface="Calibri Light" panose="020F0302020204030204" pitchFamily="34" charset="0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368839" y="390906"/>
            <a:ext cx="407194" cy="395288"/>
            <a:chOff x="5822950" y="3163888"/>
            <a:chExt cx="542925" cy="527050"/>
          </a:xfrm>
        </p:grpSpPr>
        <p:sp>
          <p:nvSpPr>
            <p:cNvPr id="9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36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>
                <a:latin typeface="Calibri Light" panose="020F0302020204030204" pitchFamily="34" charset="0"/>
              </a:rPr>
              <a:t>Example:</a:t>
            </a:r>
            <a:endParaRPr lang="en-US" sz="1800" b="0" dirty="0">
              <a:latin typeface="Calibri Light" panose="020F03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081" y="951601"/>
            <a:ext cx="8227338" cy="3088385"/>
          </a:xfrm>
        </p:spPr>
        <p:txBody>
          <a:bodyPr>
            <a:normAutofit fontScale="47500" lnSpcReduction="20000"/>
          </a:bodyPr>
          <a:lstStyle/>
          <a:p>
            <a:pPr lvl="1">
              <a:defRPr/>
            </a:pPr>
            <a:r>
              <a:rPr lang="en-US" sz="2200" dirty="0"/>
              <a:t>&lt;div </a:t>
            </a:r>
            <a:r>
              <a:rPr lang="en-US" sz="2200" b="1" dirty="0"/>
              <a:t>ng-app="" ng-controller</a:t>
            </a:r>
            <a:r>
              <a:rPr lang="en-US" sz="2200" dirty="0"/>
              <a:t>="</a:t>
            </a:r>
            <a:r>
              <a:rPr lang="en-US" sz="2200" b="1" dirty="0"/>
              <a:t>show</a:t>
            </a:r>
            <a:r>
              <a:rPr lang="en-US" sz="2200" b="1" i="1" dirty="0"/>
              <a:t>H</a:t>
            </a:r>
            <a:r>
              <a:rPr lang="en-US" sz="2200" b="1" dirty="0"/>
              <a:t>ideController</a:t>
            </a:r>
            <a:r>
              <a:rPr lang="en-US" sz="2200" dirty="0"/>
              <a:t>"&gt;</a:t>
            </a:r>
          </a:p>
          <a:p>
            <a:pPr lvl="1">
              <a:defRPr/>
            </a:pPr>
            <a:r>
              <a:rPr lang="en-US" sz="2200" dirty="0"/>
              <a:t>        &lt;div id="left"&gt;</a:t>
            </a:r>
          </a:p>
          <a:p>
            <a:pPr lvl="1">
              <a:defRPr/>
            </a:pPr>
            <a:r>
              <a:rPr lang="en-US" sz="2200" dirty="0"/>
              <a:t>            &lt;img src="Images/orderedList1.png" ng-show="status" /&gt;</a:t>
            </a:r>
          </a:p>
          <a:p>
            <a:pPr lvl="1">
              <a:defRPr/>
            </a:pPr>
            <a:r>
              <a:rPr lang="en-US" sz="2200" dirty="0"/>
              <a:t>        &lt;/div&gt;</a:t>
            </a:r>
          </a:p>
          <a:p>
            <a:pPr lvl="1">
              <a:defRPr/>
            </a:pPr>
            <a:r>
              <a:rPr lang="en-US" sz="2200" dirty="0"/>
              <a:t>		&lt;label&gt;First Name&lt;/label&gt;</a:t>
            </a:r>
          </a:p>
          <a:p>
            <a:pPr lvl="1">
              <a:defRPr/>
            </a:pPr>
            <a:r>
              <a:rPr lang="en-US" sz="2200" dirty="0"/>
              <a:t>        	&lt;input type="text" ng-model="name"&gt;</a:t>
            </a:r>
          </a:p>
          <a:p>
            <a:pPr lvl="1">
              <a:defRPr/>
            </a:pPr>
            <a:r>
              <a:rPr lang="en-US" sz="2200" dirty="0"/>
              <a:t>        		&lt;p </a:t>
            </a:r>
            <a:r>
              <a:rPr lang="en-US" sz="2200" b="1" dirty="0"/>
              <a:t>ng-bind</a:t>
            </a:r>
            <a:r>
              <a:rPr lang="en-US" sz="2200" dirty="0"/>
              <a:t>="name"&gt;&lt;/p&gt;</a:t>
            </a:r>
          </a:p>
          <a:p>
            <a:pPr lvl="1">
              <a:defRPr/>
            </a:pPr>
            <a:r>
              <a:rPr lang="en-US" sz="2200" dirty="0"/>
              <a:t>        &lt;button </a:t>
            </a:r>
            <a:r>
              <a:rPr lang="en-US" sz="2200" b="1" dirty="0"/>
              <a:t>ng-click="show()"</a:t>
            </a:r>
            <a:r>
              <a:rPr lang="en-US" sz="2200" dirty="0"/>
              <a:t>&gt;Hide Image&lt;/button&gt;</a:t>
            </a:r>
          </a:p>
          <a:p>
            <a:pPr lvl="1">
              <a:defRPr/>
            </a:pPr>
            <a:r>
              <a:rPr lang="en-US" sz="2200" dirty="0"/>
              <a:t>    &lt;/div&gt;</a:t>
            </a:r>
          </a:p>
          <a:p>
            <a:pPr lvl="1">
              <a:defRPr/>
            </a:pPr>
            <a:endParaRPr lang="en-US" sz="2200" dirty="0"/>
          </a:p>
          <a:p>
            <a:pPr lvl="1">
              <a:defRPr/>
            </a:pPr>
            <a:r>
              <a:rPr lang="en-US" sz="2200" dirty="0"/>
              <a:t>    &lt;script&gt;</a:t>
            </a:r>
          </a:p>
          <a:p>
            <a:pPr lvl="1">
              <a:defRPr/>
            </a:pPr>
            <a:r>
              <a:rPr lang="en-US" sz="2200" dirty="0"/>
              <a:t>        function </a:t>
            </a:r>
            <a:r>
              <a:rPr lang="en-US" sz="2200" b="1" dirty="0"/>
              <a:t>showHideController</a:t>
            </a:r>
            <a:r>
              <a:rPr lang="en-US" sz="2200" dirty="0"/>
              <a:t>(</a:t>
            </a:r>
            <a:r>
              <a:rPr lang="en-US" sz="2200" b="1" dirty="0"/>
              <a:t>$scope</a:t>
            </a:r>
            <a:r>
              <a:rPr lang="en-US" sz="2200" dirty="0"/>
              <a:t>) {</a:t>
            </a:r>
          </a:p>
          <a:p>
            <a:pPr lvl="1">
              <a:defRPr/>
            </a:pPr>
            <a:r>
              <a:rPr lang="en-US" sz="2200" dirty="0"/>
              <a:t>            $scope.status = true;</a:t>
            </a:r>
          </a:p>
          <a:p>
            <a:pPr lvl="1">
              <a:defRPr/>
            </a:pPr>
            <a:r>
              <a:rPr lang="en-US" sz="2200" dirty="0"/>
              <a:t>            $scope.</a:t>
            </a:r>
            <a:r>
              <a:rPr lang="en-US" sz="2200" b="1" dirty="0"/>
              <a:t>show </a:t>
            </a:r>
            <a:r>
              <a:rPr lang="en-US" sz="2200" dirty="0"/>
              <a:t>= function () {</a:t>
            </a:r>
          </a:p>
          <a:p>
            <a:pPr lvl="1">
              <a:defRPr/>
            </a:pPr>
            <a:r>
              <a:rPr lang="en-US" sz="2200" dirty="0"/>
              <a:t>                $scope.status = false;</a:t>
            </a:r>
          </a:p>
          <a:p>
            <a:pPr lvl="1">
              <a:defRPr/>
            </a:pPr>
            <a:r>
              <a:rPr lang="en-US" sz="2200" dirty="0"/>
              <a:t>            } }</a:t>
            </a:r>
          </a:p>
          <a:p>
            <a:pPr lvl="1">
              <a:defRPr/>
            </a:pPr>
            <a:r>
              <a:rPr lang="en-US" sz="2200" dirty="0"/>
              <a:t>   &lt;/script&gt;.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21</a:t>
            </a:fld>
            <a:endParaRPr lang="en-US">
              <a:solidFill>
                <a:srgbClr val="617D78"/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8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187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latin typeface="Calibri Light" panose="020F0302020204030204" pitchFamily="34" charset="0"/>
              </a:rPr>
              <a:t>Filters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09790"/>
            <a:ext cx="8227338" cy="308838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Used for transforming the data for display used along with expressions.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dirty="0"/>
              <a:t>Can also be added to directives using a pipe (|) character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b="1" u="sng" dirty="0"/>
              <a:t>multiple filters</a:t>
            </a:r>
            <a:r>
              <a:rPr lang="en-US" dirty="0"/>
              <a:t> can be used by using two or more pipes.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To use the uppercase filter,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dirty="0"/>
              <a:t> &lt;p&gt;The </a:t>
            </a:r>
            <a:r>
              <a:rPr lang="en-US" dirty="0" smtClean="0"/>
              <a:t>First name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{{ </a:t>
            </a:r>
            <a:r>
              <a:rPr lang="en-US" b="1" dirty="0" err="1">
                <a:solidFill>
                  <a:srgbClr val="C00000"/>
                </a:solidFill>
              </a:rPr>
              <a:t>firstName</a:t>
            </a:r>
            <a:r>
              <a:rPr lang="en-US" b="1" dirty="0">
                <a:solidFill>
                  <a:srgbClr val="C00000"/>
                </a:solidFill>
              </a:rPr>
              <a:t> | uppercase }}&lt;/</a:t>
            </a:r>
            <a:r>
              <a:rPr lang="en-US" b="1" dirty="0"/>
              <a:t>p&gt;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We can also use filters from within JavaScript by using the $filter service. </a:t>
            </a:r>
          </a:p>
          <a:p>
            <a:pPr lvl="2">
              <a:buFontTx/>
              <a:buNone/>
              <a:defRPr/>
            </a:pPr>
            <a:r>
              <a:rPr lang="en-US" dirty="0" smtClean="0"/>
              <a:t>app.controller</a:t>
            </a:r>
            <a:r>
              <a:rPr lang="en-US" dirty="0"/>
              <a:t>('</a:t>
            </a:r>
            <a:r>
              <a:rPr lang="en-US" dirty="0" err="1"/>
              <a:t>DemoController</a:t>
            </a:r>
            <a:r>
              <a:rPr lang="en-US" dirty="0"/>
              <a:t>', ['$scope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', '$filter',</a:t>
            </a:r>
          </a:p>
          <a:p>
            <a:pPr lvl="2">
              <a:buFontTx/>
              <a:buNone/>
              <a:defRPr/>
            </a:pPr>
            <a:r>
              <a:rPr lang="en-US" dirty="0"/>
              <a:t>  function ($scope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, $filter) {</a:t>
            </a:r>
          </a:p>
          <a:p>
            <a:pPr lvl="2">
              <a:buFontTx/>
              <a:buNone/>
              <a:defRPr/>
            </a:pPr>
            <a:r>
              <a:rPr lang="en-US" dirty="0"/>
              <a:t>    $scope.name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= $filter('lowercase')(‘Ramesh');</a:t>
            </a:r>
          </a:p>
          <a:p>
            <a:pPr lvl="2">
              <a:buFontTx/>
              <a:buNone/>
              <a:defRPr/>
            </a:pPr>
            <a:r>
              <a:rPr lang="en-US" dirty="0">
                <a:latin typeface="Calibri" pitchFamily="34" charset="0"/>
              </a:rPr>
              <a:t>  }</a:t>
            </a:r>
          </a:p>
          <a:p>
            <a:pPr lvl="2">
              <a:buFontTx/>
              <a:buNone/>
              <a:defRPr/>
            </a:pPr>
            <a:r>
              <a:rPr lang="en-US" dirty="0">
                <a:latin typeface="Calibri" pitchFamily="34" charset="0"/>
              </a:rPr>
              <a:t>]);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22</a:t>
            </a:fld>
            <a:endParaRPr lang="en-US">
              <a:solidFill>
                <a:srgbClr val="617D78"/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368839" y="390906"/>
            <a:ext cx="407194" cy="395288"/>
            <a:chOff x="5822950" y="3163888"/>
            <a:chExt cx="542925" cy="527050"/>
          </a:xfrm>
        </p:grpSpPr>
        <p:sp>
          <p:nvSpPr>
            <p:cNvPr id="8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13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latin typeface="Calibri Light" panose="020F0302020204030204" pitchFamily="34" charset="0"/>
              </a:rPr>
              <a:t>Filters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34975"/>
            <a:ext cx="8227338" cy="308838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Currency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en-US" dirty="0" smtClean="0"/>
              <a:t>Format </a:t>
            </a:r>
            <a:r>
              <a:rPr lang="en-US" altLang="en-US" dirty="0"/>
              <a:t>a number to a currency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Select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en-US" dirty="0" smtClean="0"/>
              <a:t>A </a:t>
            </a:r>
            <a:r>
              <a:rPr lang="en-US" altLang="en-US" dirty="0"/>
              <a:t>subset of items from an array.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Lowercase</a:t>
            </a:r>
          </a:p>
          <a:p>
            <a:pPr marL="0" indent="0">
              <a:buNone/>
            </a:pPr>
            <a:r>
              <a:rPr lang="en-US" altLang="en-US" sz="1200" dirty="0" smtClean="0"/>
              <a:t>	Format </a:t>
            </a:r>
            <a:r>
              <a:rPr lang="en-US" altLang="en-US" sz="1200" dirty="0"/>
              <a:t>a string to lower case.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200" dirty="0" smtClean="0"/>
              <a:t>Order By</a:t>
            </a:r>
            <a:endParaRPr lang="en-US" altLang="en-US" sz="1200" dirty="0"/>
          </a:p>
          <a:p>
            <a:pPr marL="0" indent="0">
              <a:buNone/>
            </a:pPr>
            <a:r>
              <a:rPr lang="en-US" altLang="en-US" sz="1200" dirty="0" smtClean="0"/>
              <a:t>              	Orders </a:t>
            </a:r>
            <a:r>
              <a:rPr lang="en-US" altLang="en-US" sz="1200" dirty="0"/>
              <a:t>an array by an expression.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200" dirty="0"/>
              <a:t>Uppercase</a:t>
            </a:r>
          </a:p>
          <a:p>
            <a:pPr marL="0" indent="0">
              <a:buNone/>
            </a:pPr>
            <a:r>
              <a:rPr lang="en-US" altLang="en-US" sz="1200" dirty="0" smtClean="0"/>
              <a:t>	Format </a:t>
            </a:r>
            <a:r>
              <a:rPr lang="en-US" altLang="en-US" sz="1200" dirty="0"/>
              <a:t>a string to upper case.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23</a:t>
            </a:fld>
            <a:endParaRPr lang="en-US">
              <a:solidFill>
                <a:srgbClr val="617D78"/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368839" y="390906"/>
            <a:ext cx="407194" cy="395288"/>
            <a:chOff x="5822950" y="3163888"/>
            <a:chExt cx="542925" cy="527050"/>
          </a:xfrm>
        </p:grpSpPr>
        <p:sp>
          <p:nvSpPr>
            <p:cNvPr id="8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49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>
                <a:latin typeface="Calibri Light" panose="020F0302020204030204" pitchFamily="34" charset="0"/>
              </a:rPr>
              <a:t>Filters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081" y="1217141"/>
            <a:ext cx="8227338" cy="30883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HTML Example					JavaScript </a:t>
            </a:r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24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6333" y="1706184"/>
            <a:ext cx="353270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ng-app=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ng-controller=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"myController"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&lt;p&gt;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{{name | uppercase}}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&lt;p&gt;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{{uppercaseName()}}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59082" y="1706184"/>
            <a:ext cx="3915295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=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9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9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'$scope'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'$filter'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($scope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$filter)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$scope.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‘Biswa Ranjan'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uppercaseName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$filter(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'uppercase'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)($scope.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8368839" y="390906"/>
            <a:ext cx="407194" cy="395288"/>
            <a:chOff x="5822950" y="3163888"/>
            <a:chExt cx="542925" cy="527050"/>
          </a:xfrm>
        </p:grpSpPr>
        <p:sp>
          <p:nvSpPr>
            <p:cNvPr id="12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65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latin typeface="Calibri Light" panose="020F0302020204030204" pitchFamily="34" charset="0"/>
              </a:rPr>
              <a:t>Filters with Parameters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4073" y="1043041"/>
            <a:ext cx="8227338" cy="30883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HTML Example					</a:t>
            </a:r>
            <a:r>
              <a:rPr lang="en-US" dirty="0"/>
              <a:t>JavaScript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25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124691" y="1458879"/>
            <a:ext cx="3798917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8610" indent="-13716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10287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0287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–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1510" indent="-10287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–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8670" indent="-10287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–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1540" indent="-10287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–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8700" indent="-10287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–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65860" indent="-10287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–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expression | </a:t>
            </a:r>
            <a:r>
              <a:rPr lang="en-US" altLang="en-US" sz="10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filterName</a:t>
            </a:r>
            <a:r>
              <a:rPr lang="en-US" altLang="en-US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param1 : param2 }}</a:t>
            </a:r>
            <a:endParaRPr lang="en-US" altLang="en-US" sz="1000" dirty="0" smtClean="0"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172990" y="1474268"/>
            <a:ext cx="3996789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$filter(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param2)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368839" y="390906"/>
            <a:ext cx="407194" cy="395288"/>
            <a:chOff x="5822950" y="3163888"/>
            <a:chExt cx="542925" cy="527050"/>
          </a:xfrm>
        </p:grpSpPr>
        <p:sp>
          <p:nvSpPr>
            <p:cNvPr id="10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26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latin typeface="Calibri Light" panose="020F0302020204030204" pitchFamily="34" charset="0"/>
              </a:rPr>
              <a:t>Demo Application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525" y="906198"/>
            <a:ext cx="8228013" cy="2363882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8368839" y="390906"/>
            <a:ext cx="407194" cy="395288"/>
            <a:chOff x="5822950" y="3163888"/>
            <a:chExt cx="542925" cy="527050"/>
          </a:xfrm>
        </p:grpSpPr>
        <p:sp>
          <p:nvSpPr>
            <p:cNvPr id="11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2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latin typeface="Calibri Light" panose="020F0302020204030204" pitchFamily="34" charset="0"/>
              </a:rPr>
              <a:t>Example Application: script.js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27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081" y="852199"/>
            <a:ext cx="7106472" cy="3495357"/>
          </a:xfrm>
          <a:prstGeom prst="rect">
            <a:avLst/>
          </a:prstGeom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368839" y="390906"/>
            <a:ext cx="407194" cy="395288"/>
            <a:chOff x="5822950" y="3163888"/>
            <a:chExt cx="542925" cy="527050"/>
          </a:xfrm>
        </p:grpSpPr>
        <p:sp>
          <p:nvSpPr>
            <p:cNvPr id="9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971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28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6" y="391602"/>
            <a:ext cx="6001789" cy="41055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26" y="4497185"/>
            <a:ext cx="4438650" cy="191193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8368839" y="390906"/>
            <a:ext cx="407194" cy="395288"/>
            <a:chOff x="5822950" y="3163888"/>
            <a:chExt cx="542925" cy="527050"/>
          </a:xfrm>
        </p:grpSpPr>
        <p:sp>
          <p:nvSpPr>
            <p:cNvPr id="11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558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latin typeface="Calibri Light" panose="020F0302020204030204" pitchFamily="34" charset="0"/>
              </a:rPr>
              <a:t>Demo Application: index.html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29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080" y="699516"/>
            <a:ext cx="7265443" cy="3914048"/>
          </a:xfrm>
          <a:prstGeom prst="rect">
            <a:avLst/>
          </a:prstGeom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368839" y="390906"/>
            <a:ext cx="407194" cy="395288"/>
            <a:chOff x="5822950" y="3163888"/>
            <a:chExt cx="542925" cy="527050"/>
          </a:xfrm>
        </p:grpSpPr>
        <p:sp>
          <p:nvSpPr>
            <p:cNvPr id="9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03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b="0" dirty="0">
                <a:latin typeface="Calibri Light" panose="020F0302020204030204" pitchFamily="34" charset="0"/>
              </a:rPr>
              <a:t>Objectives</a:t>
            </a:r>
            <a:endParaRPr lang="en-GB" sz="1350" b="0" dirty="0">
              <a:latin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50" y="926604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</a:rPr>
              <a:t>To give you a core objective to understand all of the terminology with example and documentation out there.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</a:rPr>
              <a:t>I will cover…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 Light" panose="020F0302020204030204" pitchFamily="34" charset="0"/>
              </a:rPr>
              <a:t>Why?</a:t>
            </a:r>
            <a:endParaRPr lang="en-US" sz="1400" dirty="0">
              <a:latin typeface="Calibri Light" panose="020F03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 Light" panose="020F0302020204030204" pitchFamily="34" charset="0"/>
              </a:rPr>
              <a:t>What?</a:t>
            </a:r>
            <a:endParaRPr lang="en-US" sz="1400" dirty="0">
              <a:latin typeface="Calibri Light" panose="020F03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smtClean="0">
                <a:latin typeface="Calibri Light" panose="020F0302020204030204" pitchFamily="34" charset="0"/>
              </a:rPr>
              <a:t>How?</a:t>
            </a:r>
            <a:endParaRPr lang="en-US" sz="1400" dirty="0">
              <a:latin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</a:rPr>
              <a:t>I will very briefly cover how to build your first AngularJS application.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60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latin typeface="Calibri Light" panose="020F0302020204030204" pitchFamily="34" charset="0"/>
              </a:rPr>
              <a:t>Great Resources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3207" y="1043041"/>
            <a:ext cx="7961331" cy="30883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Official Tutorial – </a:t>
            </a:r>
            <a:r>
              <a:rPr lang="en-US" dirty="0">
                <a:hlinkClick r:id="rId2"/>
              </a:rPr>
              <a:t>https://docs.angularjs.org/tutorial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Official API – </a:t>
            </a:r>
            <a:r>
              <a:rPr lang="en-US" dirty="0">
                <a:hlinkClick r:id="rId3"/>
              </a:rPr>
              <a:t>https://docs.angularjs.org/api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Developer Guide – </a:t>
            </a:r>
            <a:r>
              <a:rPr lang="en-US" dirty="0">
                <a:hlinkClick r:id="rId4"/>
              </a:rPr>
              <a:t>https://docs.angularjs.org/guide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Articles, explanations, tutorials – </a:t>
            </a:r>
            <a:r>
              <a:rPr lang="en-US" dirty="0">
                <a:hlinkClick r:id="rId5"/>
              </a:rPr>
              <a:t>http://www.ng-newsletter.com/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30</a:t>
            </a:fld>
            <a:endParaRPr lang="en-US">
              <a:solidFill>
                <a:srgbClr val="617D78"/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368839" y="390906"/>
            <a:ext cx="407194" cy="395288"/>
            <a:chOff x="5822950" y="3163888"/>
            <a:chExt cx="542925" cy="527050"/>
          </a:xfrm>
        </p:grpSpPr>
        <p:sp>
          <p:nvSpPr>
            <p:cNvPr id="8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27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31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04" y="549460"/>
            <a:ext cx="7403948" cy="1304278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556" y="1973187"/>
            <a:ext cx="4519195" cy="2546460"/>
          </a:xfrm>
          <a:prstGeom prst="rect">
            <a:avLst/>
          </a:prstGeom>
        </p:spPr>
      </p:pic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8368839" y="390906"/>
            <a:ext cx="407194" cy="395288"/>
            <a:chOff x="5822950" y="3163888"/>
            <a:chExt cx="542925" cy="527050"/>
          </a:xfrm>
        </p:grpSpPr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63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GB" sz="3200" b="0" dirty="0">
                <a:latin typeface="HP Simplified" panose="020B0604020204020204" pitchFamily="34" charset="0"/>
              </a:rPr>
              <a:t>Introduction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3649" y="1057451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" panose="020F0502020204030204" pitchFamily="34" charset="0"/>
              </a:rPr>
              <a:t>First off, why use JavaScript?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" panose="020F0502020204030204" pitchFamily="34" charset="0"/>
              </a:rPr>
              <a:t>To dynamically update your HTML document and to get data to and from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" panose="020F0502020204030204" pitchFamily="34" charset="0"/>
              </a:rPr>
              <a:t>AngularJS is a framework (a JavaScript library) that makes it easier to communicate between your HTML document and JavaScript.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 Light" panose="020F0302020204030204" pitchFamily="34" charset="0"/>
                <a:cs typeface="Calibri" panose="020F0502020204030204" pitchFamily="34" charset="0"/>
              </a:rPr>
              <a:t> To make the development of web apps easier and faster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 Light" panose="020F0302020204030204" pitchFamily="34" charset="0"/>
                <a:cs typeface="Calibri" panose="020F0502020204030204" pitchFamily="34" charset="0"/>
              </a:rPr>
              <a:t> HTML  with a native Model-View-Controller (MVC) capabilities.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>
                <a:latin typeface="Calibri Light" panose="020F0302020204030204" pitchFamily="34" charset="0"/>
                <a:cs typeface="Calibri" panose="020F0502020204030204" pitchFamily="34" charset="0"/>
              </a:rPr>
              <a:t>extends HTML attributes with </a:t>
            </a:r>
            <a:r>
              <a:rPr lang="en-US" altLang="en-US" sz="2000" b="1" dirty="0">
                <a:latin typeface="Calibri Light" panose="020F0302020204030204" pitchFamily="34" charset="0"/>
                <a:cs typeface="Calibri" panose="020F0502020204030204" pitchFamily="34" charset="0"/>
              </a:rPr>
              <a:t>Directives</a:t>
            </a:r>
            <a:r>
              <a:rPr lang="en-US" altLang="en-US" sz="2000" dirty="0">
                <a:latin typeface="Calibri Light" panose="020F0302020204030204" pitchFamily="34" charset="0"/>
                <a:cs typeface="Calibri" panose="020F0502020204030204" pitchFamily="34" charset="0"/>
              </a:rPr>
              <a:t>, and binds data to HTML with </a:t>
            </a:r>
            <a:r>
              <a:rPr lang="en-US" altLang="en-US" sz="2000" b="1" dirty="0">
                <a:latin typeface="Calibri Light" panose="020F0302020204030204" pitchFamily="34" charset="0"/>
                <a:cs typeface="Calibri" panose="020F0502020204030204" pitchFamily="34" charset="0"/>
              </a:rPr>
              <a:t>Expressions 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397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b="0" dirty="0">
                <a:latin typeface="Calibri Light" panose="020F0302020204030204" pitchFamily="34" charset="0"/>
              </a:rPr>
              <a:t>Single Page Application</a:t>
            </a:r>
            <a:endParaRPr lang="en-GB" sz="1350" b="0" dirty="0">
              <a:latin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94473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>
                <a:latin typeface="Calibri Light" panose="020F0302020204030204" pitchFamily="34" charset="0"/>
              </a:rPr>
              <a:t>1. HTML is a great declarative language for static documents. </a:t>
            </a:r>
          </a:p>
          <a:p>
            <a:r>
              <a:rPr lang="en-US" sz="1400" dirty="0">
                <a:latin typeface="Calibri Light" panose="020F0302020204030204" pitchFamily="34" charset="0"/>
              </a:rPr>
              <a:t>      -    It does not contain much in the way of creating applications, </a:t>
            </a:r>
          </a:p>
          <a:p>
            <a:endParaRPr lang="en-US" sz="1400" dirty="0">
              <a:latin typeface="Calibri Light" panose="020F0302020204030204" pitchFamily="34" charset="0"/>
            </a:endParaRPr>
          </a:p>
          <a:p>
            <a:r>
              <a:rPr lang="en-US" sz="1400" dirty="0">
                <a:latin typeface="Calibri Light" panose="020F0302020204030204" pitchFamily="34" charset="0"/>
              </a:rPr>
              <a:t>2. One "real" HTML page whose content can be changed in JavaScript  without having to download a new page. </a:t>
            </a:r>
          </a:p>
          <a:p>
            <a:r>
              <a:rPr lang="en-US" sz="1400" dirty="0">
                <a:latin typeface="Calibri Light" panose="020F0302020204030204" pitchFamily="34" charset="0"/>
              </a:rPr>
              <a:t>       -    The new content is created programmatically using templates.           </a:t>
            </a:r>
          </a:p>
          <a:p>
            <a:r>
              <a:rPr lang="en-US" sz="1400" dirty="0">
                <a:latin typeface="Calibri Light" panose="020F0302020204030204" pitchFamily="34" charset="0"/>
              </a:rPr>
              <a:t>       -    Performances is better since not downloading a new HTML page each time while navigating </a:t>
            </a:r>
          </a:p>
          <a:p>
            <a:endParaRPr lang="en-US" sz="1400" dirty="0">
              <a:latin typeface="Calibri Light" panose="020F0302020204030204" pitchFamily="34" charset="0"/>
            </a:endParaRPr>
          </a:p>
          <a:p>
            <a:r>
              <a:rPr lang="en-US" sz="1400" dirty="0">
                <a:latin typeface="Calibri Light" panose="020F0302020204030204" pitchFamily="34" charset="0"/>
              </a:rPr>
              <a:t>3. No server-side page rendering</a:t>
            </a:r>
          </a:p>
          <a:p>
            <a:endParaRPr lang="en-US" sz="1400" dirty="0" smtClean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HP Simplified" panose="020B0604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38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altLang="en-US" sz="2400" b="0" dirty="0">
                <a:latin typeface="Calibri Light" panose="020F0302020204030204" pitchFamily="34" charset="0"/>
              </a:rPr>
              <a:t>Characteristics Single Page Application:</a:t>
            </a:r>
            <a:endParaRPr lang="en-GB" sz="1350" b="0" dirty="0">
              <a:latin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en-US" sz="1600" b="1" u="sng" dirty="0">
                <a:solidFill>
                  <a:srgbClr val="C00000"/>
                </a:solidFill>
                <a:latin typeface="Calibri Light" panose="020F0302020204030204" pitchFamily="34" charset="0"/>
              </a:rPr>
              <a:t>Chunking </a:t>
            </a:r>
          </a:p>
          <a:p>
            <a:pPr lvl="1"/>
            <a:r>
              <a:rPr lang="en-US" altLang="en-US" sz="1600" dirty="0">
                <a:latin typeface="Calibri Light" panose="020F0302020204030204" pitchFamily="34" charset="0"/>
              </a:rPr>
              <a:t>the web page is constructed by loading chunks of HTML fragments and JSON data instead of receiving full HTML from a web server on every request. </a:t>
            </a:r>
          </a:p>
          <a:p>
            <a:endParaRPr lang="en-US" altLang="en-US" sz="1600" dirty="0">
              <a:latin typeface="Calibri Light" panose="020F0302020204030204" pitchFamily="34" charset="0"/>
            </a:endParaRPr>
          </a:p>
          <a:p>
            <a:r>
              <a:rPr lang="en-US" altLang="en-US" sz="1600" b="1" u="sng" dirty="0">
                <a:solidFill>
                  <a:srgbClr val="C00000"/>
                </a:solidFill>
                <a:latin typeface="Calibri Light" panose="020F0302020204030204" pitchFamily="34" charset="0"/>
              </a:rPr>
              <a:t>Controllers </a:t>
            </a:r>
          </a:p>
          <a:p>
            <a:pPr lvl="1"/>
            <a:r>
              <a:rPr lang="en-US" altLang="en-US" sz="1600" dirty="0">
                <a:latin typeface="Calibri Light" panose="020F0302020204030204" pitchFamily="34" charset="0"/>
              </a:rPr>
              <a:t> JavaScript code that handles complex DOM and data manipulations, application logic and AJAX calls is replaced by controllers that separate views and models using MVC or MVVM patterns. </a:t>
            </a:r>
          </a:p>
          <a:p>
            <a:endParaRPr lang="en-US" altLang="en-US" sz="1600" dirty="0">
              <a:latin typeface="Calibri Light" panose="020F0302020204030204" pitchFamily="34" charset="0"/>
            </a:endParaRPr>
          </a:p>
          <a:p>
            <a:r>
              <a:rPr lang="en-US" altLang="en-US" sz="1600" b="1" u="sng" dirty="0">
                <a:solidFill>
                  <a:srgbClr val="C00000"/>
                </a:solidFill>
                <a:latin typeface="Calibri Light" panose="020F0302020204030204" pitchFamily="34" charset="0"/>
              </a:rPr>
              <a:t>Templating </a:t>
            </a:r>
          </a:p>
          <a:p>
            <a:pPr lvl="1"/>
            <a:r>
              <a:rPr lang="en-US" altLang="en-US" sz="1600" dirty="0">
                <a:latin typeface="Calibri Light" panose="020F0302020204030204" pitchFamily="34" charset="0"/>
              </a:rPr>
              <a:t> coding of UI and DOM manipulations are replaced by declarative binding of data to HTML templates.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" dirty="0">
              <a:latin typeface="Calibri Light" panose="020F030202020403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236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b="0" dirty="0"/>
              <a:t>Downloading AngularJS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en-US" sz="1600" dirty="0">
                <a:latin typeface="Calibri Light" panose="020F0302020204030204" pitchFamily="34" charset="0"/>
              </a:rPr>
              <a:t>Can be download from  </a:t>
            </a:r>
            <a:r>
              <a:rPr lang="en-US" altLang="en-US" sz="1600" dirty="0">
                <a:latin typeface="Calibri Light" panose="020F0302020204030204" pitchFamily="34" charset="0"/>
                <a:hlinkClick r:id="rId3"/>
              </a:rPr>
              <a:t>http://angularjs.org/</a:t>
            </a:r>
            <a:r>
              <a:rPr lang="en-US" altLang="en-US" sz="1600" dirty="0">
                <a:latin typeface="Calibri Light" panose="020F0302020204030204" pitchFamily="34" charset="0"/>
              </a:rPr>
              <a:t> </a:t>
            </a:r>
          </a:p>
          <a:p>
            <a:r>
              <a:rPr lang="en-US" altLang="en-US" sz="1600" dirty="0">
                <a:latin typeface="Calibri Light" panose="020F0302020204030204" pitchFamily="34" charset="0"/>
              </a:rPr>
              <a:t>Added to a web page with a script tag.</a:t>
            </a:r>
          </a:p>
          <a:p>
            <a:pPr lvl="1"/>
            <a:r>
              <a:rPr lang="en-US" altLang="en-US" sz="1600" b="1" dirty="0">
                <a:solidFill>
                  <a:srgbClr val="FF0000"/>
                </a:solidFill>
                <a:latin typeface="Calibri Light" panose="020F0302020204030204" pitchFamily="34" charset="0"/>
              </a:rPr>
              <a:t>&lt;script src="Scripts/angular.js"&gt;&lt;/script&gt;</a:t>
            </a:r>
            <a:endParaRPr lang="en-US" altLang="en-US" sz="1600" dirty="0">
              <a:solidFill>
                <a:srgbClr val="FF0000"/>
              </a:solidFill>
              <a:latin typeface="Calibri Light" panose="020F0302020204030204" pitchFamily="34" charset="0"/>
            </a:endParaRPr>
          </a:p>
          <a:p>
            <a:r>
              <a:rPr lang="en-US" altLang="en-US" sz="1600" dirty="0">
                <a:latin typeface="Calibri Light" panose="020F0302020204030204" pitchFamily="34" charset="0"/>
              </a:rPr>
              <a:t>Can also be added through latest CDN link </a:t>
            </a:r>
          </a:p>
          <a:p>
            <a:pPr lvl="1"/>
            <a:r>
              <a:rPr lang="en-US" altLang="en-US" sz="1400" b="1" dirty="0">
                <a:solidFill>
                  <a:srgbClr val="C00000"/>
                </a:solidFill>
                <a:latin typeface="Calibri Light" panose="020F0302020204030204" pitchFamily="34" charset="0"/>
              </a:rPr>
              <a:t>&lt;head&gt; </a:t>
            </a:r>
          </a:p>
          <a:p>
            <a:pPr lvl="1"/>
            <a:r>
              <a:rPr lang="en-US" altLang="en-US" sz="1400" b="1" dirty="0">
                <a:solidFill>
                  <a:srgbClr val="C00000"/>
                </a:solidFill>
                <a:latin typeface="Calibri Light" panose="020F0302020204030204" pitchFamily="34" charset="0"/>
              </a:rPr>
              <a:t>&lt;title&gt;Learning AngularJS&lt;/title&gt; </a:t>
            </a:r>
          </a:p>
          <a:p>
            <a:pPr lvl="1"/>
            <a:r>
              <a:rPr lang="en-US" altLang="en-US" sz="1200" b="1" dirty="0">
                <a:solidFill>
                  <a:srgbClr val="C00000"/>
                </a:solidFill>
                <a:latin typeface="Calibri Light" panose="020F0302020204030204" pitchFamily="34" charset="0"/>
              </a:rPr>
              <a:t>&lt;script </a:t>
            </a:r>
            <a:r>
              <a:rPr lang="en-US" altLang="en-US" sz="1200" b="1" dirty="0" err="1">
                <a:solidFill>
                  <a:srgbClr val="C00000"/>
                </a:solidFill>
                <a:latin typeface="Calibri Light" panose="020F0302020204030204" pitchFamily="34" charset="0"/>
              </a:rPr>
              <a:t>src</a:t>
            </a:r>
            <a:r>
              <a:rPr lang="en-US" altLang="en-US" sz="1200" b="1" dirty="0">
                <a:solidFill>
                  <a:srgbClr val="C00000"/>
                </a:solidFill>
                <a:latin typeface="Calibri Light" panose="020F0302020204030204" pitchFamily="34" charset="0"/>
              </a:rPr>
              <a:t>=</a:t>
            </a:r>
            <a:r>
              <a:rPr lang="en-US" altLang="en-US" sz="1200" b="1" dirty="0">
                <a:solidFill>
                  <a:srgbClr val="C00000"/>
                </a:solidFill>
                <a:latin typeface="Calibri Light" panose="020F0302020204030204" pitchFamily="34" charset="0"/>
                <a:hlinkClick r:id="rId4"/>
              </a:rPr>
              <a:t>https://ajax.googleapis.com/ajax/libs/angularjs/1.0.7/angular.min.js</a:t>
            </a:r>
            <a:r>
              <a:rPr lang="en-US" altLang="en-US" sz="1200" b="1" dirty="0">
                <a:solidFill>
                  <a:srgbClr val="C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1400" b="1" dirty="0">
                <a:solidFill>
                  <a:srgbClr val="C00000"/>
                </a:solidFill>
                <a:latin typeface="Calibri Light" panose="020F0302020204030204" pitchFamily="34" charset="0"/>
              </a:rPr>
              <a:t>&gt;&lt;/script&gt; </a:t>
            </a:r>
          </a:p>
          <a:p>
            <a:pPr lvl="1"/>
            <a:r>
              <a:rPr lang="en-US" altLang="en-US" sz="1400" b="1" dirty="0">
                <a:solidFill>
                  <a:srgbClr val="C00000"/>
                </a:solidFill>
                <a:latin typeface="Calibri Light" panose="020F0302020204030204" pitchFamily="34" charset="0"/>
              </a:rPr>
              <a:t>&lt;/head&gt;</a:t>
            </a:r>
          </a:p>
          <a:p>
            <a:r>
              <a:rPr lang="en-US" altLang="en-US" sz="1600" dirty="0">
                <a:latin typeface="Calibri Light" panose="020F0302020204030204" pitchFamily="34" charset="0"/>
              </a:rPr>
              <a:t>There are two types of angular script URLs we can point to,</a:t>
            </a:r>
          </a:p>
          <a:p>
            <a:r>
              <a:rPr lang="en-US" altLang="en-US" sz="1600" b="1" dirty="0">
                <a:solidFill>
                  <a:srgbClr val="C00000"/>
                </a:solidFill>
                <a:latin typeface="Calibri Light" panose="020F0302020204030204" pitchFamily="34" charset="0"/>
              </a:rPr>
              <a:t>angular.js</a:t>
            </a:r>
            <a:r>
              <a:rPr lang="en-US" altLang="en-US" sz="1600" dirty="0">
                <a:solidFill>
                  <a:srgbClr val="C00000"/>
                </a:solidFill>
                <a:latin typeface="Calibri Light" panose="020F0302020204030204" pitchFamily="34" charset="0"/>
              </a:rPr>
              <a:t>  </a:t>
            </a:r>
          </a:p>
          <a:p>
            <a:pPr lvl="1"/>
            <a:r>
              <a:rPr lang="en-US" altLang="en-US" sz="1600" dirty="0">
                <a:latin typeface="Calibri Light" panose="020F0302020204030204" pitchFamily="34" charset="0"/>
              </a:rPr>
              <a:t>This is the human-readable, non-minified version, suitable for web development.</a:t>
            </a:r>
          </a:p>
          <a:p>
            <a:r>
              <a:rPr lang="en-US" altLang="en-US" sz="1600" b="1" dirty="0">
                <a:solidFill>
                  <a:srgbClr val="C00000"/>
                </a:solidFill>
                <a:latin typeface="Calibri Light" panose="020F0302020204030204" pitchFamily="34" charset="0"/>
              </a:rPr>
              <a:t>angular.min.js</a:t>
            </a:r>
            <a:r>
              <a:rPr lang="en-US" altLang="en-US" sz="1600" dirty="0">
                <a:solidFill>
                  <a:srgbClr val="C00000"/>
                </a:solidFill>
                <a:latin typeface="Calibri Light" panose="020F0302020204030204" pitchFamily="34" charset="0"/>
              </a:rPr>
              <a:t> </a:t>
            </a:r>
          </a:p>
          <a:p>
            <a:pPr lvl="1"/>
            <a:r>
              <a:rPr lang="en-US" altLang="en-US" sz="1600" dirty="0">
                <a:latin typeface="Calibri Light" panose="020F0302020204030204" pitchFamily="34" charset="0"/>
              </a:rPr>
              <a:t> This is the minified version, usually used in production.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95066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altLang="en-US" sz="2400" b="0" dirty="0"/>
              <a:t>Building Blocks AngularJS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50" y="807541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en-US" sz="1600" b="1" dirty="0">
                <a:solidFill>
                  <a:srgbClr val="C00000"/>
                </a:solidFill>
                <a:latin typeface="Calibri Light" panose="020F0302020204030204" pitchFamily="34" charset="0"/>
              </a:rPr>
              <a:t>View Component</a:t>
            </a:r>
          </a:p>
          <a:p>
            <a:pPr lvl="1"/>
            <a:r>
              <a:rPr lang="en-US" altLang="en-US" sz="1600" dirty="0">
                <a:latin typeface="Calibri Light" panose="020F0302020204030204" pitchFamily="34" charset="0"/>
              </a:rPr>
              <a:t>what the user sees (the DOM)</a:t>
            </a:r>
          </a:p>
          <a:p>
            <a:r>
              <a:rPr lang="en-US" altLang="en-US" sz="1600" b="1" dirty="0">
                <a:solidFill>
                  <a:srgbClr val="C00000"/>
                </a:solidFill>
                <a:latin typeface="Calibri Light" panose="020F0302020204030204" pitchFamily="34" charset="0"/>
              </a:rPr>
              <a:t>Directives</a:t>
            </a:r>
          </a:p>
          <a:p>
            <a:pPr lvl="1"/>
            <a:r>
              <a:rPr lang="en-US" altLang="en-US" sz="1600" dirty="0">
                <a:latin typeface="Calibri Light" panose="020F0302020204030204" pitchFamily="34" charset="0"/>
              </a:rPr>
              <a:t>extend HTML with custom attributes and elements</a:t>
            </a:r>
          </a:p>
          <a:p>
            <a:r>
              <a:rPr lang="en-US" altLang="en-US" sz="1600" b="1" dirty="0">
                <a:solidFill>
                  <a:srgbClr val="C00000"/>
                </a:solidFill>
                <a:latin typeface="Calibri Light" panose="020F0302020204030204" pitchFamily="34" charset="0"/>
              </a:rPr>
              <a:t>Controllers Component</a:t>
            </a:r>
          </a:p>
          <a:p>
            <a:pPr lvl="1"/>
            <a:r>
              <a:rPr lang="en-US" altLang="en-US" sz="1600" dirty="0">
                <a:latin typeface="Calibri Light" panose="020F0302020204030204" pitchFamily="34" charset="0"/>
              </a:rPr>
              <a:t>the business logic behind views</a:t>
            </a:r>
          </a:p>
          <a:p>
            <a:r>
              <a:rPr lang="en-US" altLang="en-US" sz="1600" b="1" dirty="0">
                <a:solidFill>
                  <a:srgbClr val="C00000"/>
                </a:solidFill>
                <a:latin typeface="Calibri Light" panose="020F0302020204030204" pitchFamily="34" charset="0"/>
              </a:rPr>
              <a:t>Model Component</a:t>
            </a:r>
          </a:p>
          <a:p>
            <a:pPr lvl="1"/>
            <a:r>
              <a:rPr lang="en-US" altLang="en-US" sz="1600" dirty="0">
                <a:latin typeface="Calibri Light" panose="020F0302020204030204" pitchFamily="34" charset="0"/>
              </a:rPr>
              <a:t>the data shown to the user in the view and with which the user interacts</a:t>
            </a:r>
          </a:p>
          <a:p>
            <a:r>
              <a:rPr lang="en-US" altLang="en-US" sz="1600" b="1" dirty="0">
                <a:solidFill>
                  <a:srgbClr val="C00000"/>
                </a:solidFill>
                <a:latin typeface="Calibri Light" panose="020F0302020204030204" pitchFamily="34" charset="0"/>
              </a:rPr>
              <a:t>Filters</a:t>
            </a:r>
          </a:p>
          <a:p>
            <a:pPr lvl="1"/>
            <a:r>
              <a:rPr lang="en-US" altLang="en-US" sz="1600" dirty="0">
                <a:latin typeface="Calibri Light" panose="020F0302020204030204" pitchFamily="34" charset="0"/>
              </a:rPr>
              <a:t>formats the value of an expression for display to the user</a:t>
            </a:r>
          </a:p>
          <a:p>
            <a:r>
              <a:rPr lang="en-US" altLang="en-US" sz="1600" b="1" dirty="0">
                <a:solidFill>
                  <a:srgbClr val="C00000"/>
                </a:solidFill>
                <a:latin typeface="Calibri Light" panose="020F0302020204030204" pitchFamily="34" charset="0"/>
              </a:rPr>
              <a:t>Services</a:t>
            </a:r>
          </a:p>
          <a:p>
            <a:pPr lvl="1"/>
            <a:r>
              <a:rPr lang="en-US" altLang="en-US" sz="1600" dirty="0">
                <a:latin typeface="Calibri Light" panose="020F0302020204030204" pitchFamily="34" charset="0"/>
              </a:rPr>
              <a:t>reusable business logic independent of views</a:t>
            </a:r>
          </a:p>
          <a:p>
            <a:r>
              <a:rPr lang="en-US" altLang="en-US" sz="1600" b="1" dirty="0">
                <a:solidFill>
                  <a:srgbClr val="C00000"/>
                </a:solidFill>
                <a:latin typeface="Calibri Light" panose="020F0302020204030204" pitchFamily="34" charset="0"/>
              </a:rPr>
              <a:t>Dependency Injection</a:t>
            </a:r>
          </a:p>
          <a:p>
            <a:pPr lvl="1"/>
            <a:r>
              <a:rPr lang="en-US" altLang="en-US" sz="1600" dirty="0">
                <a:latin typeface="Calibri Light" panose="020F0302020204030204" pitchFamily="34" charset="0"/>
              </a:rPr>
              <a:t>Creates and wires objects and functions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/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96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b="0" dirty="0" smtClean="0">
                <a:latin typeface="Calibri Light" panose="020F0302020204030204" pitchFamily="34" charset="0"/>
              </a:rPr>
              <a:t>Model View Controller</a:t>
            </a:r>
            <a:endParaRPr lang="en-GB" sz="1350" b="0" dirty="0">
              <a:latin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50" y="93041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Calibri Light" panose="020F0302020204030204" pitchFamily="34" charset="0"/>
              </a:rPr>
              <a:t>What is the MVC?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</a:rPr>
              <a:t>Model –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</a:rPr>
              <a:t>View – the user interface, what the user sees and interact with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</a:rPr>
              <a:t>Controller – the interface between the model and the 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 Light" panose="020F0302020204030204" pitchFamily="34" charset="0"/>
              </a:rPr>
              <a:t>The model is not necessarily the data from the database.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 Light" panose="020F0302020204030204" pitchFamily="34" charset="0"/>
              </a:rPr>
              <a:t>The </a:t>
            </a:r>
            <a:r>
              <a:rPr lang="en-US" dirty="0">
                <a:latin typeface="Calibri Light" panose="020F0302020204030204" pitchFamily="34" charset="0"/>
              </a:rPr>
              <a:t>browser, server, and database can have their own MVC systems and often do.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Calibri Light" panose="020F0302020204030204" pitchFamily="34" charset="0"/>
              </a:rPr>
              <a:t>When we talk about the MVC in this presentation we’ll be talking about the MVC on the browser.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71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 TeamOne-PowerPoint TEMPLATE">
  <a:themeElements>
    <a:clrScheme name="Custom 214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P_PPT_Standard_template_16x9_Jan2013.potx" id="{26B89C45-1081-40D7-A203-A7BAA1D02ABD}" vid="{371154E7-5F1A-4FB3-904F-80E2BC84AD88}"/>
    </a:ext>
  </a:extLst>
</a:theme>
</file>

<file path=ppt/theme/theme2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 TeamOne Template - 02NOV2015.potx" id="{79E457A2-96E6-419E-9903-5CB25F74E331}" vid="{BC618455-F669-4AAF-BFC5-1E37A01E76D6}"/>
    </a:ext>
  </a:extLst>
</a:theme>
</file>

<file path=ppt/theme/theme3.xml><?xml version="1.0" encoding="utf-8"?>
<a:theme xmlns:a="http://schemas.openxmlformats.org/drawingml/2006/main" name="1_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 TeamOne Template - 02NOV2015.potx" id="{79E457A2-96E6-419E-9903-5CB25F74E331}" vid="{BC618455-F669-4AAF-BFC5-1E37A01E76D6}"/>
    </a:ext>
  </a:extLst>
</a:theme>
</file>

<file path=ppt/theme/theme4.xml><?xml version="1.0" encoding="utf-8"?>
<a:theme xmlns:a="http://schemas.openxmlformats.org/drawingml/2006/main" name="2_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 TeamOne Template - 02NOV2015.potx" id="{79E457A2-96E6-419E-9903-5CB25F74E331}" vid="{BC618455-F669-4AAF-BFC5-1E37A01E76D6}"/>
    </a:ext>
  </a:extLst>
</a:theme>
</file>

<file path=ppt/theme/theme5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24822</TotalTime>
  <Words>945</Words>
  <Application>Microsoft Office PowerPoint</Application>
  <PresentationFormat>On-screen Show (16:9)</PresentationFormat>
  <Paragraphs>288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HP Simplified</vt:lpstr>
      <vt:lpstr>Lucida Grande</vt:lpstr>
      <vt:lpstr>Times New Roman</vt:lpstr>
      <vt:lpstr>Verdana</vt:lpstr>
      <vt:lpstr>Wingdings</vt:lpstr>
      <vt:lpstr>AA TeamOne-PowerPoint TEMPLATE</vt:lpstr>
      <vt:lpstr>HPE_Standard_Arial_16x9_v2</vt:lpstr>
      <vt:lpstr>1_HPE_Standard_Arial_16x9_v2</vt:lpstr>
      <vt:lpstr>2_HPE_Standard_Arial_16x9_v2</vt:lpstr>
      <vt:lpstr>AngularJS Overview</vt:lpstr>
      <vt:lpstr>Agenda</vt:lpstr>
      <vt:lpstr>Objectives</vt:lpstr>
      <vt:lpstr>Introduction</vt:lpstr>
      <vt:lpstr>Single Page Application</vt:lpstr>
      <vt:lpstr>Characteristics Single Page Application:</vt:lpstr>
      <vt:lpstr>Downloading AngularJS</vt:lpstr>
      <vt:lpstr>Building Blocks AngularJS</vt:lpstr>
      <vt:lpstr>Model View Controller</vt:lpstr>
      <vt:lpstr>Directives</vt:lpstr>
      <vt:lpstr>Directives</vt:lpstr>
      <vt:lpstr>Directives- Example-I</vt:lpstr>
      <vt:lpstr>Data Binding</vt:lpstr>
      <vt:lpstr>Expressions</vt:lpstr>
      <vt:lpstr>Scope</vt:lpstr>
      <vt:lpstr>Modules – Reusable functionality</vt:lpstr>
      <vt:lpstr>Module Definition</vt:lpstr>
      <vt:lpstr>Application Module</vt:lpstr>
      <vt:lpstr>Controllers</vt:lpstr>
      <vt:lpstr>Controllers</vt:lpstr>
      <vt:lpstr>Example:</vt:lpstr>
      <vt:lpstr>Filters</vt:lpstr>
      <vt:lpstr>Filters</vt:lpstr>
      <vt:lpstr>Filters</vt:lpstr>
      <vt:lpstr>Filters with Parameters</vt:lpstr>
      <vt:lpstr>Demo Application</vt:lpstr>
      <vt:lpstr>Example Application: script.js</vt:lpstr>
      <vt:lpstr>PowerPoint Presentation</vt:lpstr>
      <vt:lpstr>Demo Application: index.html</vt:lpstr>
      <vt:lpstr>Great Resources</vt:lpstr>
      <vt:lpstr>PowerPoint Presentation</vt:lpstr>
    </vt:vector>
  </TitlesOfParts>
  <Company>Hewlett Packard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 Colors</dc:title>
  <dc:creator>Sankaralingam, Mathalai Rajan</dc:creator>
  <cp:lastModifiedBy>Sahoo, Biswa Ranjan</cp:lastModifiedBy>
  <cp:revision>1466</cp:revision>
  <cp:lastPrinted>2012-04-13T15:38:33Z</cp:lastPrinted>
  <dcterms:created xsi:type="dcterms:W3CDTF">2014-05-04T17:02:18Z</dcterms:created>
  <dcterms:modified xsi:type="dcterms:W3CDTF">2016-11-17T14:58:22Z</dcterms:modified>
</cp:coreProperties>
</file>