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3.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 id="2147483841" r:id="rId2"/>
    <p:sldMasterId id="2147483877" r:id="rId3"/>
    <p:sldMasterId id="2147483908" r:id="rId4"/>
  </p:sldMasterIdLst>
  <p:notesMasterIdLst>
    <p:notesMasterId r:id="rId51"/>
  </p:notesMasterIdLst>
  <p:handoutMasterIdLst>
    <p:handoutMasterId r:id="rId52"/>
  </p:handoutMasterIdLst>
  <p:sldIdLst>
    <p:sldId id="768" r:id="rId5"/>
    <p:sldId id="824" r:id="rId6"/>
    <p:sldId id="835" r:id="rId7"/>
    <p:sldId id="864" r:id="rId8"/>
    <p:sldId id="866" r:id="rId9"/>
    <p:sldId id="865" r:id="rId10"/>
    <p:sldId id="867" r:id="rId11"/>
    <p:sldId id="868" r:id="rId12"/>
    <p:sldId id="869" r:id="rId13"/>
    <p:sldId id="870" r:id="rId14"/>
    <p:sldId id="871" r:id="rId15"/>
    <p:sldId id="872" r:id="rId16"/>
    <p:sldId id="873" r:id="rId17"/>
    <p:sldId id="874" r:id="rId18"/>
    <p:sldId id="875" r:id="rId19"/>
    <p:sldId id="877" r:id="rId20"/>
    <p:sldId id="851" r:id="rId21"/>
    <p:sldId id="852" r:id="rId22"/>
    <p:sldId id="853" r:id="rId23"/>
    <p:sldId id="854" r:id="rId24"/>
    <p:sldId id="855" r:id="rId25"/>
    <p:sldId id="856" r:id="rId26"/>
    <p:sldId id="857" r:id="rId27"/>
    <p:sldId id="858" r:id="rId28"/>
    <p:sldId id="859" r:id="rId29"/>
    <p:sldId id="860" r:id="rId30"/>
    <p:sldId id="861" r:id="rId31"/>
    <p:sldId id="862" r:id="rId32"/>
    <p:sldId id="863" r:id="rId33"/>
    <p:sldId id="876" r:id="rId34"/>
    <p:sldId id="878" r:id="rId35"/>
    <p:sldId id="837" r:id="rId36"/>
    <p:sldId id="838" r:id="rId37"/>
    <p:sldId id="839" r:id="rId38"/>
    <p:sldId id="840" r:id="rId39"/>
    <p:sldId id="841" r:id="rId40"/>
    <p:sldId id="842" r:id="rId41"/>
    <p:sldId id="843" r:id="rId42"/>
    <p:sldId id="844" r:id="rId43"/>
    <p:sldId id="845" r:id="rId44"/>
    <p:sldId id="846" r:id="rId45"/>
    <p:sldId id="847" r:id="rId46"/>
    <p:sldId id="848" r:id="rId47"/>
    <p:sldId id="849" r:id="rId48"/>
    <p:sldId id="850" r:id="rId49"/>
    <p:sldId id="829" r:id="rId5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83">
          <p15:clr>
            <a:srgbClr val="A4A3A4"/>
          </p15:clr>
        </p15:guide>
        <p15:guide id="2" orient="horz" pos="743">
          <p15:clr>
            <a:srgbClr val="A4A3A4"/>
          </p15:clr>
        </p15:guide>
        <p15:guide id="3" orient="horz" pos="893">
          <p15:clr>
            <a:srgbClr val="A4A3A4"/>
          </p15:clr>
        </p15:guide>
        <p15:guide id="4" orient="horz" pos="384">
          <p15:clr>
            <a:srgbClr val="A4A3A4"/>
          </p15:clr>
        </p15:guide>
        <p15:guide id="5" orient="horz" pos="1671">
          <p15:clr>
            <a:srgbClr val="A4A3A4"/>
          </p15:clr>
        </p15:guide>
        <p15:guide id="6" orient="horz" pos="2236">
          <p15:clr>
            <a:srgbClr val="A4A3A4"/>
          </p15:clr>
        </p15:guide>
        <p15:guide id="7" orient="horz" pos="146">
          <p15:clr>
            <a:srgbClr val="A4A3A4"/>
          </p15:clr>
        </p15:guide>
        <p15:guide id="8" orient="horz" pos="2443">
          <p15:clr>
            <a:srgbClr val="A4A3A4"/>
          </p15:clr>
        </p15:guide>
        <p15:guide id="9" pos="1794">
          <p15:clr>
            <a:srgbClr val="A4A3A4"/>
          </p15:clr>
        </p15:guide>
        <p15:guide id="10" pos="2736">
          <p15:clr>
            <a:srgbClr val="A4A3A4"/>
          </p15:clr>
        </p15:guide>
        <p15:guide id="11" pos="202">
          <p15:clr>
            <a:srgbClr val="A4A3A4"/>
          </p15:clr>
        </p15:guide>
        <p15:guide id="12" pos="5322">
          <p15:clr>
            <a:srgbClr val="A4A3A4"/>
          </p15:clr>
        </p15:guide>
        <p15:guide id="13" pos="5625">
          <p15:clr>
            <a:srgbClr val="A4A3A4"/>
          </p15:clr>
        </p15:guide>
        <p15:guide id="14" pos="2878">
          <p15:clr>
            <a:srgbClr val="A4A3A4"/>
          </p15:clr>
        </p15:guide>
        <p15:guide id="15" pos="3555">
          <p15:clr>
            <a:srgbClr val="A4A3A4"/>
          </p15:clr>
        </p15:guide>
        <p15:guide id="16" pos="1965">
          <p15:clr>
            <a:srgbClr val="A4A3A4"/>
          </p15:clr>
        </p15:guide>
        <p15:guide id="17" pos="372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3C8438"/>
    <a:srgbClr val="0096D6"/>
    <a:srgbClr val="E5E8E8"/>
    <a:srgbClr val="CBCBCB"/>
    <a:srgbClr val="B9B8BB"/>
    <a:srgbClr val="E7E7E7"/>
    <a:srgbClr val="B9B9BB"/>
    <a:srgbClr val="000000"/>
    <a:srgbClr val="82298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90" autoAdjust="0"/>
    <p:restoredTop sz="94434" autoAdjust="0"/>
  </p:normalViewPr>
  <p:slideViewPr>
    <p:cSldViewPr snapToGrid="0">
      <p:cViewPr varScale="1">
        <p:scale>
          <a:sx n="115" d="100"/>
          <a:sy n="115" d="100"/>
        </p:scale>
        <p:origin x="762" y="96"/>
      </p:cViewPr>
      <p:guideLst>
        <p:guide orient="horz" pos="3083"/>
        <p:guide orient="horz" pos="743"/>
        <p:guide orient="horz" pos="893"/>
        <p:guide orient="horz" pos="384"/>
        <p:guide orient="horz" pos="1671"/>
        <p:guide orient="horz" pos="2236"/>
        <p:guide orient="horz" pos="146"/>
        <p:guide orient="horz" pos="2443"/>
        <p:guide pos="1794"/>
        <p:guide pos="2736"/>
        <p:guide pos="202"/>
        <p:guide pos="5322"/>
        <p:guide pos="5625"/>
        <p:guide pos="2878"/>
        <p:guide pos="3555"/>
        <p:guide pos="1965"/>
        <p:guide pos="3723"/>
      </p:guideLst>
    </p:cSldViewPr>
  </p:slideViewPr>
  <p:outlineViewPr>
    <p:cViewPr>
      <p:scale>
        <a:sx n="33" d="100"/>
        <a:sy n="33" d="100"/>
      </p:scale>
      <p:origin x="0" y="19848"/>
    </p:cViewPr>
  </p:outlineViewPr>
  <p:notesTextViewPr>
    <p:cViewPr>
      <p:scale>
        <a:sx n="100" d="100"/>
        <a:sy n="100" d="100"/>
      </p:scale>
      <p:origin x="0" y="0"/>
    </p:cViewPr>
  </p:notesTextViewPr>
  <p:sorterViewPr>
    <p:cViewPr>
      <p:scale>
        <a:sx n="188" d="100"/>
        <a:sy n="188" d="100"/>
      </p:scale>
      <p:origin x="0" y="3696"/>
    </p:cViewPr>
  </p:sorterViewPr>
  <p:notesViewPr>
    <p:cSldViewPr snapToGrid="0" snapToObjects="1" showGuides="1">
      <p:cViewPr varScale="1">
        <p:scale>
          <a:sx n="117" d="100"/>
          <a:sy n="117" d="100"/>
        </p:scale>
        <p:origin x="-4024"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latin typeface="HP Simplified"/>
              <a:cs typeface="HP Simplified"/>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678B55-319B-2D4F-AE49-6C1B6E1A4DDA}" type="datetimeFigureOut">
              <a:rPr lang="en-US" smtClean="0">
                <a:latin typeface="HP Simplified"/>
                <a:cs typeface="HP Simplified"/>
              </a:rPr>
              <a:pPr/>
              <a:t>11/16/2016</a:t>
            </a:fld>
            <a:endParaRPr lang="en-GB" dirty="0">
              <a:latin typeface="HP Simplified"/>
              <a:cs typeface="HP Simplifie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latin typeface="HP Simplified"/>
              <a:cs typeface="HP Simplified"/>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B27340-60F0-7D46-BC5B-91B08A318A82}" type="slidenum">
              <a:rPr lang="en-GB" smtClean="0">
                <a:latin typeface="HP Simplified"/>
                <a:cs typeface="HP Simplified"/>
              </a:rPr>
              <a:pPr/>
              <a:t>‹#›</a:t>
            </a:fld>
            <a:endParaRPr lang="en-GB" dirty="0">
              <a:latin typeface="HP Simplified"/>
              <a:cs typeface="HP Simplified"/>
            </a:endParaRPr>
          </a:p>
        </p:txBody>
      </p:sp>
    </p:spTree>
    <p:extLst>
      <p:ext uri="{BB962C8B-B14F-4D97-AF65-F5344CB8AC3E}">
        <p14:creationId xmlns:p14="http://schemas.microsoft.com/office/powerpoint/2010/main" val="493217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P Simplified"/>
                <a:cs typeface="HP Simplified"/>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P Simplified"/>
                <a:cs typeface="HP Simplified"/>
              </a:defRPr>
            </a:lvl1pPr>
          </a:lstStyle>
          <a:p>
            <a:fld id="{2D9CAF8C-0805-8440-B43D-DCCAAA4D80CE}" type="datetimeFigureOut">
              <a:rPr lang="en-US" smtClean="0"/>
              <a:pPr/>
              <a:t>11/16/2016</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P Simplified"/>
                <a:cs typeface="HP Simplified"/>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P Simplified"/>
                <a:cs typeface="HP Simplified"/>
              </a:defRPr>
            </a:lvl1pPr>
          </a:lstStyle>
          <a:p>
            <a:fld id="{22A853E8-D85F-5D49-95D2-E1D96ABFE2B9}" type="slidenum">
              <a:rPr lang="en-GB" smtClean="0"/>
              <a:pPr/>
              <a:t>‹#›</a:t>
            </a:fld>
            <a:endParaRPr lang="en-GB" dirty="0"/>
          </a:p>
        </p:txBody>
      </p:sp>
    </p:spTree>
    <p:extLst>
      <p:ext uri="{BB962C8B-B14F-4D97-AF65-F5344CB8AC3E}">
        <p14:creationId xmlns:p14="http://schemas.microsoft.com/office/powerpoint/2010/main" val="268807980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HP Simplified"/>
        <a:ea typeface="+mn-ea"/>
        <a:cs typeface="HP Simplified"/>
      </a:defRPr>
    </a:lvl1pPr>
    <a:lvl2pPr marL="457200" algn="l" defTabSz="457200" rtl="0" eaLnBrk="1" latinLnBrk="0" hangingPunct="1">
      <a:defRPr sz="1200" kern="1200">
        <a:solidFill>
          <a:schemeClr val="tx1"/>
        </a:solidFill>
        <a:latin typeface="HP Simplified"/>
        <a:ea typeface="+mn-ea"/>
        <a:cs typeface="HP Simplified"/>
      </a:defRPr>
    </a:lvl2pPr>
    <a:lvl3pPr marL="914400" algn="l" defTabSz="457200" rtl="0" eaLnBrk="1" latinLnBrk="0" hangingPunct="1">
      <a:defRPr sz="1200" kern="1200">
        <a:solidFill>
          <a:schemeClr val="tx1"/>
        </a:solidFill>
        <a:latin typeface="HP Simplified"/>
        <a:ea typeface="+mn-ea"/>
        <a:cs typeface="HP Simplified"/>
      </a:defRPr>
    </a:lvl3pPr>
    <a:lvl4pPr marL="1371600" algn="l" defTabSz="457200" rtl="0" eaLnBrk="1" latinLnBrk="0" hangingPunct="1">
      <a:defRPr sz="1200" kern="1200">
        <a:solidFill>
          <a:schemeClr val="tx1"/>
        </a:solidFill>
        <a:latin typeface="HP Simplified"/>
        <a:ea typeface="+mn-ea"/>
        <a:cs typeface="HP Simplified"/>
      </a:defRPr>
    </a:lvl4pPr>
    <a:lvl5pPr marL="1828800" algn="l" defTabSz="457200" rtl="0" eaLnBrk="1" latinLnBrk="0" hangingPunct="1">
      <a:defRPr sz="1200" kern="1200">
        <a:solidFill>
          <a:schemeClr val="tx1"/>
        </a:solidFill>
        <a:latin typeface="HP Simplified"/>
        <a:ea typeface="+mn-ea"/>
        <a:cs typeface="HP Simplified"/>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solidFill>
                  <a:prstClr val="black"/>
                </a:solidFill>
                <a:latin typeface="Arial" panose="020B0604020202020204"/>
              </a:rPr>
              <a:pPr/>
              <a:t>1</a:t>
            </a:fld>
            <a:endParaRPr lang="en-US">
              <a:solidFill>
                <a:prstClr val="black"/>
              </a:solidFill>
              <a:latin typeface="Arial" panose="020B0604020202020204"/>
            </a:endParaRPr>
          </a:p>
        </p:txBody>
      </p:sp>
    </p:spTree>
    <p:extLst>
      <p:ext uri="{BB962C8B-B14F-4D97-AF65-F5344CB8AC3E}">
        <p14:creationId xmlns:p14="http://schemas.microsoft.com/office/powerpoint/2010/main" val="4070571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10</a:t>
            </a:fld>
            <a:endParaRPr lang="en-US" dirty="0"/>
          </a:p>
        </p:txBody>
      </p:sp>
    </p:spTree>
    <p:extLst>
      <p:ext uri="{BB962C8B-B14F-4D97-AF65-F5344CB8AC3E}">
        <p14:creationId xmlns:p14="http://schemas.microsoft.com/office/powerpoint/2010/main" val="1338072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11</a:t>
            </a:fld>
            <a:endParaRPr lang="en-US" dirty="0"/>
          </a:p>
        </p:txBody>
      </p:sp>
    </p:spTree>
    <p:extLst>
      <p:ext uri="{BB962C8B-B14F-4D97-AF65-F5344CB8AC3E}">
        <p14:creationId xmlns:p14="http://schemas.microsoft.com/office/powerpoint/2010/main" val="3041278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12</a:t>
            </a:fld>
            <a:endParaRPr lang="en-US" dirty="0"/>
          </a:p>
        </p:txBody>
      </p:sp>
    </p:spTree>
    <p:extLst>
      <p:ext uri="{BB962C8B-B14F-4D97-AF65-F5344CB8AC3E}">
        <p14:creationId xmlns:p14="http://schemas.microsoft.com/office/powerpoint/2010/main" val="2119498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13</a:t>
            </a:fld>
            <a:endParaRPr lang="en-US" dirty="0"/>
          </a:p>
        </p:txBody>
      </p:sp>
    </p:spTree>
    <p:extLst>
      <p:ext uri="{BB962C8B-B14F-4D97-AF65-F5344CB8AC3E}">
        <p14:creationId xmlns:p14="http://schemas.microsoft.com/office/powerpoint/2010/main" val="2554058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14</a:t>
            </a:fld>
            <a:endParaRPr lang="en-US" dirty="0"/>
          </a:p>
        </p:txBody>
      </p:sp>
    </p:spTree>
    <p:extLst>
      <p:ext uri="{BB962C8B-B14F-4D97-AF65-F5344CB8AC3E}">
        <p14:creationId xmlns:p14="http://schemas.microsoft.com/office/powerpoint/2010/main" val="1285263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15</a:t>
            </a:fld>
            <a:endParaRPr lang="en-US" dirty="0"/>
          </a:p>
        </p:txBody>
      </p:sp>
    </p:spTree>
    <p:extLst>
      <p:ext uri="{BB962C8B-B14F-4D97-AF65-F5344CB8AC3E}">
        <p14:creationId xmlns:p14="http://schemas.microsoft.com/office/powerpoint/2010/main" val="35655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16</a:t>
            </a:fld>
            <a:endParaRPr lang="en-US" dirty="0"/>
          </a:p>
        </p:txBody>
      </p:sp>
    </p:spTree>
    <p:extLst>
      <p:ext uri="{BB962C8B-B14F-4D97-AF65-F5344CB8AC3E}">
        <p14:creationId xmlns:p14="http://schemas.microsoft.com/office/powerpoint/2010/main" val="30147419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17</a:t>
            </a:fld>
            <a:endParaRPr lang="en-US" dirty="0"/>
          </a:p>
        </p:txBody>
      </p:sp>
    </p:spTree>
    <p:extLst>
      <p:ext uri="{BB962C8B-B14F-4D97-AF65-F5344CB8AC3E}">
        <p14:creationId xmlns:p14="http://schemas.microsoft.com/office/powerpoint/2010/main" val="2946660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18</a:t>
            </a:fld>
            <a:endParaRPr lang="en-US" dirty="0"/>
          </a:p>
        </p:txBody>
      </p:sp>
    </p:spTree>
    <p:extLst>
      <p:ext uri="{BB962C8B-B14F-4D97-AF65-F5344CB8AC3E}">
        <p14:creationId xmlns:p14="http://schemas.microsoft.com/office/powerpoint/2010/main" val="1528367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19</a:t>
            </a:fld>
            <a:endParaRPr lang="en-US" dirty="0"/>
          </a:p>
        </p:txBody>
      </p:sp>
    </p:spTree>
    <p:extLst>
      <p:ext uri="{BB962C8B-B14F-4D97-AF65-F5344CB8AC3E}">
        <p14:creationId xmlns:p14="http://schemas.microsoft.com/office/powerpoint/2010/main" val="2204265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solidFill>
                  <a:prstClr val="black"/>
                </a:solidFill>
                <a:latin typeface="Arial" panose="020B0604020202020204"/>
              </a:rPr>
              <a:pPr/>
              <a:t>2</a:t>
            </a:fld>
            <a:endParaRPr lang="en-US">
              <a:solidFill>
                <a:prstClr val="black"/>
              </a:solidFill>
              <a:latin typeface="Arial" panose="020B0604020202020204"/>
            </a:endParaRPr>
          </a:p>
        </p:txBody>
      </p:sp>
    </p:spTree>
    <p:extLst>
      <p:ext uri="{BB962C8B-B14F-4D97-AF65-F5344CB8AC3E}">
        <p14:creationId xmlns:p14="http://schemas.microsoft.com/office/powerpoint/2010/main" val="35178517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20</a:t>
            </a:fld>
            <a:endParaRPr lang="en-US" dirty="0"/>
          </a:p>
        </p:txBody>
      </p:sp>
    </p:spTree>
    <p:extLst>
      <p:ext uri="{BB962C8B-B14F-4D97-AF65-F5344CB8AC3E}">
        <p14:creationId xmlns:p14="http://schemas.microsoft.com/office/powerpoint/2010/main" val="2113460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21</a:t>
            </a:fld>
            <a:endParaRPr lang="en-US" dirty="0"/>
          </a:p>
        </p:txBody>
      </p:sp>
    </p:spTree>
    <p:extLst>
      <p:ext uri="{BB962C8B-B14F-4D97-AF65-F5344CB8AC3E}">
        <p14:creationId xmlns:p14="http://schemas.microsoft.com/office/powerpoint/2010/main" val="1154317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22</a:t>
            </a:fld>
            <a:endParaRPr lang="en-US" dirty="0"/>
          </a:p>
        </p:txBody>
      </p:sp>
    </p:spTree>
    <p:extLst>
      <p:ext uri="{BB962C8B-B14F-4D97-AF65-F5344CB8AC3E}">
        <p14:creationId xmlns:p14="http://schemas.microsoft.com/office/powerpoint/2010/main" val="32991387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23</a:t>
            </a:fld>
            <a:endParaRPr lang="en-US" dirty="0"/>
          </a:p>
        </p:txBody>
      </p:sp>
    </p:spTree>
    <p:extLst>
      <p:ext uri="{BB962C8B-B14F-4D97-AF65-F5344CB8AC3E}">
        <p14:creationId xmlns:p14="http://schemas.microsoft.com/office/powerpoint/2010/main" val="17581959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24</a:t>
            </a:fld>
            <a:endParaRPr lang="en-US" dirty="0"/>
          </a:p>
        </p:txBody>
      </p:sp>
    </p:spTree>
    <p:extLst>
      <p:ext uri="{BB962C8B-B14F-4D97-AF65-F5344CB8AC3E}">
        <p14:creationId xmlns:p14="http://schemas.microsoft.com/office/powerpoint/2010/main" val="11108300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25</a:t>
            </a:fld>
            <a:endParaRPr lang="en-US" dirty="0"/>
          </a:p>
        </p:txBody>
      </p:sp>
    </p:spTree>
    <p:extLst>
      <p:ext uri="{BB962C8B-B14F-4D97-AF65-F5344CB8AC3E}">
        <p14:creationId xmlns:p14="http://schemas.microsoft.com/office/powerpoint/2010/main" val="2788543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26</a:t>
            </a:fld>
            <a:endParaRPr lang="en-US" dirty="0"/>
          </a:p>
        </p:txBody>
      </p:sp>
    </p:spTree>
    <p:extLst>
      <p:ext uri="{BB962C8B-B14F-4D97-AF65-F5344CB8AC3E}">
        <p14:creationId xmlns:p14="http://schemas.microsoft.com/office/powerpoint/2010/main" val="29583311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27</a:t>
            </a:fld>
            <a:endParaRPr lang="en-US" dirty="0"/>
          </a:p>
        </p:txBody>
      </p:sp>
    </p:spTree>
    <p:extLst>
      <p:ext uri="{BB962C8B-B14F-4D97-AF65-F5344CB8AC3E}">
        <p14:creationId xmlns:p14="http://schemas.microsoft.com/office/powerpoint/2010/main" val="22037148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28</a:t>
            </a:fld>
            <a:endParaRPr lang="en-US" dirty="0"/>
          </a:p>
        </p:txBody>
      </p:sp>
    </p:spTree>
    <p:extLst>
      <p:ext uri="{BB962C8B-B14F-4D97-AF65-F5344CB8AC3E}">
        <p14:creationId xmlns:p14="http://schemas.microsoft.com/office/powerpoint/2010/main" val="39938963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29</a:t>
            </a:fld>
            <a:endParaRPr lang="en-US" dirty="0"/>
          </a:p>
        </p:txBody>
      </p:sp>
    </p:spTree>
    <p:extLst>
      <p:ext uri="{BB962C8B-B14F-4D97-AF65-F5344CB8AC3E}">
        <p14:creationId xmlns:p14="http://schemas.microsoft.com/office/powerpoint/2010/main" val="66969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a:t>
            </a:fld>
            <a:endParaRPr lang="en-US" dirty="0"/>
          </a:p>
        </p:txBody>
      </p:sp>
    </p:spTree>
    <p:extLst>
      <p:ext uri="{BB962C8B-B14F-4D97-AF65-F5344CB8AC3E}">
        <p14:creationId xmlns:p14="http://schemas.microsoft.com/office/powerpoint/2010/main" val="19348439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30</a:t>
            </a:fld>
            <a:endParaRPr lang="en-US" dirty="0"/>
          </a:p>
        </p:txBody>
      </p:sp>
    </p:spTree>
    <p:extLst>
      <p:ext uri="{BB962C8B-B14F-4D97-AF65-F5344CB8AC3E}">
        <p14:creationId xmlns:p14="http://schemas.microsoft.com/office/powerpoint/2010/main" val="15825990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31</a:t>
            </a:fld>
            <a:endParaRPr lang="en-US" dirty="0"/>
          </a:p>
        </p:txBody>
      </p:sp>
    </p:spTree>
    <p:extLst>
      <p:ext uri="{BB962C8B-B14F-4D97-AF65-F5344CB8AC3E}">
        <p14:creationId xmlns:p14="http://schemas.microsoft.com/office/powerpoint/2010/main" val="24395335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32</a:t>
            </a:fld>
            <a:endParaRPr lang="en-US" dirty="0"/>
          </a:p>
        </p:txBody>
      </p:sp>
    </p:spTree>
    <p:extLst>
      <p:ext uri="{BB962C8B-B14F-4D97-AF65-F5344CB8AC3E}">
        <p14:creationId xmlns:p14="http://schemas.microsoft.com/office/powerpoint/2010/main" val="13955140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33</a:t>
            </a:fld>
            <a:endParaRPr lang="en-US" dirty="0"/>
          </a:p>
        </p:txBody>
      </p:sp>
    </p:spTree>
    <p:extLst>
      <p:ext uri="{BB962C8B-B14F-4D97-AF65-F5344CB8AC3E}">
        <p14:creationId xmlns:p14="http://schemas.microsoft.com/office/powerpoint/2010/main" val="27512078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34</a:t>
            </a:fld>
            <a:endParaRPr lang="en-US" dirty="0"/>
          </a:p>
        </p:txBody>
      </p:sp>
    </p:spTree>
    <p:extLst>
      <p:ext uri="{BB962C8B-B14F-4D97-AF65-F5344CB8AC3E}">
        <p14:creationId xmlns:p14="http://schemas.microsoft.com/office/powerpoint/2010/main" val="15133879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35</a:t>
            </a:fld>
            <a:endParaRPr lang="en-US" dirty="0"/>
          </a:p>
        </p:txBody>
      </p:sp>
    </p:spTree>
    <p:extLst>
      <p:ext uri="{BB962C8B-B14F-4D97-AF65-F5344CB8AC3E}">
        <p14:creationId xmlns:p14="http://schemas.microsoft.com/office/powerpoint/2010/main" val="595318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36</a:t>
            </a:fld>
            <a:endParaRPr lang="en-US" dirty="0"/>
          </a:p>
        </p:txBody>
      </p:sp>
    </p:spTree>
    <p:extLst>
      <p:ext uri="{BB962C8B-B14F-4D97-AF65-F5344CB8AC3E}">
        <p14:creationId xmlns:p14="http://schemas.microsoft.com/office/powerpoint/2010/main" val="14757589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37</a:t>
            </a:fld>
            <a:endParaRPr lang="en-US" dirty="0"/>
          </a:p>
        </p:txBody>
      </p:sp>
    </p:spTree>
    <p:extLst>
      <p:ext uri="{BB962C8B-B14F-4D97-AF65-F5344CB8AC3E}">
        <p14:creationId xmlns:p14="http://schemas.microsoft.com/office/powerpoint/2010/main" val="12153926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38</a:t>
            </a:fld>
            <a:endParaRPr lang="en-US" dirty="0"/>
          </a:p>
        </p:txBody>
      </p:sp>
    </p:spTree>
    <p:extLst>
      <p:ext uri="{BB962C8B-B14F-4D97-AF65-F5344CB8AC3E}">
        <p14:creationId xmlns:p14="http://schemas.microsoft.com/office/powerpoint/2010/main" val="31351984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39</a:t>
            </a:fld>
            <a:endParaRPr lang="en-US" dirty="0"/>
          </a:p>
        </p:txBody>
      </p:sp>
    </p:spTree>
    <p:extLst>
      <p:ext uri="{BB962C8B-B14F-4D97-AF65-F5344CB8AC3E}">
        <p14:creationId xmlns:p14="http://schemas.microsoft.com/office/powerpoint/2010/main" val="3245896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4</a:t>
            </a:fld>
            <a:endParaRPr lang="en-US" dirty="0"/>
          </a:p>
        </p:txBody>
      </p:sp>
    </p:spTree>
    <p:extLst>
      <p:ext uri="{BB962C8B-B14F-4D97-AF65-F5344CB8AC3E}">
        <p14:creationId xmlns:p14="http://schemas.microsoft.com/office/powerpoint/2010/main" val="32571603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40</a:t>
            </a:fld>
            <a:endParaRPr lang="en-US" dirty="0"/>
          </a:p>
        </p:txBody>
      </p:sp>
    </p:spTree>
    <p:extLst>
      <p:ext uri="{BB962C8B-B14F-4D97-AF65-F5344CB8AC3E}">
        <p14:creationId xmlns:p14="http://schemas.microsoft.com/office/powerpoint/2010/main" val="15588994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41</a:t>
            </a:fld>
            <a:endParaRPr lang="en-US" dirty="0"/>
          </a:p>
        </p:txBody>
      </p:sp>
    </p:spTree>
    <p:extLst>
      <p:ext uri="{BB962C8B-B14F-4D97-AF65-F5344CB8AC3E}">
        <p14:creationId xmlns:p14="http://schemas.microsoft.com/office/powerpoint/2010/main" val="28541833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42</a:t>
            </a:fld>
            <a:endParaRPr lang="en-US" dirty="0"/>
          </a:p>
        </p:txBody>
      </p:sp>
    </p:spTree>
    <p:extLst>
      <p:ext uri="{BB962C8B-B14F-4D97-AF65-F5344CB8AC3E}">
        <p14:creationId xmlns:p14="http://schemas.microsoft.com/office/powerpoint/2010/main" val="10040961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43</a:t>
            </a:fld>
            <a:endParaRPr lang="en-US" dirty="0"/>
          </a:p>
        </p:txBody>
      </p:sp>
    </p:spTree>
    <p:extLst>
      <p:ext uri="{BB962C8B-B14F-4D97-AF65-F5344CB8AC3E}">
        <p14:creationId xmlns:p14="http://schemas.microsoft.com/office/powerpoint/2010/main" val="19360767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44</a:t>
            </a:fld>
            <a:endParaRPr lang="en-US" dirty="0"/>
          </a:p>
        </p:txBody>
      </p:sp>
    </p:spTree>
    <p:extLst>
      <p:ext uri="{BB962C8B-B14F-4D97-AF65-F5344CB8AC3E}">
        <p14:creationId xmlns:p14="http://schemas.microsoft.com/office/powerpoint/2010/main" val="25658411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45</a:t>
            </a:fld>
            <a:endParaRPr lang="en-US" dirty="0"/>
          </a:p>
        </p:txBody>
      </p:sp>
    </p:spTree>
    <p:extLst>
      <p:ext uri="{BB962C8B-B14F-4D97-AF65-F5344CB8AC3E}">
        <p14:creationId xmlns:p14="http://schemas.microsoft.com/office/powerpoint/2010/main" val="773402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5</a:t>
            </a:fld>
            <a:endParaRPr lang="en-US" dirty="0"/>
          </a:p>
        </p:txBody>
      </p:sp>
    </p:spTree>
    <p:extLst>
      <p:ext uri="{BB962C8B-B14F-4D97-AF65-F5344CB8AC3E}">
        <p14:creationId xmlns:p14="http://schemas.microsoft.com/office/powerpoint/2010/main" val="2693514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6</a:t>
            </a:fld>
            <a:endParaRPr lang="en-US" dirty="0"/>
          </a:p>
        </p:txBody>
      </p:sp>
    </p:spTree>
    <p:extLst>
      <p:ext uri="{BB962C8B-B14F-4D97-AF65-F5344CB8AC3E}">
        <p14:creationId xmlns:p14="http://schemas.microsoft.com/office/powerpoint/2010/main" val="3541520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7</a:t>
            </a:fld>
            <a:endParaRPr lang="en-US" dirty="0"/>
          </a:p>
        </p:txBody>
      </p:sp>
    </p:spTree>
    <p:extLst>
      <p:ext uri="{BB962C8B-B14F-4D97-AF65-F5344CB8AC3E}">
        <p14:creationId xmlns:p14="http://schemas.microsoft.com/office/powerpoint/2010/main" val="3911200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8</a:t>
            </a:fld>
            <a:endParaRPr lang="en-US" dirty="0"/>
          </a:p>
        </p:txBody>
      </p:sp>
    </p:spTree>
    <p:extLst>
      <p:ext uri="{BB962C8B-B14F-4D97-AF65-F5344CB8AC3E}">
        <p14:creationId xmlns:p14="http://schemas.microsoft.com/office/powerpoint/2010/main" val="1249769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9</a:t>
            </a:fld>
            <a:endParaRPr lang="en-US" dirty="0"/>
          </a:p>
        </p:txBody>
      </p:sp>
    </p:spTree>
    <p:extLst>
      <p:ext uri="{BB962C8B-B14F-4D97-AF65-F5344CB8AC3E}">
        <p14:creationId xmlns:p14="http://schemas.microsoft.com/office/powerpoint/2010/main" val="2054759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White title slide">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black">
          <a:xfrm>
            <a:off x="329184" y="2036820"/>
            <a:ext cx="6858000" cy="1206484"/>
          </a:xfrm>
        </p:spPr>
        <p:txBody>
          <a:bodyPr anchor="b"/>
          <a:lstStyle>
            <a:lvl1pPr>
              <a:lnSpc>
                <a:spcPct val="90000"/>
              </a:lnSpc>
              <a:defRPr sz="4600" spc="-100">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9" name="Subtitle 2"/>
          <p:cNvSpPr>
            <a:spLocks noGrp="1"/>
          </p:cNvSpPr>
          <p:nvPr>
            <p:ph type="subTitle" idx="1" hasCustomPrompt="1"/>
          </p:nvPr>
        </p:nvSpPr>
        <p:spPr bwMode="black">
          <a:xfrm>
            <a:off x="329184" y="3316628"/>
            <a:ext cx="6858000" cy="914400"/>
          </a:xfrm>
        </p:spPr>
        <p:txBody>
          <a:bodyPr/>
          <a:lstStyle>
            <a:lvl1pPr marL="0" indent="0" algn="l">
              <a:buNone/>
              <a:defRPr b="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Blu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9440" y="365760"/>
            <a:ext cx="1883664" cy="1883664"/>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rgbClr val="B9B8BB"/>
                </a:solidFill>
                <a:latin typeface="HP Simplified"/>
                <a:cs typeface="HP Simplified"/>
              </a:rPr>
              <a:t>© Copyright 2013 Hewlett-Packard Development Company, L.P. </a:t>
            </a:r>
            <a:r>
              <a:rPr lang="en-US" sz="700" b="0" i="0" baseline="0" dirty="0" smtClean="0">
                <a:solidFill>
                  <a:srgbClr val="B9B8BB"/>
                </a:solidFill>
                <a:latin typeface="HP Simplified"/>
                <a:cs typeface="HP Simplified"/>
              </a:rPr>
              <a:t> </a:t>
            </a:r>
            <a:r>
              <a:rPr lang="en-US" sz="700" b="0" i="0" dirty="0" smtClean="0">
                <a:solidFill>
                  <a:srgbClr val="B9B8BB"/>
                </a:solidFill>
                <a:latin typeface="HP Simplified"/>
                <a:cs typeface="HP Simplified"/>
              </a:rPr>
              <a:t>The information contained herein is subject to change without notice.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 titl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29184"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457200" y="1143000"/>
            <a:ext cx="5886450" cy="342900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6457950" y="1143000"/>
            <a:ext cx="2226588" cy="3429000"/>
          </a:xfrm>
          <a:solidFill>
            <a:schemeClr val="accent6"/>
          </a:solidFill>
        </p:spPr>
        <p:txBody>
          <a:bodyPr lIns="91440" tIns="91440" rIns="91440" bIns="91440">
            <a:noAutofit/>
          </a:bodyPr>
          <a:lstStyle>
            <a:lvl1pPr marL="0" indent="0">
              <a:spcBef>
                <a:spcPts val="675"/>
              </a:spcBef>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123735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7080" y="1143000"/>
            <a:ext cx="5029320" cy="3429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8" name="Text Placeholder 9"/>
          <p:cNvSpPr>
            <a:spLocks noGrp="1"/>
          </p:cNvSpPr>
          <p:nvPr>
            <p:ph type="body" sz="quarter" idx="16"/>
          </p:nvPr>
        </p:nvSpPr>
        <p:spPr>
          <a:xfrm>
            <a:off x="5600700" y="1143000"/>
            <a:ext cx="3083838"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891441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7080" y="1143000"/>
            <a:ext cx="5029320" cy="3429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5600701" y="1143000"/>
            <a:ext cx="3083838" cy="34290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2002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3943350" cy="639273"/>
          </a:xfrm>
        </p:spPr>
        <p:txBody>
          <a:bodyPr anchor="t"/>
          <a:lstStyle>
            <a:lvl1pPr>
              <a:defRPr sz="2100"/>
            </a:lvl1pPr>
          </a:lstStyle>
          <a:p>
            <a:r>
              <a:rPr lang="en-US" smtClean="0"/>
              <a:t>Click to edit Master title style</a:t>
            </a:r>
            <a:endParaRPr/>
          </a:p>
        </p:txBody>
      </p:sp>
      <p:sp>
        <p:nvSpPr>
          <p:cNvPr id="4" name="Text Placeholder 3"/>
          <p:cNvSpPr>
            <a:spLocks noGrp="1"/>
          </p:cNvSpPr>
          <p:nvPr>
            <p:ph type="body" sz="half" idx="2"/>
          </p:nvPr>
        </p:nvSpPr>
        <p:spPr>
          <a:xfrm>
            <a:off x="457081" y="2114550"/>
            <a:ext cx="2743200" cy="1485900"/>
          </a:xfrm>
          <a:noFill/>
        </p:spPr>
        <p:txBody>
          <a:bodyPr lIns="0" tIns="0" rIns="0" bIns="0">
            <a:noAutofit/>
          </a:bodyPr>
          <a:lstStyle>
            <a:lvl1pPr marL="0" indent="0">
              <a:spcBef>
                <a:spcPts val="675"/>
              </a:spcBef>
              <a:buNone/>
              <a:defRPr sz="135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3" name="Picture Placeholder 2"/>
          <p:cNvSpPr>
            <a:spLocks noGrp="1"/>
          </p:cNvSpPr>
          <p:nvPr>
            <p:ph type="pic" idx="1"/>
          </p:nvPr>
        </p:nvSpPr>
        <p:spPr bwMode="ltGray">
          <a:xfrm>
            <a:off x="4572000" y="389427"/>
            <a:ext cx="4114799" cy="4182573"/>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19499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6010" y="1143000"/>
            <a:ext cx="3984498" cy="25146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457080" y="3714750"/>
            <a:ext cx="3984498" cy="857250"/>
          </a:xfrm>
          <a:solidFill>
            <a:schemeClr val="accent5"/>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Picture Placeholder 2"/>
          <p:cNvSpPr>
            <a:spLocks noGrp="1"/>
          </p:cNvSpPr>
          <p:nvPr>
            <p:ph type="pic" idx="13"/>
          </p:nvPr>
        </p:nvSpPr>
        <p:spPr bwMode="ltGray">
          <a:xfrm>
            <a:off x="4700040" y="1143000"/>
            <a:ext cx="3984498" cy="25146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9" name="Text Placeholder 3"/>
          <p:cNvSpPr>
            <a:spLocks noGrp="1"/>
          </p:cNvSpPr>
          <p:nvPr>
            <p:ph type="body" sz="half" idx="14"/>
          </p:nvPr>
        </p:nvSpPr>
        <p:spPr bwMode="ltGray">
          <a:xfrm>
            <a:off x="4700040" y="3714750"/>
            <a:ext cx="3984498" cy="857250"/>
          </a:xfrm>
          <a:solidFill>
            <a:schemeClr val="accent5"/>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690607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6010"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457080"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Picture Placeholder 2"/>
          <p:cNvSpPr>
            <a:spLocks noGrp="1"/>
          </p:cNvSpPr>
          <p:nvPr>
            <p:ph type="pic" idx="13"/>
          </p:nvPr>
        </p:nvSpPr>
        <p:spPr bwMode="ltGray">
          <a:xfrm>
            <a:off x="3286125"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9" name="Text Placeholder 3"/>
          <p:cNvSpPr>
            <a:spLocks noGrp="1"/>
          </p:cNvSpPr>
          <p:nvPr>
            <p:ph type="body" sz="half" idx="14"/>
          </p:nvPr>
        </p:nvSpPr>
        <p:spPr bwMode="ltGray">
          <a:xfrm>
            <a:off x="3286125"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10" name="Picture Placeholder 2"/>
          <p:cNvSpPr>
            <a:spLocks noGrp="1"/>
          </p:cNvSpPr>
          <p:nvPr>
            <p:ph type="pic" idx="15"/>
          </p:nvPr>
        </p:nvSpPr>
        <p:spPr bwMode="ltGray">
          <a:xfrm>
            <a:off x="6112788"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11" name="Text Placeholder 3"/>
          <p:cNvSpPr>
            <a:spLocks noGrp="1"/>
          </p:cNvSpPr>
          <p:nvPr>
            <p:ph type="body" sz="half" idx="16"/>
          </p:nvPr>
        </p:nvSpPr>
        <p:spPr bwMode="ltGray">
          <a:xfrm>
            <a:off x="6112788"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568728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457081" y="2000250"/>
            <a:ext cx="6856214" cy="1714500"/>
          </a:xfrm>
        </p:spPr>
        <p:txBody>
          <a:bodyPr anchor="b">
            <a:noAutofit/>
          </a:bodyPr>
          <a:lstStyle>
            <a:lvl1pPr>
              <a:lnSpc>
                <a:spcPct val="80000"/>
              </a:lnSpc>
              <a:defRPr sz="6000"/>
            </a:lvl1pPr>
          </a:lstStyle>
          <a:p>
            <a:r>
              <a:rPr lang="en-US" smtClean="0"/>
              <a:t>Click to edit Master title style</a:t>
            </a:r>
            <a:endParaRPr/>
          </a:p>
        </p:txBody>
      </p:sp>
      <p:sp>
        <p:nvSpPr>
          <p:cNvPr id="10" name="Text Placeholder 9"/>
          <p:cNvSpPr>
            <a:spLocks noGrp="1"/>
          </p:cNvSpPr>
          <p:nvPr>
            <p:ph type="body" sz="quarter" idx="13"/>
          </p:nvPr>
        </p:nvSpPr>
        <p:spPr>
          <a:xfrm>
            <a:off x="456010" y="3761920"/>
            <a:ext cx="6856214" cy="810080"/>
          </a:xfrm>
        </p:spPr>
        <p:txBody>
          <a:bodyPr wrap="square">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3" name="Slide Number Placeholder 12"/>
          <p:cNvSpPr>
            <a:spLocks noGrp="1"/>
          </p:cNvSpPr>
          <p:nvPr>
            <p:ph type="sldNum" sz="quarter" idx="17"/>
          </p:nvPr>
        </p:nvSpPr>
        <p:spPr/>
        <p:txBody>
          <a:bodyPr/>
          <a:lstStyle/>
          <a:p>
            <a:fld id="{B016F8AB-BCEA-4347-8BA6-BE776009BC89}" type="slidenum">
              <a:rPr>
                <a:solidFill>
                  <a:srgbClr val="617D78"/>
                </a:solidFill>
              </a:rPr>
              <a:pPr/>
              <a:t>‹#›</a:t>
            </a:fld>
            <a:endParaRPr dirty="0">
              <a:solidFill>
                <a:srgbClr val="617D78"/>
              </a:soli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4130" y="314469"/>
            <a:ext cx="3888165" cy="678886"/>
          </a:xfrm>
          <a:prstGeom prst="rect">
            <a:avLst/>
          </a:prstGeom>
        </p:spPr>
      </p:pic>
      <p:sp>
        <p:nvSpPr>
          <p:cNvPr id="8" name="Rectangle 7"/>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08796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29184" y="235063"/>
            <a:ext cx="8460105" cy="430887"/>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329184" y="1188720"/>
            <a:ext cx="4030662" cy="3219769"/>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7"/>
          </p:nvPr>
        </p:nvSpPr>
        <p:spPr>
          <a:xfrm>
            <a:off x="4568825" y="1188720"/>
            <a:ext cx="387826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29184"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28470572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alf page, sub title with imag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27" y="1188000"/>
            <a:ext cx="3878263" cy="3222441"/>
          </a:xfrm>
        </p:spPr>
        <p:txBody>
          <a:bodyPr anchor="ctr"/>
          <a:lstStyle>
            <a:lvl1pPr algn="ctr">
              <a:defRPr b="0">
                <a:solidFill>
                  <a:schemeClr val="tx1"/>
                </a:solidFill>
              </a:defRPr>
            </a:lvl1pPr>
          </a:lstStyle>
          <a:p>
            <a:r>
              <a:rPr lang="en-US" smtClean="0"/>
              <a:t>Click icon to add picture</a:t>
            </a:r>
            <a:endParaRPr lang="en-US" dirty="0"/>
          </a:p>
        </p:txBody>
      </p:sp>
      <p:sp>
        <p:nvSpPr>
          <p:cNvPr id="7" name="Title 6"/>
          <p:cNvSpPr>
            <a:spLocks noGrp="1"/>
          </p:cNvSpPr>
          <p:nvPr>
            <p:ph type="title" hasCustomPrompt="1"/>
          </p:nvPr>
        </p:nvSpPr>
        <p:spPr bwMode="black">
          <a:xfrm>
            <a:off x="329184" y="235063"/>
            <a:ext cx="8458200" cy="429768"/>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4011612" cy="3219768"/>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29184"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65051986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235063"/>
            <a:ext cx="8460105" cy="429768"/>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329184" y="1188720"/>
            <a:ext cx="252374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7"/>
          </p:nvPr>
        </p:nvSpPr>
        <p:spPr>
          <a:xfrm>
            <a:off x="3124486" y="1188720"/>
            <a:ext cx="2523744" cy="32226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3"/>
          <p:cNvSpPr>
            <a:spLocks noGrp="1"/>
          </p:cNvSpPr>
          <p:nvPr>
            <p:ph sz="quarter" idx="18"/>
          </p:nvPr>
        </p:nvSpPr>
        <p:spPr>
          <a:xfrm>
            <a:off x="5919788" y="1188720"/>
            <a:ext cx="2527300"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hasCustomPrompt="1"/>
          </p:nvPr>
        </p:nvSpPr>
        <p:spPr bwMode="black">
          <a:xfrm>
            <a:off x="329184"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8735121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132" y="314474"/>
            <a:ext cx="2684600" cy="822960"/>
          </a:xfrm>
          <a:prstGeom prst="rect">
            <a:avLst/>
          </a:prstGeom>
        </p:spPr>
      </p:pic>
      <p:sp>
        <p:nvSpPr>
          <p:cNvPr id="5" name="Title 4"/>
          <p:cNvSpPr>
            <a:spLocks noGrp="1"/>
          </p:cNvSpPr>
          <p:nvPr>
            <p:ph type="title"/>
          </p:nvPr>
        </p:nvSpPr>
        <p:spPr>
          <a:xfrm>
            <a:off x="457795" y="1657350"/>
            <a:ext cx="6172200" cy="142875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456010" y="3200400"/>
            <a:ext cx="6172200" cy="6858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454817" y="4366376"/>
            <a:ext cx="4117184" cy="254411"/>
          </a:xfrm>
        </p:spPr>
        <p:txBody>
          <a:bodyPr>
            <a:noAutofit/>
          </a:bodyPr>
          <a:lstStyle>
            <a:lvl1pPr marL="0" indent="0">
              <a:spcBef>
                <a:spcPts val="0"/>
              </a:spcBef>
              <a:buNone/>
              <a:defRPr sz="1500" baseline="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dirty="0"/>
              <a:t>Click to add date</a:t>
            </a:r>
          </a:p>
        </p:txBody>
      </p:sp>
    </p:spTree>
    <p:extLst>
      <p:ext uri="{BB962C8B-B14F-4D97-AF65-F5344CB8AC3E}">
        <p14:creationId xmlns:p14="http://schemas.microsoft.com/office/powerpoint/2010/main" val="497155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131" y="314468"/>
            <a:ext cx="2686073" cy="822960"/>
          </a:xfrm>
          <a:prstGeom prst="rect">
            <a:avLst/>
          </a:prstGeom>
        </p:spPr>
      </p:pic>
      <p:sp>
        <p:nvSpPr>
          <p:cNvPr id="5" name="Title 4"/>
          <p:cNvSpPr>
            <a:spLocks noGrp="1"/>
          </p:cNvSpPr>
          <p:nvPr>
            <p:ph type="title"/>
          </p:nvPr>
        </p:nvSpPr>
        <p:spPr>
          <a:xfrm>
            <a:off x="457795" y="1657350"/>
            <a:ext cx="6172200" cy="142875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456010" y="3200400"/>
            <a:ext cx="6172200" cy="6858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454817" y="4366376"/>
            <a:ext cx="4117184" cy="254411"/>
          </a:xfrm>
        </p:spPr>
        <p:txBody>
          <a:bodyPr>
            <a:noAutofit/>
          </a:bodyPr>
          <a:lstStyle>
            <a:lvl1pPr marL="0" indent="0">
              <a:spcBef>
                <a:spcPts val="0"/>
              </a:spcBef>
              <a:buNone/>
              <a:defRPr sz="1500" baseline="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spTree>
    <p:extLst>
      <p:ext uri="{BB962C8B-B14F-4D97-AF65-F5344CB8AC3E}">
        <p14:creationId xmlns:p14="http://schemas.microsoft.com/office/powerpoint/2010/main" val="28507229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457081" y="2000250"/>
            <a:ext cx="6856214" cy="1714500"/>
          </a:xfrm>
        </p:spPr>
        <p:txBody>
          <a:bodyPr anchor="b">
            <a:noAutofit/>
          </a:bodyPr>
          <a:lstStyle>
            <a:lvl1pPr>
              <a:lnSpc>
                <a:spcPct val="80000"/>
              </a:lnSpc>
              <a:defRPr sz="6000"/>
            </a:lvl1pPr>
          </a:lstStyle>
          <a:p>
            <a:r>
              <a:rPr lang="en-US" smtClean="0"/>
              <a:t>Click to edit Master title style</a:t>
            </a:r>
            <a:endParaRPr/>
          </a:p>
        </p:txBody>
      </p:sp>
      <p:sp>
        <p:nvSpPr>
          <p:cNvPr id="10" name="Text Placeholder 9"/>
          <p:cNvSpPr>
            <a:spLocks noGrp="1"/>
          </p:cNvSpPr>
          <p:nvPr>
            <p:ph type="body" sz="quarter" idx="13"/>
          </p:nvPr>
        </p:nvSpPr>
        <p:spPr>
          <a:xfrm>
            <a:off x="456010" y="3704770"/>
            <a:ext cx="6856214" cy="524330"/>
          </a:xfrm>
        </p:spPr>
        <p:txBody>
          <a:bodyPr wrap="square">
            <a:noAutofit/>
          </a:bodyPr>
          <a:lstStyle>
            <a:lvl1pPr marL="0" indent="0">
              <a:spcBef>
                <a:spcPts val="0"/>
              </a:spcBef>
              <a:buFontTx/>
              <a:buNone/>
              <a:defRPr sz="33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1" name="Text Placeholder 9"/>
          <p:cNvSpPr>
            <a:spLocks noGrp="1"/>
          </p:cNvSpPr>
          <p:nvPr>
            <p:ph type="body" sz="quarter" idx="14"/>
          </p:nvPr>
        </p:nvSpPr>
        <p:spPr>
          <a:xfrm>
            <a:off x="456010" y="4343400"/>
            <a:ext cx="6856214" cy="342900"/>
          </a:xfrm>
        </p:spPr>
        <p:txBody>
          <a:bodyPr wrap="square">
            <a:noAutofit/>
          </a:bodyPr>
          <a:lstStyle>
            <a:lvl1pPr marL="0" indent="0">
              <a:spcBef>
                <a:spcPts val="0"/>
              </a:spcBef>
              <a:buFontTx/>
              <a:buNone/>
              <a:defRPr sz="21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5951642" y="342900"/>
            <a:ext cx="2735158" cy="265585"/>
          </a:xfrm>
        </p:spPr>
        <p:txBody>
          <a:bodyPr>
            <a:noAutofit/>
          </a:bodyPr>
          <a:lstStyle>
            <a:lvl1pPr marL="0" indent="0" algn="r">
              <a:spcBef>
                <a:spcPts val="0"/>
              </a:spcBef>
              <a:buNone/>
              <a:defRPr sz="1500" baseline="0">
                <a:solidFill>
                  <a:schemeClr val="accent5"/>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131" y="314468"/>
            <a:ext cx="2684596" cy="822960"/>
          </a:xfrm>
          <a:prstGeom prst="rect">
            <a:avLst/>
          </a:prstGeom>
        </p:spPr>
      </p:pic>
    </p:spTree>
    <p:extLst>
      <p:ext uri="{BB962C8B-B14F-4D97-AF65-F5344CB8AC3E}">
        <p14:creationId xmlns:p14="http://schemas.microsoft.com/office/powerpoint/2010/main" val="2499225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1" y="457200"/>
            <a:ext cx="6171008" cy="1452012"/>
          </a:xfrm>
        </p:spPr>
        <p:txBody>
          <a:bodyPr anchor="t">
            <a:noAutofit/>
          </a:bodyPr>
          <a:lstStyle>
            <a:lvl1pPr>
              <a:lnSpc>
                <a:spcPct val="80000"/>
              </a:lnSpc>
              <a:defRPr sz="5400"/>
            </a:lvl1pPr>
          </a:lstStyle>
          <a:p>
            <a:r>
              <a:rPr lang="en-US" smtClean="0"/>
              <a:t>Click to edit Master title style</a:t>
            </a:r>
            <a:endParaRPr/>
          </a:p>
        </p:txBody>
      </p:sp>
      <p:sp>
        <p:nvSpPr>
          <p:cNvPr id="3" name="Text Placeholder 2"/>
          <p:cNvSpPr>
            <a:spLocks noGrp="1"/>
          </p:cNvSpPr>
          <p:nvPr>
            <p:ph type="body" idx="1"/>
          </p:nvPr>
        </p:nvSpPr>
        <p:spPr>
          <a:xfrm>
            <a:off x="457201" y="1909212"/>
            <a:ext cx="6171008" cy="456320"/>
          </a:xfrm>
        </p:spPr>
        <p:txBody>
          <a:bodyPr>
            <a:noAutofit/>
          </a:bodyPr>
          <a:lstStyle>
            <a:lvl1pPr marL="0" indent="0">
              <a:spcBef>
                <a:spcPts val="450"/>
              </a:spcBef>
              <a:buNone/>
              <a:defRPr sz="135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335150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456010" y="456605"/>
            <a:ext cx="8228528" cy="41148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sz="1350"/>
          </a:p>
        </p:txBody>
      </p:sp>
      <p:sp>
        <p:nvSpPr>
          <p:cNvPr id="2" name="Title 1"/>
          <p:cNvSpPr>
            <a:spLocks noGrp="1"/>
          </p:cNvSpPr>
          <p:nvPr>
            <p:ph type="title"/>
          </p:nvPr>
        </p:nvSpPr>
        <p:spPr>
          <a:xfrm>
            <a:off x="741760" y="742950"/>
            <a:ext cx="6171008" cy="452893"/>
          </a:xfrm>
        </p:spPr>
        <p:txBody>
          <a:bodyPr anchor="t">
            <a:noAutofit/>
          </a:bodyPr>
          <a:lstStyle>
            <a:lvl1pPr>
              <a:lnSpc>
                <a:spcPct val="90000"/>
              </a:lnSpc>
              <a:defRPr sz="3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41760" y="1200664"/>
            <a:ext cx="6171008" cy="400050"/>
          </a:xfrm>
        </p:spPr>
        <p:txBody>
          <a:bodyPr>
            <a:noAutofit/>
          </a:bodyPr>
          <a:lstStyle>
            <a:lvl1pPr marL="0" indent="0">
              <a:spcBef>
                <a:spcPts val="0"/>
              </a:spcBef>
              <a:buNone/>
              <a:defRPr sz="24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7066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35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rgbClr val="000000"/>
                </a:solidFill>
                <a:effectLst/>
                <a:latin typeface="+mn-lt"/>
                <a:ea typeface="Calibri" panose="020F0502020204030204" pitchFamily="34" charset="0"/>
                <a:cs typeface="Times New Roman" panose="02020603050405020304" pitchFamily="18" charset="0"/>
              </a:rPr>
              <a:t>HPE Confidential.</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841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Pr>
        <a:solidFill>
          <a:schemeClr val="tx2"/>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036820"/>
            <a:ext cx="6858000" cy="1206484"/>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3316628"/>
            <a:ext cx="6858000" cy="9144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9440" y="365760"/>
            <a:ext cx="1883664" cy="1883664"/>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Tree>
    <p:extLst>
      <p:ext uri="{BB962C8B-B14F-4D97-AF65-F5344CB8AC3E}">
        <p14:creationId xmlns:p14="http://schemas.microsoft.com/office/powerpoint/2010/main" val="227675573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pPr/>
              <a:t>‹#›</a:t>
            </a:fld>
            <a:endParaRPr dirty="0"/>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35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rgbClr val="000000"/>
                </a:solidFill>
                <a:effectLst/>
                <a:latin typeface="+mn-lt"/>
                <a:ea typeface="Calibri" panose="020F0502020204030204" pitchFamily="34" charset="0"/>
                <a:cs typeface="Times New Roman" panose="02020603050405020304" pitchFamily="18" charset="0"/>
              </a:rPr>
              <a:t>HPE Confidential.</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614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350"/>
          </a:p>
        </p:txBody>
      </p:sp>
      <p:sp>
        <p:nvSpPr>
          <p:cNvPr id="9" name="Rectangle 8"/>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chemeClr val="tx1"/>
                </a:solidFill>
                <a:effectLst/>
                <a:latin typeface="+mn-lt"/>
                <a:ea typeface="Calibri" panose="020F0502020204030204" pitchFamily="34" charset="0"/>
                <a:cs typeface="Times New Roman" panose="02020603050405020304" pitchFamily="18" charset="0"/>
              </a:rPr>
              <a:t>HPE Confidential</a:t>
            </a:r>
            <a:r>
              <a:rPr lang="en-US" sz="750" dirty="0" smtClean="0">
                <a:solidFill>
                  <a:srgbClr val="000000"/>
                </a:solidFill>
                <a:effectLst/>
                <a:latin typeface="+mn-lt"/>
                <a:ea typeface="Calibri" panose="020F0502020204030204" pitchFamily="34" charset="0"/>
                <a:cs typeface="Times New Roman" panose="02020603050405020304" pitchFamily="18" charset="0"/>
              </a:rPr>
              <a:t>.</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99326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dirty="0"/>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35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chemeClr val="tx1"/>
                </a:solidFill>
                <a:effectLst/>
                <a:latin typeface="+mn-lt"/>
                <a:ea typeface="Calibri" panose="020F0502020204030204" pitchFamily="34" charset="0"/>
                <a:cs typeface="Times New Roman" panose="02020603050405020304" pitchFamily="18" charset="0"/>
              </a:rPr>
              <a:t>HPE Confidential</a:t>
            </a:r>
            <a:r>
              <a:rPr lang="en-US" sz="750" dirty="0" smtClean="0">
                <a:solidFill>
                  <a:srgbClr val="000000"/>
                </a:solidFill>
                <a:effectLst/>
                <a:latin typeface="+mn-lt"/>
                <a:ea typeface="Calibri" panose="020F0502020204030204" pitchFamily="34" charset="0"/>
                <a:cs typeface="Times New Roman" panose="02020603050405020304" pitchFamily="18" charset="0"/>
              </a:rPr>
              <a:t>.</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12945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410" y="285750"/>
            <a:ext cx="7092553" cy="1714500"/>
          </a:xfrm>
        </p:spPr>
        <p:txBody>
          <a:bodyPr>
            <a:noAutofit/>
          </a:bodyPr>
          <a:lstStyle>
            <a:lvl1pPr marL="288036" indent="-288036">
              <a:lnSpc>
                <a:spcPct val="80000"/>
              </a:lnSpc>
              <a:defRPr sz="45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546039" y="2114550"/>
            <a:ext cx="6773923" cy="1028700"/>
          </a:xfrm>
        </p:spPr>
        <p:txBody>
          <a:bodyPr>
            <a:noAutofit/>
          </a:bodyPr>
          <a:lstStyle>
            <a:lvl1pPr marL="0" indent="0">
              <a:spcBef>
                <a:spcPts val="0"/>
              </a:spcBef>
              <a:buFontTx/>
              <a:buNone/>
              <a:defRPr sz="1500" baseline="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dirty="0"/>
              <a:t>Click </a:t>
            </a:r>
            <a:r>
              <a:rPr lang="en-US" dirty="0" smtClean="0"/>
              <a:t>to add quoted person’s name, title, company</a:t>
            </a:r>
            <a:endParaRPr dirty="0"/>
          </a:p>
        </p:txBody>
      </p:sp>
      <p:sp>
        <p:nvSpPr>
          <p:cNvPr id="5" name="Slide Number Placeholder 4"/>
          <p:cNvSpPr>
            <a:spLocks noGrp="1"/>
          </p:cNvSpPr>
          <p:nvPr>
            <p:ph type="sldNum" sz="quarter" idx="12"/>
          </p:nvPr>
        </p:nvSpPr>
        <p:spPr/>
        <p:txBody>
          <a:bodyPr/>
          <a:lstStyle>
            <a:lvl1pPr>
              <a:defRPr sz="750"/>
            </a:lvl1pPr>
          </a:lstStyle>
          <a:p>
            <a:fld id="{B016F8AB-BCEA-4347-8BA6-BE776009BC89}" type="slidenum">
              <a:rPr lang="en-US" smtClean="0"/>
              <a:pPr/>
              <a:t>‹#›</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0" name="Rectangle 9"/>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rgbClr val="000000"/>
                </a:solidFill>
                <a:effectLst/>
                <a:latin typeface="+mn-lt"/>
                <a:ea typeface="Calibri" panose="020F0502020204030204" pitchFamily="34" charset="0"/>
                <a:cs typeface="Times New Roman" panose="02020603050405020304" pitchFamily="18" charset="0"/>
              </a:rPr>
              <a:t>HPE Confidential.</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61120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410" y="285750"/>
            <a:ext cx="7092553" cy="1714500"/>
          </a:xfrm>
        </p:spPr>
        <p:txBody>
          <a:bodyPr>
            <a:noAutofit/>
          </a:bodyPr>
          <a:lstStyle>
            <a:lvl1pPr marL="288036" indent="-288036">
              <a:lnSpc>
                <a:spcPct val="80000"/>
              </a:lnSpc>
              <a:defRPr sz="45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546039" y="2114550"/>
            <a:ext cx="6773923" cy="1028700"/>
          </a:xfrm>
        </p:spPr>
        <p:txBody>
          <a:bodyPr>
            <a:noAutofit/>
          </a:bodyPr>
          <a:lstStyle>
            <a:lvl1pPr marL="0" indent="0">
              <a:spcBef>
                <a:spcPts val="0"/>
              </a:spcBef>
              <a:buFontTx/>
              <a:buNone/>
              <a:defRPr sz="15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dirty="0" smtClean="0"/>
              <a:t>Click to add quoted person’s name, title, company</a:t>
            </a:r>
            <a:endParaRPr lang="en-US"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9" name="Rectangle 8"/>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chemeClr val="tx1"/>
                </a:solidFill>
                <a:effectLst/>
                <a:latin typeface="+mn-lt"/>
                <a:ea typeface="Calibri" panose="020F0502020204030204" pitchFamily="34" charset="0"/>
                <a:cs typeface="Times New Roman" panose="02020603050405020304" pitchFamily="18" charset="0"/>
              </a:rPr>
              <a:t>HPE Confidential</a:t>
            </a:r>
            <a:r>
              <a:rPr lang="en-US" sz="750" dirty="0" smtClean="0">
                <a:solidFill>
                  <a:srgbClr val="000000"/>
                </a:solidFill>
                <a:effectLst/>
                <a:latin typeface="+mn-lt"/>
                <a:ea typeface="Calibri" panose="020F0502020204030204" pitchFamily="34" charset="0"/>
                <a:cs typeface="Times New Roman" panose="02020603050405020304" pitchFamily="18" charset="0"/>
              </a:rPr>
              <a:t>.</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1520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69416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Content Placeholder 2"/>
          <p:cNvSpPr>
            <a:spLocks noGrp="1"/>
          </p:cNvSpPr>
          <p:nvPr>
            <p:ph idx="1"/>
          </p:nvPr>
        </p:nvSpPr>
        <p:spPr>
          <a:xfrm>
            <a:off x="457200" y="1143001"/>
            <a:ext cx="8227338" cy="3428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65929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9" name="Text Placeholder 7"/>
          <p:cNvSpPr>
            <a:spLocks noGrp="1"/>
          </p:cNvSpPr>
          <p:nvPr>
            <p:ph type="body" sz="quarter" idx="14" hasCustomPrompt="1"/>
          </p:nvPr>
        </p:nvSpPr>
        <p:spPr>
          <a:xfrm>
            <a:off x="457201" y="1143000"/>
            <a:ext cx="8227457" cy="285750"/>
          </a:xfrm>
        </p:spPr>
        <p:txBody>
          <a:bodyPr>
            <a:noAutofit/>
          </a:bodyPr>
          <a:lstStyle>
            <a:lvl1pPr marL="0" indent="0">
              <a:spcBef>
                <a:spcPts val="0"/>
              </a:spcBef>
              <a:buNone/>
              <a:defRPr sz="1800" b="1"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heading</a:t>
            </a:r>
          </a:p>
        </p:txBody>
      </p:sp>
      <p:sp>
        <p:nvSpPr>
          <p:cNvPr id="3" name="Content Placeholder 2"/>
          <p:cNvSpPr>
            <a:spLocks noGrp="1"/>
          </p:cNvSpPr>
          <p:nvPr>
            <p:ph idx="1"/>
          </p:nvPr>
        </p:nvSpPr>
        <p:spPr>
          <a:xfrm>
            <a:off x="457200" y="1483615"/>
            <a:ext cx="8227338" cy="30883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548578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06445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91241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Blue divider slide">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4087" y="4690815"/>
            <a:ext cx="3236976" cy="293677"/>
          </a:xfrm>
          <a:prstGeom prst="rect">
            <a:avLst/>
          </a:prstGeom>
        </p:spPr>
      </p:pic>
      <p:sp>
        <p:nvSpPr>
          <p:cNvPr id="16" name="Title 1"/>
          <p:cNvSpPr>
            <a:spLocks noGrp="1"/>
          </p:cNvSpPr>
          <p:nvPr>
            <p:ph type="ctrTitle" hasCustomPrompt="1"/>
          </p:nvPr>
        </p:nvSpPr>
        <p:spPr bwMode="black">
          <a:xfrm>
            <a:off x="329184" y="238328"/>
            <a:ext cx="7222352" cy="2006703"/>
          </a:xfrm>
          <a:prstGeom prst="rect">
            <a:avLst/>
          </a:prstGeom>
        </p:spPr>
        <p:txBody>
          <a:bodyPr wrap="square" lIns="0" tIns="0" rIns="0" bIns="0" anchor="t" anchorCtr="0">
            <a:noAutofit/>
          </a:bodyPr>
          <a:lstStyle>
            <a:lvl1pPr algn="l">
              <a:lnSpc>
                <a:spcPct val="90000"/>
              </a:lnSpc>
              <a:defRPr sz="4000" b="1" i="0" spc="-100" baseline="0">
                <a:solidFill>
                  <a:schemeClr val="bg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Tree>
    <p:extLst>
      <p:ext uri="{BB962C8B-B14F-4D97-AF65-F5344CB8AC3E}">
        <p14:creationId xmlns:p14="http://schemas.microsoft.com/office/powerpoint/2010/main" val="232033875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776206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Content Placeholder 2"/>
          <p:cNvSpPr>
            <a:spLocks noGrp="1"/>
          </p:cNvSpPr>
          <p:nvPr>
            <p:ph sz="half" idx="1"/>
          </p:nvPr>
        </p:nvSpPr>
        <p:spPr>
          <a:xfrm>
            <a:off x="457081" y="1143000"/>
            <a:ext cx="397764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06898" y="1143000"/>
            <a:ext cx="397764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8288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457200" y="1142999"/>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4" name="Content Placeholder 3"/>
          <p:cNvSpPr>
            <a:spLocks noGrp="1"/>
          </p:cNvSpPr>
          <p:nvPr>
            <p:ph sz="half" idx="2"/>
          </p:nvPr>
        </p:nvSpPr>
        <p:spPr>
          <a:xfrm>
            <a:off x="457081" y="1428750"/>
            <a:ext cx="397764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4706898" y="1142999"/>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6" name="Content Placeholder 5"/>
          <p:cNvSpPr>
            <a:spLocks noGrp="1"/>
          </p:cNvSpPr>
          <p:nvPr>
            <p:ph sz="quarter" idx="4"/>
          </p:nvPr>
        </p:nvSpPr>
        <p:spPr>
          <a:xfrm>
            <a:off x="4706898" y="1428750"/>
            <a:ext cx="397764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746465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Text Placeholder 2"/>
          <p:cNvSpPr>
            <a:spLocks noGrp="1"/>
          </p:cNvSpPr>
          <p:nvPr>
            <p:ph type="body" idx="1" hasCustomPrompt="1"/>
          </p:nvPr>
        </p:nvSpPr>
        <p:spPr>
          <a:xfrm>
            <a:off x="457200" y="1143000"/>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4" name="Content Placeholder 3"/>
          <p:cNvSpPr>
            <a:spLocks noGrp="1"/>
          </p:cNvSpPr>
          <p:nvPr>
            <p:ph sz="half" idx="2"/>
          </p:nvPr>
        </p:nvSpPr>
        <p:spPr>
          <a:xfrm>
            <a:off x="457081" y="1429914"/>
            <a:ext cx="3977640" cy="3142086"/>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4706898" y="1143000"/>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6" name="Content Placeholder 5"/>
          <p:cNvSpPr>
            <a:spLocks noGrp="1"/>
          </p:cNvSpPr>
          <p:nvPr>
            <p:ph sz="quarter" idx="4"/>
          </p:nvPr>
        </p:nvSpPr>
        <p:spPr>
          <a:xfrm>
            <a:off x="4706898" y="1429914"/>
            <a:ext cx="3977640" cy="3142086"/>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11198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457081"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3286125"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6112788"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31837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45720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0" name="Text Placeholder 9"/>
          <p:cNvSpPr>
            <a:spLocks noGrp="1"/>
          </p:cNvSpPr>
          <p:nvPr>
            <p:ph type="body" sz="quarter" idx="14"/>
          </p:nvPr>
        </p:nvSpPr>
        <p:spPr>
          <a:xfrm>
            <a:off x="457081"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3286245"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1" name="Text Placeholder 9"/>
          <p:cNvSpPr>
            <a:spLocks noGrp="1"/>
          </p:cNvSpPr>
          <p:nvPr>
            <p:ph type="body" sz="quarter" idx="15"/>
          </p:nvPr>
        </p:nvSpPr>
        <p:spPr>
          <a:xfrm>
            <a:off x="3286125"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611517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2" name="Text Placeholder 9"/>
          <p:cNvSpPr>
            <a:spLocks noGrp="1"/>
          </p:cNvSpPr>
          <p:nvPr>
            <p:ph type="body" sz="quarter" idx="16"/>
          </p:nvPr>
        </p:nvSpPr>
        <p:spPr>
          <a:xfrm>
            <a:off x="6112788"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11283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9" name="Text Placeholder 2"/>
          <p:cNvSpPr>
            <a:spLocks noGrp="1"/>
          </p:cNvSpPr>
          <p:nvPr>
            <p:ph type="body" idx="1" hasCustomPrompt="1"/>
          </p:nvPr>
        </p:nvSpPr>
        <p:spPr>
          <a:xfrm>
            <a:off x="45720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dirty="0"/>
              <a:t>Click to add heading</a:t>
            </a:r>
          </a:p>
        </p:txBody>
      </p:sp>
      <p:sp>
        <p:nvSpPr>
          <p:cNvPr id="10" name="Text Placeholder 9"/>
          <p:cNvSpPr>
            <a:spLocks noGrp="1"/>
          </p:cNvSpPr>
          <p:nvPr>
            <p:ph type="body" sz="quarter" idx="14"/>
          </p:nvPr>
        </p:nvSpPr>
        <p:spPr>
          <a:xfrm>
            <a:off x="457081"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3286245"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1" name="Text Placeholder 9"/>
          <p:cNvSpPr>
            <a:spLocks noGrp="1"/>
          </p:cNvSpPr>
          <p:nvPr>
            <p:ph type="body" sz="quarter" idx="15"/>
          </p:nvPr>
        </p:nvSpPr>
        <p:spPr>
          <a:xfrm>
            <a:off x="3286125"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611517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2" name="Text Placeholder 9"/>
          <p:cNvSpPr>
            <a:spLocks noGrp="1"/>
          </p:cNvSpPr>
          <p:nvPr>
            <p:ph type="body" sz="quarter" idx="16"/>
          </p:nvPr>
        </p:nvSpPr>
        <p:spPr>
          <a:xfrm>
            <a:off x="6112788"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822661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457200" y="1143000"/>
            <a:ext cx="5886450" cy="342900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6457950" y="1143000"/>
            <a:ext cx="2226588" cy="3429000"/>
          </a:xfrm>
          <a:solidFill>
            <a:schemeClr val="accent6"/>
          </a:solidFill>
        </p:spPr>
        <p:txBody>
          <a:bodyPr lIns="91440" tIns="91440" rIns="91440" bIns="91440">
            <a:noAutofit/>
          </a:bodyPr>
          <a:lstStyle>
            <a:lvl1pPr marL="0" indent="0">
              <a:spcBef>
                <a:spcPts val="675"/>
              </a:spcBef>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5817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7080" y="1143000"/>
            <a:ext cx="5029320" cy="3429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8" name="Text Placeholder 9"/>
          <p:cNvSpPr>
            <a:spLocks noGrp="1"/>
          </p:cNvSpPr>
          <p:nvPr>
            <p:ph type="body" sz="quarter" idx="16"/>
          </p:nvPr>
        </p:nvSpPr>
        <p:spPr>
          <a:xfrm>
            <a:off x="5600700" y="1143000"/>
            <a:ext cx="3083838"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472281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7080" y="1143000"/>
            <a:ext cx="5029320" cy="3429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5600701" y="1143000"/>
            <a:ext cx="3083838" cy="34290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5008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37744"/>
            <a:ext cx="7222352" cy="2006703"/>
          </a:xfrm>
          <a:prstGeom prst="rect">
            <a:avLst/>
          </a:prstGeom>
        </p:spPr>
        <p:txBody>
          <a:bodyPr wrap="square" lIns="0" tIns="0" rIns="0" bIns="0" anchor="t" anchorCtr="0">
            <a:noAutofit/>
          </a:bodyPr>
          <a:lstStyle>
            <a:lvl1pPr algn="l">
              <a:lnSpc>
                <a:spcPct val="90000"/>
              </a:lnSpc>
              <a:defRPr sz="4000" b="1" i="0" spc="-100">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accent5"/>
                </a:solidFill>
                <a:latin typeface="HP Simplified"/>
                <a:cs typeface="HP Simplified"/>
              </a:rPr>
              <a:t>© Copyright 2013 Hewlett-Packard Development Company, L.P. </a:t>
            </a:r>
            <a:r>
              <a:rPr lang="en-US" sz="700" b="0" i="0" baseline="0" dirty="0" smtClean="0">
                <a:solidFill>
                  <a:schemeClr val="accent5"/>
                </a:solidFill>
                <a:latin typeface="HP Simplified"/>
                <a:cs typeface="HP Simplified"/>
              </a:rPr>
              <a:t> </a:t>
            </a:r>
            <a:r>
              <a:rPr lang="en-US" sz="700" b="0" i="0" dirty="0" smtClean="0">
                <a:solidFill>
                  <a:schemeClr val="accent5"/>
                </a:solidFill>
                <a:latin typeface="HP Simplified"/>
                <a:cs typeface="HP Simplified"/>
              </a:rPr>
              <a:t>The information contained herein is subject to change without notice.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8800" y="4629150"/>
            <a:ext cx="3291840" cy="416771"/>
          </a:xfrm>
          <a:prstGeom prst="rect">
            <a:avLst/>
          </a:prstGeom>
        </p:spPr>
      </p:pic>
    </p:spTree>
    <p:extLst>
      <p:ext uri="{BB962C8B-B14F-4D97-AF65-F5344CB8AC3E}">
        <p14:creationId xmlns:p14="http://schemas.microsoft.com/office/powerpoint/2010/main" val="357479056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3943350" cy="639273"/>
          </a:xfrm>
        </p:spPr>
        <p:txBody>
          <a:bodyPr anchor="t"/>
          <a:lstStyle>
            <a:lvl1pPr>
              <a:defRPr sz="2100"/>
            </a:lvl1pPr>
          </a:lstStyle>
          <a:p>
            <a:r>
              <a:rPr lang="en-US" smtClean="0"/>
              <a:t>Click to edit Master title style</a:t>
            </a:r>
            <a:endParaRPr/>
          </a:p>
        </p:txBody>
      </p:sp>
      <p:sp>
        <p:nvSpPr>
          <p:cNvPr id="4" name="Text Placeholder 3"/>
          <p:cNvSpPr>
            <a:spLocks noGrp="1"/>
          </p:cNvSpPr>
          <p:nvPr>
            <p:ph type="body" sz="half" idx="2"/>
          </p:nvPr>
        </p:nvSpPr>
        <p:spPr>
          <a:xfrm>
            <a:off x="457081" y="2114550"/>
            <a:ext cx="2743200" cy="1485900"/>
          </a:xfrm>
          <a:noFill/>
        </p:spPr>
        <p:txBody>
          <a:bodyPr lIns="0" tIns="0" rIns="0" bIns="0">
            <a:noAutofit/>
          </a:bodyPr>
          <a:lstStyle>
            <a:lvl1pPr marL="0" indent="0">
              <a:spcBef>
                <a:spcPts val="675"/>
              </a:spcBef>
              <a:buNone/>
              <a:defRPr sz="135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3" name="Picture Placeholder 2"/>
          <p:cNvSpPr>
            <a:spLocks noGrp="1"/>
          </p:cNvSpPr>
          <p:nvPr>
            <p:ph type="pic" idx="1"/>
          </p:nvPr>
        </p:nvSpPr>
        <p:spPr bwMode="ltGray">
          <a:xfrm>
            <a:off x="4572000" y="389427"/>
            <a:ext cx="4114799" cy="4182573"/>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88603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6010" y="1143000"/>
            <a:ext cx="3984498" cy="25146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457080" y="3714750"/>
            <a:ext cx="3984498" cy="857250"/>
          </a:xfrm>
          <a:solidFill>
            <a:schemeClr val="accent5"/>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Picture Placeholder 2"/>
          <p:cNvSpPr>
            <a:spLocks noGrp="1"/>
          </p:cNvSpPr>
          <p:nvPr>
            <p:ph type="pic" idx="13"/>
          </p:nvPr>
        </p:nvSpPr>
        <p:spPr bwMode="ltGray">
          <a:xfrm>
            <a:off x="4700040" y="1143000"/>
            <a:ext cx="3984498" cy="25146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9" name="Text Placeholder 3"/>
          <p:cNvSpPr>
            <a:spLocks noGrp="1"/>
          </p:cNvSpPr>
          <p:nvPr>
            <p:ph type="body" sz="half" idx="14"/>
          </p:nvPr>
        </p:nvSpPr>
        <p:spPr bwMode="ltGray">
          <a:xfrm>
            <a:off x="4700040" y="3714750"/>
            <a:ext cx="3984498" cy="857250"/>
          </a:xfrm>
          <a:solidFill>
            <a:schemeClr val="accent5"/>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726040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6010"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457080"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Picture Placeholder 2"/>
          <p:cNvSpPr>
            <a:spLocks noGrp="1"/>
          </p:cNvSpPr>
          <p:nvPr>
            <p:ph type="pic" idx="13"/>
          </p:nvPr>
        </p:nvSpPr>
        <p:spPr bwMode="ltGray">
          <a:xfrm>
            <a:off x="3286125"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9" name="Text Placeholder 3"/>
          <p:cNvSpPr>
            <a:spLocks noGrp="1"/>
          </p:cNvSpPr>
          <p:nvPr>
            <p:ph type="body" sz="half" idx="14"/>
          </p:nvPr>
        </p:nvSpPr>
        <p:spPr bwMode="ltGray">
          <a:xfrm>
            <a:off x="3286125"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10" name="Picture Placeholder 2"/>
          <p:cNvSpPr>
            <a:spLocks noGrp="1"/>
          </p:cNvSpPr>
          <p:nvPr>
            <p:ph type="pic" idx="15"/>
          </p:nvPr>
        </p:nvSpPr>
        <p:spPr bwMode="ltGray">
          <a:xfrm>
            <a:off x="6112788"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11" name="Text Placeholder 3"/>
          <p:cNvSpPr>
            <a:spLocks noGrp="1"/>
          </p:cNvSpPr>
          <p:nvPr>
            <p:ph type="body" sz="half" idx="16"/>
          </p:nvPr>
        </p:nvSpPr>
        <p:spPr bwMode="ltGray">
          <a:xfrm>
            <a:off x="6112788"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077492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457081" y="2000250"/>
            <a:ext cx="6856214" cy="1714500"/>
          </a:xfrm>
        </p:spPr>
        <p:txBody>
          <a:bodyPr anchor="b">
            <a:noAutofit/>
          </a:bodyPr>
          <a:lstStyle>
            <a:lvl1pPr>
              <a:lnSpc>
                <a:spcPct val="80000"/>
              </a:lnSpc>
              <a:defRPr sz="6000"/>
            </a:lvl1pPr>
          </a:lstStyle>
          <a:p>
            <a:r>
              <a:rPr lang="en-US" smtClean="0"/>
              <a:t>Click to edit Master title style</a:t>
            </a:r>
            <a:endParaRPr/>
          </a:p>
        </p:txBody>
      </p:sp>
      <p:sp>
        <p:nvSpPr>
          <p:cNvPr id="10" name="Text Placeholder 9"/>
          <p:cNvSpPr>
            <a:spLocks noGrp="1"/>
          </p:cNvSpPr>
          <p:nvPr>
            <p:ph type="body" sz="quarter" idx="13"/>
          </p:nvPr>
        </p:nvSpPr>
        <p:spPr>
          <a:xfrm>
            <a:off x="456010" y="3761920"/>
            <a:ext cx="6856214" cy="810080"/>
          </a:xfrm>
        </p:spPr>
        <p:txBody>
          <a:bodyPr wrap="square">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3" name="Slide Number Placeholder 12"/>
          <p:cNvSpPr>
            <a:spLocks noGrp="1"/>
          </p:cNvSpPr>
          <p:nvPr>
            <p:ph type="sldNum" sz="quarter" idx="17"/>
          </p:nvPr>
        </p:nvSpPr>
        <p:spPr/>
        <p:txBody>
          <a:bodyPr/>
          <a:lstStyle/>
          <a:p>
            <a:fld id="{B016F8AB-BCEA-4347-8BA6-BE776009BC89}" type="slidenum">
              <a:rPr/>
              <a:pPr/>
              <a:t>‹#›</a:t>
            </a:fld>
            <a:endParaRPr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130" y="314469"/>
            <a:ext cx="3888165" cy="678886"/>
          </a:xfrm>
          <a:prstGeom prst="rect">
            <a:avLst/>
          </a:prstGeom>
        </p:spPr>
      </p:pic>
      <p:sp>
        <p:nvSpPr>
          <p:cNvPr id="8" name="Rectangle 7"/>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rgbClr val="000000"/>
                </a:solidFill>
                <a:effectLst/>
                <a:latin typeface="+mn-lt"/>
                <a:ea typeface="Calibri" panose="020F0502020204030204" pitchFamily="34" charset="0"/>
                <a:cs typeface="Times New Roman" panose="02020603050405020304" pitchFamily="18" charset="0"/>
              </a:rPr>
              <a:t>HPE Confidential.</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157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29184"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9375639"/>
      </p:ext>
    </p:extLst>
  </p:cSld>
  <p:clrMapOvr>
    <a:masterClrMapping/>
  </p:clrMapOvr>
  <p:timing>
    <p:tnLst>
      <p:par>
        <p:cTn id="1" dur="indefinite" restart="never" nodeType="tmRoot"/>
      </p:par>
    </p:tnLst>
  </p:timing>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with content">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8117904" cy="3219768"/>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340436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Blue divider slide">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4087" y="4690815"/>
            <a:ext cx="3236976" cy="293677"/>
          </a:xfrm>
          <a:prstGeom prst="rect">
            <a:avLst/>
          </a:prstGeom>
        </p:spPr>
      </p:pic>
      <p:sp>
        <p:nvSpPr>
          <p:cNvPr id="16" name="Title 1"/>
          <p:cNvSpPr>
            <a:spLocks noGrp="1"/>
          </p:cNvSpPr>
          <p:nvPr>
            <p:ph type="ctrTitle" hasCustomPrompt="1"/>
          </p:nvPr>
        </p:nvSpPr>
        <p:spPr bwMode="black">
          <a:xfrm>
            <a:off x="329184" y="238328"/>
            <a:ext cx="7222352" cy="2006703"/>
          </a:xfrm>
          <a:prstGeom prst="rect">
            <a:avLst/>
          </a:prstGeom>
        </p:spPr>
        <p:txBody>
          <a:bodyPr wrap="square" lIns="0" tIns="0" rIns="0" bIns="0" anchor="t" anchorCtr="0">
            <a:noAutofit/>
          </a:bodyPr>
          <a:lstStyle>
            <a:lvl1pPr algn="l">
              <a:lnSpc>
                <a:spcPct val="90000"/>
              </a:lnSpc>
              <a:defRPr sz="4000" b="1" i="0" spc="-100" baseline="0">
                <a:solidFill>
                  <a:schemeClr val="bg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Tree>
    <p:extLst>
      <p:ext uri="{BB962C8B-B14F-4D97-AF65-F5344CB8AC3E}">
        <p14:creationId xmlns:p14="http://schemas.microsoft.com/office/powerpoint/2010/main" val="2162443272"/>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32" y="314474"/>
            <a:ext cx="2684600" cy="822960"/>
          </a:xfrm>
          <a:prstGeom prst="rect">
            <a:avLst/>
          </a:prstGeom>
        </p:spPr>
      </p:pic>
      <p:sp>
        <p:nvSpPr>
          <p:cNvPr id="5" name="Title 4"/>
          <p:cNvSpPr>
            <a:spLocks noGrp="1"/>
          </p:cNvSpPr>
          <p:nvPr>
            <p:ph type="title"/>
          </p:nvPr>
        </p:nvSpPr>
        <p:spPr>
          <a:xfrm>
            <a:off x="457795" y="1657350"/>
            <a:ext cx="6172200" cy="142875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456010" y="3200400"/>
            <a:ext cx="6172200" cy="6858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454817" y="4366376"/>
            <a:ext cx="4117184" cy="254411"/>
          </a:xfrm>
        </p:spPr>
        <p:txBody>
          <a:bodyPr>
            <a:noAutofit/>
          </a:bodyPr>
          <a:lstStyle>
            <a:lvl1pPr marL="0" indent="0">
              <a:spcBef>
                <a:spcPts val="0"/>
              </a:spcBef>
              <a:buNone/>
              <a:defRPr sz="1500" baseline="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dirty="0"/>
              <a:t>Click to add date</a:t>
            </a:r>
          </a:p>
        </p:txBody>
      </p:sp>
    </p:spTree>
    <p:extLst>
      <p:ext uri="{BB962C8B-B14F-4D97-AF65-F5344CB8AC3E}">
        <p14:creationId xmlns:p14="http://schemas.microsoft.com/office/powerpoint/2010/main" val="570601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4131" y="314468"/>
            <a:ext cx="2686073" cy="822960"/>
          </a:xfrm>
          <a:prstGeom prst="rect">
            <a:avLst/>
          </a:prstGeom>
        </p:spPr>
      </p:pic>
      <p:sp>
        <p:nvSpPr>
          <p:cNvPr id="5" name="Title 4"/>
          <p:cNvSpPr>
            <a:spLocks noGrp="1"/>
          </p:cNvSpPr>
          <p:nvPr>
            <p:ph type="title"/>
          </p:nvPr>
        </p:nvSpPr>
        <p:spPr>
          <a:xfrm>
            <a:off x="457795" y="1657350"/>
            <a:ext cx="6172200" cy="142875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456010" y="3200400"/>
            <a:ext cx="6172200" cy="6858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454817" y="4366376"/>
            <a:ext cx="4117184" cy="254411"/>
          </a:xfrm>
        </p:spPr>
        <p:txBody>
          <a:bodyPr>
            <a:noAutofit/>
          </a:bodyPr>
          <a:lstStyle>
            <a:lvl1pPr marL="0" indent="0">
              <a:spcBef>
                <a:spcPts val="0"/>
              </a:spcBef>
              <a:buNone/>
              <a:defRPr sz="1500" baseline="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spTree>
    <p:extLst>
      <p:ext uri="{BB962C8B-B14F-4D97-AF65-F5344CB8AC3E}">
        <p14:creationId xmlns:p14="http://schemas.microsoft.com/office/powerpoint/2010/main" val="19386171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457081" y="2000250"/>
            <a:ext cx="6856214" cy="1714500"/>
          </a:xfrm>
        </p:spPr>
        <p:txBody>
          <a:bodyPr anchor="b">
            <a:noAutofit/>
          </a:bodyPr>
          <a:lstStyle>
            <a:lvl1pPr>
              <a:lnSpc>
                <a:spcPct val="80000"/>
              </a:lnSpc>
              <a:defRPr sz="6000"/>
            </a:lvl1pPr>
          </a:lstStyle>
          <a:p>
            <a:r>
              <a:rPr lang="en-US" smtClean="0"/>
              <a:t>Click to edit Master title style</a:t>
            </a:r>
            <a:endParaRPr/>
          </a:p>
        </p:txBody>
      </p:sp>
      <p:sp>
        <p:nvSpPr>
          <p:cNvPr id="10" name="Text Placeholder 9"/>
          <p:cNvSpPr>
            <a:spLocks noGrp="1"/>
          </p:cNvSpPr>
          <p:nvPr>
            <p:ph type="body" sz="quarter" idx="13"/>
          </p:nvPr>
        </p:nvSpPr>
        <p:spPr>
          <a:xfrm>
            <a:off x="456010" y="3704770"/>
            <a:ext cx="6856214" cy="524330"/>
          </a:xfrm>
        </p:spPr>
        <p:txBody>
          <a:bodyPr wrap="square">
            <a:noAutofit/>
          </a:bodyPr>
          <a:lstStyle>
            <a:lvl1pPr marL="0" indent="0">
              <a:spcBef>
                <a:spcPts val="0"/>
              </a:spcBef>
              <a:buFontTx/>
              <a:buNone/>
              <a:defRPr sz="33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1" name="Text Placeholder 9"/>
          <p:cNvSpPr>
            <a:spLocks noGrp="1"/>
          </p:cNvSpPr>
          <p:nvPr>
            <p:ph type="body" sz="quarter" idx="14"/>
          </p:nvPr>
        </p:nvSpPr>
        <p:spPr>
          <a:xfrm>
            <a:off x="456010" y="4343400"/>
            <a:ext cx="6856214" cy="342900"/>
          </a:xfrm>
        </p:spPr>
        <p:txBody>
          <a:bodyPr wrap="square">
            <a:noAutofit/>
          </a:bodyPr>
          <a:lstStyle>
            <a:lvl1pPr marL="0" indent="0">
              <a:spcBef>
                <a:spcPts val="0"/>
              </a:spcBef>
              <a:buFontTx/>
              <a:buNone/>
              <a:defRPr sz="21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5951642" y="342900"/>
            <a:ext cx="2735158" cy="265585"/>
          </a:xfrm>
        </p:spPr>
        <p:txBody>
          <a:bodyPr>
            <a:noAutofit/>
          </a:bodyPr>
          <a:lstStyle>
            <a:lvl1pPr marL="0" indent="0" algn="r">
              <a:spcBef>
                <a:spcPts val="0"/>
              </a:spcBef>
              <a:buNone/>
              <a:defRPr sz="1500" baseline="0">
                <a:solidFill>
                  <a:schemeClr val="accent5"/>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31" y="314468"/>
            <a:ext cx="2684596" cy="822960"/>
          </a:xfrm>
          <a:prstGeom prst="rect">
            <a:avLst/>
          </a:prstGeom>
        </p:spPr>
      </p:pic>
    </p:spTree>
    <p:extLst>
      <p:ext uri="{BB962C8B-B14F-4D97-AF65-F5344CB8AC3E}">
        <p14:creationId xmlns:p14="http://schemas.microsoft.com/office/powerpoint/2010/main" val="3405374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bg>
      <p:bgPr>
        <a:solidFill>
          <a:schemeClr val="tx2"/>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40919"/>
            <a:ext cx="7222352" cy="2006703"/>
          </a:xfrm>
          <a:prstGeom prst="rect">
            <a:avLst/>
          </a:prstGeom>
        </p:spPr>
        <p:txBody>
          <a:bodyPr wrap="square" lIns="0" tIns="0" rIns="0" bIns="0" anchor="t" anchorCtr="0">
            <a:noAutofit/>
          </a:bodyPr>
          <a:lstStyle>
            <a:lvl1pPr algn="l" defTabSz="457200"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
        <p:nvSpPr>
          <p:cNvPr id="5" name="Subtitle 2"/>
          <p:cNvSpPr>
            <a:spLocks noGrp="1"/>
          </p:cNvSpPr>
          <p:nvPr>
            <p:ph type="subTitle" idx="1" hasCustomPrompt="1"/>
          </p:nvPr>
        </p:nvSpPr>
        <p:spPr>
          <a:xfrm>
            <a:off x="325269" y="3305361"/>
            <a:ext cx="5148072" cy="649224"/>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4087" y="4690815"/>
            <a:ext cx="3236976" cy="293677"/>
          </a:xfrm>
          <a:prstGeom prst="rect">
            <a:avLst/>
          </a:prstGeom>
        </p:spPr>
      </p:pic>
    </p:spTree>
    <p:extLst>
      <p:ext uri="{BB962C8B-B14F-4D97-AF65-F5344CB8AC3E}">
        <p14:creationId xmlns:p14="http://schemas.microsoft.com/office/powerpoint/2010/main" val="3158848588"/>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1" y="457200"/>
            <a:ext cx="6171008" cy="1452012"/>
          </a:xfrm>
        </p:spPr>
        <p:txBody>
          <a:bodyPr anchor="t">
            <a:noAutofit/>
          </a:bodyPr>
          <a:lstStyle>
            <a:lvl1pPr>
              <a:lnSpc>
                <a:spcPct val="80000"/>
              </a:lnSpc>
              <a:defRPr sz="5400"/>
            </a:lvl1pPr>
          </a:lstStyle>
          <a:p>
            <a:r>
              <a:rPr lang="en-US" smtClean="0"/>
              <a:t>Click to edit Master title style</a:t>
            </a:r>
            <a:endParaRPr/>
          </a:p>
        </p:txBody>
      </p:sp>
      <p:sp>
        <p:nvSpPr>
          <p:cNvPr id="3" name="Text Placeholder 2"/>
          <p:cNvSpPr>
            <a:spLocks noGrp="1"/>
          </p:cNvSpPr>
          <p:nvPr>
            <p:ph type="body" idx="1"/>
          </p:nvPr>
        </p:nvSpPr>
        <p:spPr>
          <a:xfrm>
            <a:off x="457201" y="1909212"/>
            <a:ext cx="6171008" cy="456320"/>
          </a:xfrm>
        </p:spPr>
        <p:txBody>
          <a:bodyPr>
            <a:noAutofit/>
          </a:bodyPr>
          <a:lstStyle>
            <a:lvl1pPr marL="0" indent="0">
              <a:spcBef>
                <a:spcPts val="450"/>
              </a:spcBef>
              <a:buNone/>
              <a:defRPr sz="135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464511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456010" y="456605"/>
            <a:ext cx="8228528" cy="41148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lnSpc>
                <a:spcPct val="90000"/>
              </a:lnSpc>
            </a:pPr>
            <a:endParaRPr sz="1350">
              <a:solidFill>
                <a:prstClr val="white"/>
              </a:solidFill>
            </a:endParaRPr>
          </a:p>
        </p:txBody>
      </p:sp>
      <p:sp>
        <p:nvSpPr>
          <p:cNvPr id="2" name="Title 1"/>
          <p:cNvSpPr>
            <a:spLocks noGrp="1"/>
          </p:cNvSpPr>
          <p:nvPr>
            <p:ph type="title"/>
          </p:nvPr>
        </p:nvSpPr>
        <p:spPr>
          <a:xfrm>
            <a:off x="741760" y="742950"/>
            <a:ext cx="6171008" cy="452893"/>
          </a:xfrm>
        </p:spPr>
        <p:txBody>
          <a:bodyPr anchor="t">
            <a:noAutofit/>
          </a:bodyPr>
          <a:lstStyle>
            <a:lvl1pPr>
              <a:lnSpc>
                <a:spcPct val="90000"/>
              </a:lnSpc>
              <a:defRPr sz="3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41760" y="1200664"/>
            <a:ext cx="6171008" cy="400050"/>
          </a:xfrm>
        </p:spPr>
        <p:txBody>
          <a:bodyPr>
            <a:noAutofit/>
          </a:bodyPr>
          <a:lstStyle>
            <a:lvl1pPr marL="0" indent="0">
              <a:spcBef>
                <a:spcPts val="0"/>
              </a:spcBef>
              <a:buNone/>
              <a:defRPr sz="24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125795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9605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04155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sp>
        <p:nvSpPr>
          <p:cNvPr id="9" name="Rectangle 8"/>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white"/>
                </a:solidFill>
                <a:cs typeface="HP Simplified"/>
              </a:rPr>
              <a:t>© Copyright 2015 HPE Development Company, L.P. </a:t>
            </a:r>
            <a:r>
              <a:rPr lang="en-US" sz="750" dirty="0" smtClean="0">
                <a:solidFill>
                  <a:prstClr val="white"/>
                </a:solidFill>
                <a:ea typeface="Calibri" panose="020F0502020204030204" pitchFamily="34" charset="0"/>
                <a:cs typeface="Times New Roman" panose="02020603050405020304" pitchFamily="18" charset="0"/>
              </a:rPr>
              <a:t>HPE Confidential</a:t>
            </a:r>
            <a:r>
              <a:rPr lang="en-US" sz="750" dirty="0" smtClean="0">
                <a:solidFill>
                  <a:srgbClr val="000000"/>
                </a:solidFill>
                <a:ea typeface="Calibri" panose="020F0502020204030204" pitchFamily="34" charset="0"/>
                <a:cs typeface="Times New Roman" panose="02020603050405020304" pitchFamily="18" charset="0"/>
              </a:rPr>
              <a:t>.</a:t>
            </a:r>
            <a:endParaRPr lang="en-US" sz="750" dirty="0">
              <a:solidFill>
                <a:prstClr val="whit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70313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white"/>
                </a:solidFill>
                <a:cs typeface="HP Simplified"/>
              </a:rPr>
              <a:t>© Copyright 2015 HPE Development Company, L.P. </a:t>
            </a:r>
            <a:r>
              <a:rPr lang="en-US" sz="750" dirty="0" smtClean="0">
                <a:solidFill>
                  <a:prstClr val="white"/>
                </a:solidFill>
                <a:ea typeface="Calibri" panose="020F0502020204030204" pitchFamily="34" charset="0"/>
                <a:cs typeface="Times New Roman" panose="02020603050405020304" pitchFamily="18" charset="0"/>
              </a:rPr>
              <a:t>HPE Confidential</a:t>
            </a:r>
            <a:r>
              <a:rPr lang="en-US" sz="750" dirty="0" smtClean="0">
                <a:solidFill>
                  <a:srgbClr val="000000"/>
                </a:solidFill>
                <a:ea typeface="Calibri" panose="020F0502020204030204" pitchFamily="34" charset="0"/>
                <a:cs typeface="Times New Roman" panose="02020603050405020304" pitchFamily="18" charset="0"/>
              </a:rPr>
              <a:t>.</a:t>
            </a:r>
            <a:endParaRPr lang="en-US" sz="750" dirty="0">
              <a:solidFill>
                <a:prstClr val="whit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0377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410" y="285750"/>
            <a:ext cx="7092553" cy="1714500"/>
          </a:xfrm>
        </p:spPr>
        <p:txBody>
          <a:bodyPr>
            <a:noAutofit/>
          </a:bodyPr>
          <a:lstStyle>
            <a:lvl1pPr marL="288036" indent="-288036">
              <a:lnSpc>
                <a:spcPct val="80000"/>
              </a:lnSpc>
              <a:defRPr sz="45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546039" y="2114550"/>
            <a:ext cx="6773923" cy="1028700"/>
          </a:xfrm>
        </p:spPr>
        <p:txBody>
          <a:bodyPr>
            <a:noAutofit/>
          </a:bodyPr>
          <a:lstStyle>
            <a:lvl1pPr marL="0" indent="0">
              <a:spcBef>
                <a:spcPts val="0"/>
              </a:spcBef>
              <a:buFontTx/>
              <a:buNone/>
              <a:defRPr sz="1500" baseline="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dirty="0"/>
              <a:t>Click </a:t>
            </a:r>
            <a:r>
              <a:rPr lang="en-US" dirty="0" smtClean="0"/>
              <a:t>to add quoted person’s name, title, company</a:t>
            </a:r>
            <a:endParaRPr dirty="0"/>
          </a:p>
        </p:txBody>
      </p:sp>
      <p:sp>
        <p:nvSpPr>
          <p:cNvPr id="5" name="Slide Number Placeholder 4"/>
          <p:cNvSpPr>
            <a:spLocks noGrp="1"/>
          </p:cNvSpPr>
          <p:nvPr>
            <p:ph type="sldNum" sz="quarter" idx="12"/>
          </p:nvPr>
        </p:nvSpPr>
        <p:spPr/>
        <p:txBody>
          <a:bodyPr/>
          <a:lstStyle>
            <a:lvl1pPr>
              <a:defRPr sz="750"/>
            </a:lvl1pPr>
          </a:lstStyle>
          <a:p>
            <a:fld id="{B016F8AB-BCEA-4347-8BA6-BE776009BC89}" type="slidenum">
              <a:rPr lang="en-US" smtClean="0">
                <a:solidFill>
                  <a:srgbClr val="617D78"/>
                </a:solidFill>
              </a:rPr>
              <a:pPr/>
              <a:t>‹#›</a:t>
            </a:fld>
            <a:endParaRPr lang="en-US" dirty="0">
              <a:solidFill>
                <a:srgbClr val="617D78"/>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0" name="Rectangle 9"/>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6505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410" y="285750"/>
            <a:ext cx="7092553" cy="1714500"/>
          </a:xfrm>
        </p:spPr>
        <p:txBody>
          <a:bodyPr>
            <a:noAutofit/>
          </a:bodyPr>
          <a:lstStyle>
            <a:lvl1pPr marL="288036" indent="-288036">
              <a:lnSpc>
                <a:spcPct val="80000"/>
              </a:lnSpc>
              <a:defRPr sz="45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546039" y="2114550"/>
            <a:ext cx="6773923" cy="1028700"/>
          </a:xfrm>
        </p:spPr>
        <p:txBody>
          <a:bodyPr>
            <a:noAutofit/>
          </a:bodyPr>
          <a:lstStyle>
            <a:lvl1pPr marL="0" indent="0">
              <a:spcBef>
                <a:spcPts val="0"/>
              </a:spcBef>
              <a:buFontTx/>
              <a:buNone/>
              <a:defRPr sz="15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dirty="0" smtClean="0"/>
              <a:t>Click to add quoted person’s name, title, company</a:t>
            </a:r>
            <a:endParaRPr lang="en-US"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9" name="Rectangle 8"/>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white"/>
                </a:solidFill>
                <a:cs typeface="HP Simplified"/>
              </a:rPr>
              <a:t>© Copyright 2015 HPE Development Company, L.P. </a:t>
            </a:r>
            <a:r>
              <a:rPr lang="en-US" sz="750" dirty="0" smtClean="0">
                <a:solidFill>
                  <a:prstClr val="white"/>
                </a:solidFill>
                <a:ea typeface="Calibri" panose="020F0502020204030204" pitchFamily="34" charset="0"/>
                <a:cs typeface="Times New Roman" panose="02020603050405020304" pitchFamily="18" charset="0"/>
              </a:rPr>
              <a:t>HPE Confidential</a:t>
            </a:r>
            <a:r>
              <a:rPr lang="en-US" sz="750" dirty="0" smtClean="0">
                <a:solidFill>
                  <a:srgbClr val="000000"/>
                </a:solidFill>
                <a:ea typeface="Calibri" panose="020F0502020204030204" pitchFamily="34" charset="0"/>
                <a:cs typeface="Times New Roman" panose="02020603050405020304" pitchFamily="18" charset="0"/>
              </a:rPr>
              <a:t>.</a:t>
            </a:r>
            <a:endParaRPr lang="en-US" sz="750" dirty="0">
              <a:solidFill>
                <a:prstClr val="whit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63981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027130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Content Placeholder 2"/>
          <p:cNvSpPr>
            <a:spLocks noGrp="1"/>
          </p:cNvSpPr>
          <p:nvPr>
            <p:ph idx="1"/>
          </p:nvPr>
        </p:nvSpPr>
        <p:spPr>
          <a:xfrm>
            <a:off x="457200" y="1143001"/>
            <a:ext cx="8227338" cy="3428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28209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Blue quote slide with subtitle">
    <p:bg>
      <p:bgPr>
        <a:solidFill>
          <a:schemeClr val="tx2"/>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40919"/>
            <a:ext cx="7222352" cy="2006703"/>
          </a:xfrm>
          <a:prstGeom prst="rect">
            <a:avLst/>
          </a:prstGeom>
        </p:spPr>
        <p:txBody>
          <a:bodyPr wrap="square" lIns="0" tIns="0" rIns="0" bIns="0" anchor="t" anchorCtr="0">
            <a:noAutofit/>
          </a:bodyPr>
          <a:lstStyle>
            <a:lvl1pPr algn="l" defTabSz="457200"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
        <p:nvSpPr>
          <p:cNvPr id="5" name="Subtitle 2"/>
          <p:cNvSpPr>
            <a:spLocks noGrp="1"/>
          </p:cNvSpPr>
          <p:nvPr>
            <p:ph type="subTitle" idx="1" hasCustomPrompt="1"/>
          </p:nvPr>
        </p:nvSpPr>
        <p:spPr>
          <a:xfrm>
            <a:off x="325269" y="3305361"/>
            <a:ext cx="5148072" cy="649224"/>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4087" y="4690815"/>
            <a:ext cx="3236976" cy="293677"/>
          </a:xfrm>
          <a:prstGeom prst="rect">
            <a:avLst/>
          </a:prstGeom>
        </p:spPr>
      </p:pic>
    </p:spTree>
    <p:extLst>
      <p:ext uri="{BB962C8B-B14F-4D97-AF65-F5344CB8AC3E}">
        <p14:creationId xmlns:p14="http://schemas.microsoft.com/office/powerpoint/2010/main" val="902574256"/>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9" name="Text Placeholder 7"/>
          <p:cNvSpPr>
            <a:spLocks noGrp="1"/>
          </p:cNvSpPr>
          <p:nvPr>
            <p:ph type="body" sz="quarter" idx="14" hasCustomPrompt="1"/>
          </p:nvPr>
        </p:nvSpPr>
        <p:spPr>
          <a:xfrm>
            <a:off x="457201" y="1143000"/>
            <a:ext cx="8227457" cy="285750"/>
          </a:xfrm>
        </p:spPr>
        <p:txBody>
          <a:bodyPr>
            <a:noAutofit/>
          </a:bodyPr>
          <a:lstStyle>
            <a:lvl1pPr marL="0" indent="0">
              <a:spcBef>
                <a:spcPts val="0"/>
              </a:spcBef>
              <a:buNone/>
              <a:defRPr sz="1800" b="1"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heading</a:t>
            </a:r>
          </a:p>
        </p:txBody>
      </p:sp>
      <p:sp>
        <p:nvSpPr>
          <p:cNvPr id="3" name="Content Placeholder 2"/>
          <p:cNvSpPr>
            <a:spLocks noGrp="1"/>
          </p:cNvSpPr>
          <p:nvPr>
            <p:ph idx="1"/>
          </p:nvPr>
        </p:nvSpPr>
        <p:spPr>
          <a:xfrm>
            <a:off x="457200" y="1483615"/>
            <a:ext cx="8227338" cy="30883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29757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659841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333177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65683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Content Placeholder 2"/>
          <p:cNvSpPr>
            <a:spLocks noGrp="1"/>
          </p:cNvSpPr>
          <p:nvPr>
            <p:ph sz="half" idx="1"/>
          </p:nvPr>
        </p:nvSpPr>
        <p:spPr>
          <a:xfrm>
            <a:off x="457081" y="1143000"/>
            <a:ext cx="397764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06898" y="1143000"/>
            <a:ext cx="397764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671296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457200" y="1142999"/>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4" name="Content Placeholder 3"/>
          <p:cNvSpPr>
            <a:spLocks noGrp="1"/>
          </p:cNvSpPr>
          <p:nvPr>
            <p:ph sz="half" idx="2"/>
          </p:nvPr>
        </p:nvSpPr>
        <p:spPr>
          <a:xfrm>
            <a:off x="457081" y="1428750"/>
            <a:ext cx="397764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4706898" y="1142999"/>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6" name="Content Placeholder 5"/>
          <p:cNvSpPr>
            <a:spLocks noGrp="1"/>
          </p:cNvSpPr>
          <p:nvPr>
            <p:ph sz="quarter" idx="4"/>
          </p:nvPr>
        </p:nvSpPr>
        <p:spPr>
          <a:xfrm>
            <a:off x="4706898" y="1428750"/>
            <a:ext cx="397764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817006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Text Placeholder 2"/>
          <p:cNvSpPr>
            <a:spLocks noGrp="1"/>
          </p:cNvSpPr>
          <p:nvPr>
            <p:ph type="body" idx="1" hasCustomPrompt="1"/>
          </p:nvPr>
        </p:nvSpPr>
        <p:spPr>
          <a:xfrm>
            <a:off x="457200" y="1143000"/>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4" name="Content Placeholder 3"/>
          <p:cNvSpPr>
            <a:spLocks noGrp="1"/>
          </p:cNvSpPr>
          <p:nvPr>
            <p:ph sz="half" idx="2"/>
          </p:nvPr>
        </p:nvSpPr>
        <p:spPr>
          <a:xfrm>
            <a:off x="457081" y="1429914"/>
            <a:ext cx="3977640" cy="3142086"/>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4706898" y="1143000"/>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6" name="Content Placeholder 5"/>
          <p:cNvSpPr>
            <a:spLocks noGrp="1"/>
          </p:cNvSpPr>
          <p:nvPr>
            <p:ph sz="quarter" idx="4"/>
          </p:nvPr>
        </p:nvSpPr>
        <p:spPr>
          <a:xfrm>
            <a:off x="4706898" y="1429914"/>
            <a:ext cx="3977640" cy="3142086"/>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433499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457081"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3286125"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6112788"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18949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45720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0" name="Text Placeholder 9"/>
          <p:cNvSpPr>
            <a:spLocks noGrp="1"/>
          </p:cNvSpPr>
          <p:nvPr>
            <p:ph type="body" sz="quarter" idx="14"/>
          </p:nvPr>
        </p:nvSpPr>
        <p:spPr>
          <a:xfrm>
            <a:off x="457081"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3286245"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1" name="Text Placeholder 9"/>
          <p:cNvSpPr>
            <a:spLocks noGrp="1"/>
          </p:cNvSpPr>
          <p:nvPr>
            <p:ph type="body" sz="quarter" idx="15"/>
          </p:nvPr>
        </p:nvSpPr>
        <p:spPr>
          <a:xfrm>
            <a:off x="3286125"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611517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2" name="Text Placeholder 9"/>
          <p:cNvSpPr>
            <a:spLocks noGrp="1"/>
          </p:cNvSpPr>
          <p:nvPr>
            <p:ph type="body" sz="quarter" idx="16"/>
          </p:nvPr>
        </p:nvSpPr>
        <p:spPr>
          <a:xfrm>
            <a:off x="6112788"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10997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9" name="Text Placeholder 2"/>
          <p:cNvSpPr>
            <a:spLocks noGrp="1"/>
          </p:cNvSpPr>
          <p:nvPr>
            <p:ph type="body" idx="1" hasCustomPrompt="1"/>
          </p:nvPr>
        </p:nvSpPr>
        <p:spPr>
          <a:xfrm>
            <a:off x="45720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dirty="0"/>
              <a:t>Click to add heading</a:t>
            </a:r>
          </a:p>
        </p:txBody>
      </p:sp>
      <p:sp>
        <p:nvSpPr>
          <p:cNvPr id="10" name="Text Placeholder 9"/>
          <p:cNvSpPr>
            <a:spLocks noGrp="1"/>
          </p:cNvSpPr>
          <p:nvPr>
            <p:ph type="body" sz="quarter" idx="14"/>
          </p:nvPr>
        </p:nvSpPr>
        <p:spPr>
          <a:xfrm>
            <a:off x="457081"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3286245"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1" name="Text Placeholder 9"/>
          <p:cNvSpPr>
            <a:spLocks noGrp="1"/>
          </p:cNvSpPr>
          <p:nvPr>
            <p:ph type="body" sz="quarter" idx="15"/>
          </p:nvPr>
        </p:nvSpPr>
        <p:spPr>
          <a:xfrm>
            <a:off x="3286125"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611517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2" name="Text Placeholder 9"/>
          <p:cNvSpPr>
            <a:spLocks noGrp="1"/>
          </p:cNvSpPr>
          <p:nvPr>
            <p:ph type="body" sz="quarter" idx="16"/>
          </p:nvPr>
        </p:nvSpPr>
        <p:spPr>
          <a:xfrm>
            <a:off x="6112788"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638545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625252054"/>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457200" y="1143000"/>
            <a:ext cx="5886450" cy="342900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6457950" y="1143000"/>
            <a:ext cx="2226588" cy="3429000"/>
          </a:xfrm>
          <a:solidFill>
            <a:schemeClr val="accent6"/>
          </a:solidFill>
        </p:spPr>
        <p:txBody>
          <a:bodyPr lIns="91440" tIns="91440" rIns="91440" bIns="91440">
            <a:noAutofit/>
          </a:bodyPr>
          <a:lstStyle>
            <a:lvl1pPr marL="0" indent="0">
              <a:spcBef>
                <a:spcPts val="675"/>
              </a:spcBef>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37559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7080" y="1143000"/>
            <a:ext cx="5029320" cy="3429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8" name="Text Placeholder 9"/>
          <p:cNvSpPr>
            <a:spLocks noGrp="1"/>
          </p:cNvSpPr>
          <p:nvPr>
            <p:ph type="body" sz="quarter" idx="16"/>
          </p:nvPr>
        </p:nvSpPr>
        <p:spPr>
          <a:xfrm>
            <a:off x="5600700" y="1143000"/>
            <a:ext cx="3083838"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50391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7080" y="1143000"/>
            <a:ext cx="5029320" cy="3429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5600701" y="1143000"/>
            <a:ext cx="3083838" cy="34290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013386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3943350" cy="639273"/>
          </a:xfrm>
        </p:spPr>
        <p:txBody>
          <a:bodyPr anchor="t"/>
          <a:lstStyle>
            <a:lvl1pPr>
              <a:defRPr sz="2100"/>
            </a:lvl1pPr>
          </a:lstStyle>
          <a:p>
            <a:r>
              <a:rPr lang="en-US" smtClean="0"/>
              <a:t>Click to edit Master title style</a:t>
            </a:r>
            <a:endParaRPr/>
          </a:p>
        </p:txBody>
      </p:sp>
      <p:sp>
        <p:nvSpPr>
          <p:cNvPr id="4" name="Text Placeholder 3"/>
          <p:cNvSpPr>
            <a:spLocks noGrp="1"/>
          </p:cNvSpPr>
          <p:nvPr>
            <p:ph type="body" sz="half" idx="2"/>
          </p:nvPr>
        </p:nvSpPr>
        <p:spPr>
          <a:xfrm>
            <a:off x="457081" y="2114550"/>
            <a:ext cx="2743200" cy="1485900"/>
          </a:xfrm>
          <a:noFill/>
        </p:spPr>
        <p:txBody>
          <a:bodyPr lIns="0" tIns="0" rIns="0" bIns="0">
            <a:noAutofit/>
          </a:bodyPr>
          <a:lstStyle>
            <a:lvl1pPr marL="0" indent="0">
              <a:spcBef>
                <a:spcPts val="675"/>
              </a:spcBef>
              <a:buNone/>
              <a:defRPr sz="135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3" name="Picture Placeholder 2"/>
          <p:cNvSpPr>
            <a:spLocks noGrp="1"/>
          </p:cNvSpPr>
          <p:nvPr>
            <p:ph type="pic" idx="1"/>
          </p:nvPr>
        </p:nvSpPr>
        <p:spPr bwMode="ltGray">
          <a:xfrm>
            <a:off x="4572000" y="389427"/>
            <a:ext cx="4114799" cy="4182573"/>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210279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6010" y="1143000"/>
            <a:ext cx="3984498" cy="25146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457080" y="3714750"/>
            <a:ext cx="3984498" cy="857250"/>
          </a:xfrm>
          <a:solidFill>
            <a:schemeClr val="accent5"/>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Picture Placeholder 2"/>
          <p:cNvSpPr>
            <a:spLocks noGrp="1"/>
          </p:cNvSpPr>
          <p:nvPr>
            <p:ph type="pic" idx="13"/>
          </p:nvPr>
        </p:nvSpPr>
        <p:spPr bwMode="ltGray">
          <a:xfrm>
            <a:off x="4700040" y="1143000"/>
            <a:ext cx="3984498" cy="25146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9" name="Text Placeholder 3"/>
          <p:cNvSpPr>
            <a:spLocks noGrp="1"/>
          </p:cNvSpPr>
          <p:nvPr>
            <p:ph type="body" sz="half" idx="14"/>
          </p:nvPr>
        </p:nvSpPr>
        <p:spPr bwMode="ltGray">
          <a:xfrm>
            <a:off x="4700040" y="3714750"/>
            <a:ext cx="3984498" cy="857250"/>
          </a:xfrm>
          <a:solidFill>
            <a:schemeClr val="accent5"/>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831343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6010"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457080"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Picture Placeholder 2"/>
          <p:cNvSpPr>
            <a:spLocks noGrp="1"/>
          </p:cNvSpPr>
          <p:nvPr>
            <p:ph type="pic" idx="13"/>
          </p:nvPr>
        </p:nvSpPr>
        <p:spPr bwMode="ltGray">
          <a:xfrm>
            <a:off x="3286125"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9" name="Text Placeholder 3"/>
          <p:cNvSpPr>
            <a:spLocks noGrp="1"/>
          </p:cNvSpPr>
          <p:nvPr>
            <p:ph type="body" sz="half" idx="14"/>
          </p:nvPr>
        </p:nvSpPr>
        <p:spPr bwMode="ltGray">
          <a:xfrm>
            <a:off x="3286125"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10" name="Picture Placeholder 2"/>
          <p:cNvSpPr>
            <a:spLocks noGrp="1"/>
          </p:cNvSpPr>
          <p:nvPr>
            <p:ph type="pic" idx="15"/>
          </p:nvPr>
        </p:nvSpPr>
        <p:spPr bwMode="ltGray">
          <a:xfrm>
            <a:off x="6112788"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11" name="Text Placeholder 3"/>
          <p:cNvSpPr>
            <a:spLocks noGrp="1"/>
          </p:cNvSpPr>
          <p:nvPr>
            <p:ph type="body" sz="half" idx="16"/>
          </p:nvPr>
        </p:nvSpPr>
        <p:spPr bwMode="ltGray">
          <a:xfrm>
            <a:off x="6112788"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13498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457081" y="2000250"/>
            <a:ext cx="6856214" cy="1714500"/>
          </a:xfrm>
        </p:spPr>
        <p:txBody>
          <a:bodyPr anchor="b">
            <a:noAutofit/>
          </a:bodyPr>
          <a:lstStyle>
            <a:lvl1pPr>
              <a:lnSpc>
                <a:spcPct val="80000"/>
              </a:lnSpc>
              <a:defRPr sz="6000"/>
            </a:lvl1pPr>
          </a:lstStyle>
          <a:p>
            <a:r>
              <a:rPr lang="en-US" smtClean="0"/>
              <a:t>Click to edit Master title style</a:t>
            </a:r>
            <a:endParaRPr/>
          </a:p>
        </p:txBody>
      </p:sp>
      <p:sp>
        <p:nvSpPr>
          <p:cNvPr id="10" name="Text Placeholder 9"/>
          <p:cNvSpPr>
            <a:spLocks noGrp="1"/>
          </p:cNvSpPr>
          <p:nvPr>
            <p:ph type="body" sz="quarter" idx="13"/>
          </p:nvPr>
        </p:nvSpPr>
        <p:spPr>
          <a:xfrm>
            <a:off x="456010" y="3761920"/>
            <a:ext cx="6856214" cy="810080"/>
          </a:xfrm>
        </p:spPr>
        <p:txBody>
          <a:bodyPr wrap="square">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3" name="Slide Number Placeholder 12"/>
          <p:cNvSpPr>
            <a:spLocks noGrp="1"/>
          </p:cNvSpPr>
          <p:nvPr>
            <p:ph type="sldNum" sz="quarter" idx="17"/>
          </p:nvPr>
        </p:nvSpPr>
        <p:spPr/>
        <p:txBody>
          <a:bodyPr/>
          <a:lstStyle/>
          <a:p>
            <a:fld id="{B016F8AB-BCEA-4347-8BA6-BE776009BC89}" type="slidenum">
              <a:rPr>
                <a:solidFill>
                  <a:srgbClr val="617D78"/>
                </a:solidFill>
              </a:rPr>
              <a:pPr/>
              <a:t>‹#›</a:t>
            </a:fld>
            <a:endParaRPr dirty="0">
              <a:solidFill>
                <a:srgbClr val="617D78"/>
              </a:soli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4130" y="314469"/>
            <a:ext cx="3888165" cy="678886"/>
          </a:xfrm>
          <a:prstGeom prst="rect">
            <a:avLst/>
          </a:prstGeom>
        </p:spPr>
      </p:pic>
      <p:sp>
        <p:nvSpPr>
          <p:cNvPr id="8" name="Rectangle 7"/>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721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32" y="314474"/>
            <a:ext cx="2684600" cy="822960"/>
          </a:xfrm>
          <a:prstGeom prst="rect">
            <a:avLst/>
          </a:prstGeom>
        </p:spPr>
      </p:pic>
      <p:sp>
        <p:nvSpPr>
          <p:cNvPr id="5" name="Title 4"/>
          <p:cNvSpPr>
            <a:spLocks noGrp="1"/>
          </p:cNvSpPr>
          <p:nvPr>
            <p:ph type="title"/>
          </p:nvPr>
        </p:nvSpPr>
        <p:spPr>
          <a:xfrm>
            <a:off x="457795" y="1657350"/>
            <a:ext cx="6172200" cy="142875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456010" y="3200400"/>
            <a:ext cx="6172200" cy="6858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454817" y="4366376"/>
            <a:ext cx="4117184" cy="254411"/>
          </a:xfrm>
        </p:spPr>
        <p:txBody>
          <a:bodyPr>
            <a:noAutofit/>
          </a:bodyPr>
          <a:lstStyle>
            <a:lvl1pPr marL="0" indent="0">
              <a:spcBef>
                <a:spcPts val="0"/>
              </a:spcBef>
              <a:buNone/>
              <a:defRPr sz="1500" baseline="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dirty="0"/>
              <a:t>Click to add date</a:t>
            </a:r>
          </a:p>
        </p:txBody>
      </p:sp>
    </p:spTree>
    <p:extLst>
      <p:ext uri="{BB962C8B-B14F-4D97-AF65-F5344CB8AC3E}">
        <p14:creationId xmlns:p14="http://schemas.microsoft.com/office/powerpoint/2010/main" val="3767608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4131" y="314468"/>
            <a:ext cx="2686073" cy="822960"/>
          </a:xfrm>
          <a:prstGeom prst="rect">
            <a:avLst/>
          </a:prstGeom>
        </p:spPr>
      </p:pic>
      <p:sp>
        <p:nvSpPr>
          <p:cNvPr id="5" name="Title 4"/>
          <p:cNvSpPr>
            <a:spLocks noGrp="1"/>
          </p:cNvSpPr>
          <p:nvPr>
            <p:ph type="title"/>
          </p:nvPr>
        </p:nvSpPr>
        <p:spPr>
          <a:xfrm>
            <a:off x="457795" y="1657350"/>
            <a:ext cx="6172200" cy="142875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456010" y="3200400"/>
            <a:ext cx="6172200" cy="6858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454817" y="4366376"/>
            <a:ext cx="4117184" cy="254411"/>
          </a:xfrm>
        </p:spPr>
        <p:txBody>
          <a:bodyPr>
            <a:noAutofit/>
          </a:bodyPr>
          <a:lstStyle>
            <a:lvl1pPr marL="0" indent="0">
              <a:spcBef>
                <a:spcPts val="0"/>
              </a:spcBef>
              <a:buNone/>
              <a:defRPr sz="1500" baseline="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spTree>
    <p:extLst>
      <p:ext uri="{BB962C8B-B14F-4D97-AF65-F5344CB8AC3E}">
        <p14:creationId xmlns:p14="http://schemas.microsoft.com/office/powerpoint/2010/main" val="26763532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457081" y="2000250"/>
            <a:ext cx="6856214" cy="1714500"/>
          </a:xfrm>
        </p:spPr>
        <p:txBody>
          <a:bodyPr anchor="b">
            <a:noAutofit/>
          </a:bodyPr>
          <a:lstStyle>
            <a:lvl1pPr>
              <a:lnSpc>
                <a:spcPct val="80000"/>
              </a:lnSpc>
              <a:defRPr sz="6000"/>
            </a:lvl1pPr>
          </a:lstStyle>
          <a:p>
            <a:r>
              <a:rPr lang="en-US" smtClean="0"/>
              <a:t>Click to edit Master title style</a:t>
            </a:r>
            <a:endParaRPr/>
          </a:p>
        </p:txBody>
      </p:sp>
      <p:sp>
        <p:nvSpPr>
          <p:cNvPr id="10" name="Text Placeholder 9"/>
          <p:cNvSpPr>
            <a:spLocks noGrp="1"/>
          </p:cNvSpPr>
          <p:nvPr>
            <p:ph type="body" sz="quarter" idx="13"/>
          </p:nvPr>
        </p:nvSpPr>
        <p:spPr>
          <a:xfrm>
            <a:off x="456010" y="3704770"/>
            <a:ext cx="6856214" cy="524330"/>
          </a:xfrm>
        </p:spPr>
        <p:txBody>
          <a:bodyPr wrap="square">
            <a:noAutofit/>
          </a:bodyPr>
          <a:lstStyle>
            <a:lvl1pPr marL="0" indent="0">
              <a:spcBef>
                <a:spcPts val="0"/>
              </a:spcBef>
              <a:buFontTx/>
              <a:buNone/>
              <a:defRPr sz="33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1" name="Text Placeholder 9"/>
          <p:cNvSpPr>
            <a:spLocks noGrp="1"/>
          </p:cNvSpPr>
          <p:nvPr>
            <p:ph type="body" sz="quarter" idx="14"/>
          </p:nvPr>
        </p:nvSpPr>
        <p:spPr>
          <a:xfrm>
            <a:off x="456010" y="4343400"/>
            <a:ext cx="6856214" cy="342900"/>
          </a:xfrm>
        </p:spPr>
        <p:txBody>
          <a:bodyPr wrap="square">
            <a:noAutofit/>
          </a:bodyPr>
          <a:lstStyle>
            <a:lvl1pPr marL="0" indent="0">
              <a:spcBef>
                <a:spcPts val="0"/>
              </a:spcBef>
              <a:buFontTx/>
              <a:buNone/>
              <a:defRPr sz="21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5951642" y="342900"/>
            <a:ext cx="2735158" cy="265585"/>
          </a:xfrm>
        </p:spPr>
        <p:txBody>
          <a:bodyPr>
            <a:noAutofit/>
          </a:bodyPr>
          <a:lstStyle>
            <a:lvl1pPr marL="0" indent="0" algn="r">
              <a:spcBef>
                <a:spcPts val="0"/>
              </a:spcBef>
              <a:buNone/>
              <a:defRPr sz="1500" baseline="0">
                <a:solidFill>
                  <a:schemeClr val="accent5"/>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31" y="314468"/>
            <a:ext cx="2684596" cy="822960"/>
          </a:xfrm>
          <a:prstGeom prst="rect">
            <a:avLst/>
          </a:prstGeom>
        </p:spPr>
      </p:pic>
    </p:spTree>
    <p:extLst>
      <p:ext uri="{BB962C8B-B14F-4D97-AF65-F5344CB8AC3E}">
        <p14:creationId xmlns:p14="http://schemas.microsoft.com/office/powerpoint/2010/main" val="56681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with content">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8117904" cy="3219768"/>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6214194"/>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1" y="457200"/>
            <a:ext cx="6171008" cy="1452012"/>
          </a:xfrm>
        </p:spPr>
        <p:txBody>
          <a:bodyPr anchor="t">
            <a:noAutofit/>
          </a:bodyPr>
          <a:lstStyle>
            <a:lvl1pPr>
              <a:lnSpc>
                <a:spcPct val="80000"/>
              </a:lnSpc>
              <a:defRPr sz="5400"/>
            </a:lvl1pPr>
          </a:lstStyle>
          <a:p>
            <a:r>
              <a:rPr lang="en-US" smtClean="0"/>
              <a:t>Click to edit Master title style</a:t>
            </a:r>
            <a:endParaRPr/>
          </a:p>
        </p:txBody>
      </p:sp>
      <p:sp>
        <p:nvSpPr>
          <p:cNvPr id="3" name="Text Placeholder 2"/>
          <p:cNvSpPr>
            <a:spLocks noGrp="1"/>
          </p:cNvSpPr>
          <p:nvPr>
            <p:ph type="body" idx="1"/>
          </p:nvPr>
        </p:nvSpPr>
        <p:spPr>
          <a:xfrm>
            <a:off x="457201" y="1909212"/>
            <a:ext cx="6171008" cy="456320"/>
          </a:xfrm>
        </p:spPr>
        <p:txBody>
          <a:bodyPr>
            <a:noAutofit/>
          </a:bodyPr>
          <a:lstStyle>
            <a:lvl1pPr marL="0" indent="0">
              <a:spcBef>
                <a:spcPts val="450"/>
              </a:spcBef>
              <a:buNone/>
              <a:defRPr sz="135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223694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456010" y="456605"/>
            <a:ext cx="8228528" cy="41148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lnSpc>
                <a:spcPct val="90000"/>
              </a:lnSpc>
            </a:pPr>
            <a:endParaRPr sz="1350">
              <a:solidFill>
                <a:prstClr val="white"/>
              </a:solidFill>
            </a:endParaRPr>
          </a:p>
        </p:txBody>
      </p:sp>
      <p:sp>
        <p:nvSpPr>
          <p:cNvPr id="2" name="Title 1"/>
          <p:cNvSpPr>
            <a:spLocks noGrp="1"/>
          </p:cNvSpPr>
          <p:nvPr>
            <p:ph type="title"/>
          </p:nvPr>
        </p:nvSpPr>
        <p:spPr>
          <a:xfrm>
            <a:off x="741760" y="742950"/>
            <a:ext cx="6171008" cy="452893"/>
          </a:xfrm>
        </p:spPr>
        <p:txBody>
          <a:bodyPr anchor="t">
            <a:noAutofit/>
          </a:bodyPr>
          <a:lstStyle>
            <a:lvl1pPr>
              <a:lnSpc>
                <a:spcPct val="90000"/>
              </a:lnSpc>
              <a:defRPr sz="3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41760" y="1200664"/>
            <a:ext cx="6171008" cy="400050"/>
          </a:xfrm>
        </p:spPr>
        <p:txBody>
          <a:bodyPr>
            <a:noAutofit/>
          </a:bodyPr>
          <a:lstStyle>
            <a:lvl1pPr marL="0" indent="0">
              <a:spcBef>
                <a:spcPts val="0"/>
              </a:spcBef>
              <a:buNone/>
              <a:defRPr sz="24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751117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051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302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sp>
        <p:nvSpPr>
          <p:cNvPr id="9" name="Rectangle 8"/>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white"/>
                </a:solidFill>
                <a:cs typeface="HP Simplified"/>
              </a:rPr>
              <a:t>© Copyright 2015 HPE Development Company, L.P. </a:t>
            </a:r>
            <a:r>
              <a:rPr lang="en-US" sz="750" dirty="0" smtClean="0">
                <a:solidFill>
                  <a:prstClr val="white"/>
                </a:solidFill>
                <a:ea typeface="Calibri" panose="020F0502020204030204" pitchFamily="34" charset="0"/>
                <a:cs typeface="Times New Roman" panose="02020603050405020304" pitchFamily="18" charset="0"/>
              </a:rPr>
              <a:t>HPE Confidential</a:t>
            </a:r>
            <a:r>
              <a:rPr lang="en-US" sz="750" dirty="0" smtClean="0">
                <a:solidFill>
                  <a:srgbClr val="000000"/>
                </a:solidFill>
                <a:ea typeface="Calibri" panose="020F0502020204030204" pitchFamily="34" charset="0"/>
                <a:cs typeface="Times New Roman" panose="02020603050405020304" pitchFamily="18" charset="0"/>
              </a:rPr>
              <a:t>.</a:t>
            </a:r>
            <a:endParaRPr lang="en-US" sz="750" dirty="0">
              <a:solidFill>
                <a:prstClr val="whit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04326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white"/>
                </a:solidFill>
                <a:cs typeface="HP Simplified"/>
              </a:rPr>
              <a:t>© Copyright 2015 HPE Development Company, L.P. </a:t>
            </a:r>
            <a:r>
              <a:rPr lang="en-US" sz="750" dirty="0" smtClean="0">
                <a:solidFill>
                  <a:prstClr val="white"/>
                </a:solidFill>
                <a:ea typeface="Calibri" panose="020F0502020204030204" pitchFamily="34" charset="0"/>
                <a:cs typeface="Times New Roman" panose="02020603050405020304" pitchFamily="18" charset="0"/>
              </a:rPr>
              <a:t>HPE Confidential</a:t>
            </a:r>
            <a:r>
              <a:rPr lang="en-US" sz="750" dirty="0" smtClean="0">
                <a:solidFill>
                  <a:srgbClr val="000000"/>
                </a:solidFill>
                <a:ea typeface="Calibri" panose="020F0502020204030204" pitchFamily="34" charset="0"/>
                <a:cs typeface="Times New Roman" panose="02020603050405020304" pitchFamily="18" charset="0"/>
              </a:rPr>
              <a:t>.</a:t>
            </a:r>
            <a:endParaRPr lang="en-US" sz="750" dirty="0">
              <a:solidFill>
                <a:prstClr val="whit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49468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410" y="285750"/>
            <a:ext cx="7092553" cy="1714500"/>
          </a:xfrm>
        </p:spPr>
        <p:txBody>
          <a:bodyPr>
            <a:noAutofit/>
          </a:bodyPr>
          <a:lstStyle>
            <a:lvl1pPr marL="288036" indent="-288036">
              <a:lnSpc>
                <a:spcPct val="80000"/>
              </a:lnSpc>
              <a:defRPr sz="45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546039" y="2114550"/>
            <a:ext cx="6773923" cy="1028700"/>
          </a:xfrm>
        </p:spPr>
        <p:txBody>
          <a:bodyPr>
            <a:noAutofit/>
          </a:bodyPr>
          <a:lstStyle>
            <a:lvl1pPr marL="0" indent="0">
              <a:spcBef>
                <a:spcPts val="0"/>
              </a:spcBef>
              <a:buFontTx/>
              <a:buNone/>
              <a:defRPr sz="1500" baseline="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dirty="0"/>
              <a:t>Click </a:t>
            </a:r>
            <a:r>
              <a:rPr lang="en-US" dirty="0" smtClean="0"/>
              <a:t>to add quoted person’s name, title, company</a:t>
            </a:r>
            <a:endParaRPr dirty="0"/>
          </a:p>
        </p:txBody>
      </p:sp>
      <p:sp>
        <p:nvSpPr>
          <p:cNvPr id="5" name="Slide Number Placeholder 4"/>
          <p:cNvSpPr>
            <a:spLocks noGrp="1"/>
          </p:cNvSpPr>
          <p:nvPr>
            <p:ph type="sldNum" sz="quarter" idx="12"/>
          </p:nvPr>
        </p:nvSpPr>
        <p:spPr/>
        <p:txBody>
          <a:bodyPr/>
          <a:lstStyle>
            <a:lvl1pPr>
              <a:defRPr sz="750"/>
            </a:lvl1pPr>
          </a:lstStyle>
          <a:p>
            <a:fld id="{B016F8AB-BCEA-4347-8BA6-BE776009BC89}" type="slidenum">
              <a:rPr lang="en-US" smtClean="0">
                <a:solidFill>
                  <a:srgbClr val="617D78"/>
                </a:solidFill>
              </a:rPr>
              <a:pPr/>
              <a:t>‹#›</a:t>
            </a:fld>
            <a:endParaRPr lang="en-US" dirty="0">
              <a:solidFill>
                <a:srgbClr val="617D78"/>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0" name="Rectangle 9"/>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3592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410" y="285750"/>
            <a:ext cx="7092553" cy="1714500"/>
          </a:xfrm>
        </p:spPr>
        <p:txBody>
          <a:bodyPr>
            <a:noAutofit/>
          </a:bodyPr>
          <a:lstStyle>
            <a:lvl1pPr marL="288036" indent="-288036">
              <a:lnSpc>
                <a:spcPct val="80000"/>
              </a:lnSpc>
              <a:defRPr sz="45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546039" y="2114550"/>
            <a:ext cx="6773923" cy="1028700"/>
          </a:xfrm>
        </p:spPr>
        <p:txBody>
          <a:bodyPr>
            <a:noAutofit/>
          </a:bodyPr>
          <a:lstStyle>
            <a:lvl1pPr marL="0" indent="0">
              <a:spcBef>
                <a:spcPts val="0"/>
              </a:spcBef>
              <a:buFontTx/>
              <a:buNone/>
              <a:defRPr sz="15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dirty="0" smtClean="0"/>
              <a:t>Click to add quoted person’s name, title, company</a:t>
            </a:r>
            <a:endParaRPr lang="en-US"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9" name="Rectangle 8"/>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white"/>
                </a:solidFill>
                <a:cs typeface="HP Simplified"/>
              </a:rPr>
              <a:t>© Copyright 2015 HPE Development Company, L.P. </a:t>
            </a:r>
            <a:r>
              <a:rPr lang="en-US" sz="750" dirty="0" smtClean="0">
                <a:solidFill>
                  <a:prstClr val="white"/>
                </a:solidFill>
                <a:ea typeface="Calibri" panose="020F0502020204030204" pitchFamily="34" charset="0"/>
                <a:cs typeface="Times New Roman" panose="02020603050405020304" pitchFamily="18" charset="0"/>
              </a:rPr>
              <a:t>HPE Confidential</a:t>
            </a:r>
            <a:r>
              <a:rPr lang="en-US" sz="750" dirty="0" smtClean="0">
                <a:solidFill>
                  <a:srgbClr val="000000"/>
                </a:solidFill>
                <a:ea typeface="Calibri" panose="020F0502020204030204" pitchFamily="34" charset="0"/>
                <a:cs typeface="Times New Roman" panose="02020603050405020304" pitchFamily="18" charset="0"/>
              </a:rPr>
              <a:t>.</a:t>
            </a:r>
            <a:endParaRPr lang="en-US" sz="750" dirty="0">
              <a:solidFill>
                <a:prstClr val="whit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42054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19410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Content Placeholder 2"/>
          <p:cNvSpPr>
            <a:spLocks noGrp="1"/>
          </p:cNvSpPr>
          <p:nvPr>
            <p:ph idx="1"/>
          </p:nvPr>
        </p:nvSpPr>
        <p:spPr>
          <a:xfrm>
            <a:off x="457200" y="1143001"/>
            <a:ext cx="8227338" cy="3428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00420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29184"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9" name="Text Placeholder 7"/>
          <p:cNvSpPr>
            <a:spLocks noGrp="1"/>
          </p:cNvSpPr>
          <p:nvPr>
            <p:ph type="body" sz="quarter" idx="14" hasCustomPrompt="1"/>
          </p:nvPr>
        </p:nvSpPr>
        <p:spPr>
          <a:xfrm>
            <a:off x="457201" y="1143000"/>
            <a:ext cx="8227457" cy="285750"/>
          </a:xfrm>
        </p:spPr>
        <p:txBody>
          <a:bodyPr>
            <a:noAutofit/>
          </a:bodyPr>
          <a:lstStyle>
            <a:lvl1pPr marL="0" indent="0">
              <a:spcBef>
                <a:spcPts val="0"/>
              </a:spcBef>
              <a:buNone/>
              <a:defRPr sz="1800" b="1"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heading</a:t>
            </a:r>
          </a:p>
        </p:txBody>
      </p:sp>
      <p:sp>
        <p:nvSpPr>
          <p:cNvPr id="3" name="Content Placeholder 2"/>
          <p:cNvSpPr>
            <a:spLocks noGrp="1"/>
          </p:cNvSpPr>
          <p:nvPr>
            <p:ph idx="1"/>
          </p:nvPr>
        </p:nvSpPr>
        <p:spPr>
          <a:xfrm>
            <a:off x="457200" y="1483615"/>
            <a:ext cx="8227338" cy="30883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885595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56278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077700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761192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Content Placeholder 2"/>
          <p:cNvSpPr>
            <a:spLocks noGrp="1"/>
          </p:cNvSpPr>
          <p:nvPr>
            <p:ph sz="half" idx="1"/>
          </p:nvPr>
        </p:nvSpPr>
        <p:spPr>
          <a:xfrm>
            <a:off x="457081" y="1143000"/>
            <a:ext cx="397764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06898" y="1143000"/>
            <a:ext cx="397764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275156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457200" y="1142999"/>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4" name="Content Placeholder 3"/>
          <p:cNvSpPr>
            <a:spLocks noGrp="1"/>
          </p:cNvSpPr>
          <p:nvPr>
            <p:ph sz="half" idx="2"/>
          </p:nvPr>
        </p:nvSpPr>
        <p:spPr>
          <a:xfrm>
            <a:off x="457081" y="1428750"/>
            <a:ext cx="397764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4706898" y="1142999"/>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6" name="Content Placeholder 5"/>
          <p:cNvSpPr>
            <a:spLocks noGrp="1"/>
          </p:cNvSpPr>
          <p:nvPr>
            <p:ph sz="quarter" idx="4"/>
          </p:nvPr>
        </p:nvSpPr>
        <p:spPr>
          <a:xfrm>
            <a:off x="4706898" y="1428750"/>
            <a:ext cx="397764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136772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Text Placeholder 2"/>
          <p:cNvSpPr>
            <a:spLocks noGrp="1"/>
          </p:cNvSpPr>
          <p:nvPr>
            <p:ph type="body" idx="1" hasCustomPrompt="1"/>
          </p:nvPr>
        </p:nvSpPr>
        <p:spPr>
          <a:xfrm>
            <a:off x="457200" y="1143000"/>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4" name="Content Placeholder 3"/>
          <p:cNvSpPr>
            <a:spLocks noGrp="1"/>
          </p:cNvSpPr>
          <p:nvPr>
            <p:ph sz="half" idx="2"/>
          </p:nvPr>
        </p:nvSpPr>
        <p:spPr>
          <a:xfrm>
            <a:off x="457081" y="1429914"/>
            <a:ext cx="3977640" cy="3142086"/>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4706898" y="1143000"/>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6" name="Content Placeholder 5"/>
          <p:cNvSpPr>
            <a:spLocks noGrp="1"/>
          </p:cNvSpPr>
          <p:nvPr>
            <p:ph sz="quarter" idx="4"/>
          </p:nvPr>
        </p:nvSpPr>
        <p:spPr>
          <a:xfrm>
            <a:off x="4706898" y="1429914"/>
            <a:ext cx="3977640" cy="3142086"/>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705851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457081"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3286125"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6112788"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07028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45720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0" name="Text Placeholder 9"/>
          <p:cNvSpPr>
            <a:spLocks noGrp="1"/>
          </p:cNvSpPr>
          <p:nvPr>
            <p:ph type="body" sz="quarter" idx="14"/>
          </p:nvPr>
        </p:nvSpPr>
        <p:spPr>
          <a:xfrm>
            <a:off x="457081"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3286245"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1" name="Text Placeholder 9"/>
          <p:cNvSpPr>
            <a:spLocks noGrp="1"/>
          </p:cNvSpPr>
          <p:nvPr>
            <p:ph type="body" sz="quarter" idx="15"/>
          </p:nvPr>
        </p:nvSpPr>
        <p:spPr>
          <a:xfrm>
            <a:off x="3286125"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611517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2" name="Text Placeholder 9"/>
          <p:cNvSpPr>
            <a:spLocks noGrp="1"/>
          </p:cNvSpPr>
          <p:nvPr>
            <p:ph type="body" sz="quarter" idx="16"/>
          </p:nvPr>
        </p:nvSpPr>
        <p:spPr>
          <a:xfrm>
            <a:off x="6112788"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949069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9" name="Text Placeholder 2"/>
          <p:cNvSpPr>
            <a:spLocks noGrp="1"/>
          </p:cNvSpPr>
          <p:nvPr>
            <p:ph type="body" idx="1" hasCustomPrompt="1"/>
          </p:nvPr>
        </p:nvSpPr>
        <p:spPr>
          <a:xfrm>
            <a:off x="45720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dirty="0"/>
              <a:t>Click to add heading</a:t>
            </a:r>
          </a:p>
        </p:txBody>
      </p:sp>
      <p:sp>
        <p:nvSpPr>
          <p:cNvPr id="10" name="Text Placeholder 9"/>
          <p:cNvSpPr>
            <a:spLocks noGrp="1"/>
          </p:cNvSpPr>
          <p:nvPr>
            <p:ph type="body" sz="quarter" idx="14"/>
          </p:nvPr>
        </p:nvSpPr>
        <p:spPr>
          <a:xfrm>
            <a:off x="457081"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3286245"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1" name="Text Placeholder 9"/>
          <p:cNvSpPr>
            <a:spLocks noGrp="1"/>
          </p:cNvSpPr>
          <p:nvPr>
            <p:ph type="body" sz="quarter" idx="15"/>
          </p:nvPr>
        </p:nvSpPr>
        <p:spPr>
          <a:xfrm>
            <a:off x="3286125"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611517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2" name="Text Placeholder 9"/>
          <p:cNvSpPr>
            <a:spLocks noGrp="1"/>
          </p:cNvSpPr>
          <p:nvPr>
            <p:ph type="body" sz="quarter" idx="16"/>
          </p:nvPr>
        </p:nvSpPr>
        <p:spPr>
          <a:xfrm>
            <a:off x="6112788"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66536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34" Type="http://schemas.openxmlformats.org/officeDocument/2006/relationships/theme" Target="../theme/theme2.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slideLayout" Target="../slideLayouts/slideLayout72.xml"/><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slideLayout" Target="../slideLayouts/slideLayout71.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29" Type="http://schemas.openxmlformats.org/officeDocument/2006/relationships/slideLayout" Target="../slideLayouts/slideLayout75.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slideLayout" Target="../slideLayouts/slideLayout70.xml"/><Relationship Id="rId32" Type="http://schemas.openxmlformats.org/officeDocument/2006/relationships/image" Target="../media/image5.png"/><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28" Type="http://schemas.openxmlformats.org/officeDocument/2006/relationships/slideLayout" Target="../slideLayouts/slideLayout74.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31" Type="http://schemas.openxmlformats.org/officeDocument/2006/relationships/theme" Target="../theme/theme3.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slideLayout" Target="../slideLayouts/slideLayout73.xml"/><Relationship Id="rId30" Type="http://schemas.openxmlformats.org/officeDocument/2006/relationships/slideLayout" Target="../slideLayouts/slideLayout7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26" Type="http://schemas.openxmlformats.org/officeDocument/2006/relationships/slideLayout" Target="../slideLayouts/slideLayout102.xml"/><Relationship Id="rId3" Type="http://schemas.openxmlformats.org/officeDocument/2006/relationships/slideLayout" Target="../slideLayouts/slideLayout79.xml"/><Relationship Id="rId21" Type="http://schemas.openxmlformats.org/officeDocument/2006/relationships/slideLayout" Target="../slideLayouts/slideLayout97.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5" Type="http://schemas.openxmlformats.org/officeDocument/2006/relationships/slideLayout" Target="../slideLayouts/slideLayout101.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29" Type="http://schemas.openxmlformats.org/officeDocument/2006/relationships/slideLayout" Target="../slideLayouts/slideLayout105.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24" Type="http://schemas.openxmlformats.org/officeDocument/2006/relationships/slideLayout" Target="../slideLayouts/slideLayout100.xml"/><Relationship Id="rId32" Type="http://schemas.openxmlformats.org/officeDocument/2006/relationships/image" Target="../media/image5.png"/><Relationship Id="rId5" Type="http://schemas.openxmlformats.org/officeDocument/2006/relationships/slideLayout" Target="../slideLayouts/slideLayout81.xml"/><Relationship Id="rId15" Type="http://schemas.openxmlformats.org/officeDocument/2006/relationships/slideLayout" Target="../slideLayouts/slideLayout91.xml"/><Relationship Id="rId23" Type="http://schemas.openxmlformats.org/officeDocument/2006/relationships/slideLayout" Target="../slideLayouts/slideLayout99.xml"/><Relationship Id="rId28" Type="http://schemas.openxmlformats.org/officeDocument/2006/relationships/slideLayout" Target="../slideLayouts/slideLayout104.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31" Type="http://schemas.openxmlformats.org/officeDocument/2006/relationships/theme" Target="../theme/theme4.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slideLayout" Target="../slideLayouts/slideLayout98.xml"/><Relationship Id="rId27" Type="http://schemas.openxmlformats.org/officeDocument/2006/relationships/slideLayout" Target="../slideLayouts/slideLayout103.xml"/><Relationship Id="rId30"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29184" y="235064"/>
            <a:ext cx="8123236" cy="430887"/>
          </a:xfrm>
          <a:prstGeom prst="rect">
            <a:avLst/>
          </a:prstGeom>
          <a:ln>
            <a:noFill/>
          </a:ln>
        </p:spPr>
        <p:txBody>
          <a:bodyPr vert="horz" wrap="square" lIns="0" tIns="0" rIns="0" bIns="0" rtlCol="0" anchor="t" anchorCtr="0">
            <a:noAutofit/>
          </a:bodyPr>
          <a:lstStyle/>
          <a:p>
            <a:r>
              <a:rPr lang="en-US" noProof="0" smtClean="0"/>
              <a:t>Click to edit Master title style</a:t>
            </a:r>
            <a:endParaRPr lang="en-US" noProof="0" dirty="0"/>
          </a:p>
        </p:txBody>
      </p:sp>
      <p:sp>
        <p:nvSpPr>
          <p:cNvPr id="7" name="Text Placeholder 6"/>
          <p:cNvSpPr>
            <a:spLocks noGrp="1"/>
          </p:cNvSpPr>
          <p:nvPr>
            <p:ph type="body" idx="1"/>
          </p:nvPr>
        </p:nvSpPr>
        <p:spPr bwMode="black">
          <a:xfrm>
            <a:off x="329184" y="1188720"/>
            <a:ext cx="8119872" cy="3219768"/>
          </a:xfrm>
          <a:prstGeom prst="rect">
            <a:avLst/>
          </a:prstGeom>
        </p:spPr>
        <p:txBody>
          <a:bodyPr vert="horz" wrap="square"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Box 8"/>
          <p:cNvSpPr txBox="1"/>
          <p:nvPr/>
        </p:nvSpPr>
        <p:spPr>
          <a:xfrm>
            <a:off x="444501" y="4758803"/>
            <a:ext cx="8012545" cy="2286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rgbClr val="B9B8BB"/>
                </a:solidFill>
                <a:latin typeface="HP Simplified"/>
                <a:cs typeface="HP Simplified"/>
              </a:rPr>
              <a:t>© Copyright 2013 Hewlett-Packard Development Company, L.P. </a:t>
            </a:r>
            <a:r>
              <a:rPr lang="en-US" sz="700" b="0" i="0" baseline="0" dirty="0" smtClean="0">
                <a:solidFill>
                  <a:srgbClr val="B9B8BB"/>
                </a:solidFill>
                <a:latin typeface="HP Simplified"/>
                <a:cs typeface="HP Simplified"/>
              </a:rPr>
              <a:t> </a:t>
            </a:r>
            <a:r>
              <a:rPr lang="en-US" sz="700" b="0" i="0" dirty="0" smtClean="0">
                <a:solidFill>
                  <a:srgbClr val="B9B8BB"/>
                </a:solidFill>
                <a:latin typeface="HP Simplified"/>
                <a:cs typeface="HP Simplified"/>
              </a:rPr>
              <a:t>The information contained herein is subject to change without notice.</a:t>
            </a:r>
          </a:p>
        </p:txBody>
      </p:sp>
      <p:sp>
        <p:nvSpPr>
          <p:cNvPr id="8" name="TextBox 7"/>
          <p:cNvSpPr txBox="1"/>
          <p:nvPr/>
        </p:nvSpPr>
        <p:spPr bwMode="gray">
          <a:xfrm>
            <a:off x="329184" y="4788485"/>
            <a:ext cx="323009" cy="149332"/>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rgbClr val="B9B8BB"/>
                </a:solidFill>
                <a:latin typeface="HP Simplified"/>
                <a:ea typeface="+mn-ea"/>
                <a:cs typeface="HP Simplified"/>
              </a:rPr>
              <a:pPr marL="0" algn="l" defTabSz="914400" rtl="0" eaLnBrk="1" latinLnBrk="0" hangingPunct="1"/>
              <a:t>‹#›</a:t>
            </a:fld>
            <a:endParaRPr lang="en-US" sz="700" b="0" i="0" kern="1200" dirty="0" smtClean="0">
              <a:solidFill>
                <a:srgbClr val="B9B8BB"/>
              </a:solidFill>
              <a:latin typeface="HP Simplified"/>
              <a:ea typeface="+mn-ea"/>
              <a:cs typeface="HP Simplified"/>
            </a:endParaRPr>
          </a:p>
        </p:txBody>
      </p:sp>
      <p:pic>
        <p:nvPicPr>
          <p:cNvPr id="3" name="Picture 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638800" y="4629150"/>
            <a:ext cx="3291840" cy="416771"/>
          </a:xfrm>
          <a:prstGeom prst="rect">
            <a:avLst/>
          </a:prstGeom>
        </p:spPr>
      </p:pic>
    </p:spTree>
    <p:extLst>
      <p:ext uri="{BB962C8B-B14F-4D97-AF65-F5344CB8AC3E}">
        <p14:creationId xmlns:p14="http://schemas.microsoft.com/office/powerpoint/2010/main" val="2606275834"/>
      </p:ext>
    </p:extLst>
  </p:cSld>
  <p:clrMap bg1="lt1" tx1="dk1" bg2="lt2" tx2="dk2" accent1="accent1" accent2="accent2" accent3="accent3" accent4="accent4" accent5="accent5" accent6="accent6" hlink="hlink" folHlink="folHlink"/>
  <p:sldLayoutIdLst>
    <p:sldLayoutId id="2147483816" r:id="rId1"/>
    <p:sldLayoutId id="2147483830" r:id="rId2"/>
    <p:sldLayoutId id="2147483819" r:id="rId3"/>
    <p:sldLayoutId id="2147483834" r:id="rId4"/>
    <p:sldLayoutId id="2147483833" r:id="rId5"/>
    <p:sldLayoutId id="2147483840" r:id="rId6"/>
    <p:sldLayoutId id="2147483837" r:id="rId7"/>
    <p:sldLayoutId id="2147483818" r:id="rId8"/>
    <p:sldLayoutId id="2147483809" r:id="rId9"/>
    <p:sldLayoutId id="2147483839" r:id="rId10"/>
    <p:sldLayoutId id="2147483823" r:id="rId11"/>
    <p:sldLayoutId id="2147483824" r:id="rId12"/>
    <p:sldLayoutId id="2147483825" r:id="rId13"/>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p:titleStyle>
    <p:bodyStyle>
      <a:lvl1pPr marL="0" indent="0" algn="l" defTabSz="457200" rtl="0" eaLnBrk="1" latinLnBrk="0" hangingPunct="1">
        <a:lnSpc>
          <a:spcPct val="100000"/>
        </a:lnSpc>
        <a:spcBef>
          <a:spcPts val="0"/>
        </a:spcBef>
        <a:spcAft>
          <a:spcPts val="400"/>
        </a:spcAft>
        <a:buSzPct val="100000"/>
        <a:buFont typeface="Arial"/>
        <a:buNone/>
        <a:defRPr sz="1800" b="1" i="0" kern="1200">
          <a:solidFill>
            <a:srgbClr val="0096D6"/>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2" name="Title Placeholder 1"/>
          <p:cNvSpPr>
            <a:spLocks noGrp="1"/>
          </p:cNvSpPr>
          <p:nvPr>
            <p:ph type="title"/>
          </p:nvPr>
        </p:nvSpPr>
        <p:spPr>
          <a:xfrm>
            <a:off x="457081" y="389427"/>
            <a:ext cx="8227457" cy="639273"/>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57200" y="1143001"/>
            <a:ext cx="8227338" cy="3428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456009" y="328280"/>
            <a:ext cx="8229600" cy="13716"/>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sz="1350"/>
          </a:p>
        </p:txBody>
      </p:sp>
      <p:sp>
        <p:nvSpPr>
          <p:cNvPr id="6" name="Slide Number Placeholder 5"/>
          <p:cNvSpPr>
            <a:spLocks noGrp="1"/>
          </p:cNvSpPr>
          <p:nvPr>
            <p:ph type="sldNum" sz="quarter" idx="4"/>
          </p:nvPr>
        </p:nvSpPr>
        <p:spPr bwMode="gray">
          <a:xfrm>
            <a:off x="8286751" y="4823152"/>
            <a:ext cx="400049" cy="174110"/>
          </a:xfrm>
          <a:prstGeom prst="rect">
            <a:avLst/>
          </a:prstGeom>
        </p:spPr>
        <p:txBody>
          <a:bodyPr vert="horz" wrap="none" lIns="0" tIns="0" rIns="0" bIns="0" rtlCol="0" anchor="b" anchorCtr="0"/>
          <a:lstStyle>
            <a:lvl1pPr algn="r">
              <a:defRPr sz="750">
                <a:solidFill>
                  <a:schemeClr val="accent5"/>
                </a:solidFill>
              </a:defRPr>
            </a:lvl1pPr>
          </a:lstStyle>
          <a:p>
            <a:fld id="{B016F8AB-BCEA-4347-8BA6-BE776009BC89}" type="slidenum">
              <a:rPr lang="en-US" smtClean="0"/>
              <a:pPr/>
              <a:t>‹#›</a:t>
            </a:fld>
            <a:endParaRPr lang="en-US" dirty="0"/>
          </a:p>
        </p:txBody>
      </p:sp>
      <p:sp>
        <p:nvSpPr>
          <p:cNvPr id="9" name="Rectangle 8"/>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rgbClr val="000000"/>
                </a:solidFill>
                <a:effectLst/>
                <a:latin typeface="+mn-lt"/>
                <a:ea typeface="Calibri" panose="020F0502020204030204" pitchFamily="34" charset="0"/>
                <a:cs typeface="Times New Roman" panose="02020603050405020304" pitchFamily="18" charset="0"/>
              </a:rPr>
              <a:t>HPE Confidential.</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4347318"/>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 id="2147483858" r:id="rId17"/>
    <p:sldLayoutId id="2147483859" r:id="rId18"/>
    <p:sldLayoutId id="2147483860" r:id="rId19"/>
    <p:sldLayoutId id="2147483861" r:id="rId20"/>
    <p:sldLayoutId id="2147483862" r:id="rId21"/>
    <p:sldLayoutId id="2147483863" r:id="rId22"/>
    <p:sldLayoutId id="2147483864" r:id="rId23"/>
    <p:sldLayoutId id="2147483865" r:id="rId24"/>
    <p:sldLayoutId id="2147483866" r:id="rId25"/>
    <p:sldLayoutId id="2147483867" r:id="rId26"/>
    <p:sldLayoutId id="2147483868" r:id="rId27"/>
    <p:sldLayoutId id="2147483869" r:id="rId28"/>
    <p:sldLayoutId id="2147483870" r:id="rId29"/>
    <p:sldLayoutId id="2147483871" r:id="rId30"/>
    <p:sldLayoutId id="2147483873" r:id="rId31"/>
    <p:sldLayoutId id="2147483875" r:id="rId32"/>
    <p:sldLayoutId id="2147483876"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2100" b="1" kern="1200">
          <a:solidFill>
            <a:schemeClr val="tx1"/>
          </a:solidFill>
          <a:latin typeface="+mj-lt"/>
          <a:ea typeface="+mj-ea"/>
          <a:cs typeface="+mj-cs"/>
        </a:defRPr>
      </a:lvl1pPr>
    </p:titleStyle>
    <p:bodyStyle>
      <a:lvl1pPr marL="137160" indent="-137160" algn="l" defTabSz="685800" rtl="0" eaLnBrk="1" latinLnBrk="0" hangingPunct="1">
        <a:lnSpc>
          <a:spcPct val="90000"/>
        </a:lnSpc>
        <a:spcBef>
          <a:spcPts val="900"/>
        </a:spcBef>
        <a:buFont typeface="Arial" panose="020B0604020202020204" pitchFamily="34" charset="0"/>
        <a:buChar char="–"/>
        <a:defRPr sz="1350" kern="1200">
          <a:solidFill>
            <a:schemeClr val="tx1"/>
          </a:solidFill>
          <a:latin typeface="+mn-lt"/>
          <a:ea typeface="+mn-ea"/>
          <a:cs typeface="+mn-cs"/>
        </a:defRPr>
      </a:lvl1pPr>
      <a:lvl2pPr marL="308610" indent="-13716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2pPr>
      <a:lvl3pPr marL="411480" indent="-102870" algn="l" defTabSz="685800" rtl="0" eaLnBrk="1" latinLnBrk="0" hangingPunct="1">
        <a:lnSpc>
          <a:spcPct val="90000"/>
        </a:lnSpc>
        <a:spcBef>
          <a:spcPts val="450"/>
        </a:spcBef>
        <a:buFont typeface="Arial" panose="020B0604020202020204" pitchFamily="34" charset="0"/>
        <a:buChar char="–"/>
        <a:defRPr sz="1050" kern="1200">
          <a:solidFill>
            <a:schemeClr val="tx1"/>
          </a:solidFill>
          <a:latin typeface="+mn-lt"/>
          <a:ea typeface="+mn-ea"/>
          <a:cs typeface="+mn-cs"/>
        </a:defRPr>
      </a:lvl3pPr>
      <a:lvl4pPr marL="5486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4pPr>
      <a:lvl5pPr marL="65151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5pPr>
      <a:lvl6pPr marL="78867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6pPr>
      <a:lvl7pPr marL="8915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7pPr>
      <a:lvl8pPr marL="102870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8pPr>
      <a:lvl9pPr marL="116586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2" name="Title Placeholder 1"/>
          <p:cNvSpPr>
            <a:spLocks noGrp="1"/>
          </p:cNvSpPr>
          <p:nvPr>
            <p:ph type="title"/>
          </p:nvPr>
        </p:nvSpPr>
        <p:spPr>
          <a:xfrm>
            <a:off x="457081" y="389427"/>
            <a:ext cx="8227457" cy="639273"/>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57200" y="1143001"/>
            <a:ext cx="8227338" cy="3428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456009" y="328280"/>
            <a:ext cx="8229600" cy="13716"/>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lnSpc>
                <a:spcPct val="90000"/>
              </a:lnSpc>
            </a:pPr>
            <a:endParaRPr sz="1350">
              <a:solidFill>
                <a:prstClr val="white"/>
              </a:solidFill>
            </a:endParaRPr>
          </a:p>
        </p:txBody>
      </p:sp>
      <p:sp>
        <p:nvSpPr>
          <p:cNvPr id="6" name="Slide Number Placeholder 5"/>
          <p:cNvSpPr>
            <a:spLocks noGrp="1"/>
          </p:cNvSpPr>
          <p:nvPr>
            <p:ph type="sldNum" sz="quarter" idx="4"/>
          </p:nvPr>
        </p:nvSpPr>
        <p:spPr bwMode="gray">
          <a:xfrm>
            <a:off x="8286751" y="4823152"/>
            <a:ext cx="400049" cy="174110"/>
          </a:xfrm>
          <a:prstGeom prst="rect">
            <a:avLst/>
          </a:prstGeom>
        </p:spPr>
        <p:txBody>
          <a:bodyPr vert="horz" wrap="none" lIns="0" tIns="0" rIns="0" bIns="0" rtlCol="0" anchor="b" anchorCtr="0"/>
          <a:lstStyle>
            <a:lvl1pPr algn="r">
              <a:defRPr sz="750">
                <a:solidFill>
                  <a:schemeClr val="accent5"/>
                </a:solidFill>
              </a:defRPr>
            </a:lvl1pPr>
          </a:lstStyle>
          <a:p>
            <a:pPr defTabSz="685800"/>
            <a:fld id="{B016F8AB-BCEA-4347-8BA6-BE776009BC89}" type="slidenum">
              <a:rPr lang="en-US" smtClean="0">
                <a:solidFill>
                  <a:srgbClr val="617D78"/>
                </a:solidFill>
              </a:rPr>
              <a:pPr defTabSz="685800"/>
              <a:t>‹#›</a:t>
            </a:fld>
            <a:endParaRPr lang="en-US" dirty="0">
              <a:solidFill>
                <a:srgbClr val="617D78"/>
              </a:solidFill>
            </a:endParaRPr>
          </a:p>
        </p:txBody>
      </p:sp>
      <p:sp>
        <p:nvSpPr>
          <p:cNvPr id="9" name="Rectangle 8"/>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2887227"/>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 id="2147483890" r:id="rId13"/>
    <p:sldLayoutId id="2147483891" r:id="rId14"/>
    <p:sldLayoutId id="2147483892" r:id="rId15"/>
    <p:sldLayoutId id="2147483893" r:id="rId16"/>
    <p:sldLayoutId id="2147483894" r:id="rId17"/>
    <p:sldLayoutId id="2147483895" r:id="rId18"/>
    <p:sldLayoutId id="2147483896" r:id="rId19"/>
    <p:sldLayoutId id="2147483897" r:id="rId20"/>
    <p:sldLayoutId id="2147483898" r:id="rId21"/>
    <p:sldLayoutId id="2147483899" r:id="rId22"/>
    <p:sldLayoutId id="2147483900" r:id="rId23"/>
    <p:sldLayoutId id="2147483901" r:id="rId24"/>
    <p:sldLayoutId id="2147483902" r:id="rId25"/>
    <p:sldLayoutId id="2147483903" r:id="rId26"/>
    <p:sldLayoutId id="2147483904" r:id="rId27"/>
    <p:sldLayoutId id="2147483905" r:id="rId28"/>
    <p:sldLayoutId id="2147483906" r:id="rId29"/>
    <p:sldLayoutId id="2147483907"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2100" b="1" kern="1200">
          <a:solidFill>
            <a:schemeClr val="tx1"/>
          </a:solidFill>
          <a:latin typeface="+mj-lt"/>
          <a:ea typeface="+mj-ea"/>
          <a:cs typeface="+mj-cs"/>
        </a:defRPr>
      </a:lvl1pPr>
    </p:titleStyle>
    <p:bodyStyle>
      <a:lvl1pPr marL="137160" indent="-137160" algn="l" defTabSz="685800" rtl="0" eaLnBrk="1" latinLnBrk="0" hangingPunct="1">
        <a:lnSpc>
          <a:spcPct val="90000"/>
        </a:lnSpc>
        <a:spcBef>
          <a:spcPts val="900"/>
        </a:spcBef>
        <a:buFont typeface="Arial" panose="020B0604020202020204" pitchFamily="34" charset="0"/>
        <a:buChar char="–"/>
        <a:defRPr sz="1350" kern="1200">
          <a:solidFill>
            <a:schemeClr val="tx1"/>
          </a:solidFill>
          <a:latin typeface="+mn-lt"/>
          <a:ea typeface="+mn-ea"/>
          <a:cs typeface="+mn-cs"/>
        </a:defRPr>
      </a:lvl1pPr>
      <a:lvl2pPr marL="308610" indent="-13716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2pPr>
      <a:lvl3pPr marL="411480" indent="-102870" algn="l" defTabSz="685800" rtl="0" eaLnBrk="1" latinLnBrk="0" hangingPunct="1">
        <a:lnSpc>
          <a:spcPct val="90000"/>
        </a:lnSpc>
        <a:spcBef>
          <a:spcPts val="450"/>
        </a:spcBef>
        <a:buFont typeface="Arial" panose="020B0604020202020204" pitchFamily="34" charset="0"/>
        <a:buChar char="–"/>
        <a:defRPr sz="1050" kern="1200">
          <a:solidFill>
            <a:schemeClr val="tx1"/>
          </a:solidFill>
          <a:latin typeface="+mn-lt"/>
          <a:ea typeface="+mn-ea"/>
          <a:cs typeface="+mn-cs"/>
        </a:defRPr>
      </a:lvl3pPr>
      <a:lvl4pPr marL="5486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4pPr>
      <a:lvl5pPr marL="65151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5pPr>
      <a:lvl6pPr marL="78867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6pPr>
      <a:lvl7pPr marL="8915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7pPr>
      <a:lvl8pPr marL="102870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8pPr>
      <a:lvl9pPr marL="116586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2" name="Title Placeholder 1"/>
          <p:cNvSpPr>
            <a:spLocks noGrp="1"/>
          </p:cNvSpPr>
          <p:nvPr>
            <p:ph type="title"/>
          </p:nvPr>
        </p:nvSpPr>
        <p:spPr>
          <a:xfrm>
            <a:off x="457081" y="389427"/>
            <a:ext cx="8227457" cy="639273"/>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57200" y="1143001"/>
            <a:ext cx="8227338" cy="3428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456009" y="328280"/>
            <a:ext cx="8229600" cy="13716"/>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lnSpc>
                <a:spcPct val="90000"/>
              </a:lnSpc>
            </a:pPr>
            <a:endParaRPr sz="1350">
              <a:solidFill>
                <a:prstClr val="white"/>
              </a:solidFill>
            </a:endParaRPr>
          </a:p>
        </p:txBody>
      </p:sp>
      <p:sp>
        <p:nvSpPr>
          <p:cNvPr id="6" name="Slide Number Placeholder 5"/>
          <p:cNvSpPr>
            <a:spLocks noGrp="1"/>
          </p:cNvSpPr>
          <p:nvPr>
            <p:ph type="sldNum" sz="quarter" idx="4"/>
          </p:nvPr>
        </p:nvSpPr>
        <p:spPr bwMode="gray">
          <a:xfrm>
            <a:off x="8286751" y="4823152"/>
            <a:ext cx="400049" cy="174110"/>
          </a:xfrm>
          <a:prstGeom prst="rect">
            <a:avLst/>
          </a:prstGeom>
        </p:spPr>
        <p:txBody>
          <a:bodyPr vert="horz" wrap="none" lIns="0" tIns="0" rIns="0" bIns="0" rtlCol="0" anchor="b" anchorCtr="0"/>
          <a:lstStyle>
            <a:lvl1pPr algn="r">
              <a:defRPr sz="750">
                <a:solidFill>
                  <a:schemeClr val="accent5"/>
                </a:solidFill>
              </a:defRPr>
            </a:lvl1pPr>
          </a:lstStyle>
          <a:p>
            <a:pPr defTabSz="685800"/>
            <a:fld id="{B016F8AB-BCEA-4347-8BA6-BE776009BC89}" type="slidenum">
              <a:rPr lang="en-US" smtClean="0">
                <a:solidFill>
                  <a:srgbClr val="617D78"/>
                </a:solidFill>
              </a:rPr>
              <a:pPr defTabSz="685800"/>
              <a:t>‹#›</a:t>
            </a:fld>
            <a:endParaRPr lang="en-US" dirty="0">
              <a:solidFill>
                <a:srgbClr val="617D78"/>
              </a:solidFill>
            </a:endParaRPr>
          </a:p>
        </p:txBody>
      </p:sp>
      <p:sp>
        <p:nvSpPr>
          <p:cNvPr id="9" name="Rectangle 8"/>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6539235"/>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 id="2147483925" r:id="rId17"/>
    <p:sldLayoutId id="2147483926" r:id="rId18"/>
    <p:sldLayoutId id="2147483927" r:id="rId19"/>
    <p:sldLayoutId id="2147483928" r:id="rId20"/>
    <p:sldLayoutId id="2147483929" r:id="rId21"/>
    <p:sldLayoutId id="2147483930" r:id="rId22"/>
    <p:sldLayoutId id="2147483931" r:id="rId23"/>
    <p:sldLayoutId id="2147483932" r:id="rId24"/>
    <p:sldLayoutId id="2147483933" r:id="rId25"/>
    <p:sldLayoutId id="2147483934" r:id="rId26"/>
    <p:sldLayoutId id="2147483935" r:id="rId27"/>
    <p:sldLayoutId id="2147483936" r:id="rId28"/>
    <p:sldLayoutId id="2147483937" r:id="rId29"/>
    <p:sldLayoutId id="2147483938"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2100" b="1" kern="1200">
          <a:solidFill>
            <a:schemeClr val="tx1"/>
          </a:solidFill>
          <a:latin typeface="+mj-lt"/>
          <a:ea typeface="+mj-ea"/>
          <a:cs typeface="+mj-cs"/>
        </a:defRPr>
      </a:lvl1pPr>
    </p:titleStyle>
    <p:bodyStyle>
      <a:lvl1pPr marL="137160" indent="-137160" algn="l" defTabSz="685800" rtl="0" eaLnBrk="1" latinLnBrk="0" hangingPunct="1">
        <a:lnSpc>
          <a:spcPct val="90000"/>
        </a:lnSpc>
        <a:spcBef>
          <a:spcPts val="900"/>
        </a:spcBef>
        <a:buFont typeface="Arial" panose="020B0604020202020204" pitchFamily="34" charset="0"/>
        <a:buChar char="–"/>
        <a:defRPr sz="1350" kern="1200">
          <a:solidFill>
            <a:schemeClr val="tx1"/>
          </a:solidFill>
          <a:latin typeface="+mn-lt"/>
          <a:ea typeface="+mn-ea"/>
          <a:cs typeface="+mn-cs"/>
        </a:defRPr>
      </a:lvl1pPr>
      <a:lvl2pPr marL="308610" indent="-13716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2pPr>
      <a:lvl3pPr marL="411480" indent="-102870" algn="l" defTabSz="685800" rtl="0" eaLnBrk="1" latinLnBrk="0" hangingPunct="1">
        <a:lnSpc>
          <a:spcPct val="90000"/>
        </a:lnSpc>
        <a:spcBef>
          <a:spcPts val="450"/>
        </a:spcBef>
        <a:buFont typeface="Arial" panose="020B0604020202020204" pitchFamily="34" charset="0"/>
        <a:buChar char="–"/>
        <a:defRPr sz="1050" kern="1200">
          <a:solidFill>
            <a:schemeClr val="tx1"/>
          </a:solidFill>
          <a:latin typeface="+mn-lt"/>
          <a:ea typeface="+mn-ea"/>
          <a:cs typeface="+mn-cs"/>
        </a:defRPr>
      </a:lvl3pPr>
      <a:lvl4pPr marL="5486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4pPr>
      <a:lvl5pPr marL="65151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5pPr>
      <a:lvl6pPr marL="78867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6pPr>
      <a:lvl7pPr marL="8915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7pPr>
      <a:lvl8pPr marL="102870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8pPr>
      <a:lvl9pPr marL="116586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0.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90.xml"/></Relationships>
</file>

<file path=ppt/slides/_rels/slide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80.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9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0.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90.xml"/></Relationships>
</file>

<file path=ppt/slides/_rels/slide24.xml.rels><?xml version="1.0" encoding="UTF-8" standalone="yes"?>
<Relationships xmlns="http://schemas.openxmlformats.org/package/2006/relationships"><Relationship Id="rId3" Type="http://schemas.openxmlformats.org/officeDocument/2006/relationships/hyperlink" Target="http://amazon2.in/sales/types" TargetMode="External"/><Relationship Id="rId2" Type="http://schemas.openxmlformats.org/officeDocument/2006/relationships/notesSlide" Target="../notesSlides/notesSlide24.xml"/><Relationship Id="rId1" Type="http://schemas.openxmlformats.org/officeDocument/2006/relationships/slideLayout" Target="../slideLayouts/slideLayout90.xml"/><Relationship Id="rId5" Type="http://schemas.openxmlformats.org/officeDocument/2006/relationships/image" Target="../media/image18.PNG"/><Relationship Id="rId4" Type="http://schemas.openxmlformats.org/officeDocument/2006/relationships/hyperlink" Target="http://amazon1.in/sales/types"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amazon.in/sales/types" TargetMode="External"/><Relationship Id="rId2" Type="http://schemas.openxmlformats.org/officeDocument/2006/relationships/notesSlide" Target="../notesSlides/notesSlide25.xml"/><Relationship Id="rId1" Type="http://schemas.openxmlformats.org/officeDocument/2006/relationships/slideLayout" Target="../slideLayouts/slideLayout90.xml"/></Relationships>
</file>

<file path=ppt/slides/_rels/slide26.xml.rels><?xml version="1.0" encoding="UTF-8" standalone="yes"?>
<Relationships xmlns="http://schemas.openxmlformats.org/package/2006/relationships"><Relationship Id="rId3" Type="http://schemas.openxmlformats.org/officeDocument/2006/relationships/hyperlink" Target="http://www.w3.org/2001/XMLSchema" TargetMode="External"/><Relationship Id="rId2" Type="http://schemas.openxmlformats.org/officeDocument/2006/relationships/notesSlide" Target="../notesSlides/notesSlide26.xml"/><Relationship Id="rId1" Type="http://schemas.openxmlformats.org/officeDocument/2006/relationships/slideLayout" Target="../slideLayouts/slideLayout90.xml"/><Relationship Id="rId4" Type="http://schemas.openxmlformats.org/officeDocument/2006/relationships/hyperlink" Target="http://hpe.com/training/types"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www.w3.org/2001/XMLSchema" TargetMode="External"/><Relationship Id="rId2" Type="http://schemas.openxmlformats.org/officeDocument/2006/relationships/notesSlide" Target="../notesSlides/notesSlide27.xml"/><Relationship Id="rId1" Type="http://schemas.openxmlformats.org/officeDocument/2006/relationships/slideLayout" Target="../slideLayouts/slideLayout90.xml"/><Relationship Id="rId6" Type="http://schemas.openxmlformats.org/officeDocument/2006/relationships/hyperlink" Target="file:///c:\folder1\folder2\courseInfo.xsd" TargetMode="External"/><Relationship Id="rId5" Type="http://schemas.openxmlformats.org/officeDocument/2006/relationships/hyperlink" Target="http://hpe.com/training/types%20file:/c:/folder1/folder2/courseInfo.xsd" TargetMode="External"/><Relationship Id="rId4" Type="http://schemas.openxmlformats.org/officeDocument/2006/relationships/hyperlink" Target="http://hpe.com/training/types"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hpe.com/training/types%20file:/c:/folder1/folder2/courseInfo.xsd" TargetMode="External"/><Relationship Id="rId2" Type="http://schemas.openxmlformats.org/officeDocument/2006/relationships/notesSlide" Target="../notesSlides/notesSlide28.xml"/><Relationship Id="rId1" Type="http://schemas.openxmlformats.org/officeDocument/2006/relationships/slideLayout" Target="../slideLayouts/slideLayout90.xml"/><Relationship Id="rId6" Type="http://schemas.openxmlformats.org/officeDocument/2006/relationships/hyperlink" Target="http://www.w3.org/2001/XMLSchema-Instance" TargetMode="External"/><Relationship Id="rId5" Type="http://schemas.openxmlformats.org/officeDocument/2006/relationships/hyperlink" Target="file:///c:\folder1\folder2\xmlInfo.xsd" TargetMode="External"/><Relationship Id="rId4" Type="http://schemas.openxmlformats.org/officeDocument/2006/relationships/hyperlink" Target="file:///c:\folder1\folder2\javaInfo.xsd"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9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0.xml"/></Relationships>
</file>

<file path=ppt/slides/_rels/slide31.xml.rels><?xml version="1.0" encoding="UTF-8" standalone="yes"?>
<Relationships xmlns="http://schemas.openxmlformats.org/package/2006/relationships"><Relationship Id="rId3" Type="http://schemas.openxmlformats.org/officeDocument/2006/relationships/hyperlink" Target="http://www.hpe.com/images/ajay.jpg" TargetMode="External"/><Relationship Id="rId2" Type="http://schemas.openxmlformats.org/officeDocument/2006/relationships/notesSlide" Target="../notesSlides/notesSlide31.xml"/><Relationship Id="rId1" Type="http://schemas.openxmlformats.org/officeDocument/2006/relationships/slideLayout" Target="../slideLayouts/slideLayout9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0.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9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0.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XML" TargetMode="External"/><Relationship Id="rId2" Type="http://schemas.openxmlformats.org/officeDocument/2006/relationships/notesSlide" Target="../notesSlides/notesSlide4.xml"/><Relationship Id="rId1" Type="http://schemas.openxmlformats.org/officeDocument/2006/relationships/slideLayout" Target="../slideLayouts/slideLayout90.xml"/><Relationship Id="rId6" Type="http://schemas.openxmlformats.org/officeDocument/2006/relationships/image" Target="../media/image13.jpeg"/><Relationship Id="rId5" Type="http://schemas.openxmlformats.org/officeDocument/2006/relationships/hyperlink" Target="https://en.wikipedia.org/wiki/Sun_Microsystems" TargetMode="External"/><Relationship Id="rId4" Type="http://schemas.openxmlformats.org/officeDocument/2006/relationships/hyperlink" Target="https://en.wikipedia.org/wiki/W3C"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0.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243446" y="3582786"/>
            <a:ext cx="7853150" cy="593322"/>
          </a:xfrm>
        </p:spPr>
        <p:txBody>
          <a:bodyPr/>
          <a:lstStyle/>
          <a:p>
            <a:r>
              <a:rPr lang="en-US" sz="3200" dirty="0" smtClean="0"/>
              <a:t>XML Validation and Parsing with JAXB</a:t>
            </a:r>
            <a:endParaRPr lang="en-US" sz="3200" dirty="0"/>
          </a:p>
        </p:txBody>
      </p:sp>
      <p:sp>
        <p:nvSpPr>
          <p:cNvPr id="11" name="Text Placeholder 10"/>
          <p:cNvSpPr>
            <a:spLocks noGrp="1"/>
          </p:cNvSpPr>
          <p:nvPr>
            <p:ph type="body" sz="quarter" idx="13"/>
          </p:nvPr>
        </p:nvSpPr>
        <p:spPr>
          <a:xfrm>
            <a:off x="454817" y="4546189"/>
            <a:ext cx="2853648" cy="254411"/>
          </a:xfrm>
        </p:spPr>
        <p:txBody>
          <a:bodyPr/>
          <a:lstStyle/>
          <a:p>
            <a:r>
              <a:rPr lang="en-US" b="1" dirty="0" smtClean="0"/>
              <a:t>Nov 17, 2016</a:t>
            </a:r>
          </a:p>
          <a:p>
            <a:endParaRPr lang="en-US" b="1" dirty="0"/>
          </a:p>
        </p:txBody>
      </p:sp>
      <p:sp>
        <p:nvSpPr>
          <p:cNvPr id="4" name="Text Placeholder 10"/>
          <p:cNvSpPr txBox="1">
            <a:spLocks/>
          </p:cNvSpPr>
          <p:nvPr/>
        </p:nvSpPr>
        <p:spPr>
          <a:xfrm>
            <a:off x="5731015" y="4546189"/>
            <a:ext cx="3069788" cy="254411"/>
          </a:xfrm>
          <a:prstGeom prst="rect">
            <a:avLst/>
          </a:prstGeom>
        </p:spPr>
        <p:txBody>
          <a:bodyPr vert="horz" lIns="0" tIns="0" rIns="0" bIns="0" rtlCol="0">
            <a:noAutofit/>
          </a:bodyPr>
          <a:lstStyle>
            <a:lvl1pPr marL="0" indent="0" algn="l" defTabSz="685800" rtl="0" eaLnBrk="1" latinLnBrk="0" hangingPunct="1">
              <a:lnSpc>
                <a:spcPct val="90000"/>
              </a:lnSpc>
              <a:spcBef>
                <a:spcPts val="0"/>
              </a:spcBef>
              <a:buFont typeface="Arial" panose="020B0604020202020204" pitchFamily="34" charset="0"/>
              <a:buNone/>
              <a:defRPr sz="1500" kern="1200" baseline="0">
                <a:solidFill>
                  <a:schemeClr val="tx1"/>
                </a:solidFill>
                <a:latin typeface="+mn-lt"/>
                <a:ea typeface="+mn-ea"/>
                <a:cs typeface="+mn-cs"/>
              </a:defRPr>
            </a:lvl1pPr>
            <a:lvl2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2pPr>
            <a:lvl3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3pPr>
            <a:lvl4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4pPr>
            <a:lvl5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5pPr>
            <a:lvl6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6pPr>
            <a:lvl7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7pPr>
            <a:lvl8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8pPr>
            <a:lvl9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9pPr>
          </a:lstStyle>
          <a:p>
            <a:pPr algn="r"/>
            <a:r>
              <a:rPr lang="en-US" b="1" dirty="0" smtClean="0"/>
              <a:t>Ajay Rajauriya – Crew Pay</a:t>
            </a:r>
          </a:p>
          <a:p>
            <a:pPr algn="r"/>
            <a:endParaRPr lang="en-US" b="1" dirty="0"/>
          </a:p>
        </p:txBody>
      </p:sp>
    </p:spTree>
    <p:extLst>
      <p:ext uri="{BB962C8B-B14F-4D97-AF65-F5344CB8AC3E}">
        <p14:creationId xmlns:p14="http://schemas.microsoft.com/office/powerpoint/2010/main" val="2769685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400523" y="378916"/>
            <a:ext cx="7754114" cy="323165"/>
          </a:xfrm>
        </p:spPr>
        <p:txBody>
          <a:bodyPr/>
          <a:lstStyle/>
          <a:p>
            <a:r>
              <a:rPr lang="en-US" sz="1600" dirty="0" smtClean="0">
                <a:latin typeface="HP Simplified" panose="020B0604020204020204" pitchFamily="34" charset="0"/>
              </a:rPr>
              <a:t>1. What is DTD</a:t>
            </a:r>
            <a:r>
              <a:rPr lang="en-US" sz="1600" dirty="0" smtClean="0">
                <a:latin typeface="HP Simplified" panose="020B0604020204020204" pitchFamily="34" charset="0"/>
              </a:rPr>
              <a:t> </a:t>
            </a:r>
            <a:endParaRPr lang="en-GB" sz="1600" b="0" dirty="0">
              <a:latin typeface="HP Simplified" panose="020B0604020204020204" pitchFamily="34" charset="0"/>
            </a:endParaRPr>
          </a:p>
        </p:txBody>
      </p:sp>
      <p:sp>
        <p:nvSpPr>
          <p:cNvPr id="2" name="TextBox 1"/>
          <p:cNvSpPr txBox="1"/>
          <p:nvPr/>
        </p:nvSpPr>
        <p:spPr>
          <a:xfrm>
            <a:off x="483649" y="801837"/>
            <a:ext cx="8261492" cy="4086049"/>
          </a:xfrm>
          <a:prstGeom prst="rect">
            <a:avLst/>
          </a:prstGeom>
          <a:noFill/>
        </p:spPr>
        <p:txBody>
          <a:bodyPr wrap="square" lIns="0" tIns="0" rIns="0" bIns="0" rtlCol="0">
            <a:noAutofit/>
          </a:bodyPr>
          <a:lstStyle/>
          <a:p>
            <a:pPr marL="285750" indent="-285750">
              <a:buFont typeface="Wingdings" panose="05000000000000000000" pitchFamily="2" charset="2"/>
              <a:buChar char="Ø"/>
            </a:pPr>
            <a:r>
              <a:rPr lang="en-US" sz="1200" dirty="0">
                <a:latin typeface="HP Simplified" panose="020B0604020204020204" pitchFamily="34" charset="0"/>
              </a:rPr>
              <a:t>DTD stands for the document type definition. It is the document which define the structure of an xml document</a:t>
            </a:r>
            <a:r>
              <a:rPr lang="en-US" sz="1200" dirty="0" smtClean="0">
                <a:latin typeface="HP Simplified" panose="020B0604020204020204" pitchFamily="34" charset="0"/>
              </a:rPr>
              <a:t>.</a:t>
            </a:r>
          </a:p>
          <a:p>
            <a:pPr marL="285750" indent="-285750">
              <a:buFont typeface="Wingdings" panose="05000000000000000000" pitchFamily="2" charset="2"/>
              <a:buChar char="Ø"/>
            </a:pPr>
            <a:r>
              <a:rPr lang="en-US" sz="1200" dirty="0" smtClean="0">
                <a:latin typeface="HP Simplified" panose="020B0604020204020204" pitchFamily="34" charset="0"/>
              </a:rPr>
              <a:t>In </a:t>
            </a:r>
            <a:r>
              <a:rPr lang="en-US" sz="1200" dirty="0">
                <a:latin typeface="HP Simplified" panose="020B0604020204020204" pitchFamily="34" charset="0"/>
              </a:rPr>
              <a:t>xml document we have </a:t>
            </a:r>
            <a:r>
              <a:rPr lang="en-US" sz="1200" dirty="0" smtClean="0">
                <a:latin typeface="HP Simplified" panose="020B0604020204020204" pitchFamily="34" charset="0"/>
              </a:rPr>
              <a:t>two </a:t>
            </a:r>
            <a:r>
              <a:rPr lang="en-US" sz="1200" dirty="0">
                <a:latin typeface="HP Simplified" panose="020B0604020204020204" pitchFamily="34" charset="0"/>
              </a:rPr>
              <a:t>types of element,  element which carries the data are called simple element. An element which contain sub element  under it is called compound element</a:t>
            </a:r>
            <a:r>
              <a:rPr lang="en-US" sz="1200" dirty="0" smtClean="0">
                <a:latin typeface="HP Simplified" panose="020B0604020204020204" pitchFamily="34" charset="0"/>
              </a:rPr>
              <a:t>.</a:t>
            </a:r>
          </a:p>
          <a:p>
            <a:pPr marL="285750" indent="-285750">
              <a:buFont typeface="Wingdings" panose="05000000000000000000" pitchFamily="2" charset="2"/>
              <a:buChar char="Ø"/>
            </a:pPr>
            <a:r>
              <a:rPr lang="en-US" sz="1200" dirty="0" smtClean="0">
                <a:latin typeface="HP Simplified" panose="020B0604020204020204" pitchFamily="34" charset="0"/>
              </a:rPr>
              <a:t>In </a:t>
            </a:r>
            <a:r>
              <a:rPr lang="en-US" sz="1200" dirty="0">
                <a:latin typeface="HP Simplified" panose="020B0604020204020204" pitchFamily="34" charset="0"/>
              </a:rPr>
              <a:t>a language before using a variable we need to declare it. Similarly before using an element in xml first we need to declare in DTD while declaring the element In DTD we need to tell </a:t>
            </a:r>
            <a:r>
              <a:rPr lang="en-US" sz="1200" dirty="0" err="1">
                <a:latin typeface="HP Simplified" panose="020B0604020204020204" pitchFamily="34" charset="0"/>
              </a:rPr>
              <a:t>weather</a:t>
            </a:r>
            <a:r>
              <a:rPr lang="en-US" sz="1200" dirty="0">
                <a:latin typeface="HP Simplified" panose="020B0604020204020204" pitchFamily="34" charset="0"/>
              </a:rPr>
              <a:t> it is simple or compound element</a:t>
            </a:r>
            <a:r>
              <a:rPr lang="en-US" sz="1200" dirty="0" smtClean="0">
                <a:latin typeface="HP Simplified" panose="020B0604020204020204" pitchFamily="34" charset="0"/>
              </a:rPr>
              <a:t>.</a:t>
            </a:r>
          </a:p>
          <a:p>
            <a:pPr marL="285750" indent="-285750">
              <a:buFont typeface="Wingdings" panose="05000000000000000000" pitchFamily="2" charset="2"/>
              <a:buChar char="Ø"/>
            </a:pPr>
            <a:r>
              <a:rPr lang="en-US" sz="1200" dirty="0" smtClean="0">
                <a:latin typeface="HP Simplified" panose="020B0604020204020204" pitchFamily="34" charset="0"/>
              </a:rPr>
              <a:t>So </a:t>
            </a:r>
            <a:r>
              <a:rPr lang="en-US" sz="1200" dirty="0">
                <a:latin typeface="HP Simplified" panose="020B0604020204020204" pitchFamily="34" charset="0"/>
              </a:rPr>
              <a:t>we need to understand a syntax of how to declare single and compound element in </a:t>
            </a:r>
            <a:r>
              <a:rPr lang="en-US" sz="1200" dirty="0" smtClean="0">
                <a:latin typeface="HP Simplified" panose="020B0604020204020204" pitchFamily="34" charset="0"/>
              </a:rPr>
              <a:t>DTD.</a:t>
            </a:r>
          </a:p>
          <a:p>
            <a:endParaRPr lang="en-US" sz="1200" dirty="0">
              <a:latin typeface="HP Simplified" panose="020B0604020204020204" pitchFamily="34" charset="0"/>
            </a:endParaRPr>
          </a:p>
          <a:p>
            <a:pPr>
              <a:lnSpc>
                <a:spcPct val="150000"/>
              </a:lnSpc>
            </a:pPr>
            <a:r>
              <a:rPr lang="en-US" sz="1600" b="1" dirty="0" smtClean="0">
                <a:latin typeface="HP Simplified" panose="020B0604020204020204" pitchFamily="34" charset="0"/>
              </a:rPr>
              <a:t>2. Syntax </a:t>
            </a:r>
            <a:r>
              <a:rPr lang="en-US" sz="1600" b="1" dirty="0">
                <a:latin typeface="HP Simplified" panose="020B0604020204020204" pitchFamily="34" charset="0"/>
              </a:rPr>
              <a:t>for declaring single element of an </a:t>
            </a:r>
            <a:r>
              <a:rPr lang="en-US" sz="1600" b="1" dirty="0" smtClean="0">
                <a:latin typeface="HP Simplified" panose="020B0604020204020204" pitchFamily="34" charset="0"/>
              </a:rPr>
              <a:t>XML</a:t>
            </a:r>
          </a:p>
          <a:p>
            <a:pPr>
              <a:lnSpc>
                <a:spcPct val="150000"/>
              </a:lnSpc>
            </a:pPr>
            <a:r>
              <a:rPr lang="en-US" sz="1200" b="1" dirty="0" smtClean="0">
                <a:latin typeface="HP Simplified" panose="020B0604020204020204" pitchFamily="34" charset="0"/>
              </a:rPr>
              <a:t>      &lt;</a:t>
            </a:r>
            <a:r>
              <a:rPr lang="en-US" sz="1200" dirty="0" smtClean="0">
                <a:latin typeface="HP Simplified" panose="020B0604020204020204" pitchFamily="34" charset="0"/>
              </a:rPr>
              <a:t>!</a:t>
            </a:r>
            <a:r>
              <a:rPr lang="en-US" sz="1200" dirty="0">
                <a:latin typeface="HP Simplified" panose="020B0604020204020204" pitchFamily="34" charset="0"/>
              </a:rPr>
              <a:t>Element </a:t>
            </a:r>
            <a:r>
              <a:rPr lang="en-US" sz="1200" dirty="0" err="1">
                <a:latin typeface="HP Simplified" panose="020B0604020204020204" pitchFamily="34" charset="0"/>
              </a:rPr>
              <a:t>elementname</a:t>
            </a:r>
            <a:r>
              <a:rPr lang="en-US" sz="1200" dirty="0">
                <a:latin typeface="HP Simplified" panose="020B0604020204020204" pitchFamily="34" charset="0"/>
              </a:rPr>
              <a:t> (CONTENT- TYPE OR CONTENT MODEL</a:t>
            </a:r>
            <a:r>
              <a:rPr lang="en-US" sz="1200" dirty="0" smtClean="0">
                <a:latin typeface="HP Simplified" panose="020B0604020204020204" pitchFamily="34" charset="0"/>
              </a:rPr>
              <a:t>)&gt;</a:t>
            </a:r>
          </a:p>
          <a:p>
            <a:r>
              <a:rPr lang="en-US" sz="1200" dirty="0">
                <a:latin typeface="HP Simplified" panose="020B0604020204020204" pitchFamily="34" charset="0"/>
              </a:rPr>
              <a:t>For</a:t>
            </a:r>
            <a:r>
              <a:rPr lang="en-US" sz="1200" b="1" dirty="0">
                <a:latin typeface="HP Simplified" panose="020B0604020204020204" pitchFamily="34" charset="0"/>
              </a:rPr>
              <a:t> </a:t>
            </a:r>
            <a:r>
              <a:rPr lang="en-US" sz="1200" dirty="0" smtClean="0">
                <a:latin typeface="HP Simplified" panose="020B0604020204020204" pitchFamily="34" charset="0"/>
              </a:rPr>
              <a:t>Example : </a:t>
            </a:r>
            <a:endParaRPr lang="en-US" sz="1200" dirty="0">
              <a:latin typeface="HP Simplified" panose="020B0604020204020204" pitchFamily="34" charset="0"/>
            </a:endParaRPr>
          </a:p>
          <a:p>
            <a:r>
              <a:rPr lang="en-US" sz="1200" b="1" dirty="0" smtClean="0">
                <a:latin typeface="HP Simplified" panose="020B0604020204020204" pitchFamily="34" charset="0"/>
              </a:rPr>
              <a:t>              </a:t>
            </a:r>
            <a:r>
              <a:rPr lang="en-US" sz="1200" dirty="0" smtClean="0">
                <a:latin typeface="HP Simplified" panose="020B0604020204020204" pitchFamily="34" charset="0"/>
              </a:rPr>
              <a:t>&lt;!</a:t>
            </a:r>
            <a:r>
              <a:rPr lang="en-US" sz="1200" dirty="0">
                <a:latin typeface="HP Simplified" panose="020B0604020204020204" pitchFamily="34" charset="0"/>
              </a:rPr>
              <a:t>ELEMENT  </a:t>
            </a:r>
            <a:r>
              <a:rPr lang="en-US" sz="1200" dirty="0" err="1">
                <a:latin typeface="HP Simplified" panose="020B0604020204020204" pitchFamily="34" charset="0"/>
              </a:rPr>
              <a:t>itemCode</a:t>
            </a:r>
            <a:r>
              <a:rPr lang="en-US" sz="1200" dirty="0">
                <a:latin typeface="HP Simplified" panose="020B0604020204020204" pitchFamily="34" charset="0"/>
              </a:rPr>
              <a:t> (#PCDATA</a:t>
            </a:r>
            <a:r>
              <a:rPr lang="en-US" sz="1200" dirty="0" smtClean="0">
                <a:latin typeface="HP Simplified" panose="020B0604020204020204" pitchFamily="34" charset="0"/>
              </a:rPr>
              <a:t>)&gt;</a:t>
            </a:r>
          </a:p>
          <a:p>
            <a:endParaRPr lang="en-US" sz="1200" dirty="0">
              <a:latin typeface="HP Simplified" panose="020B0604020204020204" pitchFamily="34" charset="0"/>
            </a:endParaRPr>
          </a:p>
          <a:p>
            <a:r>
              <a:rPr lang="en-US" sz="1400" u="sng" dirty="0" smtClean="0">
                <a:solidFill>
                  <a:srgbClr val="FF0000"/>
                </a:solidFill>
                <a:latin typeface="HP Simplified" panose="020B0604020204020204" pitchFamily="34" charset="0"/>
              </a:rPr>
              <a:t>Note</a:t>
            </a:r>
            <a:r>
              <a:rPr lang="en-US" sz="1400" dirty="0" smtClean="0">
                <a:solidFill>
                  <a:srgbClr val="FF0000"/>
                </a:solidFill>
                <a:latin typeface="HP Simplified" panose="020B0604020204020204" pitchFamily="34" charset="0"/>
              </a:rPr>
              <a:t> : </a:t>
            </a:r>
            <a:r>
              <a:rPr lang="en-US" sz="1200" dirty="0" smtClean="0">
                <a:latin typeface="HP Simplified" panose="020B0604020204020204" pitchFamily="34" charset="0"/>
              </a:rPr>
              <a:t>As</a:t>
            </a:r>
            <a:r>
              <a:rPr lang="en-US" sz="1200" b="1" dirty="0" smtClean="0">
                <a:latin typeface="HP Simplified" panose="020B0604020204020204" pitchFamily="34" charset="0"/>
              </a:rPr>
              <a:t> </a:t>
            </a:r>
            <a:r>
              <a:rPr lang="en-US" sz="1200" dirty="0">
                <a:latin typeface="HP Simplified" panose="020B0604020204020204" pitchFamily="34" charset="0"/>
              </a:rPr>
              <a:t>per the above declaration , it means in my xml we should have an element whose name is </a:t>
            </a:r>
            <a:r>
              <a:rPr lang="en-US" sz="1200" dirty="0" err="1">
                <a:latin typeface="HP Simplified" panose="020B0604020204020204" pitchFamily="34" charset="0"/>
              </a:rPr>
              <a:t>itemCode</a:t>
            </a:r>
            <a:r>
              <a:rPr lang="en-US" sz="1200" dirty="0">
                <a:latin typeface="HP Simplified" panose="020B0604020204020204" pitchFamily="34" charset="0"/>
              </a:rPr>
              <a:t> and it contains content of type #PCDATA(</a:t>
            </a:r>
            <a:r>
              <a:rPr lang="en-US" sz="1200" dirty="0" err="1">
                <a:latin typeface="HP Simplified" panose="020B0604020204020204" pitchFamily="34" charset="0"/>
              </a:rPr>
              <a:t>parsable</a:t>
            </a:r>
            <a:r>
              <a:rPr lang="en-US" sz="1200" dirty="0">
                <a:latin typeface="HP Simplified" panose="020B0604020204020204" pitchFamily="34" charset="0"/>
              </a:rPr>
              <a:t> character DATA).</a:t>
            </a:r>
          </a:p>
          <a:p>
            <a:r>
              <a:rPr lang="en-US" sz="1200" dirty="0">
                <a:latin typeface="HP Simplified" panose="020B0604020204020204" pitchFamily="34" charset="0"/>
              </a:rPr>
              <a:t>In an xml characters likes “&lt;”,”&gt;”, “’,”’ and “&amp;” are valid characters and if the text content contains those characters the parsers are going to parse or will expand them as further entities.</a:t>
            </a:r>
          </a:p>
          <a:p>
            <a:pPr>
              <a:lnSpc>
                <a:spcPct val="150000"/>
              </a:lnSpc>
            </a:pPr>
            <a:endParaRPr lang="en-US" sz="1600" dirty="0"/>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1545034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866" y="389134"/>
            <a:ext cx="9019461" cy="4086049"/>
          </a:xfrm>
          <a:prstGeom prst="rect">
            <a:avLst/>
          </a:prstGeom>
          <a:noFill/>
        </p:spPr>
        <p:txBody>
          <a:bodyPr wrap="square" lIns="0" tIns="0" rIns="0" bIns="0" rtlCol="0">
            <a:noAutofit/>
          </a:bodyPr>
          <a:lstStyle/>
          <a:p>
            <a:pPr>
              <a:lnSpc>
                <a:spcPct val="150000"/>
              </a:lnSpc>
            </a:pPr>
            <a:r>
              <a:rPr lang="en-US" sz="1400" b="1" dirty="0">
                <a:latin typeface="HP Simplified" panose="020B0604020204020204" pitchFamily="34" charset="0"/>
              </a:rPr>
              <a:t>3. Syntax for declaring compound element of an XML</a:t>
            </a:r>
          </a:p>
          <a:p>
            <a:r>
              <a:rPr lang="en-US" sz="1200" dirty="0" smtClean="0">
                <a:solidFill>
                  <a:srgbClr val="FF0000"/>
                </a:solidFill>
                <a:latin typeface="HP Simplified" panose="020B0604020204020204" pitchFamily="34" charset="0"/>
              </a:rPr>
              <a:t>Syntax</a:t>
            </a:r>
            <a:r>
              <a:rPr lang="en-US" sz="1200" dirty="0" smtClean="0">
                <a:latin typeface="HP Simplified" panose="020B0604020204020204" pitchFamily="34" charset="0"/>
              </a:rPr>
              <a:t> : &lt;!</a:t>
            </a:r>
            <a:r>
              <a:rPr lang="en-US" sz="1200" dirty="0">
                <a:latin typeface="HP Simplified" panose="020B0604020204020204" pitchFamily="34" charset="0"/>
              </a:rPr>
              <a:t>ELEMENT </a:t>
            </a:r>
            <a:r>
              <a:rPr lang="en-US" sz="1200" dirty="0" err="1">
                <a:latin typeface="HP Simplified" panose="020B0604020204020204" pitchFamily="34" charset="0"/>
              </a:rPr>
              <a:t>elementname</a:t>
            </a:r>
            <a:r>
              <a:rPr lang="en-US" sz="1200" dirty="0">
                <a:latin typeface="HP Simplified" panose="020B0604020204020204" pitchFamily="34" charset="0"/>
              </a:rPr>
              <a:t>(sub-elem1, sub-elem2…….)</a:t>
            </a:r>
          </a:p>
          <a:p>
            <a:r>
              <a:rPr lang="en-US" sz="1200" dirty="0">
                <a:latin typeface="HP Simplified" panose="020B0604020204020204" pitchFamily="34" charset="0"/>
              </a:rPr>
              <a:t>For </a:t>
            </a:r>
            <a:r>
              <a:rPr lang="en-US" sz="1200" dirty="0" smtClean="0">
                <a:latin typeface="HP Simplified" panose="020B0604020204020204" pitchFamily="34" charset="0"/>
              </a:rPr>
              <a:t>Example : </a:t>
            </a:r>
            <a:endParaRPr lang="en-US" sz="1200" dirty="0">
              <a:latin typeface="HP Simplified" panose="020B0604020204020204" pitchFamily="34" charset="0"/>
            </a:endParaRPr>
          </a:p>
          <a:p>
            <a:r>
              <a:rPr lang="en-US" sz="1200" dirty="0" smtClean="0">
                <a:latin typeface="HP Simplified" panose="020B0604020204020204" pitchFamily="34" charset="0"/>
              </a:rPr>
              <a:t>                                 &lt;!</a:t>
            </a:r>
            <a:r>
              <a:rPr lang="en-US" sz="1200" dirty="0">
                <a:latin typeface="HP Simplified" panose="020B0604020204020204" pitchFamily="34" charset="0"/>
              </a:rPr>
              <a:t>ELEMENT item(</a:t>
            </a:r>
            <a:r>
              <a:rPr lang="en-US" sz="1200" dirty="0" err="1">
                <a:latin typeface="HP Simplified" panose="020B0604020204020204" pitchFamily="34" charset="0"/>
              </a:rPr>
              <a:t>itemcode</a:t>
            </a:r>
            <a:r>
              <a:rPr lang="en-US" sz="1200" dirty="0">
                <a:latin typeface="HP Simplified" panose="020B0604020204020204" pitchFamily="34" charset="0"/>
              </a:rPr>
              <a:t>, quantity</a:t>
            </a:r>
            <a:r>
              <a:rPr lang="en-US" sz="1200" dirty="0" smtClean="0">
                <a:latin typeface="HP Simplified" panose="020B0604020204020204" pitchFamily="34" charset="0"/>
              </a:rPr>
              <a:t>)&gt;</a:t>
            </a:r>
          </a:p>
          <a:p>
            <a:r>
              <a:rPr lang="en-US" sz="1200" dirty="0" smtClean="0">
                <a:latin typeface="HP Simplified" panose="020B0604020204020204" pitchFamily="34" charset="0"/>
              </a:rPr>
              <a:t>                                 &lt;!</a:t>
            </a:r>
            <a:r>
              <a:rPr lang="en-US" sz="1200" dirty="0">
                <a:latin typeface="HP Simplified" panose="020B0604020204020204" pitchFamily="34" charset="0"/>
              </a:rPr>
              <a:t>ELEMENT </a:t>
            </a:r>
            <a:r>
              <a:rPr lang="en-US" sz="1200" dirty="0" err="1">
                <a:latin typeface="HP Simplified" panose="020B0604020204020204" pitchFamily="34" charset="0"/>
              </a:rPr>
              <a:t>itemcode</a:t>
            </a:r>
            <a:r>
              <a:rPr lang="en-US" sz="1200" dirty="0">
                <a:latin typeface="HP Simplified" panose="020B0604020204020204" pitchFamily="34" charset="0"/>
              </a:rPr>
              <a:t>(#PCDATA)&gt;</a:t>
            </a:r>
          </a:p>
          <a:p>
            <a:r>
              <a:rPr lang="en-US" sz="1200" dirty="0">
                <a:latin typeface="HP Simplified" panose="020B0604020204020204" pitchFamily="34" charset="0"/>
              </a:rPr>
              <a:t>                            </a:t>
            </a:r>
            <a:r>
              <a:rPr lang="en-US" sz="1200" dirty="0" smtClean="0">
                <a:latin typeface="HP Simplified" panose="020B0604020204020204" pitchFamily="34" charset="0"/>
              </a:rPr>
              <a:t>     &lt;!</a:t>
            </a:r>
            <a:r>
              <a:rPr lang="en-US" sz="1200" dirty="0">
                <a:latin typeface="HP Simplified" panose="020B0604020204020204" pitchFamily="34" charset="0"/>
              </a:rPr>
              <a:t>ELEMENT </a:t>
            </a:r>
            <a:r>
              <a:rPr lang="en-US" sz="1200" dirty="0" smtClean="0">
                <a:latin typeface="HP Simplified" panose="020B0604020204020204" pitchFamily="34" charset="0"/>
              </a:rPr>
              <a:t>quantity(#</a:t>
            </a:r>
            <a:r>
              <a:rPr lang="en-US" sz="1200" dirty="0">
                <a:latin typeface="HP Simplified" panose="020B0604020204020204" pitchFamily="34" charset="0"/>
              </a:rPr>
              <a:t>PCDATA)&gt;  </a:t>
            </a:r>
          </a:p>
          <a:p>
            <a:endParaRPr lang="en-US" sz="1200" dirty="0">
              <a:latin typeface="HP Simplified" panose="020B0604020204020204" pitchFamily="34" charset="0"/>
            </a:endParaRPr>
          </a:p>
          <a:p>
            <a:r>
              <a:rPr lang="en-US" sz="1200" u="sng" dirty="0" smtClean="0">
                <a:solidFill>
                  <a:srgbClr val="FF0000"/>
                </a:solidFill>
                <a:latin typeface="HP Simplified" panose="020B0604020204020204" pitchFamily="34" charset="0"/>
              </a:rPr>
              <a:t>Note</a:t>
            </a:r>
            <a:r>
              <a:rPr lang="en-US" sz="1200" dirty="0" smtClean="0">
                <a:solidFill>
                  <a:srgbClr val="FF0000"/>
                </a:solidFill>
                <a:latin typeface="HP Simplified" panose="020B0604020204020204" pitchFamily="34" charset="0"/>
              </a:rPr>
              <a:t> :</a:t>
            </a:r>
            <a:r>
              <a:rPr lang="en-US" sz="1200" dirty="0" smtClean="0">
                <a:latin typeface="HP Simplified" panose="020B0604020204020204" pitchFamily="34" charset="0"/>
              </a:rPr>
              <a:t> As </a:t>
            </a:r>
            <a:r>
              <a:rPr lang="en-US" sz="1200" dirty="0">
                <a:latin typeface="HP Simplified" panose="020B0604020204020204" pitchFamily="34" charset="0"/>
              </a:rPr>
              <a:t>per the above declaration , we declare the element </a:t>
            </a:r>
            <a:r>
              <a:rPr lang="en-US" sz="1200" dirty="0" err="1">
                <a:latin typeface="HP Simplified" panose="020B0604020204020204" pitchFamily="34" charset="0"/>
              </a:rPr>
              <a:t>itemcode</a:t>
            </a:r>
            <a:r>
              <a:rPr lang="en-US" sz="1200" dirty="0">
                <a:latin typeface="HP Simplified" panose="020B0604020204020204" pitchFamily="34" charset="0"/>
              </a:rPr>
              <a:t> in XML in which contain child element like </a:t>
            </a:r>
            <a:r>
              <a:rPr lang="en-US" sz="1200" dirty="0" err="1">
                <a:latin typeface="HP Simplified" panose="020B0604020204020204" pitchFamily="34" charset="0"/>
              </a:rPr>
              <a:t>itemcode</a:t>
            </a:r>
            <a:r>
              <a:rPr lang="en-US" sz="1200" dirty="0">
                <a:latin typeface="HP Simplified" panose="020B0604020204020204" pitchFamily="34" charset="0"/>
              </a:rPr>
              <a:t> </a:t>
            </a:r>
            <a:r>
              <a:rPr lang="en-US" sz="1200" dirty="0" smtClean="0">
                <a:latin typeface="HP Simplified" panose="020B0604020204020204" pitchFamily="34" charset="0"/>
              </a:rPr>
              <a:t>, quantity</a:t>
            </a:r>
            <a:r>
              <a:rPr lang="en-US" sz="1200" dirty="0">
                <a:latin typeface="HP Simplified" panose="020B0604020204020204" pitchFamily="34" charset="0"/>
              </a:rPr>
              <a:t>.</a:t>
            </a:r>
          </a:p>
          <a:p>
            <a:r>
              <a:rPr lang="en-US" sz="1200" b="1" dirty="0">
                <a:latin typeface="HP Simplified" panose="020B0604020204020204" pitchFamily="34" charset="0"/>
              </a:rPr>
              <a:t>In XML</a:t>
            </a:r>
            <a:endParaRPr lang="en-US" sz="1200" dirty="0">
              <a:latin typeface="HP Simplified" panose="020B0604020204020204" pitchFamily="34" charset="0"/>
            </a:endParaRPr>
          </a:p>
          <a:p>
            <a:r>
              <a:rPr lang="en-US" sz="1200" b="1" dirty="0" smtClean="0">
                <a:latin typeface="HP Simplified" panose="020B0604020204020204" pitchFamily="34" charset="0"/>
              </a:rPr>
              <a:t>                &lt;</a:t>
            </a:r>
            <a:r>
              <a:rPr lang="en-US" sz="1200" dirty="0">
                <a:latin typeface="HP Simplified" panose="020B0604020204020204" pitchFamily="34" charset="0"/>
              </a:rPr>
              <a:t>item</a:t>
            </a:r>
            <a:r>
              <a:rPr lang="en-US" sz="1200" b="1" dirty="0">
                <a:latin typeface="HP Simplified" panose="020B0604020204020204" pitchFamily="34" charset="0"/>
              </a:rPr>
              <a:t>&gt;</a:t>
            </a:r>
            <a:endParaRPr lang="en-US" sz="1200" dirty="0">
              <a:latin typeface="HP Simplified" panose="020B0604020204020204" pitchFamily="34" charset="0"/>
            </a:endParaRPr>
          </a:p>
          <a:p>
            <a:r>
              <a:rPr lang="en-US" sz="1200" b="1" dirty="0" smtClean="0">
                <a:latin typeface="HP Simplified" panose="020B0604020204020204" pitchFamily="34" charset="0"/>
              </a:rPr>
              <a:t>                      &lt;</a:t>
            </a:r>
            <a:r>
              <a:rPr lang="en-US" sz="1200" dirty="0" err="1">
                <a:latin typeface="HP Simplified" panose="020B0604020204020204" pitchFamily="34" charset="0"/>
              </a:rPr>
              <a:t>itemcode</a:t>
            </a:r>
            <a:r>
              <a:rPr lang="en-US" sz="1200" b="1" dirty="0">
                <a:latin typeface="HP Simplified" panose="020B0604020204020204" pitchFamily="34" charset="0"/>
              </a:rPr>
              <a:t>&gt;</a:t>
            </a:r>
            <a:r>
              <a:rPr lang="en-US" sz="1200" dirty="0">
                <a:latin typeface="HP Simplified" panose="020B0604020204020204" pitchFamily="34" charset="0"/>
              </a:rPr>
              <a:t>Ic200&lt;/</a:t>
            </a:r>
            <a:r>
              <a:rPr lang="en-US" sz="1200" dirty="0" err="1">
                <a:latin typeface="HP Simplified" panose="020B0604020204020204" pitchFamily="34" charset="0"/>
              </a:rPr>
              <a:t>itemcode</a:t>
            </a:r>
            <a:r>
              <a:rPr lang="en-US" sz="1200" dirty="0">
                <a:latin typeface="HP Simplified" panose="020B0604020204020204" pitchFamily="34" charset="0"/>
              </a:rPr>
              <a:t>&gt;</a:t>
            </a:r>
          </a:p>
          <a:p>
            <a:r>
              <a:rPr lang="en-US" sz="1200" b="1" dirty="0" smtClean="0">
                <a:latin typeface="HP Simplified" panose="020B0604020204020204" pitchFamily="34" charset="0"/>
              </a:rPr>
              <a:t>                       &lt;</a:t>
            </a:r>
            <a:r>
              <a:rPr lang="en-US" sz="1200" dirty="0">
                <a:latin typeface="HP Simplified" panose="020B0604020204020204" pitchFamily="34" charset="0"/>
              </a:rPr>
              <a:t>quantity&gt;35&lt;/quantity</a:t>
            </a:r>
            <a:r>
              <a:rPr lang="en-US" sz="1200" b="1" dirty="0">
                <a:latin typeface="HP Simplified" panose="020B0604020204020204" pitchFamily="34" charset="0"/>
              </a:rPr>
              <a:t>&gt;</a:t>
            </a:r>
            <a:endParaRPr lang="en-US" sz="1200" dirty="0">
              <a:latin typeface="HP Simplified" panose="020B0604020204020204" pitchFamily="34" charset="0"/>
            </a:endParaRPr>
          </a:p>
          <a:p>
            <a:r>
              <a:rPr lang="en-US" sz="1200" dirty="0" smtClean="0">
                <a:latin typeface="HP Simplified" panose="020B0604020204020204" pitchFamily="34" charset="0"/>
              </a:rPr>
              <a:t>                 &lt;/</a:t>
            </a:r>
            <a:r>
              <a:rPr lang="en-US" sz="1200" dirty="0">
                <a:latin typeface="HP Simplified" panose="020B0604020204020204" pitchFamily="34" charset="0"/>
              </a:rPr>
              <a:t>item</a:t>
            </a:r>
            <a:r>
              <a:rPr lang="en-US" sz="1200" dirty="0" smtClean="0">
                <a:latin typeface="HP Simplified" panose="020B0604020204020204" pitchFamily="34" charset="0"/>
              </a:rPr>
              <a:t>&gt;</a:t>
            </a:r>
          </a:p>
          <a:p>
            <a:endParaRPr lang="en-US" sz="1400" dirty="0"/>
          </a:p>
          <a:p>
            <a:r>
              <a:rPr lang="en-US" sz="1400" b="1" dirty="0" smtClean="0">
                <a:latin typeface="HP Simplified" panose="020B0604020204020204" pitchFamily="34" charset="0"/>
              </a:rPr>
              <a:t>4. Rules </a:t>
            </a:r>
            <a:r>
              <a:rPr lang="en-US" sz="1400" b="1" dirty="0">
                <a:latin typeface="HP Simplified" panose="020B0604020204020204" pitchFamily="34" charset="0"/>
              </a:rPr>
              <a:t>for  declaring element in </a:t>
            </a:r>
            <a:r>
              <a:rPr lang="en-US" sz="1400" b="1" dirty="0" smtClean="0">
                <a:latin typeface="HP Simplified" panose="020B0604020204020204" pitchFamily="34" charset="0"/>
              </a:rPr>
              <a:t>DTD</a:t>
            </a:r>
          </a:p>
          <a:p>
            <a:pPr marL="285750" indent="-285750">
              <a:buFont typeface="Wingdings" panose="05000000000000000000" pitchFamily="2" charset="2"/>
              <a:buChar char="Ø"/>
            </a:pPr>
            <a:r>
              <a:rPr lang="en-US" sz="1200" dirty="0" smtClean="0">
                <a:latin typeface="HP Simplified" panose="020B0604020204020204" pitchFamily="34" charset="0"/>
              </a:rPr>
              <a:t>We </a:t>
            </a:r>
            <a:r>
              <a:rPr lang="en-US" sz="1200" dirty="0">
                <a:latin typeface="HP Simplified" panose="020B0604020204020204" pitchFamily="34" charset="0"/>
              </a:rPr>
              <a:t>need to follow certain rules while declaring element in DTD.</a:t>
            </a:r>
          </a:p>
          <a:p>
            <a:pPr lvl="0"/>
            <a:r>
              <a:rPr lang="en-US" sz="1200" dirty="0" smtClean="0">
                <a:latin typeface="HP Simplified" panose="020B0604020204020204" pitchFamily="34" charset="0"/>
              </a:rPr>
              <a:t> (1) Element </a:t>
            </a:r>
            <a:r>
              <a:rPr lang="en-US" sz="1200" dirty="0">
                <a:latin typeface="HP Simplified" panose="020B0604020204020204" pitchFamily="34" charset="0"/>
              </a:rPr>
              <a:t>name should follow the java variable naming </a:t>
            </a:r>
            <a:r>
              <a:rPr lang="en-US" sz="1200" dirty="0" err="1">
                <a:latin typeface="HP Simplified" panose="020B0604020204020204" pitchFamily="34" charset="0"/>
              </a:rPr>
              <a:t>convension</a:t>
            </a:r>
            <a:r>
              <a:rPr lang="en-US" sz="1200" dirty="0">
                <a:latin typeface="HP Simplified" panose="020B0604020204020204" pitchFamily="34" charset="0"/>
              </a:rPr>
              <a:t>.</a:t>
            </a:r>
          </a:p>
          <a:p>
            <a:pPr lvl="0"/>
            <a:r>
              <a:rPr lang="en-US" sz="1200" dirty="0" smtClean="0">
                <a:latin typeface="HP Simplified" panose="020B0604020204020204" pitchFamily="34" charset="0"/>
              </a:rPr>
              <a:t>  (2) Content </a:t>
            </a:r>
            <a:r>
              <a:rPr lang="en-US" sz="1200" dirty="0">
                <a:latin typeface="HP Simplified" panose="020B0604020204020204" pitchFamily="34" charset="0"/>
              </a:rPr>
              <a:t>of an XML is always case-sensitive . so if we declare element name in the small  case in DTD , it should appear in small case in XML as well.</a:t>
            </a:r>
          </a:p>
          <a:p>
            <a:pPr lvl="0"/>
            <a:r>
              <a:rPr lang="en-US" sz="1200" dirty="0" smtClean="0">
                <a:latin typeface="HP Simplified" panose="020B0604020204020204" pitchFamily="34" charset="0"/>
              </a:rPr>
              <a:t>  (3) The </a:t>
            </a:r>
            <a:r>
              <a:rPr lang="en-US" sz="1200" dirty="0">
                <a:latin typeface="HP Simplified" panose="020B0604020204020204" pitchFamily="34" charset="0"/>
              </a:rPr>
              <a:t>child element separate in the above example is used as “,” comma. this also called the sequence separator. This means in the item element  the first child also should be  </a:t>
            </a:r>
            <a:r>
              <a:rPr lang="en-US" sz="1200" dirty="0" err="1">
                <a:latin typeface="HP Simplified" panose="020B0604020204020204" pitchFamily="34" charset="0"/>
              </a:rPr>
              <a:t>itemCode</a:t>
            </a:r>
            <a:r>
              <a:rPr lang="en-US" sz="1200" dirty="0">
                <a:latin typeface="HP Simplified" panose="020B0604020204020204" pitchFamily="34" charset="0"/>
              </a:rPr>
              <a:t> followed by quantity.</a:t>
            </a:r>
          </a:p>
          <a:p>
            <a:endParaRPr lang="en-US" sz="1400" b="1" dirty="0">
              <a:latin typeface="HP Simplified" panose="020B0604020204020204" pitchFamily="34" charset="0"/>
            </a:endParaRPr>
          </a:p>
          <a:p>
            <a:endParaRPr lang="en-US" sz="1400" dirty="0"/>
          </a:p>
          <a:p>
            <a:pPr>
              <a:lnSpc>
                <a:spcPct val="150000"/>
              </a:lnSpc>
            </a:pPr>
            <a:endParaRPr lang="en-US" sz="1400" dirty="0" smtClean="0">
              <a:latin typeface="HP Simplified" panose="020B0604020204020204" pitchFamily="34" charset="0"/>
            </a:endParaRPr>
          </a:p>
          <a:p>
            <a:pPr marL="171450" indent="-171450">
              <a:lnSpc>
                <a:spcPct val="150000"/>
              </a:lnSpc>
              <a:buFont typeface="Arial" panose="020B0604020202020204" pitchFamily="34" charset="0"/>
              <a:buChar char="•"/>
            </a:pPr>
            <a:endParaRPr lang="en-US" sz="1400" dirty="0">
              <a:latin typeface="HP Simplified" panose="020B0604020204020204" pitchFamily="34" charset="0"/>
            </a:endParaRPr>
          </a:p>
        </p:txBody>
      </p:sp>
      <p:grpSp>
        <p:nvGrpSpPr>
          <p:cNvPr id="4" name="Group 3"/>
          <p:cNvGrpSpPr>
            <a:grpSpLocks noChangeAspect="1"/>
          </p:cNvGrpSpPr>
          <p:nvPr/>
        </p:nvGrpSpPr>
        <p:grpSpPr>
          <a:xfrm>
            <a:off x="8676410" y="112909"/>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4282246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96696" y="378916"/>
            <a:ext cx="8057941" cy="323165"/>
          </a:xfrm>
        </p:spPr>
        <p:txBody>
          <a:bodyPr/>
          <a:lstStyle/>
          <a:p>
            <a:r>
              <a:rPr lang="en-US" sz="1200" u="sng" dirty="0">
                <a:solidFill>
                  <a:srgbClr val="FF0000"/>
                </a:solidFill>
              </a:rPr>
              <a:t>Let’s take a complete Xml and derive how does the DTD looks like for </a:t>
            </a:r>
            <a:r>
              <a:rPr lang="en-US" sz="1200" u="sng" dirty="0" smtClean="0">
                <a:solidFill>
                  <a:srgbClr val="FF0000"/>
                </a:solidFill>
              </a:rPr>
              <a:t>it :- </a:t>
            </a:r>
            <a:endParaRPr lang="en-US" sz="1200" u="sng" dirty="0">
              <a:solidFill>
                <a:srgbClr val="FF0000"/>
              </a:solidFill>
            </a:endParaRPr>
          </a:p>
        </p:txBody>
      </p:sp>
      <p:sp>
        <p:nvSpPr>
          <p:cNvPr id="2" name="TextBox 1"/>
          <p:cNvSpPr txBox="1"/>
          <p:nvPr/>
        </p:nvSpPr>
        <p:spPr>
          <a:xfrm>
            <a:off x="96696" y="590204"/>
            <a:ext cx="8261492" cy="4270049"/>
          </a:xfrm>
          <a:prstGeom prst="rect">
            <a:avLst/>
          </a:prstGeom>
          <a:noFill/>
        </p:spPr>
        <p:txBody>
          <a:bodyPr wrap="square" lIns="0" tIns="0" rIns="0" bIns="0" rtlCol="0">
            <a:noAutofit/>
          </a:bodyPr>
          <a:lstStyle/>
          <a:p>
            <a:pPr marL="285750" indent="-285750">
              <a:buFont typeface="Wingdings" panose="05000000000000000000" pitchFamily="2" charset="2"/>
              <a:buChar char="Ø"/>
            </a:pPr>
            <a:r>
              <a:rPr lang="en-US" sz="1200" dirty="0" smtClean="0">
                <a:latin typeface="HP Simplified" panose="020B0604020204020204" pitchFamily="34" charset="0"/>
              </a:rPr>
              <a:t>Here </a:t>
            </a:r>
            <a:r>
              <a:rPr lang="en-US" sz="1200" dirty="0">
                <a:latin typeface="HP Simplified" panose="020B0604020204020204" pitchFamily="34" charset="0"/>
              </a:rPr>
              <a:t>are few of guideline in creating a DTD from XML</a:t>
            </a:r>
          </a:p>
          <a:p>
            <a:pPr lvl="0"/>
            <a:r>
              <a:rPr lang="en-US" sz="1200" dirty="0" smtClean="0">
                <a:latin typeface="HP Simplified" panose="020B0604020204020204" pitchFamily="34" charset="0"/>
              </a:rPr>
              <a:t>    (1) Identify </a:t>
            </a:r>
            <a:r>
              <a:rPr lang="en-US" sz="1200" dirty="0">
                <a:latin typeface="HP Simplified" panose="020B0604020204020204" pitchFamily="34" charset="0"/>
              </a:rPr>
              <a:t>all the single element of XML from bottom of XML and draft them in DTD.</a:t>
            </a:r>
          </a:p>
          <a:p>
            <a:pPr lvl="0"/>
            <a:r>
              <a:rPr lang="en-US" sz="1200" dirty="0" smtClean="0">
                <a:latin typeface="HP Simplified" panose="020B0604020204020204" pitchFamily="34" charset="0"/>
              </a:rPr>
              <a:t>    (2) Identify </a:t>
            </a:r>
            <a:r>
              <a:rPr lang="en-US" sz="1200" dirty="0">
                <a:latin typeface="HP Simplified" panose="020B0604020204020204" pitchFamily="34" charset="0"/>
              </a:rPr>
              <a:t>the compound element of the XML from lower level in XML and draft  in the DTD</a:t>
            </a:r>
            <a:r>
              <a:rPr lang="en-US" sz="1200" dirty="0" smtClean="0">
                <a:latin typeface="HP Simplified" panose="020B0604020204020204" pitchFamily="34" charset="0"/>
              </a:rPr>
              <a:t>.</a:t>
            </a:r>
          </a:p>
          <a:p>
            <a:pPr lvl="0"/>
            <a:endParaRPr lang="en-US" sz="1200" dirty="0">
              <a:latin typeface="HP Simplified" panose="020B0604020204020204" pitchFamily="34" charset="0"/>
            </a:endParaRPr>
          </a:p>
          <a:p>
            <a:r>
              <a:rPr lang="en-US" sz="1200" u="sng" dirty="0" smtClean="0">
                <a:solidFill>
                  <a:srgbClr val="00B0F0"/>
                </a:solidFill>
                <a:latin typeface="HP Simplified" panose="020B0604020204020204" pitchFamily="34" charset="0"/>
              </a:rPr>
              <a:t>XML Document </a:t>
            </a:r>
            <a:r>
              <a:rPr lang="en-US" sz="1200" dirty="0" smtClean="0">
                <a:solidFill>
                  <a:srgbClr val="00B0F0"/>
                </a:solidFill>
                <a:latin typeface="HP Simplified" panose="020B0604020204020204" pitchFamily="34" charset="0"/>
              </a:rPr>
              <a:t>                                                                                                                                                    </a:t>
            </a:r>
            <a:r>
              <a:rPr lang="en-US" sz="1200" u="sng" dirty="0" smtClean="0">
                <a:solidFill>
                  <a:srgbClr val="00B0F0"/>
                </a:solidFill>
                <a:latin typeface="HP Simplified" panose="020B0604020204020204" pitchFamily="34" charset="0"/>
              </a:rPr>
              <a:t>DTD </a:t>
            </a:r>
            <a:r>
              <a:rPr lang="en-US" sz="1200" u="sng" dirty="0">
                <a:solidFill>
                  <a:srgbClr val="00B0F0"/>
                </a:solidFill>
                <a:latin typeface="HP Simplified" panose="020B0604020204020204" pitchFamily="34" charset="0"/>
              </a:rPr>
              <a:t>Document</a:t>
            </a:r>
          </a:p>
          <a:p>
            <a:pPr lvl="0"/>
            <a:endParaRPr lang="en-US" sz="1200" dirty="0">
              <a:latin typeface="HP Simplified" panose="020B0604020204020204" pitchFamily="34" charset="0"/>
            </a:endParaRPr>
          </a:p>
          <a:p>
            <a:pPr lvl="0"/>
            <a:r>
              <a:rPr lang="en-US" sz="1200" dirty="0" smtClean="0">
                <a:latin typeface="HP Simplified" panose="020B0604020204020204" pitchFamily="34" charset="0"/>
              </a:rPr>
              <a:t> &lt;?</a:t>
            </a:r>
            <a:r>
              <a:rPr lang="en-US" sz="1200" dirty="0">
                <a:latin typeface="HP Simplified" panose="020B0604020204020204" pitchFamily="34" charset="0"/>
              </a:rPr>
              <a:t>xml version =”1.0” encoding=”utf-8”?&gt;                      </a:t>
            </a:r>
            <a:r>
              <a:rPr lang="en-US" sz="1200" dirty="0" smtClean="0">
                <a:latin typeface="HP Simplified" panose="020B0604020204020204" pitchFamily="34" charset="0"/>
              </a:rPr>
              <a:t>                                                      </a:t>
            </a:r>
            <a:r>
              <a:rPr lang="en-US" sz="1200" dirty="0">
                <a:latin typeface="HP Simplified" panose="020B0604020204020204" pitchFamily="34" charset="0"/>
              </a:rPr>
              <a:t>&lt;?xml version=”1.0”encoding=”utf-8”&gt;</a:t>
            </a:r>
          </a:p>
          <a:p>
            <a:pPr lvl="0"/>
            <a:r>
              <a:rPr lang="en-US" sz="1200" dirty="0">
                <a:latin typeface="HP Simplified" panose="020B0604020204020204" pitchFamily="34" charset="0"/>
              </a:rPr>
              <a:t>&lt;purchase order&gt;                                             </a:t>
            </a:r>
            <a:r>
              <a:rPr lang="en-US" sz="1200" dirty="0" smtClean="0">
                <a:latin typeface="HP Simplified" panose="020B0604020204020204" pitchFamily="34" charset="0"/>
              </a:rPr>
              <a:t>                                                                               </a:t>
            </a:r>
            <a:r>
              <a:rPr lang="en-US" sz="1200" dirty="0">
                <a:latin typeface="HP Simplified" panose="020B0604020204020204" pitchFamily="34" charset="0"/>
              </a:rPr>
              <a:t>&lt;!Element </a:t>
            </a:r>
            <a:r>
              <a:rPr lang="en-US" sz="1200" dirty="0" err="1">
                <a:latin typeface="HP Simplified" panose="020B0604020204020204" pitchFamily="34" charset="0"/>
              </a:rPr>
              <a:t>purchaseorder</a:t>
            </a:r>
            <a:r>
              <a:rPr lang="en-US" sz="1200" dirty="0">
                <a:latin typeface="HP Simplified" panose="020B0604020204020204" pitchFamily="34" charset="0"/>
              </a:rPr>
              <a:t>(</a:t>
            </a:r>
            <a:r>
              <a:rPr lang="en-US" sz="1200" dirty="0" err="1">
                <a:latin typeface="HP Simplified" panose="020B0604020204020204" pitchFamily="34" charset="0"/>
              </a:rPr>
              <a:t>orderItem</a:t>
            </a:r>
            <a:r>
              <a:rPr lang="en-US" sz="1200" dirty="0">
                <a:latin typeface="HP Simplified" panose="020B0604020204020204" pitchFamily="34" charset="0"/>
              </a:rPr>
              <a:t>)&gt;</a:t>
            </a:r>
          </a:p>
          <a:p>
            <a:pPr lvl="0"/>
            <a:r>
              <a:rPr lang="en-US" sz="1200" dirty="0">
                <a:latin typeface="HP Simplified" panose="020B0604020204020204" pitchFamily="34" charset="0"/>
              </a:rPr>
              <a:t>     &lt;</a:t>
            </a:r>
            <a:r>
              <a:rPr lang="en-US" sz="1200" dirty="0" err="1" smtClean="0">
                <a:latin typeface="HP Simplified" panose="020B0604020204020204" pitchFamily="34" charset="0"/>
              </a:rPr>
              <a:t>orderItem</a:t>
            </a:r>
            <a:r>
              <a:rPr lang="en-US" sz="1200" dirty="0">
                <a:latin typeface="HP Simplified" panose="020B0604020204020204" pitchFamily="34" charset="0"/>
              </a:rPr>
              <a:t>&gt;                                              </a:t>
            </a:r>
            <a:r>
              <a:rPr lang="en-US" sz="1200" dirty="0" smtClean="0">
                <a:latin typeface="HP Simplified" panose="020B0604020204020204" pitchFamily="34" charset="0"/>
              </a:rPr>
              <a:t>                                                                                    &lt;!</a:t>
            </a:r>
            <a:r>
              <a:rPr lang="en-US" sz="1200" dirty="0">
                <a:latin typeface="HP Simplified" panose="020B0604020204020204" pitchFamily="34" charset="0"/>
              </a:rPr>
              <a:t>Element </a:t>
            </a:r>
            <a:r>
              <a:rPr lang="en-US" sz="1200" dirty="0" err="1">
                <a:latin typeface="HP Simplified" panose="020B0604020204020204" pitchFamily="34" charset="0"/>
              </a:rPr>
              <a:t>orderItem</a:t>
            </a:r>
            <a:r>
              <a:rPr lang="en-US" sz="1200" dirty="0">
                <a:latin typeface="HP Simplified" panose="020B0604020204020204" pitchFamily="34" charset="0"/>
              </a:rPr>
              <a:t> (item+)&gt;</a:t>
            </a:r>
          </a:p>
          <a:p>
            <a:pPr lvl="0"/>
            <a:r>
              <a:rPr lang="en-US" sz="1200" dirty="0">
                <a:latin typeface="HP Simplified" panose="020B0604020204020204" pitchFamily="34" charset="0"/>
              </a:rPr>
              <a:t>          &lt;item&gt;                                              </a:t>
            </a:r>
            <a:r>
              <a:rPr lang="en-US" sz="1200" dirty="0" smtClean="0">
                <a:latin typeface="HP Simplified" panose="020B0604020204020204" pitchFamily="34" charset="0"/>
              </a:rPr>
              <a:t>                                                                                          &lt;!</a:t>
            </a:r>
            <a:r>
              <a:rPr lang="en-US" sz="1200" dirty="0">
                <a:latin typeface="HP Simplified" panose="020B0604020204020204" pitchFamily="34" charset="0"/>
              </a:rPr>
              <a:t>Element item(</a:t>
            </a:r>
            <a:r>
              <a:rPr lang="en-US" sz="1200" dirty="0" err="1">
                <a:latin typeface="HP Simplified" panose="020B0604020204020204" pitchFamily="34" charset="0"/>
              </a:rPr>
              <a:t>itemcode,quantity</a:t>
            </a:r>
            <a:r>
              <a:rPr lang="en-US" sz="1200" dirty="0">
                <a:latin typeface="HP Simplified" panose="020B0604020204020204" pitchFamily="34" charset="0"/>
              </a:rPr>
              <a:t>)&gt;</a:t>
            </a:r>
          </a:p>
          <a:p>
            <a:pPr lvl="0"/>
            <a:r>
              <a:rPr lang="en-US" sz="1200" dirty="0">
                <a:latin typeface="HP Simplified" panose="020B0604020204020204" pitchFamily="34" charset="0"/>
              </a:rPr>
              <a:t>               &lt;</a:t>
            </a:r>
            <a:r>
              <a:rPr lang="en-US" sz="1200" dirty="0" err="1">
                <a:latin typeface="HP Simplified" panose="020B0604020204020204" pitchFamily="34" charset="0"/>
              </a:rPr>
              <a:t>itemcode</a:t>
            </a:r>
            <a:r>
              <a:rPr lang="en-US" sz="1200" dirty="0">
                <a:latin typeface="HP Simplified" panose="020B0604020204020204" pitchFamily="34" charset="0"/>
              </a:rPr>
              <a:t>&gt;IC323&lt;/</a:t>
            </a:r>
            <a:r>
              <a:rPr lang="en-US" sz="1200" dirty="0" err="1">
                <a:latin typeface="HP Simplified" panose="020B0604020204020204" pitchFamily="34" charset="0"/>
              </a:rPr>
              <a:t>itemcode</a:t>
            </a:r>
            <a:r>
              <a:rPr lang="en-US" sz="1200" dirty="0">
                <a:latin typeface="HP Simplified" panose="020B0604020204020204" pitchFamily="34" charset="0"/>
              </a:rPr>
              <a:t>&gt;                    </a:t>
            </a:r>
            <a:r>
              <a:rPr lang="en-US" sz="1200" dirty="0" smtClean="0">
                <a:latin typeface="HP Simplified" panose="020B0604020204020204" pitchFamily="34" charset="0"/>
              </a:rPr>
              <a:t>                                                               </a:t>
            </a:r>
            <a:r>
              <a:rPr lang="en-US" sz="1200" dirty="0">
                <a:latin typeface="HP Simplified" panose="020B0604020204020204" pitchFamily="34" charset="0"/>
              </a:rPr>
              <a:t>&lt;!Element </a:t>
            </a:r>
            <a:r>
              <a:rPr lang="en-US" sz="1200" dirty="0" err="1">
                <a:latin typeface="HP Simplified" panose="020B0604020204020204" pitchFamily="34" charset="0"/>
              </a:rPr>
              <a:t>itemcode</a:t>
            </a:r>
            <a:r>
              <a:rPr lang="en-US" sz="1200" dirty="0">
                <a:latin typeface="HP Simplified" panose="020B0604020204020204" pitchFamily="34" charset="0"/>
              </a:rPr>
              <a:t>(#PCDATA)&gt;</a:t>
            </a:r>
          </a:p>
          <a:p>
            <a:pPr lvl="0"/>
            <a:r>
              <a:rPr lang="en-US" sz="1200" dirty="0">
                <a:latin typeface="HP Simplified" panose="020B0604020204020204" pitchFamily="34" charset="0"/>
              </a:rPr>
              <a:t>               &lt;quantity&gt;24&lt;/quantity&gt;                        </a:t>
            </a:r>
            <a:r>
              <a:rPr lang="en-US" sz="1200" dirty="0" smtClean="0">
                <a:latin typeface="HP Simplified" panose="020B0604020204020204" pitchFamily="34" charset="0"/>
              </a:rPr>
              <a:t>                                                                      &lt;!</a:t>
            </a:r>
            <a:r>
              <a:rPr lang="en-US" sz="1200" dirty="0">
                <a:latin typeface="HP Simplified" panose="020B0604020204020204" pitchFamily="34" charset="0"/>
              </a:rPr>
              <a:t>Element quantity</a:t>
            </a:r>
            <a:r>
              <a:rPr lang="en-US" sz="1200" dirty="0" smtClean="0">
                <a:latin typeface="HP Simplified" panose="020B0604020204020204" pitchFamily="34" charset="0"/>
              </a:rPr>
              <a:t>(#PCDATA</a:t>
            </a:r>
            <a:r>
              <a:rPr lang="en-US" sz="1200" dirty="0">
                <a:latin typeface="HP Simplified" panose="020B0604020204020204" pitchFamily="34" charset="0"/>
              </a:rPr>
              <a:t>) &gt;</a:t>
            </a:r>
          </a:p>
          <a:p>
            <a:pPr lvl="0"/>
            <a:r>
              <a:rPr lang="en-US" sz="1200" dirty="0">
                <a:latin typeface="HP Simplified" panose="020B0604020204020204" pitchFamily="34" charset="0"/>
              </a:rPr>
              <a:t>         &lt;/item&gt;</a:t>
            </a:r>
          </a:p>
          <a:p>
            <a:pPr lvl="0"/>
            <a:r>
              <a:rPr lang="en-US" sz="1200" dirty="0">
                <a:latin typeface="HP Simplified" panose="020B0604020204020204" pitchFamily="34" charset="0"/>
              </a:rPr>
              <a:t>         &lt;item&gt;</a:t>
            </a:r>
          </a:p>
          <a:p>
            <a:pPr lvl="0"/>
            <a:r>
              <a:rPr lang="en-US" sz="1200" dirty="0">
                <a:latin typeface="HP Simplified" panose="020B0604020204020204" pitchFamily="34" charset="0"/>
              </a:rPr>
              <a:t>               &lt;</a:t>
            </a:r>
            <a:r>
              <a:rPr lang="en-US" sz="1200" dirty="0" err="1">
                <a:latin typeface="HP Simplified" panose="020B0604020204020204" pitchFamily="34" charset="0"/>
              </a:rPr>
              <a:t>itemcode</a:t>
            </a:r>
            <a:r>
              <a:rPr lang="en-US" sz="1200" dirty="0">
                <a:latin typeface="HP Simplified" panose="020B0604020204020204" pitchFamily="34" charset="0"/>
              </a:rPr>
              <a:t>&gt;IC324&lt;/</a:t>
            </a:r>
            <a:r>
              <a:rPr lang="en-US" sz="1200" dirty="0" err="1">
                <a:latin typeface="HP Simplified" panose="020B0604020204020204" pitchFamily="34" charset="0"/>
              </a:rPr>
              <a:t>itemcode</a:t>
            </a:r>
            <a:r>
              <a:rPr lang="en-US" sz="1200" dirty="0">
                <a:latin typeface="HP Simplified" panose="020B0604020204020204" pitchFamily="34" charset="0"/>
              </a:rPr>
              <a:t>&gt;</a:t>
            </a:r>
          </a:p>
          <a:p>
            <a:pPr lvl="0"/>
            <a:r>
              <a:rPr lang="en-US" sz="1200" dirty="0">
                <a:latin typeface="HP Simplified" panose="020B0604020204020204" pitchFamily="34" charset="0"/>
              </a:rPr>
              <a:t>               &lt;quantity&gt;</a:t>
            </a:r>
            <a:r>
              <a:rPr lang="en-US" sz="1200" dirty="0" err="1">
                <a:latin typeface="HP Simplified" panose="020B0604020204020204" pitchFamily="34" charset="0"/>
              </a:rPr>
              <a:t>abc</a:t>
            </a:r>
            <a:r>
              <a:rPr lang="en-US" sz="1200" dirty="0">
                <a:latin typeface="HP Simplified" panose="020B0604020204020204" pitchFamily="34" charset="0"/>
              </a:rPr>
              <a:t>&lt;/quantity&gt;</a:t>
            </a:r>
          </a:p>
          <a:p>
            <a:pPr lvl="0"/>
            <a:r>
              <a:rPr lang="en-US" sz="1200" dirty="0">
                <a:latin typeface="HP Simplified" panose="020B0604020204020204" pitchFamily="34" charset="0"/>
              </a:rPr>
              <a:t>         &lt;/item&gt;</a:t>
            </a:r>
          </a:p>
          <a:p>
            <a:pPr lvl="0"/>
            <a:r>
              <a:rPr lang="en-US" sz="1200" dirty="0">
                <a:latin typeface="HP Simplified" panose="020B0604020204020204" pitchFamily="34" charset="0"/>
              </a:rPr>
              <a:t>     &lt;/</a:t>
            </a:r>
            <a:r>
              <a:rPr lang="en-US" sz="1200" dirty="0" err="1" smtClean="0">
                <a:latin typeface="HP Simplified" panose="020B0604020204020204" pitchFamily="34" charset="0"/>
              </a:rPr>
              <a:t>orderItem</a:t>
            </a:r>
            <a:r>
              <a:rPr lang="en-US" sz="1200" dirty="0">
                <a:latin typeface="HP Simplified" panose="020B0604020204020204" pitchFamily="34" charset="0"/>
              </a:rPr>
              <a:t>&gt;</a:t>
            </a:r>
          </a:p>
          <a:p>
            <a:pPr lvl="0"/>
            <a:r>
              <a:rPr lang="en-US" sz="1200" dirty="0">
                <a:latin typeface="HP Simplified" panose="020B0604020204020204" pitchFamily="34" charset="0"/>
              </a:rPr>
              <a:t>&lt;/</a:t>
            </a:r>
            <a:r>
              <a:rPr lang="en-US" sz="1200" dirty="0" err="1">
                <a:latin typeface="HP Simplified" panose="020B0604020204020204" pitchFamily="34" charset="0"/>
              </a:rPr>
              <a:t>purchaseorder</a:t>
            </a:r>
            <a:r>
              <a:rPr lang="en-US" sz="1200" dirty="0">
                <a:latin typeface="HP Simplified" panose="020B0604020204020204" pitchFamily="34" charset="0"/>
              </a:rPr>
              <a:t>&gt;</a:t>
            </a:r>
            <a:endParaRPr lang="en-US" sz="1200" dirty="0">
              <a:latin typeface="HP Simplified" panose="020B0604020204020204" pitchFamily="34" charset="0"/>
            </a:endParaRPr>
          </a:p>
          <a:p>
            <a:pPr>
              <a:lnSpc>
                <a:spcPct val="150000"/>
              </a:lnSpc>
            </a:pPr>
            <a:endParaRPr lang="en-US" sz="1400" dirty="0" smtClean="0">
              <a:latin typeface="HP Simplified" panose="020B0604020204020204" pitchFamily="34" charset="0"/>
            </a:endParaRP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1003652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 y="448887"/>
            <a:ext cx="8653701" cy="4438999"/>
          </a:xfrm>
          <a:prstGeom prst="rect">
            <a:avLst/>
          </a:prstGeom>
          <a:noFill/>
        </p:spPr>
        <p:txBody>
          <a:bodyPr wrap="square" lIns="0" tIns="0" rIns="0" bIns="0" rtlCol="0">
            <a:noAutofit/>
          </a:bodyPr>
          <a:lstStyle/>
          <a:p>
            <a:pPr>
              <a:lnSpc>
                <a:spcPct val="150000"/>
              </a:lnSpc>
            </a:pPr>
            <a:r>
              <a:rPr lang="en-US" sz="1400" b="1" dirty="0" smtClean="0">
                <a:latin typeface="HP Simplified" panose="020B0604020204020204" pitchFamily="34" charset="0"/>
              </a:rPr>
              <a:t>5. Occurrence </a:t>
            </a:r>
            <a:r>
              <a:rPr lang="en-US" sz="1400" b="1" dirty="0">
                <a:latin typeface="HP Simplified" panose="020B0604020204020204" pitchFamily="34" charset="0"/>
              </a:rPr>
              <a:t>of an element under another </a:t>
            </a:r>
            <a:r>
              <a:rPr lang="en-US" sz="1400" b="1" dirty="0" smtClean="0">
                <a:latin typeface="HP Simplified" panose="020B0604020204020204" pitchFamily="34" charset="0"/>
              </a:rPr>
              <a:t>element</a:t>
            </a:r>
          </a:p>
          <a:p>
            <a:pPr marL="171450" indent="-171450">
              <a:buFont typeface="Wingdings" panose="05000000000000000000" pitchFamily="2" charset="2"/>
              <a:buChar char="Ø"/>
            </a:pPr>
            <a:r>
              <a:rPr lang="en-US" sz="1200" dirty="0">
                <a:latin typeface="HP Simplified" panose="020B0604020204020204" pitchFamily="34" charset="0"/>
              </a:rPr>
              <a:t>In the above xml if you observe the order item can contain any number of item element in it , but </a:t>
            </a:r>
            <a:r>
              <a:rPr lang="en-US" sz="1200" dirty="0" err="1">
                <a:latin typeface="HP Simplified" panose="020B0604020204020204" pitchFamily="34" charset="0"/>
              </a:rPr>
              <a:t>atleast</a:t>
            </a:r>
            <a:r>
              <a:rPr lang="en-US" sz="1200" dirty="0">
                <a:latin typeface="HP Simplified" panose="020B0604020204020204" pitchFamily="34" charset="0"/>
              </a:rPr>
              <a:t> one item element must be there for a purchase </a:t>
            </a:r>
            <a:r>
              <a:rPr lang="en-US" sz="1200" dirty="0" smtClean="0">
                <a:latin typeface="HP Simplified" panose="020B0604020204020204" pitchFamily="34" charset="0"/>
              </a:rPr>
              <a:t>order. This </a:t>
            </a:r>
            <a:r>
              <a:rPr lang="en-US" sz="1200" dirty="0">
                <a:latin typeface="HP Simplified" panose="020B0604020204020204" pitchFamily="34" charset="0"/>
              </a:rPr>
              <a:t>is called the occurrence of an </a:t>
            </a:r>
            <a:r>
              <a:rPr lang="en-US" sz="1200" dirty="0" err="1">
                <a:latin typeface="HP Simplified" panose="020B0604020204020204" pitchFamily="34" charset="0"/>
              </a:rPr>
              <a:t>elementunder</a:t>
            </a:r>
            <a:r>
              <a:rPr lang="en-US" sz="1200" dirty="0">
                <a:latin typeface="HP Simplified" panose="020B0604020204020204" pitchFamily="34" charset="0"/>
              </a:rPr>
              <a:t> another element . to indicate this we use three symbols.</a:t>
            </a:r>
          </a:p>
          <a:p>
            <a:r>
              <a:rPr lang="en-US" sz="1200" dirty="0" smtClean="0">
                <a:latin typeface="HP Simplified" panose="020B0604020204020204" pitchFamily="34" charset="0"/>
              </a:rPr>
              <a:t>   ? </a:t>
            </a:r>
            <a:r>
              <a:rPr lang="en-US" sz="1200" dirty="0">
                <a:latin typeface="HP Simplified" panose="020B0604020204020204" pitchFamily="34" charset="0"/>
              </a:rPr>
              <a:t>– it represent the sub element under the parent element can appear 0 or 1 time</a:t>
            </a:r>
          </a:p>
          <a:p>
            <a:r>
              <a:rPr lang="en-US" sz="1200" dirty="0" smtClean="0">
                <a:latin typeface="HP Simplified" panose="020B0604020204020204" pitchFamily="34" charset="0"/>
              </a:rPr>
              <a:t>   + </a:t>
            </a:r>
            <a:r>
              <a:rPr lang="en-US" sz="1200" dirty="0">
                <a:latin typeface="HP Simplified" panose="020B0604020204020204" pitchFamily="34" charset="0"/>
              </a:rPr>
              <a:t>- indicates the sub element must appear </a:t>
            </a:r>
            <a:r>
              <a:rPr lang="en-US" sz="1200" dirty="0" err="1">
                <a:latin typeface="HP Simplified" panose="020B0604020204020204" pitchFamily="34" charset="0"/>
              </a:rPr>
              <a:t>atleast</a:t>
            </a:r>
            <a:r>
              <a:rPr lang="en-US" sz="1200" dirty="0">
                <a:latin typeface="HP Simplified" panose="020B0604020204020204" pitchFamily="34" charset="0"/>
              </a:rPr>
              <a:t> once and can repeat any number of times (0-n).</a:t>
            </a:r>
          </a:p>
          <a:p>
            <a:r>
              <a:rPr lang="en-US" sz="1200" dirty="0" smtClean="0">
                <a:latin typeface="HP Simplified" panose="020B0604020204020204" pitchFamily="34" charset="0"/>
              </a:rPr>
              <a:t>   *- </a:t>
            </a:r>
            <a:r>
              <a:rPr lang="en-US" sz="1200" dirty="0">
                <a:latin typeface="HP Simplified" panose="020B0604020204020204" pitchFamily="34" charset="0"/>
              </a:rPr>
              <a:t>indicates the sub element is option and can repeat any number of times .</a:t>
            </a:r>
          </a:p>
          <a:p>
            <a:pPr marL="171450" indent="-171450">
              <a:buFont typeface="Wingdings" panose="05000000000000000000" pitchFamily="2" charset="2"/>
              <a:buChar char="Ø"/>
            </a:pPr>
            <a:r>
              <a:rPr lang="en-US" sz="1200" dirty="0">
                <a:latin typeface="HP Simplified" panose="020B0604020204020204" pitchFamily="34" charset="0"/>
              </a:rPr>
              <a:t>You will mark the occurrence of an element under another element </a:t>
            </a:r>
            <a:r>
              <a:rPr lang="en-US" sz="1200" dirty="0" smtClean="0">
                <a:latin typeface="HP Simplified" panose="020B0604020204020204" pitchFamily="34" charset="0"/>
              </a:rPr>
              <a:t>as </a:t>
            </a:r>
            <a:r>
              <a:rPr lang="en-US" sz="1200" dirty="0">
                <a:latin typeface="HP Simplified" panose="020B0604020204020204" pitchFamily="34" charset="0"/>
              </a:rPr>
              <a:t>follow.</a:t>
            </a:r>
          </a:p>
          <a:p>
            <a:r>
              <a:rPr lang="en-US" sz="1200" dirty="0" smtClean="0">
                <a:latin typeface="HP Simplified" panose="020B0604020204020204" pitchFamily="34" charset="0"/>
              </a:rPr>
              <a:t>       &lt;!</a:t>
            </a:r>
            <a:r>
              <a:rPr lang="en-US" sz="1200" dirty="0">
                <a:latin typeface="HP Simplified" panose="020B0604020204020204" pitchFamily="34" charset="0"/>
              </a:rPr>
              <a:t>Element </a:t>
            </a:r>
            <a:r>
              <a:rPr lang="en-US" sz="1200" dirty="0" err="1">
                <a:latin typeface="HP Simplified" panose="020B0604020204020204" pitchFamily="34" charset="0"/>
              </a:rPr>
              <a:t>elementname</a:t>
            </a:r>
            <a:r>
              <a:rPr lang="en-US" sz="1200" dirty="0">
                <a:latin typeface="HP Simplified" panose="020B0604020204020204" pitchFamily="34" charset="0"/>
              </a:rPr>
              <a:t>  (sub-ele1(?/+/*), sub-elem2(?/+/*)&gt;</a:t>
            </a:r>
          </a:p>
          <a:p>
            <a:pPr marL="171450" indent="-171450">
              <a:buFont typeface="Wingdings" panose="05000000000000000000" pitchFamily="2" charset="2"/>
              <a:buChar char="Ø"/>
            </a:pPr>
            <a:r>
              <a:rPr lang="en-US" sz="1200" dirty="0" err="1">
                <a:latin typeface="HP Simplified" panose="020B0604020204020204" pitchFamily="34" charset="0"/>
              </a:rPr>
              <a:t>Leavimg</a:t>
            </a:r>
            <a:r>
              <a:rPr lang="en-US" sz="1200" dirty="0">
                <a:latin typeface="HP Simplified" panose="020B0604020204020204" pitchFamily="34" charset="0"/>
              </a:rPr>
              <a:t> any element without any symbol indicate it is a </a:t>
            </a:r>
            <a:r>
              <a:rPr lang="en-US" sz="1200" dirty="0" smtClean="0">
                <a:latin typeface="HP Simplified" panose="020B0604020204020204" pitchFamily="34" charset="0"/>
              </a:rPr>
              <a:t>mandatory And </a:t>
            </a:r>
            <a:r>
              <a:rPr lang="en-US" sz="1200" dirty="0">
                <a:latin typeface="HP Simplified" panose="020B0604020204020204" pitchFamily="34" charset="0"/>
              </a:rPr>
              <a:t>max can repeat only once .</a:t>
            </a:r>
          </a:p>
          <a:p>
            <a:pPr>
              <a:lnSpc>
                <a:spcPct val="150000"/>
              </a:lnSpc>
            </a:pPr>
            <a:endParaRPr lang="en-US" sz="1200" dirty="0">
              <a:latin typeface="HP Simplified" panose="020B0604020204020204" pitchFamily="34" charset="0"/>
            </a:endParaRPr>
          </a:p>
          <a:p>
            <a:pPr>
              <a:lnSpc>
                <a:spcPct val="150000"/>
              </a:lnSpc>
            </a:pPr>
            <a:r>
              <a:rPr lang="en-US" sz="1400" b="1" dirty="0" smtClean="0">
                <a:latin typeface="HP Simplified" panose="020B0604020204020204" pitchFamily="34" charset="0"/>
              </a:rPr>
              <a:t>6. Element </a:t>
            </a:r>
            <a:r>
              <a:rPr lang="en-US" sz="1400" b="1" dirty="0">
                <a:latin typeface="HP Simplified" panose="020B0604020204020204" pitchFamily="34" charset="0"/>
              </a:rPr>
              <a:t>with any </a:t>
            </a:r>
            <a:r>
              <a:rPr lang="en-US" sz="1400" b="1" dirty="0" smtClean="0">
                <a:latin typeface="HP Simplified" panose="020B0604020204020204" pitchFamily="34" charset="0"/>
              </a:rPr>
              <a:t>contents</a:t>
            </a:r>
          </a:p>
          <a:p>
            <a:pPr marL="171450" indent="-171450">
              <a:buFont typeface="Wingdings" panose="05000000000000000000" pitchFamily="2" charset="2"/>
              <a:buChar char="Ø"/>
            </a:pPr>
            <a:r>
              <a:rPr lang="en-US" sz="1200" dirty="0">
                <a:latin typeface="HP Simplified" panose="020B0604020204020204" pitchFamily="34" charset="0"/>
              </a:rPr>
              <a:t>Element declare with content type as </a:t>
            </a:r>
            <a:r>
              <a:rPr lang="en-US" sz="1200" dirty="0" smtClean="0">
                <a:latin typeface="HP Simplified" panose="020B0604020204020204" pitchFamily="34" charset="0"/>
              </a:rPr>
              <a:t>“any” </a:t>
            </a:r>
            <a:r>
              <a:rPr lang="en-US" sz="1200" dirty="0">
                <a:latin typeface="HP Simplified" panose="020B0604020204020204" pitchFamily="34" charset="0"/>
              </a:rPr>
              <a:t>, can contain any combination of the </a:t>
            </a:r>
            <a:r>
              <a:rPr lang="en-US" sz="1200" dirty="0" err="1">
                <a:latin typeface="HP Simplified" panose="020B0604020204020204" pitchFamily="34" charset="0"/>
              </a:rPr>
              <a:t>parsable</a:t>
            </a:r>
            <a:r>
              <a:rPr lang="en-US" sz="1200" dirty="0">
                <a:latin typeface="HP Simplified" panose="020B0604020204020204" pitchFamily="34" charset="0"/>
              </a:rPr>
              <a:t> data.</a:t>
            </a:r>
          </a:p>
          <a:p>
            <a:r>
              <a:rPr lang="en-US" sz="1200" dirty="0" smtClean="0">
                <a:latin typeface="HP Simplified" panose="020B0604020204020204" pitchFamily="34" charset="0"/>
              </a:rPr>
              <a:t>   </a:t>
            </a:r>
            <a:r>
              <a:rPr lang="en-US" sz="1200" dirty="0" smtClean="0">
                <a:solidFill>
                  <a:srgbClr val="FF0000"/>
                </a:solidFill>
                <a:latin typeface="HP Simplified" panose="020B0604020204020204" pitchFamily="34" charset="0"/>
              </a:rPr>
              <a:t>Syntax :       </a:t>
            </a:r>
            <a:r>
              <a:rPr lang="en-US" sz="1200" dirty="0" smtClean="0">
                <a:latin typeface="HP Simplified" panose="020B0604020204020204" pitchFamily="34" charset="0"/>
              </a:rPr>
              <a:t>&lt;</a:t>
            </a:r>
            <a:r>
              <a:rPr lang="en-US" sz="1200" dirty="0">
                <a:latin typeface="HP Simplified" panose="020B0604020204020204" pitchFamily="34" charset="0"/>
              </a:rPr>
              <a:t>ELEMENT </a:t>
            </a:r>
            <a:r>
              <a:rPr lang="en-US" sz="1200" dirty="0" err="1">
                <a:latin typeface="HP Simplified" panose="020B0604020204020204" pitchFamily="34" charset="0"/>
              </a:rPr>
              <a:t>elementname</a:t>
            </a:r>
            <a:r>
              <a:rPr lang="en-US" sz="1200" dirty="0">
                <a:latin typeface="HP Simplified" panose="020B0604020204020204" pitchFamily="34" charset="0"/>
              </a:rPr>
              <a:t> ANY &gt;</a:t>
            </a:r>
          </a:p>
          <a:p>
            <a:r>
              <a:rPr lang="en-US" sz="1200" dirty="0" smtClean="0">
                <a:latin typeface="HP Simplified" panose="020B0604020204020204" pitchFamily="34" charset="0"/>
              </a:rPr>
              <a:t>   </a:t>
            </a:r>
            <a:r>
              <a:rPr lang="en-US" sz="1200" dirty="0" smtClean="0">
                <a:solidFill>
                  <a:srgbClr val="FF0000"/>
                </a:solidFill>
                <a:latin typeface="HP Simplified" panose="020B0604020204020204" pitchFamily="34" charset="0"/>
              </a:rPr>
              <a:t>Ex :     </a:t>
            </a:r>
            <a:r>
              <a:rPr lang="en-US" sz="1200" dirty="0" smtClean="0">
                <a:latin typeface="HP Simplified" panose="020B0604020204020204" pitchFamily="34" charset="0"/>
              </a:rPr>
              <a:t>&lt;ELEMENT </a:t>
            </a:r>
            <a:r>
              <a:rPr lang="en-US" sz="1200" dirty="0" err="1">
                <a:latin typeface="HP Simplified" panose="020B0604020204020204" pitchFamily="34" charset="0"/>
              </a:rPr>
              <a:t>mailbody</a:t>
            </a:r>
            <a:r>
              <a:rPr lang="en-US" sz="1200" dirty="0">
                <a:latin typeface="HP Simplified" panose="020B0604020204020204" pitchFamily="34" charset="0"/>
              </a:rPr>
              <a:t> ANY&gt;</a:t>
            </a:r>
          </a:p>
          <a:p>
            <a:pPr marL="171450" indent="-171450">
              <a:buFont typeface="Wingdings" panose="05000000000000000000" pitchFamily="2" charset="2"/>
              <a:buChar char="Ø"/>
            </a:pPr>
            <a:r>
              <a:rPr lang="en-US" sz="1200" dirty="0">
                <a:latin typeface="HP Simplified" panose="020B0604020204020204" pitchFamily="34" charset="0"/>
              </a:rPr>
              <a:t>IN an e-mail body part we have content which can be mixture of the any </a:t>
            </a:r>
            <a:r>
              <a:rPr lang="en-US" sz="1200" dirty="0" err="1">
                <a:latin typeface="HP Simplified" panose="020B0604020204020204" pitchFamily="34" charset="0"/>
              </a:rPr>
              <a:t>parsable</a:t>
            </a:r>
            <a:r>
              <a:rPr lang="en-US" sz="1200" dirty="0">
                <a:latin typeface="HP Simplified" panose="020B0604020204020204" pitchFamily="34" charset="0"/>
              </a:rPr>
              <a:t> character which can be as ANY type.</a:t>
            </a:r>
          </a:p>
          <a:p>
            <a:pPr>
              <a:lnSpc>
                <a:spcPct val="150000"/>
              </a:lnSpc>
            </a:pPr>
            <a:endParaRPr lang="en-US" sz="1400" dirty="0"/>
          </a:p>
          <a:p>
            <a:pPr marL="171450" indent="-171450">
              <a:lnSpc>
                <a:spcPct val="150000"/>
              </a:lnSpc>
              <a:buFont typeface="Arial" panose="020B0604020202020204" pitchFamily="34" charset="0"/>
              <a:buChar char="•"/>
            </a:pPr>
            <a:endParaRPr lang="en-US" sz="1400" dirty="0">
              <a:latin typeface="HP Simplified" panose="020B0604020204020204" pitchFamily="34" charset="0"/>
            </a:endParaRPr>
          </a:p>
        </p:txBody>
      </p:sp>
      <p:grpSp>
        <p:nvGrpSpPr>
          <p:cNvPr id="4" name="Group 3"/>
          <p:cNvGrpSpPr>
            <a:grpSpLocks noChangeAspect="1"/>
          </p:cNvGrpSpPr>
          <p:nvPr/>
        </p:nvGrpSpPr>
        <p:grpSpPr>
          <a:xfrm>
            <a:off x="8668096" y="112909"/>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3625734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 y="378916"/>
            <a:ext cx="8630841" cy="4508971"/>
          </a:xfrm>
          <a:prstGeom prst="rect">
            <a:avLst/>
          </a:prstGeom>
          <a:noFill/>
        </p:spPr>
        <p:txBody>
          <a:bodyPr wrap="square" lIns="0" tIns="0" rIns="0" bIns="0" rtlCol="0">
            <a:noAutofit/>
          </a:bodyPr>
          <a:lstStyle/>
          <a:p>
            <a:pPr>
              <a:lnSpc>
                <a:spcPct val="150000"/>
              </a:lnSpc>
            </a:pPr>
            <a:r>
              <a:rPr lang="en-US" sz="1400" b="1" dirty="0" smtClean="0">
                <a:latin typeface="HP Simplified" panose="020B0604020204020204" pitchFamily="34" charset="0"/>
              </a:rPr>
              <a:t>7. Element </a:t>
            </a:r>
            <a:r>
              <a:rPr lang="en-US" sz="1400" b="1" dirty="0">
                <a:latin typeface="HP Simplified" panose="020B0604020204020204" pitchFamily="34" charset="0"/>
              </a:rPr>
              <a:t>with either /or </a:t>
            </a:r>
            <a:r>
              <a:rPr lang="en-US" sz="1400" b="1" dirty="0" smtClean="0">
                <a:latin typeface="HP Simplified" panose="020B0604020204020204" pitchFamily="34" charset="0"/>
              </a:rPr>
              <a:t>content</a:t>
            </a:r>
          </a:p>
          <a:p>
            <a:pPr marL="171450" indent="-171450">
              <a:buFont typeface="Wingdings" panose="05000000000000000000" pitchFamily="2" charset="2"/>
              <a:buChar char="Ø"/>
            </a:pPr>
            <a:r>
              <a:rPr lang="en-US" sz="1200" dirty="0">
                <a:latin typeface="HP Simplified" panose="020B0604020204020204" pitchFamily="34" charset="0"/>
              </a:rPr>
              <a:t>Let’s consider an example where in an e- mail the following element will be there to , from  subject and mailbox . In these element to and form or mandatory element and either subject or mailbox body should be present but not both. To declare the same we need to use or content separator instead of sequence separator.</a:t>
            </a:r>
          </a:p>
          <a:p>
            <a:r>
              <a:rPr lang="en-US" sz="1200" dirty="0" smtClean="0">
                <a:latin typeface="HP Simplified" panose="020B0604020204020204" pitchFamily="34" charset="0"/>
              </a:rPr>
              <a:t>  </a:t>
            </a:r>
            <a:r>
              <a:rPr lang="en-US" sz="1200" dirty="0" smtClean="0">
                <a:solidFill>
                  <a:srgbClr val="FF0000"/>
                </a:solidFill>
                <a:latin typeface="HP Simplified" panose="020B0604020204020204" pitchFamily="34" charset="0"/>
              </a:rPr>
              <a:t>Ex :</a:t>
            </a:r>
            <a:r>
              <a:rPr lang="en-US" sz="1200" dirty="0" smtClean="0">
                <a:latin typeface="HP Simplified" panose="020B0604020204020204" pitchFamily="34" charset="0"/>
              </a:rPr>
              <a:t>   &lt;!</a:t>
            </a:r>
            <a:r>
              <a:rPr lang="en-US" sz="1200" dirty="0">
                <a:latin typeface="HP Simplified" panose="020B0604020204020204" pitchFamily="34" charset="0"/>
              </a:rPr>
              <a:t>Element mail (to</a:t>
            </a:r>
            <a:r>
              <a:rPr lang="en-US" sz="1200" dirty="0" smtClean="0">
                <a:latin typeface="HP Simplified" panose="020B0604020204020204" pitchFamily="34" charset="0"/>
              </a:rPr>
              <a:t>, form, </a:t>
            </a:r>
            <a:r>
              <a:rPr lang="en-US" sz="1200" dirty="0">
                <a:latin typeface="HP Simplified" panose="020B0604020204020204" pitchFamily="34" charset="0"/>
              </a:rPr>
              <a:t>(subject | </a:t>
            </a:r>
            <a:r>
              <a:rPr lang="en-US" sz="1200" dirty="0" err="1">
                <a:latin typeface="HP Simplified" panose="020B0604020204020204" pitchFamily="34" charset="0"/>
              </a:rPr>
              <a:t>mailbody</a:t>
            </a:r>
            <a:r>
              <a:rPr lang="en-US" sz="1200" dirty="0" smtClean="0">
                <a:latin typeface="HP Simplified" panose="020B0604020204020204" pitchFamily="34" charset="0"/>
              </a:rPr>
              <a:t>)&gt;</a:t>
            </a:r>
            <a:endParaRPr lang="en-US" sz="1200" dirty="0">
              <a:latin typeface="HP Simplified" panose="020B0604020204020204" pitchFamily="34" charset="0"/>
            </a:endParaRPr>
          </a:p>
          <a:p>
            <a:r>
              <a:rPr lang="en-US" sz="1200" dirty="0">
                <a:latin typeface="HP Simplified" panose="020B0604020204020204" pitchFamily="34" charset="0"/>
              </a:rPr>
              <a:t> </a:t>
            </a:r>
          </a:p>
          <a:p>
            <a:r>
              <a:rPr lang="en-US" sz="1200" dirty="0">
                <a:latin typeface="HP Simplified" panose="020B0604020204020204" pitchFamily="34" charset="0"/>
              </a:rPr>
              <a:t>For the above declaration the xml looks as bellow.</a:t>
            </a:r>
          </a:p>
          <a:p>
            <a:pPr>
              <a:lnSpc>
                <a:spcPct val="150000"/>
              </a:lnSpc>
            </a:pPr>
            <a:endParaRPr lang="en-US" sz="1200" dirty="0" smtClean="0">
              <a:latin typeface="HP Simplified" panose="020B0604020204020204" pitchFamily="34" charset="0"/>
            </a:endParaRPr>
          </a:p>
          <a:p>
            <a:pPr>
              <a:lnSpc>
                <a:spcPct val="150000"/>
              </a:lnSpc>
            </a:pPr>
            <a:endParaRPr lang="en-US" sz="1200" dirty="0">
              <a:latin typeface="HP Simplified" panose="020B0604020204020204" pitchFamily="34" charset="0"/>
            </a:endParaRPr>
          </a:p>
          <a:p>
            <a:pPr>
              <a:lnSpc>
                <a:spcPct val="150000"/>
              </a:lnSpc>
            </a:pPr>
            <a:endParaRPr lang="en-US" sz="1200" dirty="0" smtClean="0">
              <a:latin typeface="HP Simplified" panose="020B0604020204020204" pitchFamily="34" charset="0"/>
            </a:endParaRPr>
          </a:p>
          <a:p>
            <a:pPr>
              <a:lnSpc>
                <a:spcPct val="150000"/>
              </a:lnSpc>
            </a:pPr>
            <a:endParaRPr lang="en-US" sz="1200" dirty="0">
              <a:latin typeface="HP Simplified" panose="020B0604020204020204" pitchFamily="34" charset="0"/>
            </a:endParaRPr>
          </a:p>
          <a:p>
            <a:pPr>
              <a:lnSpc>
                <a:spcPct val="150000"/>
              </a:lnSpc>
            </a:pPr>
            <a:endParaRPr lang="en-US" sz="1200" dirty="0" smtClean="0">
              <a:latin typeface="HP Simplified" panose="020B0604020204020204" pitchFamily="34" charset="0"/>
            </a:endParaRPr>
          </a:p>
          <a:p>
            <a:pPr>
              <a:lnSpc>
                <a:spcPct val="150000"/>
              </a:lnSpc>
            </a:pPr>
            <a:r>
              <a:rPr lang="en-US" sz="1400" b="1" dirty="0" smtClean="0">
                <a:latin typeface="HP Simplified" panose="020B0604020204020204" pitchFamily="34" charset="0"/>
              </a:rPr>
              <a:t>8. declaration </a:t>
            </a:r>
            <a:r>
              <a:rPr lang="en-US" sz="1400" b="1" dirty="0">
                <a:latin typeface="HP Simplified" panose="020B0604020204020204" pitchFamily="34" charset="0"/>
              </a:rPr>
              <a:t>mixed </a:t>
            </a:r>
            <a:r>
              <a:rPr lang="en-US" sz="1400" b="1" dirty="0" smtClean="0">
                <a:latin typeface="HP Simplified" panose="020B0604020204020204" pitchFamily="34" charset="0"/>
              </a:rPr>
              <a:t>content</a:t>
            </a:r>
          </a:p>
          <a:p>
            <a:pPr marL="171450" indent="-171450">
              <a:lnSpc>
                <a:spcPct val="150000"/>
              </a:lnSpc>
              <a:buFont typeface="Wingdings" panose="05000000000000000000" pitchFamily="2" charset="2"/>
              <a:buChar char="Ø"/>
            </a:pPr>
            <a:r>
              <a:rPr lang="en-US" sz="1200" dirty="0">
                <a:latin typeface="HP Simplified" panose="020B0604020204020204" pitchFamily="34" charset="0"/>
              </a:rPr>
              <a:t>We can even declare an element with mixture of Passable data and elements called mixed content as follows.</a:t>
            </a:r>
          </a:p>
          <a:p>
            <a:pPr>
              <a:lnSpc>
                <a:spcPct val="150000"/>
              </a:lnSpc>
            </a:pPr>
            <a:endParaRPr lang="en-US" sz="1400" dirty="0"/>
          </a:p>
          <a:p>
            <a:pPr>
              <a:lnSpc>
                <a:spcPct val="150000"/>
              </a:lnSpc>
            </a:pPr>
            <a:r>
              <a:rPr lang="en-US" sz="1400" dirty="0" smtClean="0">
                <a:latin typeface="HP Simplified" panose="020B0604020204020204" pitchFamily="34" charset="0"/>
              </a:rPr>
              <a:t>.</a:t>
            </a:r>
            <a:endParaRPr lang="en-US" sz="1400" dirty="0" smtClean="0">
              <a:latin typeface="HP Simplified" panose="020B0604020204020204" pitchFamily="34" charset="0"/>
            </a:endParaRPr>
          </a:p>
          <a:p>
            <a:pPr marL="171450" indent="-171450">
              <a:lnSpc>
                <a:spcPct val="150000"/>
              </a:lnSpc>
              <a:buFont typeface="Arial" panose="020B0604020202020204" pitchFamily="34" charset="0"/>
              <a:buChar char="•"/>
            </a:pPr>
            <a:endParaRPr lang="en-US" sz="1400" dirty="0">
              <a:latin typeface="HP Simplified" panose="020B0604020204020204" pitchFamily="34" charset="0"/>
            </a:endParaRP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graphicFrame>
        <p:nvGraphicFramePr>
          <p:cNvPr id="8" name="Table 7"/>
          <p:cNvGraphicFramePr>
            <a:graphicFrameLocks noGrp="1"/>
          </p:cNvGraphicFramePr>
          <p:nvPr>
            <p:extLst>
              <p:ext uri="{D42A27DB-BD31-4B8C-83A1-F6EECF244321}">
                <p14:modId xmlns:p14="http://schemas.microsoft.com/office/powerpoint/2010/main" val="3165824493"/>
              </p:ext>
            </p:extLst>
          </p:nvPr>
        </p:nvGraphicFramePr>
        <p:xfrm>
          <a:off x="689854" y="1952948"/>
          <a:ext cx="5501640" cy="978535"/>
        </p:xfrm>
        <a:graphic>
          <a:graphicData uri="http://schemas.openxmlformats.org/drawingml/2006/table">
            <a:tbl>
              <a:tblPr firstRow="1" firstCol="1" bandRow="1">
                <a:tableStyleId>{073A0DAA-6AF3-43AB-8588-CEC1D06C72B9}</a:tableStyleId>
              </a:tblPr>
              <a:tblGrid>
                <a:gridCol w="2750820"/>
                <a:gridCol w="2750820"/>
              </a:tblGrid>
              <a:tr h="574042">
                <a:tc>
                  <a:txBody>
                    <a:bodyPr/>
                    <a:lstStyle/>
                    <a:p>
                      <a:pPr marL="0" marR="0">
                        <a:lnSpc>
                          <a:spcPct val="107000"/>
                        </a:lnSpc>
                        <a:spcBef>
                          <a:spcPts val="0"/>
                        </a:spcBef>
                        <a:spcAft>
                          <a:spcPts val="0"/>
                        </a:spcAft>
                      </a:pPr>
                      <a:r>
                        <a:rPr lang="en-US" sz="1200" dirty="0">
                          <a:effectLst/>
                        </a:rPr>
                        <a:t>&lt;mail&gt;</a:t>
                      </a:r>
                      <a:endParaRPr lang="en-US" sz="900" dirty="0">
                        <a:effectLst/>
                      </a:endParaRPr>
                    </a:p>
                    <a:p>
                      <a:pPr marL="0" marR="0">
                        <a:lnSpc>
                          <a:spcPct val="107000"/>
                        </a:lnSpc>
                        <a:spcBef>
                          <a:spcPts val="0"/>
                        </a:spcBef>
                        <a:spcAft>
                          <a:spcPts val="0"/>
                        </a:spcAft>
                      </a:pPr>
                      <a:r>
                        <a:rPr lang="en-US" sz="1200" dirty="0">
                          <a:effectLst/>
                        </a:rPr>
                        <a:t>&lt;</a:t>
                      </a:r>
                      <a:r>
                        <a:rPr lang="en-US" sz="1200" dirty="0" err="1">
                          <a:effectLst/>
                        </a:rPr>
                        <a:t>to</a:t>
                      </a:r>
                      <a:r>
                        <a:rPr lang="en-US" sz="1200" dirty="0">
                          <a:effectLst/>
                        </a:rPr>
                        <a:t>&gt; toaddr.com&lt;/to&gt;</a:t>
                      </a:r>
                      <a:endParaRPr lang="en-US" sz="900" dirty="0">
                        <a:effectLst/>
                      </a:endParaRPr>
                    </a:p>
                    <a:p>
                      <a:pPr marL="0" marR="0">
                        <a:lnSpc>
                          <a:spcPct val="107000"/>
                        </a:lnSpc>
                        <a:spcBef>
                          <a:spcPts val="0"/>
                        </a:spcBef>
                        <a:spcAft>
                          <a:spcPts val="0"/>
                        </a:spcAft>
                      </a:pPr>
                      <a:r>
                        <a:rPr lang="en-US" sz="1200" dirty="0">
                          <a:effectLst/>
                        </a:rPr>
                        <a:t>&lt;from&gt;fromaddr.com&lt;from&gt;</a:t>
                      </a:r>
                      <a:endParaRPr lang="en-US" sz="900" dirty="0">
                        <a:effectLst/>
                      </a:endParaRPr>
                    </a:p>
                    <a:p>
                      <a:pPr marL="0" marR="0">
                        <a:lnSpc>
                          <a:spcPct val="107000"/>
                        </a:lnSpc>
                        <a:spcBef>
                          <a:spcPts val="0"/>
                        </a:spcBef>
                        <a:spcAft>
                          <a:spcPts val="0"/>
                        </a:spcAft>
                      </a:pPr>
                      <a:r>
                        <a:rPr lang="en-US" sz="1200" dirty="0">
                          <a:effectLst/>
                        </a:rPr>
                        <a:t>&lt;subject&gt;</a:t>
                      </a:r>
                      <a:r>
                        <a:rPr lang="en-US" sz="1200" dirty="0" err="1">
                          <a:effectLst/>
                        </a:rPr>
                        <a:t>myweb</a:t>
                      </a:r>
                      <a:r>
                        <a:rPr lang="en-US" sz="1200" dirty="0">
                          <a:effectLst/>
                        </a:rPr>
                        <a:t>&lt;/subject&gt;</a:t>
                      </a:r>
                      <a:endParaRPr lang="en-US" sz="900" dirty="0">
                        <a:effectLst/>
                      </a:endParaRPr>
                    </a:p>
                    <a:p>
                      <a:pPr marL="0" marR="0">
                        <a:lnSpc>
                          <a:spcPct val="107000"/>
                        </a:lnSpc>
                        <a:spcBef>
                          <a:spcPts val="0"/>
                        </a:spcBef>
                        <a:spcAft>
                          <a:spcPts val="0"/>
                        </a:spcAft>
                      </a:pPr>
                      <a:r>
                        <a:rPr lang="en-US" sz="1200" dirty="0">
                          <a:effectLst/>
                        </a:rPr>
                        <a:t>&lt;mail&gt;</a:t>
                      </a:r>
                      <a:endParaRPr lang="en-US" sz="900" dirty="0">
                        <a:solidFill>
                          <a:srgbClr val="000000"/>
                        </a:solidFill>
                        <a:effectLst/>
                        <a:latin typeface="Van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&lt;mail&gt;</a:t>
                      </a:r>
                      <a:endParaRPr lang="en-US" sz="900" dirty="0">
                        <a:effectLst/>
                      </a:endParaRPr>
                    </a:p>
                    <a:p>
                      <a:pPr marL="0" marR="0">
                        <a:lnSpc>
                          <a:spcPct val="107000"/>
                        </a:lnSpc>
                        <a:spcBef>
                          <a:spcPts val="0"/>
                        </a:spcBef>
                        <a:spcAft>
                          <a:spcPts val="0"/>
                        </a:spcAft>
                      </a:pPr>
                      <a:r>
                        <a:rPr lang="en-US" sz="1200" dirty="0">
                          <a:effectLst/>
                        </a:rPr>
                        <a:t>&lt;</a:t>
                      </a:r>
                      <a:r>
                        <a:rPr lang="en-US" sz="1200" dirty="0" err="1">
                          <a:effectLst/>
                        </a:rPr>
                        <a:t>to</a:t>
                      </a:r>
                      <a:r>
                        <a:rPr lang="en-US" sz="1200" dirty="0">
                          <a:effectLst/>
                        </a:rPr>
                        <a:t>&gt; toaddr.com&lt;/to&gt;</a:t>
                      </a:r>
                      <a:endParaRPr lang="en-US" sz="900" dirty="0">
                        <a:effectLst/>
                      </a:endParaRPr>
                    </a:p>
                    <a:p>
                      <a:pPr marL="0" marR="0">
                        <a:lnSpc>
                          <a:spcPct val="107000"/>
                        </a:lnSpc>
                        <a:spcBef>
                          <a:spcPts val="0"/>
                        </a:spcBef>
                        <a:spcAft>
                          <a:spcPts val="0"/>
                        </a:spcAft>
                      </a:pPr>
                      <a:r>
                        <a:rPr lang="en-US" sz="1200" dirty="0">
                          <a:effectLst/>
                        </a:rPr>
                        <a:t>&lt;from&gt;fromaddr.com&lt;from&gt;</a:t>
                      </a:r>
                      <a:endParaRPr lang="en-US" sz="900" dirty="0">
                        <a:effectLst/>
                      </a:endParaRPr>
                    </a:p>
                    <a:p>
                      <a:pPr marL="0" marR="0">
                        <a:lnSpc>
                          <a:spcPct val="107000"/>
                        </a:lnSpc>
                        <a:spcBef>
                          <a:spcPts val="0"/>
                        </a:spcBef>
                        <a:spcAft>
                          <a:spcPts val="0"/>
                        </a:spcAft>
                      </a:pPr>
                      <a:r>
                        <a:rPr lang="en-US" sz="1200" dirty="0">
                          <a:effectLst/>
                        </a:rPr>
                        <a:t>&lt;</a:t>
                      </a:r>
                      <a:r>
                        <a:rPr lang="en-US" sz="1200" dirty="0" err="1">
                          <a:effectLst/>
                        </a:rPr>
                        <a:t>mailbody</a:t>
                      </a:r>
                      <a:r>
                        <a:rPr lang="en-US" sz="1200" dirty="0">
                          <a:effectLst/>
                        </a:rPr>
                        <a:t> &gt;</a:t>
                      </a:r>
                      <a:r>
                        <a:rPr lang="en-US" sz="1200" dirty="0" err="1">
                          <a:effectLst/>
                        </a:rPr>
                        <a:t>myweb</a:t>
                      </a:r>
                      <a:r>
                        <a:rPr lang="en-US" sz="1200" dirty="0">
                          <a:effectLst/>
                        </a:rPr>
                        <a:t>&lt;/</a:t>
                      </a:r>
                      <a:r>
                        <a:rPr lang="en-US" sz="1200" dirty="0" err="1">
                          <a:effectLst/>
                        </a:rPr>
                        <a:t>mailbody</a:t>
                      </a:r>
                      <a:r>
                        <a:rPr lang="en-US" sz="1200" dirty="0">
                          <a:effectLst/>
                        </a:rPr>
                        <a:t>&gt;</a:t>
                      </a:r>
                      <a:endParaRPr lang="en-US" sz="900" dirty="0">
                        <a:effectLst/>
                      </a:endParaRPr>
                    </a:p>
                    <a:p>
                      <a:pPr marL="0" marR="0">
                        <a:lnSpc>
                          <a:spcPct val="107000"/>
                        </a:lnSpc>
                        <a:spcBef>
                          <a:spcPts val="0"/>
                        </a:spcBef>
                        <a:spcAft>
                          <a:spcPts val="0"/>
                        </a:spcAft>
                      </a:pPr>
                      <a:r>
                        <a:rPr lang="en-US" sz="1200" dirty="0">
                          <a:effectLst/>
                        </a:rPr>
                        <a:t>&lt;mail&gt;</a:t>
                      </a:r>
                      <a:endParaRPr lang="en-US" sz="900" dirty="0">
                        <a:solidFill>
                          <a:srgbClr val="000000"/>
                        </a:solidFill>
                        <a:effectLst/>
                        <a:latin typeface="Vani" panose="020B0502040204020203"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388491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3" y="383679"/>
            <a:ext cx="8966594" cy="4504207"/>
          </a:xfrm>
          <a:prstGeom prst="rect">
            <a:avLst/>
          </a:prstGeom>
          <a:noFill/>
        </p:spPr>
        <p:txBody>
          <a:bodyPr wrap="square" lIns="0" tIns="0" rIns="0" bIns="0" rtlCol="0">
            <a:noAutofit/>
          </a:bodyPr>
          <a:lstStyle/>
          <a:p>
            <a:pPr>
              <a:lnSpc>
                <a:spcPct val="150000"/>
              </a:lnSpc>
            </a:pPr>
            <a:r>
              <a:rPr lang="en-US" sz="1400" b="1" dirty="0" smtClean="0">
                <a:latin typeface="HP Simplified" panose="020B0604020204020204" pitchFamily="34" charset="0"/>
              </a:rPr>
              <a:t>9. Declaration </a:t>
            </a:r>
            <a:r>
              <a:rPr lang="en-US" sz="1400" b="1" dirty="0">
                <a:latin typeface="HP Simplified" panose="020B0604020204020204" pitchFamily="34" charset="0"/>
              </a:rPr>
              <a:t>attribute for an </a:t>
            </a:r>
            <a:r>
              <a:rPr lang="en-US" sz="1400" b="1" dirty="0" smtClean="0">
                <a:latin typeface="HP Simplified" panose="020B0604020204020204" pitchFamily="34" charset="0"/>
              </a:rPr>
              <a:t>element</a:t>
            </a:r>
          </a:p>
          <a:p>
            <a:r>
              <a:rPr lang="en-US" sz="1400" dirty="0" smtClean="0"/>
              <a:t> </a:t>
            </a:r>
            <a:r>
              <a:rPr lang="en-US" sz="1400" dirty="0"/>
              <a:t>Syntax:-</a:t>
            </a:r>
          </a:p>
          <a:p>
            <a:r>
              <a:rPr lang="en-US" sz="1400" dirty="0" smtClean="0"/>
              <a:t>                 &lt;!</a:t>
            </a:r>
            <a:r>
              <a:rPr lang="en-US" sz="1400" dirty="0"/>
              <a:t>ATTLIST </a:t>
            </a:r>
            <a:r>
              <a:rPr lang="en-US" sz="1400" dirty="0" err="1"/>
              <a:t>elementname</a:t>
            </a:r>
            <a:r>
              <a:rPr lang="en-US" sz="1400" dirty="0"/>
              <a:t> </a:t>
            </a:r>
            <a:r>
              <a:rPr lang="en-US" sz="1400" dirty="0" err="1"/>
              <a:t>attributename</a:t>
            </a:r>
            <a:r>
              <a:rPr lang="en-US" sz="1400" dirty="0"/>
              <a:t> attribute type attribute value&gt;</a:t>
            </a:r>
          </a:p>
          <a:p>
            <a:r>
              <a:rPr lang="en-US" sz="1400" dirty="0" smtClean="0">
                <a:solidFill>
                  <a:srgbClr val="C00000"/>
                </a:solidFill>
              </a:rPr>
              <a:t>Note : </a:t>
            </a:r>
            <a:r>
              <a:rPr lang="en-US" sz="1400" dirty="0" smtClean="0"/>
              <a:t>As </a:t>
            </a:r>
            <a:r>
              <a:rPr lang="en-US" sz="1400" dirty="0"/>
              <a:t>shown above to declare an attribute you need to use the tag ATTLIST and element name stands for which element you want to declare the attribute and attribute name stands for what is the attribute you want </a:t>
            </a:r>
            <a:r>
              <a:rPr lang="en-US" sz="1400" dirty="0"/>
              <a:t>t</a:t>
            </a:r>
            <a:r>
              <a:rPr lang="en-US" sz="1400" dirty="0" smtClean="0"/>
              <a:t>o </a:t>
            </a:r>
            <a:r>
              <a:rPr lang="en-US" sz="1400" dirty="0"/>
              <a:t>have in that element </a:t>
            </a:r>
            <a:endParaRPr lang="en-US" sz="1400" dirty="0" smtClean="0"/>
          </a:p>
          <a:p>
            <a:r>
              <a:rPr lang="en-US" sz="1400" dirty="0" smtClean="0"/>
              <a:t>   The attribute type can be of following:</a:t>
            </a:r>
            <a:endParaRPr lang="en-US" sz="1400" dirty="0"/>
          </a:p>
          <a:p>
            <a:pPr marL="285750" indent="-285750">
              <a:lnSpc>
                <a:spcPct val="150000"/>
              </a:lnSpc>
              <a:buFont typeface="Wingdings" panose="05000000000000000000" pitchFamily="2" charset="2"/>
              <a:buChar char="Ø"/>
            </a:pPr>
            <a:endParaRPr lang="en-US" sz="1400" dirty="0" smtClean="0"/>
          </a:p>
          <a:p>
            <a:pPr>
              <a:lnSpc>
                <a:spcPct val="150000"/>
              </a:lnSpc>
            </a:pPr>
            <a:endParaRPr lang="en-US" sz="1400" dirty="0">
              <a:latin typeface="HP Simplified" panose="020B0604020204020204" pitchFamily="34" charset="0"/>
            </a:endParaRPr>
          </a:p>
          <a:p>
            <a:pPr>
              <a:lnSpc>
                <a:spcPct val="150000"/>
              </a:lnSpc>
            </a:pPr>
            <a:endParaRPr lang="en-US" sz="1400" dirty="0" smtClean="0">
              <a:latin typeface="HP Simplified" panose="020B0604020204020204" pitchFamily="34" charset="0"/>
            </a:endParaRPr>
          </a:p>
          <a:p>
            <a:pPr>
              <a:lnSpc>
                <a:spcPct val="150000"/>
              </a:lnSpc>
            </a:pPr>
            <a:endParaRPr lang="en-US" sz="1400" dirty="0">
              <a:latin typeface="HP Simplified" panose="020B0604020204020204" pitchFamily="34" charset="0"/>
            </a:endParaRPr>
          </a:p>
          <a:p>
            <a:pPr>
              <a:lnSpc>
                <a:spcPct val="150000"/>
              </a:lnSpc>
            </a:pPr>
            <a:endParaRPr lang="en-US" sz="1400" dirty="0" smtClean="0">
              <a:latin typeface="HP Simplified" panose="020B0604020204020204" pitchFamily="34" charset="0"/>
            </a:endParaRPr>
          </a:p>
          <a:p>
            <a:pPr>
              <a:lnSpc>
                <a:spcPct val="150000"/>
              </a:lnSpc>
            </a:pPr>
            <a:r>
              <a:rPr lang="en-US" sz="1400" dirty="0"/>
              <a:t>The attribute value can be following:</a:t>
            </a:r>
          </a:p>
          <a:p>
            <a:pPr>
              <a:lnSpc>
                <a:spcPct val="150000"/>
              </a:lnSpc>
            </a:pPr>
            <a:endParaRPr lang="en-US" sz="1400" dirty="0">
              <a:latin typeface="HP Simplified" panose="020B0604020204020204" pitchFamily="34" charset="0"/>
            </a:endParaRPr>
          </a:p>
          <a:p>
            <a:pPr>
              <a:lnSpc>
                <a:spcPct val="150000"/>
              </a:lnSpc>
            </a:pPr>
            <a:r>
              <a:rPr lang="en-US" sz="1400" dirty="0" smtClean="0">
                <a:latin typeface="HP Simplified" panose="020B0604020204020204" pitchFamily="34" charset="0"/>
              </a:rPr>
              <a:t>.</a:t>
            </a:r>
            <a:endParaRPr lang="en-US" sz="1400" dirty="0" smtClean="0">
              <a:latin typeface="HP Simplified" panose="020B0604020204020204" pitchFamily="34" charset="0"/>
            </a:endParaRPr>
          </a:p>
          <a:p>
            <a:pPr marL="171450" indent="-171450">
              <a:lnSpc>
                <a:spcPct val="150000"/>
              </a:lnSpc>
              <a:buFont typeface="Arial" panose="020B0604020202020204" pitchFamily="34" charset="0"/>
              <a:buChar char="•"/>
            </a:pPr>
            <a:endParaRPr lang="en-US" sz="1400" dirty="0">
              <a:latin typeface="HP Simplified" panose="020B0604020204020204" pitchFamily="34" charset="0"/>
            </a:endParaRPr>
          </a:p>
        </p:txBody>
      </p:sp>
      <p:grpSp>
        <p:nvGrpSpPr>
          <p:cNvPr id="4" name="Group 3"/>
          <p:cNvGrpSpPr>
            <a:grpSpLocks noChangeAspect="1"/>
          </p:cNvGrpSpPr>
          <p:nvPr/>
        </p:nvGrpSpPr>
        <p:grpSpPr>
          <a:xfrm>
            <a:off x="8665366" y="107454"/>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graphicFrame>
        <p:nvGraphicFramePr>
          <p:cNvPr id="10" name="Table 9"/>
          <p:cNvGraphicFramePr>
            <a:graphicFrameLocks noGrp="1"/>
          </p:cNvGraphicFramePr>
          <p:nvPr>
            <p:extLst>
              <p:ext uri="{D42A27DB-BD31-4B8C-83A1-F6EECF244321}">
                <p14:modId xmlns:p14="http://schemas.microsoft.com/office/powerpoint/2010/main" val="1863990597"/>
              </p:ext>
            </p:extLst>
          </p:nvPr>
        </p:nvGraphicFramePr>
        <p:xfrm>
          <a:off x="373843" y="2028829"/>
          <a:ext cx="7412844" cy="1589087"/>
        </p:xfrm>
        <a:graphic>
          <a:graphicData uri="http://schemas.openxmlformats.org/drawingml/2006/table">
            <a:tbl>
              <a:tblPr firstRow="1" firstCol="1" bandRow="1">
                <a:tableStyleId>{073A0DAA-6AF3-43AB-8588-CEC1D06C72B9}</a:tableStyleId>
              </a:tblPr>
              <a:tblGrid>
                <a:gridCol w="3706422"/>
                <a:gridCol w="3706422"/>
              </a:tblGrid>
              <a:tr h="198636">
                <a:tc>
                  <a:txBody>
                    <a:bodyPr/>
                    <a:lstStyle/>
                    <a:p>
                      <a:pPr marL="0" marR="0">
                        <a:lnSpc>
                          <a:spcPct val="107000"/>
                        </a:lnSpc>
                        <a:spcBef>
                          <a:spcPts val="0"/>
                        </a:spcBef>
                        <a:spcAft>
                          <a:spcPts val="0"/>
                        </a:spcAft>
                      </a:pPr>
                      <a:r>
                        <a:rPr lang="en-US" sz="1100" dirty="0">
                          <a:effectLst/>
                        </a:rPr>
                        <a:t>Type</a:t>
                      </a:r>
                      <a:endParaRPr lang="en-US" sz="900" dirty="0">
                        <a:solidFill>
                          <a:srgbClr val="000000"/>
                        </a:solidFill>
                        <a:effectLst/>
                        <a:latin typeface="Van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Declaration </a:t>
                      </a:r>
                      <a:endParaRPr lang="en-US" sz="900">
                        <a:solidFill>
                          <a:srgbClr val="000000"/>
                        </a:solidFill>
                        <a:effectLst/>
                        <a:latin typeface="Vani" panose="020B0502040204020203" pitchFamily="34" charset="0"/>
                        <a:ea typeface="Calibri" panose="020F0502020204030204" pitchFamily="34" charset="0"/>
                        <a:cs typeface="Times New Roman" panose="02020603050405020304" pitchFamily="18" charset="0"/>
                      </a:endParaRPr>
                    </a:p>
                  </a:txBody>
                  <a:tcPr marL="68580" marR="68580" marT="0" marB="0"/>
                </a:tc>
              </a:tr>
              <a:tr h="198636">
                <a:tc>
                  <a:txBody>
                    <a:bodyPr/>
                    <a:lstStyle/>
                    <a:p>
                      <a:pPr marL="0" marR="0">
                        <a:lnSpc>
                          <a:spcPct val="107000"/>
                        </a:lnSpc>
                        <a:spcBef>
                          <a:spcPts val="0"/>
                        </a:spcBef>
                        <a:spcAft>
                          <a:spcPts val="0"/>
                        </a:spcAft>
                      </a:pPr>
                      <a:r>
                        <a:rPr lang="en-US" sz="1100">
                          <a:effectLst/>
                        </a:rPr>
                        <a:t>CDATA</a:t>
                      </a:r>
                      <a:endParaRPr lang="en-US" sz="900">
                        <a:solidFill>
                          <a:srgbClr val="000000"/>
                        </a:solidFill>
                        <a:effectLst/>
                        <a:latin typeface="Van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The value is character data</a:t>
                      </a:r>
                      <a:endParaRPr lang="en-US" sz="900" dirty="0">
                        <a:solidFill>
                          <a:srgbClr val="000000"/>
                        </a:solidFill>
                        <a:effectLst/>
                        <a:latin typeface="Vani" panose="020B0502040204020203" pitchFamily="34" charset="0"/>
                        <a:ea typeface="Calibri" panose="020F0502020204030204" pitchFamily="34" charset="0"/>
                        <a:cs typeface="Times New Roman" panose="02020603050405020304" pitchFamily="18" charset="0"/>
                      </a:endParaRPr>
                    </a:p>
                  </a:txBody>
                  <a:tcPr marL="68580" marR="68580" marT="0" marB="0"/>
                </a:tc>
              </a:tr>
              <a:tr h="397271">
                <a:tc>
                  <a:txBody>
                    <a:bodyPr/>
                    <a:lstStyle/>
                    <a:p>
                      <a:pPr marL="0" marR="0">
                        <a:lnSpc>
                          <a:spcPct val="107000"/>
                        </a:lnSpc>
                        <a:spcBef>
                          <a:spcPts val="0"/>
                        </a:spcBef>
                        <a:spcAft>
                          <a:spcPts val="0"/>
                        </a:spcAft>
                      </a:pPr>
                      <a:r>
                        <a:rPr lang="en-US" sz="1100" dirty="0">
                          <a:effectLst/>
                        </a:rPr>
                        <a:t>(en1|en2….)</a:t>
                      </a:r>
                      <a:endParaRPr lang="en-US" sz="900" dirty="0">
                        <a:solidFill>
                          <a:srgbClr val="000000"/>
                        </a:solidFill>
                        <a:effectLst/>
                        <a:latin typeface="Van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The value must be once form the enumerated list of values.</a:t>
                      </a:r>
                      <a:endParaRPr lang="en-US" sz="900">
                        <a:solidFill>
                          <a:srgbClr val="000000"/>
                        </a:solidFill>
                        <a:effectLst/>
                        <a:latin typeface="Vani" panose="020B0502040204020203" pitchFamily="34" charset="0"/>
                        <a:ea typeface="Calibri" panose="020F0502020204030204" pitchFamily="34" charset="0"/>
                        <a:cs typeface="Times New Roman" panose="02020603050405020304" pitchFamily="18" charset="0"/>
                      </a:endParaRPr>
                    </a:p>
                  </a:txBody>
                  <a:tcPr marL="68580" marR="68580" marT="0" marB="0"/>
                </a:tc>
              </a:tr>
              <a:tr h="198636">
                <a:tc>
                  <a:txBody>
                    <a:bodyPr/>
                    <a:lstStyle/>
                    <a:p>
                      <a:pPr marL="0" marR="0">
                        <a:lnSpc>
                          <a:spcPct val="107000"/>
                        </a:lnSpc>
                        <a:spcBef>
                          <a:spcPts val="0"/>
                        </a:spcBef>
                        <a:spcAft>
                          <a:spcPts val="0"/>
                        </a:spcAft>
                      </a:pPr>
                      <a:r>
                        <a:rPr lang="en-US" sz="1100">
                          <a:effectLst/>
                        </a:rPr>
                        <a:t>ID</a:t>
                      </a:r>
                      <a:endParaRPr lang="en-US" sz="900">
                        <a:solidFill>
                          <a:srgbClr val="000000"/>
                        </a:solidFill>
                        <a:effectLst/>
                        <a:latin typeface="Van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The value is unique id.</a:t>
                      </a:r>
                      <a:endParaRPr lang="en-US" sz="900">
                        <a:solidFill>
                          <a:srgbClr val="000000"/>
                        </a:solidFill>
                        <a:effectLst/>
                        <a:latin typeface="Vani" panose="020B0502040204020203" pitchFamily="34" charset="0"/>
                        <a:ea typeface="Calibri" panose="020F0502020204030204" pitchFamily="34" charset="0"/>
                        <a:cs typeface="Times New Roman" panose="02020603050405020304" pitchFamily="18" charset="0"/>
                      </a:endParaRPr>
                    </a:p>
                  </a:txBody>
                  <a:tcPr marL="68580" marR="68580" marT="0" marB="0"/>
                </a:tc>
              </a:tr>
              <a:tr h="198636">
                <a:tc>
                  <a:txBody>
                    <a:bodyPr/>
                    <a:lstStyle/>
                    <a:p>
                      <a:pPr marL="0" marR="0">
                        <a:lnSpc>
                          <a:spcPct val="107000"/>
                        </a:lnSpc>
                        <a:spcBef>
                          <a:spcPts val="0"/>
                        </a:spcBef>
                        <a:spcAft>
                          <a:spcPts val="0"/>
                        </a:spcAft>
                      </a:pPr>
                      <a:r>
                        <a:rPr lang="en-US" sz="1100" dirty="0">
                          <a:effectLst/>
                        </a:rPr>
                        <a:t>IDREF </a:t>
                      </a:r>
                      <a:endParaRPr lang="en-US" sz="900" dirty="0">
                        <a:solidFill>
                          <a:srgbClr val="000000"/>
                        </a:solidFill>
                        <a:effectLst/>
                        <a:latin typeface="Van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The value is the id of another element</a:t>
                      </a:r>
                      <a:endParaRPr lang="en-US" sz="900">
                        <a:solidFill>
                          <a:srgbClr val="000000"/>
                        </a:solidFill>
                        <a:effectLst/>
                        <a:latin typeface="Vani" panose="020B0502040204020203" pitchFamily="34" charset="0"/>
                        <a:ea typeface="Calibri" panose="020F0502020204030204" pitchFamily="34" charset="0"/>
                        <a:cs typeface="Times New Roman" panose="02020603050405020304" pitchFamily="18" charset="0"/>
                      </a:endParaRPr>
                    </a:p>
                  </a:txBody>
                  <a:tcPr marL="68580" marR="68580" marT="0" marB="0"/>
                </a:tc>
              </a:tr>
              <a:tr h="198636">
                <a:tc>
                  <a:txBody>
                    <a:bodyPr/>
                    <a:lstStyle/>
                    <a:p>
                      <a:pPr marL="0" marR="0">
                        <a:lnSpc>
                          <a:spcPct val="107000"/>
                        </a:lnSpc>
                        <a:spcBef>
                          <a:spcPts val="0"/>
                        </a:spcBef>
                        <a:spcAft>
                          <a:spcPts val="0"/>
                        </a:spcAft>
                      </a:pPr>
                      <a:r>
                        <a:rPr lang="en-US" sz="1100" dirty="0">
                          <a:effectLst/>
                        </a:rPr>
                        <a:t>NMTOKEN</a:t>
                      </a:r>
                      <a:endParaRPr lang="en-US" sz="900" dirty="0">
                        <a:solidFill>
                          <a:srgbClr val="000000"/>
                        </a:solidFill>
                        <a:effectLst/>
                        <a:latin typeface="Van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The value is a valid xml element name</a:t>
                      </a:r>
                      <a:endParaRPr lang="en-US" sz="900">
                        <a:solidFill>
                          <a:srgbClr val="000000"/>
                        </a:solidFill>
                        <a:effectLst/>
                        <a:latin typeface="Vani" panose="020B0502040204020203" pitchFamily="34" charset="0"/>
                        <a:ea typeface="Calibri" panose="020F0502020204030204" pitchFamily="34" charset="0"/>
                        <a:cs typeface="Times New Roman" panose="02020603050405020304" pitchFamily="18" charset="0"/>
                      </a:endParaRPr>
                    </a:p>
                  </a:txBody>
                  <a:tcPr marL="68580" marR="68580" marT="0" marB="0"/>
                </a:tc>
              </a:tr>
              <a:tr h="198636">
                <a:tc>
                  <a:txBody>
                    <a:bodyPr/>
                    <a:lstStyle/>
                    <a:p>
                      <a:pPr marL="0" marR="0">
                        <a:lnSpc>
                          <a:spcPct val="107000"/>
                        </a:lnSpc>
                        <a:spcBef>
                          <a:spcPts val="0"/>
                        </a:spcBef>
                        <a:spcAft>
                          <a:spcPts val="0"/>
                        </a:spcAft>
                      </a:pPr>
                      <a:r>
                        <a:rPr lang="en-US" sz="1100" dirty="0">
                          <a:effectLst/>
                        </a:rPr>
                        <a:t> </a:t>
                      </a:r>
                      <a:endParaRPr lang="en-US" sz="900" dirty="0">
                        <a:solidFill>
                          <a:srgbClr val="000000"/>
                        </a:solidFill>
                        <a:effectLst/>
                        <a:latin typeface="Van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900" dirty="0">
                        <a:solidFill>
                          <a:srgbClr val="000000"/>
                        </a:solidFill>
                        <a:effectLst/>
                        <a:latin typeface="Vani" panose="020B0502040204020203"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718176175"/>
              </p:ext>
            </p:extLst>
          </p:nvPr>
        </p:nvGraphicFramePr>
        <p:xfrm>
          <a:off x="2531265" y="3970348"/>
          <a:ext cx="5937250" cy="717552"/>
        </p:xfrm>
        <a:graphic>
          <a:graphicData uri="http://schemas.openxmlformats.org/drawingml/2006/table">
            <a:tbl>
              <a:tblPr firstRow="1" firstCol="1" bandRow="1">
                <a:tableStyleId>{073A0DAA-6AF3-43AB-8588-CEC1D06C72B9}</a:tableStyleId>
              </a:tblPr>
              <a:tblGrid>
                <a:gridCol w="2968625"/>
                <a:gridCol w="2968625"/>
              </a:tblGrid>
              <a:tr h="0">
                <a:tc>
                  <a:txBody>
                    <a:bodyPr/>
                    <a:lstStyle/>
                    <a:p>
                      <a:pPr marL="0" marR="0">
                        <a:lnSpc>
                          <a:spcPct val="107000"/>
                        </a:lnSpc>
                        <a:spcBef>
                          <a:spcPts val="0"/>
                        </a:spcBef>
                        <a:spcAft>
                          <a:spcPts val="0"/>
                        </a:spcAft>
                      </a:pPr>
                      <a:r>
                        <a:rPr lang="en-US" sz="1100">
                          <a:effectLst/>
                        </a:rPr>
                        <a:t>Value </a:t>
                      </a:r>
                      <a:endParaRPr lang="en-US" sz="900">
                        <a:solidFill>
                          <a:srgbClr val="000000"/>
                        </a:solidFill>
                        <a:effectLst/>
                        <a:latin typeface="Van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Description </a:t>
                      </a:r>
                      <a:endParaRPr lang="en-US" sz="900">
                        <a:solidFill>
                          <a:srgbClr val="000000"/>
                        </a:solidFill>
                        <a:effectLst/>
                        <a:latin typeface="Vani" panose="020B0502040204020203"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100">
                          <a:effectLst/>
                        </a:rPr>
                        <a:t>#Required </a:t>
                      </a:r>
                      <a:endParaRPr lang="en-US" sz="900">
                        <a:solidFill>
                          <a:srgbClr val="000000"/>
                        </a:solidFill>
                        <a:effectLst/>
                        <a:latin typeface="Van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The attribute is required </a:t>
                      </a:r>
                      <a:endParaRPr lang="en-US" sz="900">
                        <a:solidFill>
                          <a:srgbClr val="000000"/>
                        </a:solidFill>
                        <a:effectLst/>
                        <a:latin typeface="Vani" panose="020B0502040204020203"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100">
                          <a:effectLst/>
                        </a:rPr>
                        <a:t>#Implied</a:t>
                      </a:r>
                      <a:endParaRPr lang="en-US" sz="900">
                        <a:solidFill>
                          <a:srgbClr val="000000"/>
                        </a:solidFill>
                        <a:effectLst/>
                        <a:latin typeface="Van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The attribute is not required</a:t>
                      </a:r>
                      <a:endParaRPr lang="en-US" sz="900">
                        <a:solidFill>
                          <a:srgbClr val="000000"/>
                        </a:solidFill>
                        <a:effectLst/>
                        <a:latin typeface="Vani" panose="020B0502040204020203"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100">
                          <a:effectLst/>
                        </a:rPr>
                        <a:t>#Fixed Value</a:t>
                      </a:r>
                      <a:endParaRPr lang="en-US" sz="900">
                        <a:solidFill>
                          <a:srgbClr val="000000"/>
                        </a:solidFill>
                        <a:effectLst/>
                        <a:latin typeface="Van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The attribute value is fixed.</a:t>
                      </a:r>
                      <a:endParaRPr lang="en-US" sz="900" dirty="0">
                        <a:solidFill>
                          <a:srgbClr val="000000"/>
                        </a:solidFill>
                        <a:effectLst/>
                        <a:latin typeface="Vani" panose="020B0502040204020203"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767507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3" y="383679"/>
            <a:ext cx="8966594" cy="4504207"/>
          </a:xfrm>
          <a:prstGeom prst="rect">
            <a:avLst/>
          </a:prstGeom>
          <a:noFill/>
        </p:spPr>
        <p:txBody>
          <a:bodyPr wrap="square" lIns="0" tIns="0" rIns="0" bIns="0" rtlCol="0">
            <a:noAutofit/>
          </a:bodyPr>
          <a:lstStyle/>
          <a:p>
            <a:r>
              <a:rPr lang="en-US" sz="1200" b="1" dirty="0" smtClean="0">
                <a:latin typeface="HP Simplified" panose="020B0604020204020204" pitchFamily="34" charset="0"/>
              </a:rPr>
              <a:t>(1) Default </a:t>
            </a:r>
            <a:r>
              <a:rPr lang="en-US" sz="1200" b="1" dirty="0">
                <a:latin typeface="HP Simplified" panose="020B0604020204020204" pitchFamily="34" charset="0"/>
              </a:rPr>
              <a:t>attribute value</a:t>
            </a:r>
            <a:endParaRPr lang="en-US" sz="1200" dirty="0">
              <a:latin typeface="HP Simplified" panose="020B0604020204020204" pitchFamily="34" charset="0"/>
            </a:endParaRPr>
          </a:p>
          <a:p>
            <a:r>
              <a:rPr lang="en-US" sz="1200" dirty="0">
                <a:latin typeface="HP Simplified" panose="020B0604020204020204" pitchFamily="34" charset="0"/>
              </a:rPr>
              <a:t>&lt;!ELEMENT </a:t>
            </a:r>
            <a:r>
              <a:rPr lang="en-US" sz="1200" dirty="0" err="1">
                <a:latin typeface="HP Simplified" panose="020B0604020204020204" pitchFamily="34" charset="0"/>
              </a:rPr>
              <a:t>ShippingAddress</a:t>
            </a:r>
            <a:r>
              <a:rPr lang="en-US" sz="1200" dirty="0">
                <a:latin typeface="HP Simplified" panose="020B0604020204020204" pitchFamily="34" charset="0"/>
              </a:rPr>
              <a:t> Type CDATA “permanent”&gt;</a:t>
            </a:r>
          </a:p>
          <a:p>
            <a:r>
              <a:rPr lang="en-US" sz="1200" dirty="0">
                <a:latin typeface="HP Simplified" panose="020B0604020204020204" pitchFamily="34" charset="0"/>
              </a:rPr>
              <a:t>In xml:-&lt;shipping address type=”permanent” &gt;…..&lt;/shipping address&gt;</a:t>
            </a:r>
          </a:p>
          <a:p>
            <a:r>
              <a:rPr lang="en-US" sz="1200" b="1" dirty="0" smtClean="0">
                <a:latin typeface="HP Simplified" panose="020B0604020204020204" pitchFamily="34" charset="0"/>
              </a:rPr>
              <a:t>(2 ) # </a:t>
            </a:r>
            <a:r>
              <a:rPr lang="en-US" sz="1200" b="1" dirty="0">
                <a:latin typeface="HP Simplified" panose="020B0604020204020204" pitchFamily="34" charset="0"/>
              </a:rPr>
              <a:t>Required </a:t>
            </a:r>
            <a:endParaRPr lang="en-US" sz="1200" dirty="0">
              <a:latin typeface="HP Simplified" panose="020B0604020204020204" pitchFamily="34" charset="0"/>
            </a:endParaRPr>
          </a:p>
          <a:p>
            <a:r>
              <a:rPr lang="en-US" sz="1200" b="1" dirty="0">
                <a:latin typeface="HP Simplified" panose="020B0604020204020204" pitchFamily="34" charset="0"/>
              </a:rPr>
              <a:t>&lt;</a:t>
            </a:r>
            <a:r>
              <a:rPr lang="en-US" sz="1200" dirty="0">
                <a:latin typeface="HP Simplified" panose="020B0604020204020204" pitchFamily="34" charset="0"/>
              </a:rPr>
              <a:t>!ATTLIST Shipping Address type CDATA #Required&gt; this indicates type attribute is </a:t>
            </a:r>
            <a:r>
              <a:rPr lang="en-US" sz="1200" dirty="0" err="1">
                <a:latin typeface="HP Simplified" panose="020B0604020204020204" pitchFamily="34" charset="0"/>
              </a:rPr>
              <a:t>mandatoryin</a:t>
            </a:r>
            <a:r>
              <a:rPr lang="en-US" sz="1200" dirty="0">
                <a:latin typeface="HP Simplified" panose="020B0604020204020204" pitchFamily="34" charset="0"/>
              </a:rPr>
              <a:t> shipping address element.</a:t>
            </a:r>
          </a:p>
          <a:p>
            <a:r>
              <a:rPr lang="en-US" sz="1200" b="1" dirty="0">
                <a:latin typeface="HP Simplified" panose="020B0604020204020204" pitchFamily="34" charset="0"/>
              </a:rPr>
              <a:t>(</a:t>
            </a:r>
            <a:r>
              <a:rPr lang="en-US" sz="1200" b="1" dirty="0" smtClean="0">
                <a:latin typeface="HP Simplified" panose="020B0604020204020204" pitchFamily="34" charset="0"/>
              </a:rPr>
              <a:t>3) </a:t>
            </a:r>
            <a:r>
              <a:rPr lang="en-US" sz="1200" b="1" dirty="0">
                <a:latin typeface="HP Simplified" panose="020B0604020204020204" pitchFamily="34" charset="0"/>
              </a:rPr>
              <a:t>#Implied </a:t>
            </a:r>
            <a:endParaRPr lang="en-US" sz="1200" dirty="0">
              <a:latin typeface="HP Simplified" panose="020B0604020204020204" pitchFamily="34" charset="0"/>
            </a:endParaRPr>
          </a:p>
          <a:p>
            <a:r>
              <a:rPr lang="en-US" sz="1200" b="1" dirty="0">
                <a:latin typeface="HP Simplified" panose="020B0604020204020204" pitchFamily="34" charset="0"/>
              </a:rPr>
              <a:t>&lt;</a:t>
            </a:r>
            <a:r>
              <a:rPr lang="en-US" sz="1200" dirty="0">
                <a:latin typeface="HP Simplified" panose="020B0604020204020204" pitchFamily="34" charset="0"/>
              </a:rPr>
              <a:t>!ATTLIST Shipping Address type CDATA #Implied&gt; this indicates type attribute  in shipping address element is optional.</a:t>
            </a:r>
          </a:p>
          <a:p>
            <a:r>
              <a:rPr lang="en-US" sz="1200" b="1" dirty="0">
                <a:latin typeface="HP Simplified" panose="020B0604020204020204" pitchFamily="34" charset="0"/>
              </a:rPr>
              <a:t>(</a:t>
            </a:r>
            <a:r>
              <a:rPr lang="en-US" sz="1200" b="1" dirty="0" smtClean="0">
                <a:latin typeface="HP Simplified" panose="020B0604020204020204" pitchFamily="34" charset="0"/>
              </a:rPr>
              <a:t>4) </a:t>
            </a:r>
            <a:r>
              <a:rPr lang="en-US" sz="1200" b="1" dirty="0">
                <a:latin typeface="HP Simplified" panose="020B0604020204020204" pitchFamily="34" charset="0"/>
              </a:rPr>
              <a:t>#Fixed</a:t>
            </a:r>
            <a:endParaRPr lang="en-US" sz="1200" dirty="0">
              <a:latin typeface="HP Simplified" panose="020B0604020204020204" pitchFamily="34" charset="0"/>
            </a:endParaRPr>
          </a:p>
          <a:p>
            <a:r>
              <a:rPr lang="en-US" sz="1200" b="1" dirty="0">
                <a:latin typeface="HP Simplified" panose="020B0604020204020204" pitchFamily="34" charset="0"/>
              </a:rPr>
              <a:t>&lt;</a:t>
            </a:r>
            <a:r>
              <a:rPr lang="en-US" sz="1200" dirty="0">
                <a:latin typeface="HP Simplified" panose="020B0604020204020204" pitchFamily="34" charset="0"/>
              </a:rPr>
              <a:t>!ATTLIST Shipping Address type CDATA #Fixed “permanent”&gt; this indicates type attribute is mandatory in shipping address element must contain only the value as permanent.</a:t>
            </a:r>
          </a:p>
          <a:p>
            <a:r>
              <a:rPr lang="en-US" sz="1200" b="1" dirty="0">
                <a:latin typeface="HP Simplified" panose="020B0604020204020204" pitchFamily="34" charset="0"/>
              </a:rPr>
              <a:t>(</a:t>
            </a:r>
            <a:r>
              <a:rPr lang="en-US" sz="1200" b="1" dirty="0" smtClean="0">
                <a:latin typeface="HP Simplified" panose="020B0604020204020204" pitchFamily="34" charset="0"/>
              </a:rPr>
              <a:t>5) </a:t>
            </a:r>
            <a:r>
              <a:rPr lang="en-US" sz="1200" b="1" dirty="0">
                <a:latin typeface="HP Simplified" panose="020B0604020204020204" pitchFamily="34" charset="0"/>
              </a:rPr>
              <a:t>#Enumerated Attribute Values</a:t>
            </a:r>
            <a:endParaRPr lang="en-US" sz="1200" dirty="0">
              <a:latin typeface="HP Simplified" panose="020B0604020204020204" pitchFamily="34" charset="0"/>
            </a:endParaRPr>
          </a:p>
          <a:p>
            <a:r>
              <a:rPr lang="en-US" sz="1200" b="1" dirty="0">
                <a:latin typeface="HP Simplified" panose="020B0604020204020204" pitchFamily="34" charset="0"/>
              </a:rPr>
              <a:t>&lt;</a:t>
            </a:r>
            <a:r>
              <a:rPr lang="en-US" sz="1200" dirty="0">
                <a:latin typeface="HP Simplified" panose="020B0604020204020204" pitchFamily="34" charset="0"/>
              </a:rPr>
              <a:t>!ATTLIST Shipping Address type (</a:t>
            </a:r>
            <a:r>
              <a:rPr lang="en-US" sz="1200" dirty="0" err="1">
                <a:latin typeface="HP Simplified" panose="020B0604020204020204" pitchFamily="34" charset="0"/>
              </a:rPr>
              <a:t>permanent|temporary</a:t>
            </a:r>
            <a:r>
              <a:rPr lang="en-US" sz="1200" dirty="0">
                <a:latin typeface="HP Simplified" panose="020B0604020204020204" pitchFamily="34" charset="0"/>
              </a:rPr>
              <a:t>) “permanent”&gt; this indicates type attribute  in shipping address element should contain only two possible values either permanent or temporary.</a:t>
            </a:r>
          </a:p>
          <a:p>
            <a:r>
              <a:rPr lang="en-US" sz="1400" b="1" dirty="0" smtClean="0">
                <a:latin typeface="HP Simplified" panose="020B0604020204020204" pitchFamily="34" charset="0"/>
              </a:rPr>
              <a:t>10. Drawback </a:t>
            </a:r>
            <a:r>
              <a:rPr lang="en-US" sz="1400" b="1" dirty="0">
                <a:latin typeface="HP Simplified" panose="020B0604020204020204" pitchFamily="34" charset="0"/>
              </a:rPr>
              <a:t>With </a:t>
            </a:r>
            <a:r>
              <a:rPr lang="en-US" sz="1400" b="1" dirty="0" smtClean="0">
                <a:latin typeface="HP Simplified" panose="020B0604020204020204" pitchFamily="34" charset="0"/>
              </a:rPr>
              <a:t>DTD’s</a:t>
            </a:r>
            <a:endParaRPr lang="en-US" sz="1400" b="1" dirty="0">
              <a:latin typeface="HP Simplified" panose="020B0604020204020204" pitchFamily="34" charset="0"/>
            </a:endParaRPr>
          </a:p>
          <a:p>
            <a:pPr marL="171450" indent="-171450">
              <a:buFont typeface="Wingdings" panose="05000000000000000000" pitchFamily="2" charset="2"/>
              <a:buChar char="Ø"/>
            </a:pPr>
            <a:r>
              <a:rPr lang="en-US" sz="1200" b="1" dirty="0">
                <a:latin typeface="HP Simplified" panose="020B0604020204020204" pitchFamily="34" charset="0"/>
              </a:rPr>
              <a:t>DTD </a:t>
            </a:r>
            <a:r>
              <a:rPr lang="en-US" sz="1200" dirty="0">
                <a:latin typeface="HP Simplified" panose="020B0604020204020204" pitchFamily="34" charset="0"/>
              </a:rPr>
              <a:t>is not type safe which means when we declare simple elements we indicate it should contain data of type (#PCDATA). #PCDATA means </a:t>
            </a:r>
            <a:r>
              <a:rPr lang="en-US" sz="1200" dirty="0" err="1">
                <a:latin typeface="HP Simplified" panose="020B0604020204020204" pitchFamily="34" charset="0"/>
              </a:rPr>
              <a:t>Parsable</a:t>
            </a:r>
            <a:r>
              <a:rPr lang="en-US" sz="1200" dirty="0">
                <a:latin typeface="HP Simplified" panose="020B0604020204020204" pitchFamily="34" charset="0"/>
              </a:rPr>
              <a:t> character data means any data that is computer represent format . So it’s indicates an element can contain any type of data irrespective of whether it is </a:t>
            </a:r>
            <a:r>
              <a:rPr lang="en-US" sz="1200" dirty="0" err="1">
                <a:latin typeface="HP Simplified" panose="020B0604020204020204" pitchFamily="34" charset="0"/>
              </a:rPr>
              <a:t>int</a:t>
            </a:r>
            <a:r>
              <a:rPr lang="en-US" sz="1200" dirty="0">
                <a:latin typeface="HP Simplified" panose="020B0604020204020204" pitchFamily="34" charset="0"/>
              </a:rPr>
              <a:t> or float or string. You </a:t>
            </a:r>
            <a:r>
              <a:rPr lang="en-US" sz="1200" dirty="0" err="1">
                <a:latin typeface="HP Simplified" panose="020B0604020204020204" pitchFamily="34" charset="0"/>
              </a:rPr>
              <a:t>can not</a:t>
            </a:r>
            <a:r>
              <a:rPr lang="en-US" sz="1200" dirty="0">
                <a:latin typeface="HP Simplified" panose="020B0604020204020204" pitchFamily="34" charset="0"/>
              </a:rPr>
              <a:t> impose stating my element should contain </a:t>
            </a:r>
            <a:r>
              <a:rPr lang="en-US" sz="1200" dirty="0" err="1">
                <a:latin typeface="HP Simplified" panose="020B0604020204020204" pitchFamily="34" charset="0"/>
              </a:rPr>
              <a:t>int</a:t>
            </a:r>
            <a:r>
              <a:rPr lang="en-US" sz="1200" dirty="0">
                <a:latin typeface="HP Simplified" panose="020B0604020204020204" pitchFamily="34" charset="0"/>
              </a:rPr>
              <a:t> type data or float.  This is limitation with DTD documents.</a:t>
            </a:r>
          </a:p>
          <a:p>
            <a:pPr>
              <a:lnSpc>
                <a:spcPct val="150000"/>
              </a:lnSpc>
            </a:pPr>
            <a:endParaRPr lang="en-US" sz="1400" dirty="0" smtClean="0">
              <a:latin typeface="HP Simplified" panose="020B0604020204020204" pitchFamily="34" charset="0"/>
            </a:endParaRPr>
          </a:p>
          <a:p>
            <a:pPr marL="171450" indent="-171450">
              <a:lnSpc>
                <a:spcPct val="150000"/>
              </a:lnSpc>
              <a:buFont typeface="Arial" panose="020B0604020202020204" pitchFamily="34" charset="0"/>
              <a:buChar char="•"/>
            </a:pPr>
            <a:endParaRPr lang="en-US" sz="1400" dirty="0">
              <a:latin typeface="HP Simplified" panose="020B0604020204020204" pitchFamily="34" charset="0"/>
            </a:endParaRPr>
          </a:p>
        </p:txBody>
      </p:sp>
      <p:grpSp>
        <p:nvGrpSpPr>
          <p:cNvPr id="4" name="Group 3"/>
          <p:cNvGrpSpPr>
            <a:grpSpLocks noChangeAspect="1"/>
          </p:cNvGrpSpPr>
          <p:nvPr/>
        </p:nvGrpSpPr>
        <p:grpSpPr>
          <a:xfrm>
            <a:off x="8665366" y="107454"/>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119691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400523" y="378916"/>
            <a:ext cx="7754114" cy="323165"/>
          </a:xfrm>
        </p:spPr>
        <p:txBody>
          <a:bodyPr/>
          <a:lstStyle/>
          <a:p>
            <a:r>
              <a:rPr lang="en-US" dirty="0" smtClean="0">
                <a:latin typeface="HP Simplified" panose="020B0604020204020204" pitchFamily="34" charset="0"/>
              </a:rPr>
              <a:t>XSD</a:t>
            </a:r>
            <a:endParaRPr lang="en-GB" sz="1350" b="0" dirty="0">
              <a:latin typeface="HP Simplified" panose="020B0604020204020204" pitchFamily="34" charset="0"/>
            </a:endParaRPr>
          </a:p>
        </p:txBody>
      </p:sp>
      <p:sp>
        <p:nvSpPr>
          <p:cNvPr id="2" name="TextBox 1"/>
          <p:cNvSpPr txBox="1"/>
          <p:nvPr/>
        </p:nvSpPr>
        <p:spPr>
          <a:xfrm>
            <a:off x="166255" y="655141"/>
            <a:ext cx="8578886" cy="4086049"/>
          </a:xfrm>
          <a:prstGeom prst="rect">
            <a:avLst/>
          </a:prstGeom>
          <a:noFill/>
        </p:spPr>
        <p:txBody>
          <a:bodyPr wrap="square" lIns="0" tIns="0" rIns="0" bIns="0" rtlCol="0">
            <a:noAutofit/>
          </a:bodyPr>
          <a:lstStyle/>
          <a:p>
            <a:pPr marL="285750" indent="-285750">
              <a:buFont typeface="Wingdings" panose="05000000000000000000" pitchFamily="2" charset="2"/>
              <a:buChar char="Ø"/>
            </a:pPr>
            <a:r>
              <a:rPr lang="en-US" sz="1400" dirty="0" smtClean="0">
                <a:latin typeface="HP Simplified" panose="020B0604020204020204" pitchFamily="34" charset="0"/>
              </a:rPr>
              <a:t>XSD stands for XML Schema document.</a:t>
            </a:r>
          </a:p>
          <a:p>
            <a:pPr marL="285750" indent="-285750">
              <a:buFont typeface="Wingdings" panose="05000000000000000000" pitchFamily="2" charset="2"/>
              <a:buChar char="Ø"/>
            </a:pPr>
            <a:r>
              <a:rPr lang="en-US" sz="1400" dirty="0" smtClean="0">
                <a:latin typeface="HP Simplified" panose="020B0604020204020204" pitchFamily="34" charset="0"/>
              </a:rPr>
              <a:t>XSD is also an XML document.</a:t>
            </a:r>
          </a:p>
          <a:p>
            <a:pPr marL="285750" indent="-285750">
              <a:buFont typeface="Wingdings" panose="05000000000000000000" pitchFamily="2" charset="2"/>
              <a:buChar char="Ø"/>
            </a:pPr>
            <a:r>
              <a:rPr lang="en-US" sz="1400" dirty="0" smtClean="0">
                <a:latin typeface="HP Simplified" panose="020B0604020204020204" pitchFamily="34" charset="0"/>
              </a:rPr>
              <a:t>It is </a:t>
            </a:r>
            <a:r>
              <a:rPr lang="en-US" sz="1400" dirty="0" err="1" smtClean="0">
                <a:latin typeface="HP Simplified" panose="020B0604020204020204" pitchFamily="34" charset="0"/>
              </a:rPr>
              <a:t>omned</a:t>
            </a:r>
            <a:r>
              <a:rPr lang="en-US" sz="1400" dirty="0" smtClean="0">
                <a:latin typeface="HP Simplified" panose="020B0604020204020204" pitchFamily="34" charset="0"/>
              </a:rPr>
              <a:t> by W3COrganization.</a:t>
            </a:r>
          </a:p>
          <a:p>
            <a:pPr marL="285750" indent="-285750">
              <a:buFont typeface="Wingdings" panose="05000000000000000000" pitchFamily="2" charset="2"/>
              <a:buChar char="Ø"/>
            </a:pPr>
            <a:r>
              <a:rPr lang="en-US" sz="1400" dirty="0" smtClean="0">
                <a:latin typeface="HP Simplified" panose="020B0604020204020204" pitchFamily="34" charset="0"/>
              </a:rPr>
              <a:t>The latest version of XSD is 1.1.</a:t>
            </a:r>
          </a:p>
          <a:p>
            <a:r>
              <a:rPr lang="en-US" sz="1400" u="sng" dirty="0" smtClean="0">
                <a:solidFill>
                  <a:srgbClr val="FF0000"/>
                </a:solidFill>
                <a:latin typeface="HP Simplified" panose="020B0604020204020204" pitchFamily="34" charset="0"/>
              </a:rPr>
              <a:t>Note</a:t>
            </a:r>
            <a:r>
              <a:rPr lang="en-US" sz="1400" dirty="0" smtClean="0">
                <a:solidFill>
                  <a:srgbClr val="FF0000"/>
                </a:solidFill>
                <a:latin typeface="HP Simplified" panose="020B0604020204020204" pitchFamily="34" charset="0"/>
              </a:rPr>
              <a:t>: </a:t>
            </a:r>
            <a:r>
              <a:rPr lang="en-US" sz="1400" dirty="0" smtClean="0">
                <a:latin typeface="HP Simplified" panose="020B0604020204020204" pitchFamily="34" charset="0"/>
              </a:rPr>
              <a:t>We can use DTD’s for defining the validity of an XML document, it is not type safe and it is not flexible. XSD is more powerful and it is type strict in nature.</a:t>
            </a:r>
            <a:endParaRPr lang="en-US" sz="1400" dirty="0">
              <a:latin typeface="HP Simplified" panose="020B0604020204020204" pitchFamily="34" charset="0"/>
            </a:endParaRPr>
          </a:p>
          <a:p>
            <a:pPr marL="285750" indent="-285750">
              <a:buFont typeface="Wingdings" panose="05000000000000000000" pitchFamily="2" charset="2"/>
              <a:buChar char="Ø"/>
            </a:pPr>
            <a:r>
              <a:rPr lang="en-US" sz="1400" dirty="0" smtClean="0">
                <a:latin typeface="HP Simplified" panose="020B0604020204020204" pitchFamily="34" charset="0"/>
              </a:rPr>
              <a:t>XSD is also an XML document so, it also starts with prolog and has one and only one root element. In case of XSD document the root element is &lt;schema&gt;. All the subsequent elements will be declared under this root element.</a:t>
            </a:r>
          </a:p>
          <a:p>
            <a:pPr marL="285750" indent="-285750">
              <a:buFont typeface="Wingdings" panose="05000000000000000000" pitchFamily="2" charset="2"/>
              <a:buChar char="Ø"/>
            </a:pPr>
            <a:r>
              <a:rPr lang="en-US" sz="1400" dirty="0" smtClean="0">
                <a:latin typeface="HP Simplified" panose="020B0604020204020204" pitchFamily="34" charset="0"/>
              </a:rPr>
              <a:t>An XML contains two types of elements.</a:t>
            </a:r>
          </a:p>
          <a:p>
            <a:r>
              <a:rPr lang="en-US" sz="1400" dirty="0">
                <a:latin typeface="HP Simplified" panose="020B0604020204020204" pitchFamily="34" charset="0"/>
              </a:rPr>
              <a:t> </a:t>
            </a:r>
            <a:r>
              <a:rPr lang="en-US" sz="1400" dirty="0" smtClean="0">
                <a:latin typeface="HP Simplified" panose="020B0604020204020204" pitchFamily="34" charset="0"/>
              </a:rPr>
              <a:t>            (1) Simple elements(</a:t>
            </a:r>
            <a:r>
              <a:rPr lang="en-US" sz="1400" dirty="0" err="1" smtClean="0">
                <a:latin typeface="HP Simplified" panose="020B0604020204020204" pitchFamily="34" charset="0"/>
              </a:rPr>
              <a:t>Athese</a:t>
            </a:r>
            <a:r>
              <a:rPr lang="en-US" sz="1400" dirty="0" smtClean="0">
                <a:latin typeface="HP Simplified" panose="020B0604020204020204" pitchFamily="34" charset="0"/>
              </a:rPr>
              <a:t> contains content as data)</a:t>
            </a:r>
          </a:p>
          <a:p>
            <a:r>
              <a:rPr lang="en-US" sz="1400" dirty="0" smtClean="0">
                <a:latin typeface="HP Simplified" panose="020B0604020204020204" pitchFamily="34" charset="0"/>
              </a:rPr>
              <a:t>             (2) Compound or Container’s element(these contains  sub-element under it)</a:t>
            </a:r>
          </a:p>
          <a:p>
            <a:r>
              <a:rPr lang="en-US" sz="1400" dirty="0" smtClean="0">
                <a:latin typeface="HP Simplified" panose="020B0604020204020204" pitchFamily="34" charset="0"/>
              </a:rPr>
              <a:t>So while writing an XSD documents we need to represent two types of elements Simple and Compound elements.</a:t>
            </a:r>
          </a:p>
          <a:p>
            <a:pPr marL="285750" indent="-285750">
              <a:buFont typeface="Wingdings" panose="05000000000000000000" pitchFamily="2" charset="2"/>
              <a:buChar char="Ø"/>
            </a:pPr>
            <a:r>
              <a:rPr lang="en-US" sz="1400" dirty="0" smtClean="0">
                <a:latin typeface="HP Simplified" panose="020B0604020204020204" pitchFamily="34" charset="0"/>
              </a:rPr>
              <a:t>The syntax’s for representing a simple and compound elements of XML in a XSD document are shown below.</a:t>
            </a:r>
          </a:p>
          <a:p>
            <a:r>
              <a:rPr lang="en-US" sz="1400" dirty="0" smtClean="0">
                <a:latin typeface="HP Simplified" panose="020B0604020204020204" pitchFamily="34" charset="0"/>
              </a:rPr>
              <a:t>   (1) Syntax for representing simple elements of XML document.</a:t>
            </a:r>
          </a:p>
          <a:p>
            <a:r>
              <a:rPr lang="en-US" sz="1400" dirty="0">
                <a:latin typeface="HP Simplified" panose="020B0604020204020204" pitchFamily="34" charset="0"/>
              </a:rPr>
              <a:t> </a:t>
            </a:r>
            <a:r>
              <a:rPr lang="en-US" sz="1400" dirty="0" smtClean="0">
                <a:latin typeface="HP Simplified" panose="020B0604020204020204" pitchFamily="34" charset="0"/>
              </a:rPr>
              <a:t>         &lt;</a:t>
            </a:r>
            <a:r>
              <a:rPr lang="en-US" sz="1400" dirty="0" err="1" smtClean="0">
                <a:latin typeface="HP Simplified" panose="020B0604020204020204" pitchFamily="34" charset="0"/>
              </a:rPr>
              <a:t>xs:element</a:t>
            </a:r>
            <a:r>
              <a:rPr lang="en-US" sz="1400" dirty="0" smtClean="0">
                <a:latin typeface="HP Simplified" panose="020B0604020204020204" pitchFamily="34" charset="0"/>
              </a:rPr>
              <a:t> name=“</a:t>
            </a:r>
            <a:r>
              <a:rPr lang="en-US" sz="1400" dirty="0" err="1" smtClean="0">
                <a:latin typeface="HP Simplified" panose="020B0604020204020204" pitchFamily="34" charset="0"/>
              </a:rPr>
              <a:t>elementname</a:t>
            </a:r>
            <a:r>
              <a:rPr lang="en-US" sz="1400" dirty="0" smtClean="0">
                <a:latin typeface="HP Simplified" panose="020B0604020204020204" pitchFamily="34" charset="0"/>
              </a:rPr>
              <a:t>” type=“datatype”/&gt;</a:t>
            </a:r>
          </a:p>
          <a:p>
            <a:r>
              <a:rPr lang="en-US" sz="1400" dirty="0" smtClean="0">
                <a:latin typeface="HP Simplified" panose="020B0604020204020204" pitchFamily="34" charset="0"/>
              </a:rPr>
              <a:t>(2) </a:t>
            </a:r>
            <a:r>
              <a:rPr lang="en-US" sz="1400" dirty="0">
                <a:latin typeface="HP Simplified" panose="020B0604020204020204" pitchFamily="34" charset="0"/>
              </a:rPr>
              <a:t>Syntax for representing </a:t>
            </a:r>
            <a:r>
              <a:rPr lang="en-US" sz="1400" dirty="0" smtClean="0">
                <a:latin typeface="HP Simplified" panose="020B0604020204020204" pitchFamily="34" charset="0"/>
              </a:rPr>
              <a:t>Compound element of </a:t>
            </a:r>
            <a:r>
              <a:rPr lang="en-US" sz="1400" dirty="0">
                <a:latin typeface="HP Simplified" panose="020B0604020204020204" pitchFamily="34" charset="0"/>
              </a:rPr>
              <a:t>XML document.</a:t>
            </a:r>
          </a:p>
          <a:p>
            <a:r>
              <a:rPr lang="en-US" sz="1400" dirty="0">
                <a:latin typeface="HP Simplified" panose="020B0604020204020204" pitchFamily="34" charset="0"/>
              </a:rPr>
              <a:t> </a:t>
            </a:r>
            <a:r>
              <a:rPr lang="en-US" sz="1400" u="sng" dirty="0" smtClean="0">
                <a:solidFill>
                  <a:srgbClr val="FF0000"/>
                </a:solidFill>
                <a:latin typeface="HP Simplified" panose="020B0604020204020204" pitchFamily="34" charset="0"/>
              </a:rPr>
              <a:t>Note</a:t>
            </a:r>
            <a:r>
              <a:rPr lang="en-US" sz="1400" dirty="0" smtClean="0">
                <a:solidFill>
                  <a:srgbClr val="FF0000"/>
                </a:solidFill>
                <a:latin typeface="HP Simplified" panose="020B0604020204020204" pitchFamily="34" charset="0"/>
              </a:rPr>
              <a:t>: </a:t>
            </a:r>
            <a:r>
              <a:rPr lang="en-US" sz="1400" dirty="0" smtClean="0">
                <a:latin typeface="HP Simplified" panose="020B0604020204020204" pitchFamily="34" charset="0"/>
              </a:rPr>
              <a:t>In order to represent compound element of an XML document in an XSD, first we need to create a type declaration representing structure of that xml element, then we need to declare element of that user-defined type, shown below slide </a:t>
            </a:r>
            <a:endParaRPr lang="en-US" sz="1400" dirty="0">
              <a:latin typeface="HP Simplified" panose="020B0604020204020204" pitchFamily="34" charset="0"/>
            </a:endParaRPr>
          </a:p>
          <a:p>
            <a:endParaRPr lang="en-US" sz="1400" dirty="0" smtClean="0">
              <a:latin typeface="HP Simplified" panose="020B0604020204020204" pitchFamily="34" charset="0"/>
            </a:endParaRPr>
          </a:p>
          <a:p>
            <a:pPr marL="285750" indent="-285750">
              <a:lnSpc>
                <a:spcPct val="150000"/>
              </a:lnSpc>
              <a:buFont typeface="Wingdings" panose="05000000000000000000" pitchFamily="2" charset="2"/>
              <a:buChar char="Ø"/>
            </a:pPr>
            <a:endParaRPr lang="en-US" sz="1400" dirty="0" smtClean="0">
              <a:latin typeface="HP Simplified" panose="020B0604020204020204" pitchFamily="34" charset="0"/>
            </a:endParaRPr>
          </a:p>
          <a:p>
            <a:pPr marL="285750" indent="-285750">
              <a:lnSpc>
                <a:spcPct val="150000"/>
              </a:lnSpc>
              <a:buFont typeface="Wingdings" panose="05000000000000000000" pitchFamily="2" charset="2"/>
              <a:buChar char="Ø"/>
            </a:pPr>
            <a:endParaRPr lang="en-US" sz="1400" dirty="0">
              <a:latin typeface="HP Simplified" panose="020B0604020204020204" pitchFamily="34" charset="0"/>
            </a:endParaRP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3177398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823" y="378916"/>
            <a:ext cx="8261492" cy="4086049"/>
          </a:xfrm>
          <a:prstGeom prst="rect">
            <a:avLst/>
          </a:prstGeom>
          <a:noFill/>
        </p:spPr>
        <p:txBody>
          <a:bodyPr wrap="square" lIns="0" tIns="0" rIns="0" bIns="0" rtlCol="0">
            <a:noAutofit/>
          </a:bodyPr>
          <a:lstStyle/>
          <a:p>
            <a:r>
              <a:rPr lang="en-US" sz="1400" dirty="0">
                <a:latin typeface="HP Simplified" panose="020B0604020204020204" pitchFamily="34" charset="0"/>
              </a:rPr>
              <a:t> </a:t>
            </a:r>
            <a:r>
              <a:rPr lang="en-US" sz="1400" dirty="0" smtClean="0">
                <a:latin typeface="HP Simplified" panose="020B0604020204020204" pitchFamily="34" charset="0"/>
              </a:rPr>
              <a:t>&lt;</a:t>
            </a:r>
            <a:r>
              <a:rPr lang="en-US" sz="1400" dirty="0" err="1" smtClean="0">
                <a:latin typeface="HP Simplified" panose="020B0604020204020204" pitchFamily="34" charset="0"/>
              </a:rPr>
              <a:t>xs:complexType</a:t>
            </a:r>
            <a:r>
              <a:rPr lang="en-US" sz="1400" dirty="0" smtClean="0">
                <a:latin typeface="HP Simplified" panose="020B0604020204020204" pitchFamily="34" charset="0"/>
              </a:rPr>
              <a:t> name=“</a:t>
            </a:r>
            <a:r>
              <a:rPr lang="en-US" sz="1400" dirty="0" err="1" smtClean="0">
                <a:latin typeface="HP Simplified" panose="020B0604020204020204" pitchFamily="34" charset="0"/>
              </a:rPr>
              <a:t>typeName</a:t>
            </a:r>
            <a:r>
              <a:rPr lang="en-US" sz="1400" dirty="0" smtClean="0">
                <a:latin typeface="HP Simplified" panose="020B0604020204020204" pitchFamily="34" charset="0"/>
              </a:rPr>
              <a:t>”&gt;</a:t>
            </a:r>
          </a:p>
          <a:p>
            <a:r>
              <a:rPr lang="en-US" sz="1400" dirty="0">
                <a:latin typeface="HP Simplified" panose="020B0604020204020204" pitchFamily="34" charset="0"/>
              </a:rPr>
              <a:t> </a:t>
            </a:r>
            <a:r>
              <a:rPr lang="en-US" sz="1400" dirty="0" smtClean="0">
                <a:latin typeface="HP Simplified" panose="020B0604020204020204" pitchFamily="34" charset="0"/>
              </a:rPr>
              <a:t>     &lt;</a:t>
            </a:r>
            <a:r>
              <a:rPr lang="en-US" sz="1400" dirty="0" err="1" smtClean="0">
                <a:latin typeface="HP Simplified" panose="020B0604020204020204" pitchFamily="34" charset="0"/>
              </a:rPr>
              <a:t>xs:sequence</a:t>
            </a:r>
            <a:r>
              <a:rPr lang="en-US" sz="1400" dirty="0" smtClean="0">
                <a:latin typeface="HP Simplified" panose="020B0604020204020204" pitchFamily="34" charset="0"/>
              </a:rPr>
              <a:t>&gt; or &lt;</a:t>
            </a:r>
            <a:r>
              <a:rPr lang="en-US" sz="1400" dirty="0" err="1" smtClean="0">
                <a:latin typeface="HP Simplified" panose="020B0604020204020204" pitchFamily="34" charset="0"/>
              </a:rPr>
              <a:t>xs:all</a:t>
            </a:r>
            <a:r>
              <a:rPr lang="en-US" sz="1400" dirty="0" smtClean="0">
                <a:latin typeface="HP Simplified" panose="020B0604020204020204" pitchFamily="34" charset="0"/>
              </a:rPr>
              <a:t>&gt;</a:t>
            </a:r>
          </a:p>
          <a:p>
            <a:r>
              <a:rPr lang="en-US" sz="1400" dirty="0">
                <a:latin typeface="HP Simplified" panose="020B0604020204020204" pitchFamily="34" charset="0"/>
              </a:rPr>
              <a:t> </a:t>
            </a:r>
            <a:r>
              <a:rPr lang="en-US" sz="1400" dirty="0" smtClean="0">
                <a:latin typeface="HP Simplified" panose="020B0604020204020204" pitchFamily="34" charset="0"/>
              </a:rPr>
              <a:t>              &lt;</a:t>
            </a:r>
            <a:r>
              <a:rPr lang="en-US" sz="1400" dirty="0" err="1" smtClean="0">
                <a:latin typeface="HP Simplified" panose="020B0604020204020204" pitchFamily="34" charset="0"/>
              </a:rPr>
              <a:t>xs:element</a:t>
            </a:r>
            <a:r>
              <a:rPr lang="en-US" sz="1400" dirty="0" smtClean="0">
                <a:latin typeface="HP Simplified" panose="020B0604020204020204" pitchFamily="34" charset="0"/>
              </a:rPr>
              <a:t> name=“….” type=“….”/&gt;</a:t>
            </a:r>
          </a:p>
          <a:p>
            <a:r>
              <a:rPr lang="en-US" sz="1400" dirty="0">
                <a:latin typeface="HP Simplified" panose="020B0604020204020204" pitchFamily="34" charset="0"/>
              </a:rPr>
              <a:t> </a:t>
            </a:r>
            <a:r>
              <a:rPr lang="en-US" sz="1400" dirty="0" smtClean="0">
                <a:latin typeface="HP Simplified" panose="020B0604020204020204" pitchFamily="34" charset="0"/>
              </a:rPr>
              <a:t>              &lt;</a:t>
            </a:r>
            <a:r>
              <a:rPr lang="en-US" sz="1400" dirty="0" err="1">
                <a:latin typeface="HP Simplified" panose="020B0604020204020204" pitchFamily="34" charset="0"/>
              </a:rPr>
              <a:t>xs:element</a:t>
            </a:r>
            <a:r>
              <a:rPr lang="en-US" sz="1400" dirty="0">
                <a:latin typeface="HP Simplified" panose="020B0604020204020204" pitchFamily="34" charset="0"/>
              </a:rPr>
              <a:t> name=“….” type</a:t>
            </a:r>
            <a:r>
              <a:rPr lang="en-US" sz="1400" dirty="0" smtClean="0">
                <a:latin typeface="HP Simplified" panose="020B0604020204020204" pitchFamily="34" charset="0"/>
              </a:rPr>
              <a:t>=“….”/&gt;</a:t>
            </a:r>
          </a:p>
          <a:p>
            <a:r>
              <a:rPr lang="en-US" sz="1400" dirty="0" smtClean="0">
                <a:latin typeface="HP Simplified" panose="020B0604020204020204" pitchFamily="34" charset="0"/>
              </a:rPr>
              <a:t>               &lt;</a:t>
            </a:r>
            <a:r>
              <a:rPr lang="en-US" sz="1400" dirty="0" err="1">
                <a:latin typeface="HP Simplified" panose="020B0604020204020204" pitchFamily="34" charset="0"/>
              </a:rPr>
              <a:t>xs:element</a:t>
            </a:r>
            <a:r>
              <a:rPr lang="en-US" sz="1400" dirty="0">
                <a:latin typeface="HP Simplified" panose="020B0604020204020204" pitchFamily="34" charset="0"/>
              </a:rPr>
              <a:t> name=“….” type</a:t>
            </a:r>
            <a:r>
              <a:rPr lang="en-US" sz="1400" dirty="0" smtClean="0">
                <a:latin typeface="HP Simplified" panose="020B0604020204020204" pitchFamily="34" charset="0"/>
              </a:rPr>
              <a:t>=“….”/&gt;</a:t>
            </a:r>
          </a:p>
          <a:p>
            <a:r>
              <a:rPr lang="en-US" sz="1400" dirty="0" smtClean="0">
                <a:latin typeface="HP Simplified" panose="020B0604020204020204" pitchFamily="34" charset="0"/>
              </a:rPr>
              <a:t>      &lt;/</a:t>
            </a:r>
            <a:r>
              <a:rPr lang="en-US" sz="1400" dirty="0" err="1" smtClean="0">
                <a:latin typeface="HP Simplified" panose="020B0604020204020204" pitchFamily="34" charset="0"/>
              </a:rPr>
              <a:t>xs:sequence</a:t>
            </a:r>
            <a:r>
              <a:rPr lang="en-US" sz="1400" dirty="0">
                <a:latin typeface="HP Simplified" panose="020B0604020204020204" pitchFamily="34" charset="0"/>
              </a:rPr>
              <a:t>&gt; or </a:t>
            </a:r>
            <a:r>
              <a:rPr lang="en-US" sz="1400" dirty="0" smtClean="0">
                <a:latin typeface="HP Simplified" panose="020B0604020204020204" pitchFamily="34" charset="0"/>
              </a:rPr>
              <a:t>&lt;/</a:t>
            </a:r>
            <a:r>
              <a:rPr lang="en-US" sz="1400" dirty="0" err="1" smtClean="0">
                <a:latin typeface="HP Simplified" panose="020B0604020204020204" pitchFamily="34" charset="0"/>
              </a:rPr>
              <a:t>xs:all</a:t>
            </a:r>
            <a:r>
              <a:rPr lang="en-US" sz="1400" dirty="0" smtClean="0">
                <a:latin typeface="HP Simplified" panose="020B0604020204020204" pitchFamily="34" charset="0"/>
              </a:rPr>
              <a:t>&gt;</a:t>
            </a:r>
          </a:p>
          <a:p>
            <a:r>
              <a:rPr lang="en-US" sz="1400" dirty="0" smtClean="0">
                <a:latin typeface="HP Simplified" panose="020B0604020204020204" pitchFamily="34" charset="0"/>
              </a:rPr>
              <a:t>&lt;/</a:t>
            </a:r>
            <a:r>
              <a:rPr lang="en-US" sz="1400" dirty="0" err="1" smtClean="0">
                <a:latin typeface="HP Simplified" panose="020B0604020204020204" pitchFamily="34" charset="0"/>
              </a:rPr>
              <a:t>xs:complexType</a:t>
            </a:r>
            <a:r>
              <a:rPr lang="en-US" sz="1400" dirty="0" smtClean="0">
                <a:latin typeface="HP Simplified" panose="020B0604020204020204" pitchFamily="34" charset="0"/>
              </a:rPr>
              <a:t>&gt;</a:t>
            </a:r>
          </a:p>
          <a:p>
            <a:endParaRPr lang="en-US" sz="1400" dirty="0">
              <a:latin typeface="HP Simplified" panose="020B0604020204020204" pitchFamily="34" charset="0"/>
            </a:endParaRPr>
          </a:p>
          <a:p>
            <a:pPr marL="285750" indent="-285750">
              <a:buFont typeface="Wingdings" panose="05000000000000000000" pitchFamily="2" charset="2"/>
              <a:buChar char="Ø"/>
            </a:pPr>
            <a:r>
              <a:rPr lang="en-US" sz="1400" dirty="0" smtClean="0">
                <a:latin typeface="HP Simplified" panose="020B0604020204020204" pitchFamily="34" charset="0"/>
              </a:rPr>
              <a:t>Declaring a complex type is equal to declaring a class in java. In order to create user-defined data type in XSD document you need to declare a </a:t>
            </a:r>
            <a:r>
              <a:rPr lang="en-US" sz="1400" dirty="0" err="1" smtClean="0">
                <a:latin typeface="HP Simplified" panose="020B0604020204020204" pitchFamily="34" charset="0"/>
              </a:rPr>
              <a:t>complexType</a:t>
            </a:r>
            <a:r>
              <a:rPr lang="en-US" sz="1400" dirty="0" smtClean="0">
                <a:latin typeface="HP Simplified" panose="020B0604020204020204" pitchFamily="34" charset="0"/>
              </a:rPr>
              <a:t>, creating a </a:t>
            </a:r>
            <a:r>
              <a:rPr lang="en-US" sz="1400" dirty="0" err="1" smtClean="0">
                <a:latin typeface="HP Simplified" panose="020B0604020204020204" pitchFamily="34" charset="0"/>
              </a:rPr>
              <a:t>complexType</a:t>
            </a:r>
            <a:r>
              <a:rPr lang="en-US" sz="1400" dirty="0" smtClean="0">
                <a:latin typeface="HP Simplified" panose="020B0604020204020204" pitchFamily="34" charset="0"/>
              </a:rPr>
              <a:t> indicates you just declared the class structure. Once you create own data type . You can define as many elements you need of that type.</a:t>
            </a:r>
          </a:p>
          <a:p>
            <a:r>
              <a:rPr lang="en-US" sz="1400" u="sng" dirty="0" smtClean="0">
                <a:solidFill>
                  <a:srgbClr val="FF0000"/>
                </a:solidFill>
                <a:latin typeface="HP Simplified" panose="020B0604020204020204" pitchFamily="34" charset="0"/>
              </a:rPr>
              <a:t>Example</a:t>
            </a:r>
            <a:r>
              <a:rPr lang="en-US" sz="1400" dirty="0" smtClean="0">
                <a:solidFill>
                  <a:srgbClr val="FF0000"/>
                </a:solidFill>
                <a:latin typeface="HP Simplified" panose="020B0604020204020204" pitchFamily="34" charset="0"/>
              </a:rPr>
              <a:t>: </a:t>
            </a:r>
            <a:r>
              <a:rPr lang="en-US" sz="1400" dirty="0" smtClean="0">
                <a:latin typeface="HP Simplified" panose="020B0604020204020204" pitchFamily="34" charset="0"/>
              </a:rPr>
              <a:t>I declared a complex type whose name is </a:t>
            </a:r>
            <a:r>
              <a:rPr lang="en-US" sz="1400" dirty="0" err="1" smtClean="0">
                <a:latin typeface="HP Simplified" panose="020B0604020204020204" pitchFamily="34" charset="0"/>
              </a:rPr>
              <a:t>AddressType</a:t>
            </a:r>
            <a:r>
              <a:rPr lang="en-US" sz="1400" dirty="0" smtClean="0">
                <a:latin typeface="HP Simplified" panose="020B0604020204020204" pitchFamily="34" charset="0"/>
              </a:rPr>
              <a:t>.</a:t>
            </a:r>
          </a:p>
          <a:p>
            <a:r>
              <a:rPr lang="en-US" sz="1400" dirty="0">
                <a:latin typeface="HP Simplified" panose="020B0604020204020204" pitchFamily="34" charset="0"/>
              </a:rPr>
              <a:t> </a:t>
            </a:r>
            <a:r>
              <a:rPr lang="en-US" sz="1400" dirty="0" smtClean="0">
                <a:latin typeface="HP Simplified" panose="020B0604020204020204" pitchFamily="34" charset="0"/>
              </a:rPr>
              <a:t>      &lt;</a:t>
            </a:r>
            <a:r>
              <a:rPr lang="en-US" sz="1400" dirty="0" err="1" smtClean="0">
                <a:latin typeface="HP Simplified" panose="020B0604020204020204" pitchFamily="34" charset="0"/>
              </a:rPr>
              <a:t>xs:complexType</a:t>
            </a:r>
            <a:r>
              <a:rPr lang="en-US" sz="1400" dirty="0" smtClean="0">
                <a:latin typeface="HP Simplified" panose="020B0604020204020204" pitchFamily="34" charset="0"/>
              </a:rPr>
              <a:t> name=“</a:t>
            </a:r>
            <a:r>
              <a:rPr lang="en-US" sz="1400" dirty="0" err="1" smtClean="0">
                <a:latin typeface="HP Simplified" panose="020B0604020204020204" pitchFamily="34" charset="0"/>
              </a:rPr>
              <a:t>AddressType</a:t>
            </a:r>
            <a:r>
              <a:rPr lang="en-US" sz="1400" dirty="0" smtClean="0">
                <a:latin typeface="HP Simplified" panose="020B0604020204020204" pitchFamily="34" charset="0"/>
              </a:rPr>
              <a:t>”&gt;</a:t>
            </a:r>
          </a:p>
          <a:p>
            <a:r>
              <a:rPr lang="en-US" sz="1400" dirty="0" smtClean="0">
                <a:latin typeface="HP Simplified" panose="020B0604020204020204" pitchFamily="34" charset="0"/>
              </a:rPr>
              <a:t>               &lt;</a:t>
            </a:r>
            <a:r>
              <a:rPr lang="en-US" sz="1400" dirty="0" err="1" smtClean="0">
                <a:latin typeface="HP Simplified" panose="020B0604020204020204" pitchFamily="34" charset="0"/>
              </a:rPr>
              <a:t>xs:sequence</a:t>
            </a:r>
            <a:r>
              <a:rPr lang="en-US" sz="1400" dirty="0" smtClean="0">
                <a:latin typeface="HP Simplified" panose="020B0604020204020204" pitchFamily="34" charset="0"/>
              </a:rPr>
              <a:t>&gt;</a:t>
            </a:r>
          </a:p>
          <a:p>
            <a:r>
              <a:rPr lang="en-US" sz="1400" dirty="0">
                <a:latin typeface="HP Simplified" panose="020B0604020204020204" pitchFamily="34" charset="0"/>
              </a:rPr>
              <a:t> </a:t>
            </a:r>
            <a:r>
              <a:rPr lang="en-US" sz="1400" dirty="0" smtClean="0">
                <a:latin typeface="HP Simplified" panose="020B0604020204020204" pitchFamily="34" charset="0"/>
              </a:rPr>
              <a:t>                      &lt;</a:t>
            </a:r>
            <a:r>
              <a:rPr lang="en-US" sz="1400" dirty="0" err="1" smtClean="0">
                <a:latin typeface="HP Simplified" panose="020B0604020204020204" pitchFamily="34" charset="0"/>
              </a:rPr>
              <a:t>xs:element</a:t>
            </a:r>
            <a:r>
              <a:rPr lang="en-US" sz="1400" dirty="0" smtClean="0">
                <a:latin typeface="HP Simplified" panose="020B0604020204020204" pitchFamily="34" charset="0"/>
              </a:rPr>
              <a:t> name=“addressLine1” type=“</a:t>
            </a:r>
            <a:r>
              <a:rPr lang="en-US" sz="1400" dirty="0" err="1" smtClean="0">
                <a:latin typeface="HP Simplified" panose="020B0604020204020204" pitchFamily="34" charset="0"/>
              </a:rPr>
              <a:t>xs:string</a:t>
            </a:r>
            <a:r>
              <a:rPr lang="en-US" sz="1400" dirty="0" smtClean="0">
                <a:latin typeface="HP Simplified" panose="020B0604020204020204" pitchFamily="34" charset="0"/>
              </a:rPr>
              <a:t>”/&gt;</a:t>
            </a:r>
          </a:p>
          <a:p>
            <a:r>
              <a:rPr lang="en-US" sz="1400" dirty="0">
                <a:latin typeface="HP Simplified" panose="020B0604020204020204" pitchFamily="34" charset="0"/>
              </a:rPr>
              <a:t> </a:t>
            </a:r>
            <a:r>
              <a:rPr lang="en-US" sz="1400" dirty="0" smtClean="0">
                <a:latin typeface="HP Simplified" panose="020B0604020204020204" pitchFamily="34" charset="0"/>
              </a:rPr>
              <a:t>                        </a:t>
            </a:r>
            <a:r>
              <a:rPr lang="en-US" sz="1400" dirty="0">
                <a:latin typeface="HP Simplified" panose="020B0604020204020204" pitchFamily="34" charset="0"/>
              </a:rPr>
              <a:t>&lt;</a:t>
            </a:r>
            <a:r>
              <a:rPr lang="en-US" sz="1400" dirty="0" err="1">
                <a:latin typeface="HP Simplified" panose="020B0604020204020204" pitchFamily="34" charset="0"/>
              </a:rPr>
              <a:t>xs:element</a:t>
            </a:r>
            <a:r>
              <a:rPr lang="en-US" sz="1400" dirty="0">
                <a:latin typeface="HP Simplified" panose="020B0604020204020204" pitchFamily="34" charset="0"/>
              </a:rPr>
              <a:t> name=“</a:t>
            </a:r>
            <a:r>
              <a:rPr lang="en-US" sz="1400" dirty="0" smtClean="0">
                <a:latin typeface="HP Simplified" panose="020B0604020204020204" pitchFamily="34" charset="0"/>
              </a:rPr>
              <a:t>addressLine2” </a:t>
            </a:r>
            <a:r>
              <a:rPr lang="en-US" sz="1400" dirty="0">
                <a:latin typeface="HP Simplified" panose="020B0604020204020204" pitchFamily="34" charset="0"/>
              </a:rPr>
              <a:t>type=“</a:t>
            </a:r>
            <a:r>
              <a:rPr lang="en-US" sz="1400" dirty="0" err="1">
                <a:latin typeface="HP Simplified" panose="020B0604020204020204" pitchFamily="34" charset="0"/>
              </a:rPr>
              <a:t>xs:string</a:t>
            </a:r>
            <a:r>
              <a:rPr lang="en-US" sz="1400" dirty="0">
                <a:latin typeface="HP Simplified" panose="020B0604020204020204" pitchFamily="34" charset="0"/>
              </a:rPr>
              <a:t>”/&gt;</a:t>
            </a:r>
          </a:p>
          <a:p>
            <a:r>
              <a:rPr lang="en-US" sz="1400" dirty="0" smtClean="0">
                <a:latin typeface="HP Simplified" panose="020B0604020204020204" pitchFamily="34" charset="0"/>
              </a:rPr>
              <a:t>                        &lt;</a:t>
            </a:r>
            <a:r>
              <a:rPr lang="en-US" sz="1400" dirty="0" err="1">
                <a:latin typeface="HP Simplified" panose="020B0604020204020204" pitchFamily="34" charset="0"/>
              </a:rPr>
              <a:t>xs:element</a:t>
            </a:r>
            <a:r>
              <a:rPr lang="en-US" sz="1400" dirty="0">
                <a:latin typeface="HP Simplified" panose="020B0604020204020204" pitchFamily="34" charset="0"/>
              </a:rPr>
              <a:t> name</a:t>
            </a:r>
            <a:r>
              <a:rPr lang="en-US" sz="1400" dirty="0" smtClean="0">
                <a:latin typeface="HP Simplified" panose="020B0604020204020204" pitchFamily="34" charset="0"/>
              </a:rPr>
              <a:t>=“city” </a:t>
            </a:r>
            <a:r>
              <a:rPr lang="en-US" sz="1400" dirty="0">
                <a:latin typeface="HP Simplified" panose="020B0604020204020204" pitchFamily="34" charset="0"/>
              </a:rPr>
              <a:t>type=“</a:t>
            </a:r>
            <a:r>
              <a:rPr lang="en-US" sz="1400" dirty="0" err="1">
                <a:latin typeface="HP Simplified" panose="020B0604020204020204" pitchFamily="34" charset="0"/>
              </a:rPr>
              <a:t>xs:string</a:t>
            </a:r>
            <a:r>
              <a:rPr lang="en-US" sz="1400" dirty="0" smtClean="0">
                <a:latin typeface="HP Simplified" panose="020B0604020204020204" pitchFamily="34" charset="0"/>
              </a:rPr>
              <a:t>”/&gt;</a:t>
            </a:r>
          </a:p>
          <a:p>
            <a:r>
              <a:rPr lang="en-US" sz="1400" dirty="0">
                <a:latin typeface="HP Simplified" panose="020B0604020204020204" pitchFamily="34" charset="0"/>
              </a:rPr>
              <a:t> </a:t>
            </a:r>
            <a:r>
              <a:rPr lang="en-US" sz="1400" dirty="0" smtClean="0">
                <a:latin typeface="HP Simplified" panose="020B0604020204020204" pitchFamily="34" charset="0"/>
              </a:rPr>
              <a:t>              &lt;/</a:t>
            </a:r>
            <a:r>
              <a:rPr lang="en-US" sz="1400" dirty="0" err="1" smtClean="0">
                <a:latin typeface="HP Simplified" panose="020B0604020204020204" pitchFamily="34" charset="0"/>
              </a:rPr>
              <a:t>xs:sequence</a:t>
            </a:r>
            <a:r>
              <a:rPr lang="en-US" sz="1400" dirty="0" smtClean="0">
                <a:latin typeface="HP Simplified" panose="020B0604020204020204" pitchFamily="34" charset="0"/>
              </a:rPr>
              <a:t>&gt;</a:t>
            </a:r>
          </a:p>
          <a:p>
            <a:r>
              <a:rPr lang="en-US" sz="1400" dirty="0">
                <a:latin typeface="HP Simplified" panose="020B0604020204020204" pitchFamily="34" charset="0"/>
              </a:rPr>
              <a:t> </a:t>
            </a:r>
            <a:r>
              <a:rPr lang="en-US" sz="1400" dirty="0" smtClean="0">
                <a:latin typeface="HP Simplified" panose="020B0604020204020204" pitchFamily="34" charset="0"/>
              </a:rPr>
              <a:t>      &lt;/</a:t>
            </a:r>
            <a:r>
              <a:rPr lang="en-US" sz="1400" dirty="0" err="1" smtClean="0">
                <a:latin typeface="HP Simplified" panose="020B0604020204020204" pitchFamily="34" charset="0"/>
              </a:rPr>
              <a:t>xs:complexType</a:t>
            </a:r>
            <a:r>
              <a:rPr lang="en-US" sz="1400" dirty="0" smtClean="0">
                <a:latin typeface="HP Simplified" panose="020B0604020204020204" pitchFamily="34" charset="0"/>
              </a:rPr>
              <a:t>&gt; </a:t>
            </a:r>
            <a:endParaRPr lang="en-US" sz="1400" dirty="0">
              <a:latin typeface="HP Simplified" panose="020B0604020204020204" pitchFamily="34" charset="0"/>
            </a:endParaRPr>
          </a:p>
          <a:p>
            <a:pPr>
              <a:lnSpc>
                <a:spcPct val="150000"/>
              </a:lnSpc>
            </a:pPr>
            <a:endParaRPr lang="en-US" sz="1400" dirty="0">
              <a:latin typeface="HP Simplified" panose="020B0604020204020204" pitchFamily="34" charset="0"/>
            </a:endParaRPr>
          </a:p>
          <a:p>
            <a:pPr>
              <a:lnSpc>
                <a:spcPct val="150000"/>
              </a:lnSpc>
            </a:pPr>
            <a:endParaRPr lang="en-US" sz="1400" dirty="0" smtClean="0">
              <a:latin typeface="HP Simplified" panose="020B0604020204020204" pitchFamily="34" charset="0"/>
            </a:endParaRPr>
          </a:p>
          <a:p>
            <a:pPr marL="171450" indent="-171450">
              <a:lnSpc>
                <a:spcPct val="150000"/>
              </a:lnSpc>
              <a:buFont typeface="Arial" panose="020B0604020202020204" pitchFamily="34" charset="0"/>
              <a:buChar char="•"/>
            </a:pPr>
            <a:endParaRPr lang="en-US" sz="1400" dirty="0">
              <a:latin typeface="HP Simplified" panose="020B0604020204020204" pitchFamily="34" charset="0"/>
            </a:endParaRP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2646498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768" y="345664"/>
            <a:ext cx="8261492" cy="4086049"/>
          </a:xfrm>
          <a:prstGeom prst="rect">
            <a:avLst/>
          </a:prstGeom>
          <a:noFill/>
        </p:spPr>
        <p:txBody>
          <a:bodyPr wrap="square" lIns="0" tIns="0" rIns="0" bIns="0" rtlCol="0">
            <a:noAutofit/>
          </a:bodyPr>
          <a:lstStyle/>
          <a:p>
            <a:pPr marL="285750" indent="-285750">
              <a:buFont typeface="Wingdings" panose="05000000000000000000" pitchFamily="2" charset="2"/>
              <a:buChar char="Ø"/>
            </a:pPr>
            <a:r>
              <a:rPr lang="en-US" sz="1400" dirty="0" smtClean="0">
                <a:latin typeface="HP Simplified" panose="020B0604020204020204" pitchFamily="34" charset="0"/>
              </a:rPr>
              <a:t>Now the above fragment indicates you created your own user-defined data type whose name is “</a:t>
            </a:r>
            <a:r>
              <a:rPr lang="en-US" sz="1400" dirty="0" err="1" smtClean="0">
                <a:latin typeface="HP Simplified" panose="020B0604020204020204" pitchFamily="34" charset="0"/>
              </a:rPr>
              <a:t>AddressType</a:t>
            </a:r>
            <a:r>
              <a:rPr lang="en-US" sz="1400" dirty="0" smtClean="0">
                <a:latin typeface="HP Simplified" panose="020B0604020204020204" pitchFamily="34" charset="0"/>
              </a:rPr>
              <a:t>”. Now you can declare any number of elements representing that type as shown below.</a:t>
            </a:r>
          </a:p>
          <a:p>
            <a:r>
              <a:rPr lang="en-US" sz="1400" dirty="0">
                <a:latin typeface="HP Simplified" panose="020B0604020204020204" pitchFamily="34" charset="0"/>
              </a:rPr>
              <a:t> </a:t>
            </a:r>
            <a:r>
              <a:rPr lang="en-US" sz="1400" dirty="0" smtClean="0">
                <a:latin typeface="HP Simplified" panose="020B0604020204020204" pitchFamily="34" charset="0"/>
              </a:rPr>
              <a:t>         &lt;</a:t>
            </a:r>
            <a:r>
              <a:rPr lang="en-US" sz="1400" dirty="0" err="1" smtClean="0">
                <a:latin typeface="HP Simplified" panose="020B0604020204020204" pitchFamily="34" charset="0"/>
              </a:rPr>
              <a:t>xs:element</a:t>
            </a:r>
            <a:r>
              <a:rPr lang="en-US" sz="1400" dirty="0" smtClean="0">
                <a:latin typeface="HP Simplified" panose="020B0604020204020204" pitchFamily="34" charset="0"/>
              </a:rPr>
              <a:t> name=“</a:t>
            </a:r>
            <a:r>
              <a:rPr lang="en-US" sz="1400" dirty="0" err="1" smtClean="0">
                <a:latin typeface="HP Simplified" panose="020B0604020204020204" pitchFamily="34" charset="0"/>
              </a:rPr>
              <a:t>myAddress</a:t>
            </a:r>
            <a:r>
              <a:rPr lang="en-US" sz="1400" dirty="0" smtClean="0">
                <a:latin typeface="HP Simplified" panose="020B0604020204020204" pitchFamily="34" charset="0"/>
              </a:rPr>
              <a:t>” type=“</a:t>
            </a:r>
            <a:r>
              <a:rPr lang="en-US" sz="1400" dirty="0" err="1" smtClean="0">
                <a:latin typeface="HP Simplified" panose="020B0604020204020204" pitchFamily="34" charset="0"/>
              </a:rPr>
              <a:t>AddressType</a:t>
            </a:r>
            <a:r>
              <a:rPr lang="en-US" sz="1400" dirty="0" smtClean="0">
                <a:latin typeface="HP Simplified" panose="020B0604020204020204" pitchFamily="34" charset="0"/>
              </a:rPr>
              <a:t>”/&gt;</a:t>
            </a:r>
          </a:p>
          <a:p>
            <a:r>
              <a:rPr lang="en-US" sz="1400" u="sng" dirty="0" smtClean="0">
                <a:solidFill>
                  <a:srgbClr val="FF0000"/>
                </a:solidFill>
                <a:latin typeface="HP Simplified" panose="020B0604020204020204" pitchFamily="34" charset="0"/>
              </a:rPr>
              <a:t>Example</a:t>
            </a:r>
            <a:r>
              <a:rPr lang="en-US" sz="1400" dirty="0" smtClean="0">
                <a:latin typeface="HP Simplified" panose="020B0604020204020204" pitchFamily="34" charset="0"/>
              </a:rPr>
              <a:t> : Let’s take an XML document for which we will show how its XSD looks like.</a:t>
            </a:r>
          </a:p>
          <a:p>
            <a:r>
              <a:rPr lang="en-US" sz="1400" dirty="0" smtClean="0">
                <a:latin typeface="HP Simplified" panose="020B0604020204020204" pitchFamily="34" charset="0"/>
              </a:rPr>
              <a:t>            </a:t>
            </a:r>
            <a:r>
              <a:rPr lang="en-US" sz="1400" u="sng" dirty="0" smtClean="0">
                <a:solidFill>
                  <a:srgbClr val="0070C0"/>
                </a:solidFill>
                <a:latin typeface="HP Simplified" panose="020B0604020204020204" pitchFamily="34" charset="0"/>
              </a:rPr>
              <a:t>XML Document </a:t>
            </a:r>
            <a:r>
              <a:rPr lang="en-US" sz="1400" dirty="0" smtClean="0">
                <a:solidFill>
                  <a:srgbClr val="0070C0"/>
                </a:solidFill>
                <a:latin typeface="HP Simplified" panose="020B0604020204020204" pitchFamily="34" charset="0"/>
              </a:rPr>
              <a:t>                                                                                                                </a:t>
            </a:r>
            <a:r>
              <a:rPr lang="en-US" sz="1400" u="sng" dirty="0" smtClean="0">
                <a:solidFill>
                  <a:srgbClr val="0070C0"/>
                </a:solidFill>
                <a:latin typeface="HP Simplified" panose="020B0604020204020204" pitchFamily="34" charset="0"/>
              </a:rPr>
              <a:t>XSD Document</a:t>
            </a:r>
          </a:p>
          <a:p>
            <a:r>
              <a:rPr lang="en-US" sz="1400" dirty="0" smtClean="0">
                <a:latin typeface="HP Simplified" panose="020B0604020204020204" pitchFamily="34" charset="0"/>
              </a:rPr>
              <a:t>(Courier consignment information)    </a:t>
            </a:r>
          </a:p>
          <a:p>
            <a:r>
              <a:rPr lang="en-US" sz="1400" dirty="0" smtClean="0">
                <a:latin typeface="HP Simplified" panose="020B0604020204020204" pitchFamily="34" charset="0"/>
              </a:rPr>
              <a:t>                                               </a:t>
            </a:r>
          </a:p>
          <a:p>
            <a:r>
              <a:rPr lang="en-US" sz="1200" dirty="0" smtClean="0">
                <a:latin typeface="HP Simplified" panose="020B0604020204020204" pitchFamily="34" charset="0"/>
              </a:rPr>
              <a:t>&lt;consignment&gt;</a:t>
            </a:r>
          </a:p>
          <a:p>
            <a:r>
              <a:rPr lang="en-US" sz="1200" dirty="0">
                <a:latin typeface="HP Simplified" panose="020B0604020204020204" pitchFamily="34" charset="0"/>
              </a:rPr>
              <a:t> </a:t>
            </a:r>
            <a:r>
              <a:rPr lang="en-US" sz="1200" dirty="0" smtClean="0">
                <a:latin typeface="HP Simplified" panose="020B0604020204020204" pitchFamily="34" charset="0"/>
              </a:rPr>
              <a:t>      &lt;id&gt;A1001&lt;/id&gt;</a:t>
            </a:r>
          </a:p>
          <a:p>
            <a:r>
              <a:rPr lang="en-US" sz="1200" dirty="0">
                <a:latin typeface="HP Simplified" panose="020B0604020204020204" pitchFamily="34" charset="0"/>
              </a:rPr>
              <a:t> </a:t>
            </a:r>
            <a:r>
              <a:rPr lang="en-US" sz="1200" dirty="0" smtClean="0">
                <a:latin typeface="HP Simplified" panose="020B0604020204020204" pitchFamily="34" charset="0"/>
              </a:rPr>
              <a:t>      &lt;</a:t>
            </a:r>
            <a:r>
              <a:rPr lang="en-US" sz="1200" dirty="0" err="1" smtClean="0">
                <a:latin typeface="HP Simplified" panose="020B0604020204020204" pitchFamily="34" charset="0"/>
              </a:rPr>
              <a:t>bookedBy</a:t>
            </a:r>
            <a:r>
              <a:rPr lang="en-US" sz="1200" dirty="0" smtClean="0">
                <a:latin typeface="HP Simplified" panose="020B0604020204020204" pitchFamily="34" charset="0"/>
              </a:rPr>
              <a:t>&gt;AJAY&lt;/</a:t>
            </a:r>
            <a:r>
              <a:rPr lang="en-US" sz="1200" dirty="0" err="1" smtClean="0">
                <a:latin typeface="HP Simplified" panose="020B0604020204020204" pitchFamily="34" charset="0"/>
              </a:rPr>
              <a:t>bookedBy</a:t>
            </a:r>
            <a:r>
              <a:rPr lang="en-US" sz="1200" dirty="0" smtClean="0">
                <a:latin typeface="HP Simplified" panose="020B0604020204020204" pitchFamily="34" charset="0"/>
              </a:rPr>
              <a:t>&gt;</a:t>
            </a:r>
          </a:p>
          <a:p>
            <a:r>
              <a:rPr lang="en-US" sz="1200" dirty="0">
                <a:latin typeface="HP Simplified" panose="020B0604020204020204" pitchFamily="34" charset="0"/>
              </a:rPr>
              <a:t> </a:t>
            </a:r>
            <a:r>
              <a:rPr lang="en-US" sz="1200" dirty="0" smtClean="0">
                <a:latin typeface="HP Simplified" panose="020B0604020204020204" pitchFamily="34" charset="0"/>
              </a:rPr>
              <a:t>      &lt;</a:t>
            </a:r>
            <a:r>
              <a:rPr lang="en-US" sz="1200" dirty="0" err="1" smtClean="0">
                <a:latin typeface="HP Simplified" panose="020B0604020204020204" pitchFamily="34" charset="0"/>
              </a:rPr>
              <a:t>deliveredTo</a:t>
            </a:r>
            <a:r>
              <a:rPr lang="en-US" sz="1200" dirty="0" smtClean="0">
                <a:latin typeface="HP Simplified" panose="020B0604020204020204" pitchFamily="34" charset="0"/>
              </a:rPr>
              <a:t>&gt;HPE&lt;/</a:t>
            </a:r>
            <a:r>
              <a:rPr lang="en-US" sz="1200" dirty="0" err="1" smtClean="0">
                <a:latin typeface="HP Simplified" panose="020B0604020204020204" pitchFamily="34" charset="0"/>
              </a:rPr>
              <a:t>deliveredTo</a:t>
            </a:r>
            <a:r>
              <a:rPr lang="en-US" sz="1200" dirty="0" smtClean="0">
                <a:latin typeface="HP Simplified" panose="020B0604020204020204" pitchFamily="34" charset="0"/>
              </a:rPr>
              <a:t>&gt;</a:t>
            </a:r>
          </a:p>
          <a:p>
            <a:r>
              <a:rPr lang="en-US" sz="1200" dirty="0" smtClean="0">
                <a:latin typeface="HP Simplified" panose="020B0604020204020204" pitchFamily="34" charset="0"/>
              </a:rPr>
              <a:t>       &lt;</a:t>
            </a:r>
            <a:r>
              <a:rPr lang="en-US" sz="1200" dirty="0" err="1" smtClean="0">
                <a:latin typeface="HP Simplified" panose="020B0604020204020204" pitchFamily="34" charset="0"/>
              </a:rPr>
              <a:t>shippingAddress</a:t>
            </a:r>
            <a:r>
              <a:rPr lang="en-US" sz="1200" dirty="0" smtClean="0">
                <a:latin typeface="HP Simplified" panose="020B0604020204020204" pitchFamily="34" charset="0"/>
              </a:rPr>
              <a:t>&gt;</a:t>
            </a:r>
          </a:p>
          <a:p>
            <a:r>
              <a:rPr lang="en-US" sz="1200" dirty="0">
                <a:latin typeface="HP Simplified" panose="020B0604020204020204" pitchFamily="34" charset="0"/>
              </a:rPr>
              <a:t> </a:t>
            </a:r>
            <a:r>
              <a:rPr lang="en-US" sz="1200" dirty="0" smtClean="0">
                <a:latin typeface="HP Simplified" panose="020B0604020204020204" pitchFamily="34" charset="0"/>
              </a:rPr>
              <a:t>             &lt;addressLine1&gt;</a:t>
            </a:r>
            <a:r>
              <a:rPr lang="en-US" sz="1200" dirty="0">
                <a:latin typeface="HP Simplified" panose="020B0604020204020204" pitchFamily="34" charset="0"/>
              </a:rPr>
              <a:t> </a:t>
            </a:r>
            <a:r>
              <a:rPr lang="en-US" sz="1200" dirty="0" smtClean="0">
                <a:latin typeface="HP Simplified" panose="020B0604020204020204" pitchFamily="34" charset="0"/>
              </a:rPr>
              <a:t>NGR Layout&lt;/addressLine1&gt;</a:t>
            </a:r>
          </a:p>
          <a:p>
            <a:r>
              <a:rPr lang="en-US" sz="1200" dirty="0" smtClean="0">
                <a:latin typeface="HP Simplified" panose="020B0604020204020204" pitchFamily="34" charset="0"/>
              </a:rPr>
              <a:t>              &lt;addressLine2&gt; </a:t>
            </a:r>
            <a:r>
              <a:rPr lang="en-US" sz="1200" dirty="0" err="1" smtClean="0">
                <a:latin typeface="HP Simplified" panose="020B0604020204020204" pitchFamily="34" charset="0"/>
              </a:rPr>
              <a:t>Rupena</a:t>
            </a:r>
            <a:r>
              <a:rPr lang="en-US" sz="1200" dirty="0" smtClean="0">
                <a:latin typeface="HP Simplified" panose="020B0604020204020204" pitchFamily="34" charset="0"/>
              </a:rPr>
              <a:t> </a:t>
            </a:r>
            <a:r>
              <a:rPr lang="en-US" sz="1200" dirty="0" err="1" smtClean="0">
                <a:latin typeface="HP Simplified" panose="020B0604020204020204" pitchFamily="34" charset="0"/>
              </a:rPr>
              <a:t>Agrahara</a:t>
            </a:r>
            <a:r>
              <a:rPr lang="en-US" sz="1200" dirty="0" smtClean="0">
                <a:latin typeface="HP Simplified" panose="020B0604020204020204" pitchFamily="34" charset="0"/>
              </a:rPr>
              <a:t>&lt;/addressLine2&gt;</a:t>
            </a:r>
          </a:p>
          <a:p>
            <a:r>
              <a:rPr lang="en-US" sz="1200" dirty="0">
                <a:latin typeface="HP Simplified" panose="020B0604020204020204" pitchFamily="34" charset="0"/>
              </a:rPr>
              <a:t> </a:t>
            </a:r>
            <a:r>
              <a:rPr lang="en-US" sz="1200" dirty="0" smtClean="0">
                <a:latin typeface="HP Simplified" panose="020B0604020204020204" pitchFamily="34" charset="0"/>
              </a:rPr>
              <a:t>              &lt;city&gt;Bangalore&lt;/city&gt;</a:t>
            </a:r>
          </a:p>
          <a:p>
            <a:r>
              <a:rPr lang="en-US" sz="1200" dirty="0">
                <a:latin typeface="HP Simplified" panose="020B0604020204020204" pitchFamily="34" charset="0"/>
              </a:rPr>
              <a:t> </a:t>
            </a:r>
            <a:r>
              <a:rPr lang="en-US" sz="1200" dirty="0" smtClean="0">
                <a:latin typeface="HP Simplified" panose="020B0604020204020204" pitchFamily="34" charset="0"/>
              </a:rPr>
              <a:t>               &lt;state&gt;K.A&lt;/state&gt;</a:t>
            </a:r>
          </a:p>
          <a:p>
            <a:r>
              <a:rPr lang="en-US" sz="1200" dirty="0">
                <a:latin typeface="HP Simplified" panose="020B0604020204020204" pitchFamily="34" charset="0"/>
              </a:rPr>
              <a:t> </a:t>
            </a:r>
            <a:r>
              <a:rPr lang="en-US" sz="1200" dirty="0" smtClean="0">
                <a:latin typeface="HP Simplified" panose="020B0604020204020204" pitchFamily="34" charset="0"/>
              </a:rPr>
              <a:t>               &lt;zip&gt;560068&lt;/zip&gt;</a:t>
            </a:r>
          </a:p>
          <a:p>
            <a:r>
              <a:rPr lang="en-US" sz="1200" dirty="0" smtClean="0">
                <a:latin typeface="HP Simplified" panose="020B0604020204020204" pitchFamily="34" charset="0"/>
              </a:rPr>
              <a:t>               &lt;country&gt;</a:t>
            </a:r>
            <a:r>
              <a:rPr lang="en-US" sz="1200" dirty="0" err="1" smtClean="0">
                <a:latin typeface="HP Simplified" panose="020B0604020204020204" pitchFamily="34" charset="0"/>
              </a:rPr>
              <a:t>Indai</a:t>
            </a:r>
            <a:r>
              <a:rPr lang="en-US" sz="1200" dirty="0" smtClean="0">
                <a:latin typeface="HP Simplified" panose="020B0604020204020204" pitchFamily="34" charset="0"/>
              </a:rPr>
              <a:t>&lt;/country&gt;</a:t>
            </a:r>
          </a:p>
          <a:p>
            <a:r>
              <a:rPr lang="en-US" sz="1200" dirty="0">
                <a:latin typeface="HP Simplified" panose="020B0604020204020204" pitchFamily="34" charset="0"/>
              </a:rPr>
              <a:t> </a:t>
            </a:r>
            <a:r>
              <a:rPr lang="en-US" sz="1200" dirty="0" smtClean="0">
                <a:latin typeface="HP Simplified" panose="020B0604020204020204" pitchFamily="34" charset="0"/>
              </a:rPr>
              <a:t>      &lt;/</a:t>
            </a:r>
            <a:r>
              <a:rPr lang="en-US" sz="1200" dirty="0" err="1" smtClean="0">
                <a:latin typeface="HP Simplified" panose="020B0604020204020204" pitchFamily="34" charset="0"/>
              </a:rPr>
              <a:t>shippingAddress</a:t>
            </a:r>
            <a:r>
              <a:rPr lang="en-US" sz="1200" dirty="0" smtClean="0">
                <a:latin typeface="HP Simplified" panose="020B0604020204020204" pitchFamily="34" charset="0"/>
              </a:rPr>
              <a:t>&gt;</a:t>
            </a:r>
          </a:p>
          <a:p>
            <a:r>
              <a:rPr lang="en-US" sz="1200" dirty="0" smtClean="0">
                <a:latin typeface="HP Simplified" panose="020B0604020204020204" pitchFamily="34" charset="0"/>
              </a:rPr>
              <a:t>&lt;/consignment&gt;</a:t>
            </a:r>
          </a:p>
          <a:p>
            <a:pPr marL="171450" indent="-171450">
              <a:lnSpc>
                <a:spcPct val="150000"/>
              </a:lnSpc>
              <a:buFont typeface="Arial" panose="020B0604020202020204" pitchFamily="34" charset="0"/>
              <a:buChar char="•"/>
            </a:pPr>
            <a:endParaRPr lang="en-US" sz="1400" dirty="0">
              <a:latin typeface="HP Simplified" panose="020B0604020204020204" pitchFamily="34" charset="0"/>
            </a:endParaRP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9148" y="1471353"/>
            <a:ext cx="4955376" cy="2868920"/>
          </a:xfrm>
          <a:prstGeom prst="rect">
            <a:avLst/>
          </a:prstGeom>
        </p:spPr>
      </p:pic>
    </p:spTree>
    <p:extLst>
      <p:ext uri="{BB962C8B-B14F-4D97-AF65-F5344CB8AC3E}">
        <p14:creationId xmlns:p14="http://schemas.microsoft.com/office/powerpoint/2010/main" val="890015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016F8AB-BCEA-4347-8BA6-BE776009BC89}" type="slidenum">
              <a:rPr lang="en-US" smtClean="0">
                <a:solidFill>
                  <a:srgbClr val="617D78"/>
                </a:solidFill>
              </a:rPr>
              <a:pPr/>
              <a:t>2</a:t>
            </a:fld>
            <a:endParaRPr lang="en-US">
              <a:solidFill>
                <a:srgbClr val="617D78"/>
              </a:solidFill>
            </a:endParaRPr>
          </a:p>
        </p:txBody>
      </p:sp>
      <p:sp>
        <p:nvSpPr>
          <p:cNvPr id="6" name="Title 3"/>
          <p:cNvSpPr>
            <a:spLocks noGrp="1"/>
          </p:cNvSpPr>
          <p:nvPr>
            <p:ph type="title"/>
          </p:nvPr>
        </p:nvSpPr>
        <p:spPr>
          <a:xfrm>
            <a:off x="483650" y="378917"/>
            <a:ext cx="7754114" cy="323165"/>
          </a:xfrm>
        </p:spPr>
        <p:txBody>
          <a:bodyPr/>
          <a:lstStyle/>
          <a:p>
            <a:r>
              <a:rPr lang="en-US" sz="4000" dirty="0" smtClean="0">
                <a:latin typeface="HP Simplified" panose="020B0604020204020204" pitchFamily="34" charset="0"/>
              </a:rPr>
              <a:t>Agenda</a:t>
            </a:r>
            <a:endParaRPr lang="en-GB" sz="1050" b="0" dirty="0">
              <a:latin typeface="HP Simplified" panose="020B0604020204020204" pitchFamily="34" charset="0"/>
            </a:endParaRPr>
          </a:p>
        </p:txBody>
      </p:sp>
      <p:sp>
        <p:nvSpPr>
          <p:cNvPr id="7" name="TextBox 6"/>
          <p:cNvSpPr txBox="1"/>
          <p:nvPr/>
        </p:nvSpPr>
        <p:spPr>
          <a:xfrm>
            <a:off x="483650" y="931026"/>
            <a:ext cx="8203149" cy="3690850"/>
          </a:xfrm>
          <a:prstGeom prst="rect">
            <a:avLst/>
          </a:prstGeom>
          <a:noFill/>
        </p:spPr>
        <p:txBody>
          <a:bodyPr wrap="square" lIns="0" tIns="0" rIns="0" bIns="0" rtlCol="0">
            <a:noAutofit/>
          </a:bodyPr>
          <a:lstStyle/>
          <a:p>
            <a:pPr marL="171450" indent="-171450" algn="just">
              <a:lnSpc>
                <a:spcPct val="150000"/>
              </a:lnSpc>
              <a:buFont typeface="Arial" panose="020B0604020202020204" pitchFamily="34" charset="0"/>
              <a:buChar char="•"/>
            </a:pPr>
            <a:r>
              <a:rPr lang="en-US" sz="1600" dirty="0" smtClean="0">
                <a:latin typeface="HP Simplified" panose="020B0604020204020204" pitchFamily="34" charset="0"/>
              </a:rPr>
              <a:t>XML</a:t>
            </a:r>
          </a:p>
          <a:p>
            <a:pPr marL="171450" indent="-171450" algn="just">
              <a:lnSpc>
                <a:spcPct val="150000"/>
              </a:lnSpc>
              <a:buFont typeface="Arial" panose="020B0604020202020204" pitchFamily="34" charset="0"/>
              <a:buChar char="•"/>
            </a:pPr>
            <a:r>
              <a:rPr lang="en-US" sz="1600" dirty="0" smtClean="0">
                <a:latin typeface="HP Simplified" panose="020B0604020204020204" pitchFamily="34" charset="0"/>
              </a:rPr>
              <a:t>DTD</a:t>
            </a:r>
          </a:p>
          <a:p>
            <a:pPr marL="171450" indent="-171450" algn="just">
              <a:lnSpc>
                <a:spcPct val="150000"/>
              </a:lnSpc>
              <a:buFont typeface="Arial" panose="020B0604020202020204" pitchFamily="34" charset="0"/>
              <a:buChar char="•"/>
            </a:pPr>
            <a:r>
              <a:rPr lang="en-US" sz="1600" dirty="0" smtClean="0">
                <a:latin typeface="HP Simplified" panose="020B0604020204020204" pitchFamily="34" charset="0"/>
              </a:rPr>
              <a:t>XSD</a:t>
            </a:r>
          </a:p>
          <a:p>
            <a:pPr marL="171450" indent="-171450" algn="just">
              <a:lnSpc>
                <a:spcPct val="150000"/>
              </a:lnSpc>
              <a:buFont typeface="Arial" panose="020B0604020202020204" pitchFamily="34" charset="0"/>
              <a:buChar char="•"/>
            </a:pPr>
            <a:r>
              <a:rPr lang="en-US" sz="1600" dirty="0" smtClean="0">
                <a:latin typeface="HP Simplified" panose="020B0604020204020204" pitchFamily="34" charset="0"/>
              </a:rPr>
              <a:t>JAXP</a:t>
            </a:r>
          </a:p>
          <a:p>
            <a:pPr marL="171450" indent="-171450" algn="just">
              <a:lnSpc>
                <a:spcPct val="150000"/>
              </a:lnSpc>
              <a:buFont typeface="Arial" panose="020B0604020202020204" pitchFamily="34" charset="0"/>
              <a:buChar char="•"/>
            </a:pPr>
            <a:r>
              <a:rPr lang="en-US" sz="1600" dirty="0" smtClean="0">
                <a:latin typeface="HP Simplified" panose="020B0604020204020204" pitchFamily="34" charset="0"/>
              </a:rPr>
              <a:t>JAXB</a:t>
            </a:r>
          </a:p>
          <a:p>
            <a:pPr marL="171450" indent="-171450" algn="just">
              <a:lnSpc>
                <a:spcPct val="150000"/>
              </a:lnSpc>
              <a:buFont typeface="Arial" panose="020B0604020202020204" pitchFamily="34" charset="0"/>
              <a:buChar char="•"/>
            </a:pPr>
            <a:endParaRPr lang="en-US" sz="1600" dirty="0">
              <a:latin typeface="HP Simplified" panose="020B0604020204020204" pitchFamily="34" charset="0"/>
            </a:endParaRPr>
          </a:p>
        </p:txBody>
      </p:sp>
    </p:spTree>
    <p:extLst>
      <p:ext uri="{BB962C8B-B14F-4D97-AF65-F5344CB8AC3E}">
        <p14:creationId xmlns:p14="http://schemas.microsoft.com/office/powerpoint/2010/main" val="1859992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400523" y="378916"/>
            <a:ext cx="7754114" cy="323165"/>
          </a:xfrm>
        </p:spPr>
        <p:txBody>
          <a:bodyPr/>
          <a:lstStyle/>
          <a:p>
            <a:r>
              <a:rPr lang="en-US" sz="1600" dirty="0" smtClean="0">
                <a:latin typeface="HP Simplified" panose="020B0604020204020204" pitchFamily="34" charset="0"/>
              </a:rPr>
              <a:t>Sequence VS all</a:t>
            </a:r>
            <a:endParaRPr lang="en-GB" sz="1600" b="0" dirty="0">
              <a:latin typeface="HP Simplified" panose="020B0604020204020204" pitchFamily="34" charset="0"/>
            </a:endParaRPr>
          </a:p>
        </p:txBody>
      </p:sp>
      <p:sp>
        <p:nvSpPr>
          <p:cNvPr id="2" name="TextBox 1"/>
          <p:cNvSpPr txBox="1"/>
          <p:nvPr/>
        </p:nvSpPr>
        <p:spPr>
          <a:xfrm>
            <a:off x="41565" y="702081"/>
            <a:ext cx="8745141" cy="4185805"/>
          </a:xfrm>
          <a:prstGeom prst="rect">
            <a:avLst/>
          </a:prstGeom>
          <a:noFill/>
        </p:spPr>
        <p:txBody>
          <a:bodyPr wrap="square" lIns="0" tIns="0" rIns="0" bIns="0" rtlCol="0">
            <a:noAutofit/>
          </a:bodyPr>
          <a:lstStyle/>
          <a:p>
            <a:pPr marL="285750" indent="-285750">
              <a:buFont typeface="Wingdings" panose="05000000000000000000" pitchFamily="2" charset="2"/>
              <a:buChar char="Ø"/>
            </a:pPr>
            <a:r>
              <a:rPr lang="en-US" sz="1400" dirty="0" smtClean="0">
                <a:latin typeface="HP Simplified" panose="020B0604020204020204" pitchFamily="34" charset="0"/>
              </a:rPr>
              <a:t>When we declaring a </a:t>
            </a:r>
            <a:r>
              <a:rPr lang="en-US" sz="1400" dirty="0" err="1" smtClean="0">
                <a:latin typeface="HP Simplified" panose="020B0604020204020204" pitchFamily="34" charset="0"/>
              </a:rPr>
              <a:t>complexType</a:t>
            </a:r>
            <a:r>
              <a:rPr lang="en-US" sz="1400" dirty="0" smtClean="0">
                <a:latin typeface="HP Simplified" panose="020B0604020204020204" pitchFamily="34" charset="0"/>
              </a:rPr>
              <a:t>, following the &lt;</a:t>
            </a:r>
            <a:r>
              <a:rPr lang="en-US" sz="1400" dirty="0" err="1" smtClean="0">
                <a:latin typeface="HP Simplified" panose="020B0604020204020204" pitchFamily="34" charset="0"/>
              </a:rPr>
              <a:t>xs:complexType</a:t>
            </a:r>
            <a:r>
              <a:rPr lang="en-US" sz="1400" dirty="0" smtClean="0">
                <a:latin typeface="HP Simplified" panose="020B0604020204020204" pitchFamily="34" charset="0"/>
              </a:rPr>
              <a:t>&gt; tag we see a tag &lt;</a:t>
            </a:r>
            <a:r>
              <a:rPr lang="en-US" sz="1400" dirty="0" err="1" smtClean="0">
                <a:latin typeface="HP Simplified" panose="020B0604020204020204" pitchFamily="34" charset="0"/>
              </a:rPr>
              <a:t>xs:sequence</a:t>
            </a:r>
            <a:r>
              <a:rPr lang="en-US" sz="1400" dirty="0" smtClean="0">
                <a:latin typeface="HP Simplified" panose="020B0604020204020204" pitchFamily="34" charset="0"/>
              </a:rPr>
              <a:t>&gt; or &lt;</a:t>
            </a:r>
            <a:r>
              <a:rPr lang="en-US" sz="1400" dirty="0" err="1" smtClean="0">
                <a:latin typeface="HP Simplified" panose="020B0604020204020204" pitchFamily="34" charset="0"/>
              </a:rPr>
              <a:t>xs:all</a:t>
            </a:r>
            <a:r>
              <a:rPr lang="en-US" sz="1400" dirty="0" smtClean="0">
                <a:latin typeface="HP Simplified" panose="020B0604020204020204" pitchFamily="34" charset="0"/>
              </a:rPr>
              <a:t>&gt;. When we use &lt;</a:t>
            </a:r>
            <a:r>
              <a:rPr lang="en-US" sz="1400" dirty="0" err="1" smtClean="0">
                <a:latin typeface="HP Simplified" panose="020B0604020204020204" pitchFamily="34" charset="0"/>
              </a:rPr>
              <a:t>xs:sequence</a:t>
            </a:r>
            <a:r>
              <a:rPr lang="en-US" sz="1400" dirty="0" smtClean="0">
                <a:latin typeface="HP Simplified" panose="020B0604020204020204" pitchFamily="34" charset="0"/>
              </a:rPr>
              <a:t>&gt; under &lt;</a:t>
            </a:r>
            <a:r>
              <a:rPr lang="en-US" sz="1400" dirty="0" err="1" smtClean="0">
                <a:latin typeface="HP Simplified" panose="020B0604020204020204" pitchFamily="34" charset="0"/>
              </a:rPr>
              <a:t>xs:complexType</a:t>
            </a:r>
            <a:r>
              <a:rPr lang="en-US" sz="1400" dirty="0" smtClean="0">
                <a:latin typeface="HP Simplified" panose="020B0604020204020204" pitchFamily="34" charset="0"/>
              </a:rPr>
              <a:t>&gt; tag, It indicates is all the elements that are declared in that </a:t>
            </a:r>
            <a:r>
              <a:rPr lang="en-US" sz="1400" dirty="0" err="1" smtClean="0">
                <a:latin typeface="HP Simplified" panose="020B0604020204020204" pitchFamily="34" charset="0"/>
              </a:rPr>
              <a:t>complexType</a:t>
            </a:r>
            <a:r>
              <a:rPr lang="en-US" sz="1400" dirty="0" smtClean="0">
                <a:latin typeface="HP Simplified" panose="020B0604020204020204" pitchFamily="34" charset="0"/>
              </a:rPr>
              <a:t> must appear in the same order in xml document.</a:t>
            </a:r>
          </a:p>
          <a:p>
            <a:r>
              <a:rPr lang="en-US" sz="1400" u="sng" dirty="0" smtClean="0">
                <a:solidFill>
                  <a:srgbClr val="FF0000"/>
                </a:solidFill>
                <a:latin typeface="HP Simplified" panose="020B0604020204020204" pitchFamily="34" charset="0"/>
              </a:rPr>
              <a:t>Example</a:t>
            </a:r>
            <a:r>
              <a:rPr lang="en-US" sz="1400" dirty="0" smtClean="0">
                <a:solidFill>
                  <a:srgbClr val="FF0000"/>
                </a:solidFill>
                <a:latin typeface="HP Simplified" panose="020B0604020204020204" pitchFamily="34" charset="0"/>
              </a:rPr>
              <a:t>:</a:t>
            </a:r>
            <a:r>
              <a:rPr lang="en-US" sz="1400" dirty="0" smtClean="0">
                <a:latin typeface="HP Simplified" panose="020B0604020204020204" pitchFamily="34" charset="0"/>
              </a:rPr>
              <a:t> For example let’s take a </a:t>
            </a:r>
            <a:r>
              <a:rPr lang="en-US" sz="1400" dirty="0" err="1" smtClean="0">
                <a:latin typeface="HP Simplified" panose="020B0604020204020204" pitchFamily="34" charset="0"/>
              </a:rPr>
              <a:t>complexType</a:t>
            </a:r>
            <a:r>
              <a:rPr lang="en-US" sz="1400" dirty="0" smtClean="0">
                <a:latin typeface="HP Simplified" panose="020B0604020204020204" pitchFamily="34" charset="0"/>
              </a:rPr>
              <a:t> declaration “</a:t>
            </a:r>
            <a:r>
              <a:rPr lang="en-US" sz="1400" dirty="0" err="1" smtClean="0">
                <a:latin typeface="HP Simplified" panose="020B0604020204020204" pitchFamily="34" charset="0"/>
              </a:rPr>
              <a:t>ItemType</a:t>
            </a:r>
            <a:r>
              <a:rPr lang="en-US" sz="1400" dirty="0" smtClean="0">
                <a:latin typeface="HP Simplified" panose="020B0604020204020204" pitchFamily="34" charset="0"/>
              </a:rPr>
              <a:t>” which uses  &lt;</a:t>
            </a:r>
            <a:r>
              <a:rPr lang="en-US" sz="1400" dirty="0" err="1" smtClean="0">
                <a:latin typeface="HP Simplified" panose="020B0604020204020204" pitchFamily="34" charset="0"/>
              </a:rPr>
              <a:t>xs:sequence</a:t>
            </a:r>
            <a:r>
              <a:rPr lang="en-US" sz="1400" dirty="0" smtClean="0">
                <a:latin typeface="HP Simplified" panose="020B0604020204020204" pitchFamily="34" charset="0"/>
              </a:rPr>
              <a:t>&gt; tag.</a:t>
            </a:r>
          </a:p>
          <a:p>
            <a:endParaRPr lang="en-US" sz="1400" dirty="0" smtClean="0">
              <a:latin typeface="HP Simplified" panose="020B0604020204020204" pitchFamily="34" charset="0"/>
            </a:endParaRPr>
          </a:p>
          <a:p>
            <a:r>
              <a:rPr lang="en-US" sz="1400" dirty="0" smtClean="0">
                <a:latin typeface="HP Simplified" panose="020B0604020204020204" pitchFamily="34" charset="0"/>
              </a:rPr>
              <a:t>&lt;</a:t>
            </a:r>
            <a:r>
              <a:rPr lang="en-US" sz="1400" dirty="0" err="1" smtClean="0">
                <a:latin typeface="HP Simplified" panose="020B0604020204020204" pitchFamily="34" charset="0"/>
              </a:rPr>
              <a:t>xs:element</a:t>
            </a:r>
            <a:r>
              <a:rPr lang="en-US" sz="1400" dirty="0" smtClean="0">
                <a:latin typeface="HP Simplified" panose="020B0604020204020204" pitchFamily="34" charset="0"/>
              </a:rPr>
              <a:t> name=“item” type=“</a:t>
            </a:r>
            <a:r>
              <a:rPr lang="en-US" sz="1400" dirty="0" err="1" smtClean="0">
                <a:latin typeface="HP Simplified" panose="020B0604020204020204" pitchFamily="34" charset="0"/>
              </a:rPr>
              <a:t>ItemType</a:t>
            </a:r>
            <a:r>
              <a:rPr lang="en-US" sz="1400" dirty="0" smtClean="0">
                <a:latin typeface="HP Simplified" panose="020B0604020204020204" pitchFamily="34" charset="0"/>
              </a:rPr>
              <a:t>”/&gt;</a:t>
            </a:r>
          </a:p>
          <a:p>
            <a:r>
              <a:rPr lang="en-US" sz="1400" dirty="0" smtClean="0">
                <a:latin typeface="HP Simplified" panose="020B0604020204020204" pitchFamily="34" charset="0"/>
              </a:rPr>
              <a:t>&lt;</a:t>
            </a:r>
            <a:r>
              <a:rPr lang="en-US" sz="1400" dirty="0" err="1" smtClean="0">
                <a:latin typeface="HP Simplified" panose="020B0604020204020204" pitchFamily="34" charset="0"/>
              </a:rPr>
              <a:t>xs:complexType</a:t>
            </a:r>
            <a:r>
              <a:rPr lang="en-US" sz="1400" dirty="0" smtClean="0">
                <a:latin typeface="HP Simplified" panose="020B0604020204020204" pitchFamily="34" charset="0"/>
              </a:rPr>
              <a:t> name=“</a:t>
            </a:r>
            <a:r>
              <a:rPr lang="en-US" sz="1400" dirty="0" err="1" smtClean="0">
                <a:latin typeface="HP Simplified" panose="020B0604020204020204" pitchFamily="34" charset="0"/>
              </a:rPr>
              <a:t>ItemType</a:t>
            </a:r>
            <a:r>
              <a:rPr lang="en-US" sz="1400" dirty="0" smtClean="0">
                <a:latin typeface="HP Simplified" panose="020B0604020204020204" pitchFamily="34" charset="0"/>
              </a:rPr>
              <a:t>”&gt;                                                                  XML                                    </a:t>
            </a:r>
          </a:p>
          <a:p>
            <a:r>
              <a:rPr lang="en-US" sz="1400" dirty="0" smtClean="0">
                <a:latin typeface="HP Simplified" panose="020B0604020204020204" pitchFamily="34" charset="0"/>
              </a:rPr>
              <a:t>       &lt;</a:t>
            </a:r>
            <a:r>
              <a:rPr lang="en-US" sz="1400" dirty="0" err="1" smtClean="0">
                <a:latin typeface="HP Simplified" panose="020B0604020204020204" pitchFamily="34" charset="0"/>
              </a:rPr>
              <a:t>xs:sequence</a:t>
            </a:r>
            <a:r>
              <a:rPr lang="en-US" sz="1400" dirty="0" smtClean="0">
                <a:latin typeface="HP Simplified" panose="020B0604020204020204" pitchFamily="34" charset="0"/>
              </a:rPr>
              <a:t>&gt;                                                                                                                                     </a:t>
            </a:r>
          </a:p>
          <a:p>
            <a:r>
              <a:rPr lang="en-US" sz="1400" dirty="0">
                <a:latin typeface="HP Simplified" panose="020B0604020204020204" pitchFamily="34" charset="0"/>
              </a:rPr>
              <a:t> </a:t>
            </a:r>
            <a:r>
              <a:rPr lang="en-US" sz="1400" dirty="0" smtClean="0">
                <a:latin typeface="HP Simplified" panose="020B0604020204020204" pitchFamily="34" charset="0"/>
              </a:rPr>
              <a:t>             &lt;</a:t>
            </a:r>
            <a:r>
              <a:rPr lang="en-US" sz="1400" dirty="0" err="1" smtClean="0">
                <a:latin typeface="HP Simplified" panose="020B0604020204020204" pitchFamily="34" charset="0"/>
              </a:rPr>
              <a:t>xs:element</a:t>
            </a:r>
            <a:r>
              <a:rPr lang="en-US" sz="1400" dirty="0" smtClean="0">
                <a:latin typeface="HP Simplified" panose="020B0604020204020204" pitchFamily="34" charset="0"/>
              </a:rPr>
              <a:t> name=“</a:t>
            </a:r>
            <a:r>
              <a:rPr lang="en-US" sz="1400" dirty="0" err="1" smtClean="0">
                <a:latin typeface="HP Simplified" panose="020B0604020204020204" pitchFamily="34" charset="0"/>
              </a:rPr>
              <a:t>itemCode</a:t>
            </a:r>
            <a:r>
              <a:rPr lang="en-US" sz="1400" dirty="0" smtClean="0">
                <a:latin typeface="HP Simplified" panose="020B0604020204020204" pitchFamily="34" charset="0"/>
              </a:rPr>
              <a:t>” type=“</a:t>
            </a:r>
            <a:r>
              <a:rPr lang="en-US" sz="1400" dirty="0" err="1" smtClean="0">
                <a:latin typeface="HP Simplified" panose="020B0604020204020204" pitchFamily="34" charset="0"/>
              </a:rPr>
              <a:t>xs:string</a:t>
            </a:r>
            <a:r>
              <a:rPr lang="en-US" sz="1400" dirty="0" smtClean="0">
                <a:latin typeface="HP Simplified" panose="020B0604020204020204" pitchFamily="34" charset="0"/>
              </a:rPr>
              <a:t>”/&gt;</a:t>
            </a:r>
          </a:p>
          <a:p>
            <a:r>
              <a:rPr lang="en-US" sz="1400" dirty="0" smtClean="0">
                <a:latin typeface="HP Simplified" panose="020B0604020204020204" pitchFamily="34" charset="0"/>
              </a:rPr>
              <a:t>              &lt;</a:t>
            </a:r>
            <a:r>
              <a:rPr lang="en-US" sz="1400" dirty="0" err="1">
                <a:latin typeface="HP Simplified" panose="020B0604020204020204" pitchFamily="34" charset="0"/>
              </a:rPr>
              <a:t>xs:element</a:t>
            </a:r>
            <a:r>
              <a:rPr lang="en-US" sz="1400" dirty="0">
                <a:latin typeface="HP Simplified" panose="020B0604020204020204" pitchFamily="34" charset="0"/>
              </a:rPr>
              <a:t> name</a:t>
            </a:r>
            <a:r>
              <a:rPr lang="en-US" sz="1400" dirty="0" smtClean="0">
                <a:latin typeface="HP Simplified" panose="020B0604020204020204" pitchFamily="34" charset="0"/>
              </a:rPr>
              <a:t>=“quantity” </a:t>
            </a:r>
            <a:r>
              <a:rPr lang="en-US" sz="1400" dirty="0">
                <a:latin typeface="HP Simplified" panose="020B0604020204020204" pitchFamily="34" charset="0"/>
              </a:rPr>
              <a:t>type=“</a:t>
            </a:r>
            <a:r>
              <a:rPr lang="en-US" sz="1400" dirty="0" err="1" smtClean="0">
                <a:latin typeface="HP Simplified" panose="020B0604020204020204" pitchFamily="34" charset="0"/>
              </a:rPr>
              <a:t>xs:int</a:t>
            </a:r>
            <a:r>
              <a:rPr lang="en-US" sz="1400" dirty="0" smtClean="0">
                <a:latin typeface="HP Simplified" panose="020B0604020204020204" pitchFamily="34" charset="0"/>
              </a:rPr>
              <a:t>”/&gt;</a:t>
            </a:r>
          </a:p>
          <a:p>
            <a:r>
              <a:rPr lang="en-US" sz="1400" dirty="0" smtClean="0">
                <a:latin typeface="HP Simplified" panose="020B0604020204020204" pitchFamily="34" charset="0"/>
              </a:rPr>
              <a:t>        &lt;/</a:t>
            </a:r>
            <a:r>
              <a:rPr lang="en-US" sz="1400" dirty="0" err="1" smtClean="0">
                <a:latin typeface="HP Simplified" panose="020B0604020204020204" pitchFamily="34" charset="0"/>
              </a:rPr>
              <a:t>xs:sequence</a:t>
            </a:r>
            <a:r>
              <a:rPr lang="en-US" sz="1400" dirty="0" smtClean="0">
                <a:latin typeface="HP Simplified" panose="020B0604020204020204" pitchFamily="34" charset="0"/>
              </a:rPr>
              <a:t>&gt;</a:t>
            </a:r>
          </a:p>
          <a:p>
            <a:r>
              <a:rPr lang="en-US" sz="1400" dirty="0" smtClean="0">
                <a:latin typeface="HP Simplified" panose="020B0604020204020204" pitchFamily="34" charset="0"/>
              </a:rPr>
              <a:t>&lt;/</a:t>
            </a:r>
            <a:r>
              <a:rPr lang="en-US" sz="1400" dirty="0" err="1" smtClean="0">
                <a:latin typeface="HP Simplified" panose="020B0604020204020204" pitchFamily="34" charset="0"/>
              </a:rPr>
              <a:t>xs:complexType</a:t>
            </a:r>
            <a:r>
              <a:rPr lang="en-US" sz="1400" dirty="0" smtClean="0">
                <a:latin typeface="HP Simplified" panose="020B0604020204020204" pitchFamily="34" charset="0"/>
              </a:rPr>
              <a:t>&gt;</a:t>
            </a:r>
          </a:p>
          <a:p>
            <a:endParaRPr lang="en-US" sz="1400" dirty="0" smtClean="0">
              <a:latin typeface="HP Simplified" panose="020B0604020204020204" pitchFamily="34" charset="0"/>
            </a:endParaRPr>
          </a:p>
          <a:p>
            <a:pPr marL="285750" indent="-285750">
              <a:buFont typeface="Wingdings" panose="05000000000000000000" pitchFamily="2" charset="2"/>
              <a:buChar char="Ø"/>
            </a:pPr>
            <a:r>
              <a:rPr lang="en-US" sz="1400" dirty="0" smtClean="0">
                <a:latin typeface="HP Simplified" panose="020B0604020204020204" pitchFamily="34" charset="0"/>
              </a:rPr>
              <a:t>When we use &lt;</a:t>
            </a:r>
            <a:r>
              <a:rPr lang="en-US" sz="1400" dirty="0" err="1" smtClean="0">
                <a:latin typeface="HP Simplified" panose="020B0604020204020204" pitchFamily="34" charset="0"/>
              </a:rPr>
              <a:t>xs:all</a:t>
            </a:r>
            <a:r>
              <a:rPr lang="en-US" sz="1400" dirty="0" smtClean="0">
                <a:latin typeface="HP Simplified" panose="020B0604020204020204" pitchFamily="34" charset="0"/>
              </a:rPr>
              <a:t>&gt; tag, under item element the </a:t>
            </a:r>
            <a:r>
              <a:rPr lang="en-US" sz="1400" dirty="0" err="1" smtClean="0">
                <a:latin typeface="HP Simplified" panose="020B0604020204020204" pitchFamily="34" charset="0"/>
              </a:rPr>
              <a:t>itemCode</a:t>
            </a:r>
            <a:r>
              <a:rPr lang="en-US" sz="1400" dirty="0" smtClean="0">
                <a:latin typeface="HP Simplified" panose="020B0604020204020204" pitchFamily="34" charset="0"/>
              </a:rPr>
              <a:t> and quantity may not appear in the same </a:t>
            </a:r>
            <a:r>
              <a:rPr lang="en-US" sz="1400" dirty="0" err="1" smtClean="0">
                <a:latin typeface="HP Simplified" panose="020B0604020204020204" pitchFamily="34" charset="0"/>
              </a:rPr>
              <a:t>order.First</a:t>
            </a:r>
            <a:r>
              <a:rPr lang="en-US" sz="1400" dirty="0" smtClean="0">
                <a:latin typeface="HP Simplified" panose="020B0604020204020204" pitchFamily="34" charset="0"/>
              </a:rPr>
              <a:t> </a:t>
            </a:r>
            <a:r>
              <a:rPr lang="en-US" sz="1400" dirty="0" err="1" smtClean="0">
                <a:latin typeface="HP Simplified" panose="020B0604020204020204" pitchFamily="34" charset="0"/>
              </a:rPr>
              <a:t>guantity</a:t>
            </a:r>
            <a:r>
              <a:rPr lang="en-US" sz="1400" dirty="0" smtClean="0">
                <a:latin typeface="HP Simplified" panose="020B0604020204020204" pitchFamily="34" charset="0"/>
              </a:rPr>
              <a:t> might appear then </a:t>
            </a:r>
            <a:r>
              <a:rPr lang="en-US" sz="1400" dirty="0" err="1" smtClean="0">
                <a:latin typeface="HP Simplified" panose="020B0604020204020204" pitchFamily="34" charset="0"/>
              </a:rPr>
              <a:t>itemCode</a:t>
            </a:r>
            <a:r>
              <a:rPr lang="en-US" sz="1400" dirty="0" smtClean="0">
                <a:latin typeface="HP Simplified" panose="020B0604020204020204" pitchFamily="34" charset="0"/>
              </a:rPr>
              <a:t> can present in the xml. When we use &lt;</a:t>
            </a:r>
            <a:r>
              <a:rPr lang="en-US" sz="1400" dirty="0" err="1" smtClean="0">
                <a:latin typeface="HP Simplified" panose="020B0604020204020204" pitchFamily="34" charset="0"/>
              </a:rPr>
              <a:t>xs:all</a:t>
            </a:r>
            <a:r>
              <a:rPr lang="en-US" sz="1400" dirty="0" smtClean="0">
                <a:latin typeface="HP Simplified" panose="020B0604020204020204" pitchFamily="34" charset="0"/>
              </a:rPr>
              <a:t>&gt; all the elements under it should appear </a:t>
            </a:r>
            <a:r>
              <a:rPr lang="en-US" sz="1400" dirty="0" err="1" smtClean="0">
                <a:latin typeface="HP Simplified" panose="020B0604020204020204" pitchFamily="34" charset="0"/>
              </a:rPr>
              <a:t>atleast</a:t>
            </a:r>
            <a:r>
              <a:rPr lang="en-US" sz="1400" dirty="0" smtClean="0">
                <a:latin typeface="HP Simplified" panose="020B0604020204020204" pitchFamily="34" charset="0"/>
              </a:rPr>
              <a:t> 0 and at </a:t>
            </a:r>
            <a:r>
              <a:rPr lang="en-US" sz="1400" dirty="0" err="1" smtClean="0">
                <a:latin typeface="HP Simplified" panose="020B0604020204020204" pitchFamily="34" charset="0"/>
              </a:rPr>
              <a:t>amx</a:t>
            </a:r>
            <a:r>
              <a:rPr lang="en-US" sz="1400" dirty="0" smtClean="0">
                <a:latin typeface="HP Simplified" panose="020B0604020204020204" pitchFamily="34" charset="0"/>
              </a:rPr>
              <a:t> once.</a:t>
            </a:r>
            <a:endParaRPr lang="en-US" sz="1400" dirty="0">
              <a:latin typeface="HP Simplified" panose="020B0604020204020204" pitchFamily="34" charset="0"/>
            </a:endParaRPr>
          </a:p>
        </p:txBody>
      </p:sp>
      <p:grpSp>
        <p:nvGrpSpPr>
          <p:cNvPr id="4" name="Group 3"/>
          <p:cNvGrpSpPr>
            <a:grpSpLocks noChangeAspect="1"/>
          </p:cNvGrpSpPr>
          <p:nvPr/>
        </p:nvGrpSpPr>
        <p:grpSpPr>
          <a:xfrm>
            <a:off x="8530547" y="342854"/>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
        <p:nvSpPr>
          <p:cNvPr id="3" name="Right Arrow 2"/>
          <p:cNvSpPr/>
          <p:nvPr/>
        </p:nvSpPr>
        <p:spPr bwMode="ltGray">
          <a:xfrm>
            <a:off x="5036277" y="2154904"/>
            <a:ext cx="1022466" cy="498764"/>
          </a:xfrm>
          <a:prstGeom prst="right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8743" y="2146590"/>
            <a:ext cx="2495898" cy="800212"/>
          </a:xfrm>
          <a:prstGeom prst="rect">
            <a:avLst/>
          </a:prstGeom>
        </p:spPr>
      </p:pic>
    </p:spTree>
    <p:extLst>
      <p:ext uri="{BB962C8B-B14F-4D97-AF65-F5344CB8AC3E}">
        <p14:creationId xmlns:p14="http://schemas.microsoft.com/office/powerpoint/2010/main" val="3698539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141316" y="378916"/>
            <a:ext cx="8013321" cy="323165"/>
          </a:xfrm>
        </p:spPr>
        <p:txBody>
          <a:bodyPr/>
          <a:lstStyle/>
          <a:p>
            <a:r>
              <a:rPr lang="en-US" sz="2000" dirty="0" smtClean="0">
                <a:latin typeface="HP Simplified" panose="020B0604020204020204" pitchFamily="34" charset="0"/>
              </a:rPr>
              <a:t>Extending </a:t>
            </a:r>
            <a:r>
              <a:rPr lang="en-US" sz="2000" dirty="0" err="1" smtClean="0">
                <a:latin typeface="HP Simplified" panose="020B0604020204020204" pitchFamily="34" charset="0"/>
              </a:rPr>
              <a:t>ComplexTypes</a:t>
            </a:r>
            <a:endParaRPr lang="en-GB" sz="2000" b="0" dirty="0">
              <a:latin typeface="HP Simplified" panose="020B0604020204020204" pitchFamily="34" charset="0"/>
            </a:endParaRPr>
          </a:p>
        </p:txBody>
      </p:sp>
      <p:sp>
        <p:nvSpPr>
          <p:cNvPr id="2" name="TextBox 1"/>
          <p:cNvSpPr txBox="1"/>
          <p:nvPr/>
        </p:nvSpPr>
        <p:spPr>
          <a:xfrm>
            <a:off x="66502" y="655141"/>
            <a:ext cx="8678639" cy="4232745"/>
          </a:xfrm>
          <a:prstGeom prst="rect">
            <a:avLst/>
          </a:prstGeom>
          <a:noFill/>
        </p:spPr>
        <p:txBody>
          <a:bodyPr wrap="square" lIns="0" tIns="0" rIns="0" bIns="0" rtlCol="0">
            <a:noAutofit/>
          </a:bodyPr>
          <a:lstStyle/>
          <a:p>
            <a:pPr marL="285750" indent="-285750">
              <a:buFont typeface="Wingdings" panose="05000000000000000000" pitchFamily="2" charset="2"/>
              <a:buChar char="Ø"/>
            </a:pPr>
            <a:r>
              <a:rPr lang="en-US" sz="1200" dirty="0" smtClean="0">
                <a:latin typeface="HP Simplified" panose="020B0604020204020204" pitchFamily="34" charset="0"/>
              </a:rPr>
              <a:t>XSD along with allowing you to declare your own data types, it will also allow you to extend your own types by the means of inheritance as shown below.</a:t>
            </a:r>
            <a:endParaRPr lang="en-US" sz="1400" dirty="0" smtClean="0">
              <a:latin typeface="HP Simplified" panose="020B0604020204020204" pitchFamily="34" charset="0"/>
            </a:endParaRPr>
          </a:p>
          <a:p>
            <a:r>
              <a:rPr lang="en-US" sz="1400" dirty="0" smtClean="0">
                <a:latin typeface="HP Simplified" panose="020B0604020204020204" pitchFamily="34" charset="0"/>
              </a:rPr>
              <a:t>          </a:t>
            </a:r>
            <a:r>
              <a:rPr lang="en-US" sz="1400" dirty="0" smtClean="0">
                <a:solidFill>
                  <a:srgbClr val="7030A0"/>
                </a:solidFill>
                <a:latin typeface="HP Simplified" panose="020B0604020204020204" pitchFamily="34" charset="0"/>
              </a:rPr>
              <a:t>&lt;</a:t>
            </a:r>
            <a:r>
              <a:rPr lang="en-US" sz="1400" dirty="0" err="1" smtClean="0">
                <a:solidFill>
                  <a:srgbClr val="7030A0"/>
                </a:solidFill>
                <a:latin typeface="HP Simplified" panose="020B0604020204020204" pitchFamily="34" charset="0"/>
              </a:rPr>
              <a:t>xs:complexType</a:t>
            </a:r>
            <a:r>
              <a:rPr lang="en-US" sz="1400" dirty="0" smtClean="0">
                <a:solidFill>
                  <a:srgbClr val="7030A0"/>
                </a:solidFill>
                <a:latin typeface="HP Simplified" panose="020B0604020204020204" pitchFamily="34" charset="0"/>
              </a:rPr>
              <a:t> name=“</a:t>
            </a:r>
            <a:r>
              <a:rPr lang="en-US" sz="1400" dirty="0" err="1" smtClean="0">
                <a:solidFill>
                  <a:srgbClr val="7030A0"/>
                </a:solidFill>
                <a:latin typeface="HP Simplified" panose="020B0604020204020204" pitchFamily="34" charset="0"/>
              </a:rPr>
              <a:t>USShippingAddressType</a:t>
            </a:r>
            <a:r>
              <a:rPr lang="en-US" sz="1400" dirty="0" smtClean="0">
                <a:solidFill>
                  <a:srgbClr val="7030A0"/>
                </a:solidFill>
                <a:latin typeface="HP Simplified" panose="020B0604020204020204" pitchFamily="34" charset="0"/>
              </a:rPr>
              <a:t>”&gt;</a:t>
            </a:r>
          </a:p>
          <a:p>
            <a:r>
              <a:rPr lang="en-US" sz="1400" dirty="0">
                <a:solidFill>
                  <a:srgbClr val="7030A0"/>
                </a:solidFill>
                <a:latin typeface="HP Simplified" panose="020B0604020204020204" pitchFamily="34" charset="0"/>
              </a:rPr>
              <a:t> </a:t>
            </a:r>
            <a:r>
              <a:rPr lang="en-US" sz="1400" dirty="0" smtClean="0">
                <a:solidFill>
                  <a:srgbClr val="7030A0"/>
                </a:solidFill>
                <a:latin typeface="HP Simplified" panose="020B0604020204020204" pitchFamily="34" charset="0"/>
              </a:rPr>
              <a:t>              &lt;</a:t>
            </a:r>
            <a:r>
              <a:rPr lang="en-US" sz="1400" dirty="0" err="1" smtClean="0">
                <a:solidFill>
                  <a:srgbClr val="7030A0"/>
                </a:solidFill>
                <a:latin typeface="HP Simplified" panose="020B0604020204020204" pitchFamily="34" charset="0"/>
              </a:rPr>
              <a:t>xs:complexContent</a:t>
            </a:r>
            <a:r>
              <a:rPr lang="en-US" sz="1400" dirty="0" smtClean="0">
                <a:solidFill>
                  <a:srgbClr val="7030A0"/>
                </a:solidFill>
                <a:latin typeface="HP Simplified" panose="020B0604020204020204" pitchFamily="34" charset="0"/>
              </a:rPr>
              <a:t>&gt;</a:t>
            </a:r>
          </a:p>
          <a:p>
            <a:r>
              <a:rPr lang="en-US" sz="1400" dirty="0">
                <a:solidFill>
                  <a:srgbClr val="7030A0"/>
                </a:solidFill>
                <a:latin typeface="HP Simplified" panose="020B0604020204020204" pitchFamily="34" charset="0"/>
              </a:rPr>
              <a:t> </a:t>
            </a:r>
            <a:r>
              <a:rPr lang="en-US" sz="1400" dirty="0" smtClean="0">
                <a:solidFill>
                  <a:srgbClr val="7030A0"/>
                </a:solidFill>
                <a:latin typeface="HP Simplified" panose="020B0604020204020204" pitchFamily="34" charset="0"/>
              </a:rPr>
              <a:t>                      &lt;</a:t>
            </a:r>
            <a:r>
              <a:rPr lang="en-US" sz="1400" dirty="0" err="1" smtClean="0">
                <a:solidFill>
                  <a:srgbClr val="7030A0"/>
                </a:solidFill>
                <a:latin typeface="HP Simplified" panose="020B0604020204020204" pitchFamily="34" charset="0"/>
              </a:rPr>
              <a:t>xs:extension</a:t>
            </a:r>
            <a:r>
              <a:rPr lang="en-US" sz="1400" dirty="0" smtClean="0">
                <a:solidFill>
                  <a:srgbClr val="7030A0"/>
                </a:solidFill>
                <a:latin typeface="HP Simplified" panose="020B0604020204020204" pitchFamily="34" charset="0"/>
              </a:rPr>
              <a:t> base=“</a:t>
            </a:r>
            <a:r>
              <a:rPr lang="en-US" sz="1400" dirty="0" err="1" smtClean="0">
                <a:solidFill>
                  <a:srgbClr val="7030A0"/>
                </a:solidFill>
                <a:latin typeface="HP Simplified" panose="020B0604020204020204" pitchFamily="34" charset="0"/>
              </a:rPr>
              <a:t>shippingAddressType</a:t>
            </a:r>
            <a:r>
              <a:rPr lang="en-US" sz="1400" dirty="0" smtClean="0">
                <a:solidFill>
                  <a:srgbClr val="7030A0"/>
                </a:solidFill>
                <a:latin typeface="HP Simplified" panose="020B0604020204020204" pitchFamily="34" charset="0"/>
              </a:rPr>
              <a:t>”&gt;</a:t>
            </a:r>
          </a:p>
          <a:p>
            <a:r>
              <a:rPr lang="en-US" sz="1400" dirty="0">
                <a:solidFill>
                  <a:srgbClr val="7030A0"/>
                </a:solidFill>
                <a:latin typeface="HP Simplified" panose="020B0604020204020204" pitchFamily="34" charset="0"/>
              </a:rPr>
              <a:t> </a:t>
            </a:r>
            <a:r>
              <a:rPr lang="en-US" sz="1400" dirty="0" smtClean="0">
                <a:solidFill>
                  <a:srgbClr val="7030A0"/>
                </a:solidFill>
                <a:latin typeface="HP Simplified" panose="020B0604020204020204" pitchFamily="34" charset="0"/>
              </a:rPr>
              <a:t>                               &lt;</a:t>
            </a:r>
            <a:r>
              <a:rPr lang="en-US" sz="1400" dirty="0" err="1" smtClean="0">
                <a:solidFill>
                  <a:srgbClr val="7030A0"/>
                </a:solidFill>
                <a:latin typeface="HP Simplified" panose="020B0604020204020204" pitchFamily="34" charset="0"/>
              </a:rPr>
              <a:t>xs:sequence</a:t>
            </a:r>
            <a:r>
              <a:rPr lang="en-US" sz="1400" dirty="0" smtClean="0">
                <a:solidFill>
                  <a:srgbClr val="7030A0"/>
                </a:solidFill>
                <a:latin typeface="HP Simplified" panose="020B0604020204020204" pitchFamily="34" charset="0"/>
              </a:rPr>
              <a:t>&gt;</a:t>
            </a:r>
          </a:p>
          <a:p>
            <a:r>
              <a:rPr lang="en-US" sz="1400" dirty="0">
                <a:solidFill>
                  <a:srgbClr val="7030A0"/>
                </a:solidFill>
                <a:latin typeface="HP Simplified" panose="020B0604020204020204" pitchFamily="34" charset="0"/>
              </a:rPr>
              <a:t> </a:t>
            </a:r>
            <a:r>
              <a:rPr lang="en-US" sz="1400" dirty="0" smtClean="0">
                <a:solidFill>
                  <a:srgbClr val="7030A0"/>
                </a:solidFill>
                <a:latin typeface="HP Simplified" panose="020B0604020204020204" pitchFamily="34" charset="0"/>
              </a:rPr>
              <a:t>                                         &lt;</a:t>
            </a:r>
            <a:r>
              <a:rPr lang="en-US" sz="1400" dirty="0" err="1" smtClean="0">
                <a:solidFill>
                  <a:srgbClr val="7030A0"/>
                </a:solidFill>
                <a:latin typeface="HP Simplified" panose="020B0604020204020204" pitchFamily="34" charset="0"/>
              </a:rPr>
              <a:t>xs:element</a:t>
            </a:r>
            <a:r>
              <a:rPr lang="en-US" sz="1400" dirty="0" smtClean="0">
                <a:solidFill>
                  <a:srgbClr val="7030A0"/>
                </a:solidFill>
                <a:latin typeface="HP Simplified" panose="020B0604020204020204" pitchFamily="34" charset="0"/>
              </a:rPr>
              <a:t> name=“country” type=“</a:t>
            </a:r>
            <a:r>
              <a:rPr lang="en-US" sz="1400" dirty="0" err="1" smtClean="0">
                <a:solidFill>
                  <a:srgbClr val="7030A0"/>
                </a:solidFill>
                <a:latin typeface="HP Simplified" panose="020B0604020204020204" pitchFamily="34" charset="0"/>
              </a:rPr>
              <a:t>xs:string</a:t>
            </a:r>
            <a:r>
              <a:rPr lang="en-US" sz="1400" dirty="0" smtClean="0">
                <a:solidFill>
                  <a:srgbClr val="7030A0"/>
                </a:solidFill>
                <a:latin typeface="HP Simplified" panose="020B0604020204020204" pitchFamily="34" charset="0"/>
              </a:rPr>
              <a:t>”/&gt;</a:t>
            </a:r>
          </a:p>
          <a:p>
            <a:r>
              <a:rPr lang="en-US" sz="1400" dirty="0">
                <a:solidFill>
                  <a:srgbClr val="7030A0"/>
                </a:solidFill>
                <a:latin typeface="HP Simplified" panose="020B0604020204020204" pitchFamily="34" charset="0"/>
              </a:rPr>
              <a:t> </a:t>
            </a:r>
            <a:r>
              <a:rPr lang="en-US" sz="1400" dirty="0" smtClean="0">
                <a:solidFill>
                  <a:srgbClr val="7030A0"/>
                </a:solidFill>
                <a:latin typeface="HP Simplified" panose="020B0604020204020204" pitchFamily="34" charset="0"/>
              </a:rPr>
              <a:t>                               &lt;/</a:t>
            </a:r>
            <a:r>
              <a:rPr lang="en-US" sz="1400" dirty="0" err="1" smtClean="0">
                <a:solidFill>
                  <a:srgbClr val="7030A0"/>
                </a:solidFill>
                <a:latin typeface="HP Simplified" panose="020B0604020204020204" pitchFamily="34" charset="0"/>
              </a:rPr>
              <a:t>xs:sequence</a:t>
            </a:r>
            <a:r>
              <a:rPr lang="en-US" sz="1400" dirty="0" smtClean="0">
                <a:solidFill>
                  <a:srgbClr val="7030A0"/>
                </a:solidFill>
                <a:latin typeface="HP Simplified" panose="020B0604020204020204" pitchFamily="34" charset="0"/>
              </a:rPr>
              <a:t>&gt;</a:t>
            </a:r>
          </a:p>
          <a:p>
            <a:r>
              <a:rPr lang="en-US" sz="1400" dirty="0">
                <a:solidFill>
                  <a:srgbClr val="7030A0"/>
                </a:solidFill>
                <a:latin typeface="HP Simplified" panose="020B0604020204020204" pitchFamily="34" charset="0"/>
              </a:rPr>
              <a:t> </a:t>
            </a:r>
            <a:r>
              <a:rPr lang="en-US" sz="1400" dirty="0" smtClean="0">
                <a:solidFill>
                  <a:srgbClr val="7030A0"/>
                </a:solidFill>
                <a:latin typeface="HP Simplified" panose="020B0604020204020204" pitchFamily="34" charset="0"/>
              </a:rPr>
              <a:t>                    &lt;/</a:t>
            </a:r>
            <a:r>
              <a:rPr lang="en-US" sz="1400" dirty="0" err="1" smtClean="0">
                <a:solidFill>
                  <a:srgbClr val="7030A0"/>
                </a:solidFill>
                <a:latin typeface="HP Simplified" panose="020B0604020204020204" pitchFamily="34" charset="0"/>
              </a:rPr>
              <a:t>xs:extension</a:t>
            </a:r>
            <a:r>
              <a:rPr lang="en-US" sz="1400" dirty="0" smtClean="0">
                <a:solidFill>
                  <a:srgbClr val="7030A0"/>
                </a:solidFill>
                <a:latin typeface="HP Simplified" panose="020B0604020204020204" pitchFamily="34" charset="0"/>
              </a:rPr>
              <a:t>&gt;</a:t>
            </a:r>
          </a:p>
          <a:p>
            <a:r>
              <a:rPr lang="en-US" sz="1400" dirty="0" smtClean="0">
                <a:solidFill>
                  <a:srgbClr val="7030A0"/>
                </a:solidFill>
                <a:latin typeface="HP Simplified" panose="020B0604020204020204" pitchFamily="34" charset="0"/>
              </a:rPr>
              <a:t>              &lt;</a:t>
            </a:r>
            <a:r>
              <a:rPr lang="en-US" sz="1400" dirty="0" err="1" smtClean="0">
                <a:solidFill>
                  <a:srgbClr val="7030A0"/>
                </a:solidFill>
                <a:latin typeface="HP Simplified" panose="020B0604020204020204" pitchFamily="34" charset="0"/>
              </a:rPr>
              <a:t>xs:complexContent</a:t>
            </a:r>
            <a:r>
              <a:rPr lang="en-US" sz="1400" dirty="0" smtClean="0">
                <a:solidFill>
                  <a:srgbClr val="7030A0"/>
                </a:solidFill>
                <a:latin typeface="HP Simplified" panose="020B0604020204020204" pitchFamily="34" charset="0"/>
              </a:rPr>
              <a:t>&gt;</a:t>
            </a:r>
          </a:p>
          <a:p>
            <a:r>
              <a:rPr lang="en-US" sz="1400" dirty="0" smtClean="0">
                <a:solidFill>
                  <a:srgbClr val="7030A0"/>
                </a:solidFill>
                <a:latin typeface="HP Simplified" panose="020B0604020204020204" pitchFamily="34" charset="0"/>
              </a:rPr>
              <a:t>      &lt;/</a:t>
            </a:r>
            <a:r>
              <a:rPr lang="en-US" sz="1400" dirty="0" err="1" smtClean="0">
                <a:solidFill>
                  <a:srgbClr val="7030A0"/>
                </a:solidFill>
                <a:latin typeface="HP Simplified" panose="020B0604020204020204" pitchFamily="34" charset="0"/>
              </a:rPr>
              <a:t>xs:complexType</a:t>
            </a:r>
            <a:r>
              <a:rPr lang="en-US" sz="1400" dirty="0" smtClean="0">
                <a:solidFill>
                  <a:srgbClr val="7030A0"/>
                </a:solidFill>
                <a:latin typeface="HP Simplified" panose="020B0604020204020204" pitchFamily="34" charset="0"/>
              </a:rPr>
              <a:t>&gt;</a:t>
            </a:r>
          </a:p>
          <a:p>
            <a:pPr>
              <a:lnSpc>
                <a:spcPct val="150000"/>
              </a:lnSpc>
            </a:pPr>
            <a:r>
              <a:rPr lang="en-US" sz="2000" b="1" dirty="0" smtClean="0">
                <a:latin typeface="HP Simplified" panose="020B0604020204020204" pitchFamily="34" charset="0"/>
              </a:rPr>
              <a:t>Imposing Restrictions on </a:t>
            </a:r>
            <a:r>
              <a:rPr lang="en-US" sz="2000" b="1" dirty="0" err="1" smtClean="0">
                <a:latin typeface="HP Simplified" panose="020B0604020204020204" pitchFamily="34" charset="0"/>
              </a:rPr>
              <a:t>SimpleTypes</a:t>
            </a:r>
            <a:endParaRPr lang="en-US" sz="2000" b="1" dirty="0" smtClean="0">
              <a:latin typeface="HP Simplified" panose="020B0604020204020204" pitchFamily="34" charset="0"/>
            </a:endParaRPr>
          </a:p>
          <a:p>
            <a:pPr marL="342900" indent="-342900">
              <a:buFont typeface="Wingdings" panose="05000000000000000000" pitchFamily="2" charset="2"/>
              <a:buChar char="Ø"/>
            </a:pPr>
            <a:r>
              <a:rPr lang="en-US" sz="1200" dirty="0" smtClean="0">
                <a:latin typeface="HP Simplified" panose="020B0604020204020204" pitchFamily="34" charset="0"/>
              </a:rPr>
              <a:t>XSD’s allows you to define data validations on the data an element is going to carry. In order to do this you can define your own </a:t>
            </a:r>
            <a:r>
              <a:rPr lang="en-US" sz="1200" dirty="0" err="1" smtClean="0">
                <a:latin typeface="HP Simplified" panose="020B0604020204020204" pitchFamily="34" charset="0"/>
              </a:rPr>
              <a:t>SimpleType</a:t>
            </a:r>
            <a:r>
              <a:rPr lang="en-US" sz="1200" dirty="0" smtClean="0">
                <a:latin typeface="HP Simplified" panose="020B0604020204020204" pitchFamily="34" charset="0"/>
              </a:rPr>
              <a:t> by extending the inbuilt types and can impose restrictions on it as shown below.</a:t>
            </a:r>
          </a:p>
          <a:p>
            <a:r>
              <a:rPr lang="en-US" sz="1200" dirty="0">
                <a:latin typeface="HP Simplified" panose="020B0604020204020204" pitchFamily="34" charset="0"/>
              </a:rPr>
              <a:t> </a:t>
            </a:r>
            <a:r>
              <a:rPr lang="en-US" sz="1200" dirty="0" smtClean="0">
                <a:latin typeface="HP Simplified" panose="020B0604020204020204" pitchFamily="34" charset="0"/>
              </a:rPr>
              <a:t>                        </a:t>
            </a:r>
            <a:r>
              <a:rPr lang="en-US" sz="1200" dirty="0" smtClean="0">
                <a:solidFill>
                  <a:srgbClr val="7030A0"/>
                </a:solidFill>
                <a:latin typeface="HP Simplified" panose="020B0604020204020204" pitchFamily="34" charset="0"/>
              </a:rPr>
              <a:t>&lt;</a:t>
            </a:r>
            <a:r>
              <a:rPr lang="en-US" sz="1200" dirty="0" err="1" smtClean="0">
                <a:solidFill>
                  <a:srgbClr val="7030A0"/>
                </a:solidFill>
                <a:latin typeface="HP Simplified" panose="020B0604020204020204" pitchFamily="34" charset="0"/>
              </a:rPr>
              <a:t>xs:simpleType</a:t>
            </a:r>
            <a:r>
              <a:rPr lang="en-US" sz="1200" dirty="0" smtClean="0">
                <a:solidFill>
                  <a:srgbClr val="7030A0"/>
                </a:solidFill>
                <a:latin typeface="HP Simplified" panose="020B0604020204020204" pitchFamily="34" charset="0"/>
              </a:rPr>
              <a:t> name=“</a:t>
            </a:r>
            <a:r>
              <a:rPr lang="en-US" sz="1200" dirty="0" err="1" smtClean="0">
                <a:solidFill>
                  <a:srgbClr val="7030A0"/>
                </a:solidFill>
                <a:latin typeface="HP Simplified" panose="020B0604020204020204" pitchFamily="34" charset="0"/>
              </a:rPr>
              <a:t>zipType</a:t>
            </a:r>
            <a:r>
              <a:rPr lang="en-US" sz="1200" dirty="0" smtClean="0">
                <a:solidFill>
                  <a:srgbClr val="7030A0"/>
                </a:solidFill>
                <a:latin typeface="HP Simplified" panose="020B0604020204020204" pitchFamily="34" charset="0"/>
              </a:rPr>
              <a:t>”&gt;</a:t>
            </a:r>
          </a:p>
          <a:p>
            <a:r>
              <a:rPr lang="en-US" sz="1200" dirty="0">
                <a:solidFill>
                  <a:srgbClr val="7030A0"/>
                </a:solidFill>
                <a:latin typeface="HP Simplified" panose="020B0604020204020204" pitchFamily="34" charset="0"/>
              </a:rPr>
              <a:t> </a:t>
            </a:r>
            <a:r>
              <a:rPr lang="en-US" sz="1200" dirty="0" smtClean="0">
                <a:solidFill>
                  <a:srgbClr val="7030A0"/>
                </a:solidFill>
                <a:latin typeface="HP Simplified" panose="020B0604020204020204" pitchFamily="34" charset="0"/>
              </a:rPr>
              <a:t>                                  &lt;</a:t>
            </a:r>
            <a:r>
              <a:rPr lang="en-US" sz="1200" dirty="0" err="1" smtClean="0">
                <a:solidFill>
                  <a:srgbClr val="7030A0"/>
                </a:solidFill>
                <a:latin typeface="HP Simplified" panose="020B0604020204020204" pitchFamily="34" charset="0"/>
              </a:rPr>
              <a:t>xs:restriction</a:t>
            </a:r>
            <a:r>
              <a:rPr lang="en-US" sz="1200" dirty="0" smtClean="0">
                <a:solidFill>
                  <a:srgbClr val="7030A0"/>
                </a:solidFill>
                <a:latin typeface="HP Simplified" panose="020B0604020204020204" pitchFamily="34" charset="0"/>
              </a:rPr>
              <a:t> base=“</a:t>
            </a:r>
            <a:r>
              <a:rPr lang="en-US" sz="1200" dirty="0" err="1" smtClean="0">
                <a:solidFill>
                  <a:srgbClr val="7030A0"/>
                </a:solidFill>
                <a:latin typeface="HP Simplified" panose="020B0604020204020204" pitchFamily="34" charset="0"/>
              </a:rPr>
              <a:t>xs:int</a:t>
            </a:r>
            <a:r>
              <a:rPr lang="en-US" sz="1200" dirty="0" smtClean="0">
                <a:solidFill>
                  <a:srgbClr val="7030A0"/>
                </a:solidFill>
                <a:latin typeface="HP Simplified" panose="020B0604020204020204" pitchFamily="34" charset="0"/>
              </a:rPr>
              <a:t>”&gt;</a:t>
            </a:r>
          </a:p>
          <a:p>
            <a:r>
              <a:rPr lang="en-US" sz="1200" dirty="0">
                <a:solidFill>
                  <a:srgbClr val="7030A0"/>
                </a:solidFill>
                <a:latin typeface="HP Simplified" panose="020B0604020204020204" pitchFamily="34" charset="0"/>
              </a:rPr>
              <a:t> </a:t>
            </a:r>
            <a:r>
              <a:rPr lang="en-US" sz="1200" dirty="0" smtClean="0">
                <a:solidFill>
                  <a:srgbClr val="7030A0"/>
                </a:solidFill>
                <a:latin typeface="HP Simplified" panose="020B0604020204020204" pitchFamily="34" charset="0"/>
              </a:rPr>
              <a:t>                                             &lt;</a:t>
            </a:r>
            <a:r>
              <a:rPr lang="en-US" sz="1200" dirty="0" err="1" smtClean="0">
                <a:solidFill>
                  <a:srgbClr val="7030A0"/>
                </a:solidFill>
                <a:latin typeface="HP Simplified" panose="020B0604020204020204" pitchFamily="34" charset="0"/>
              </a:rPr>
              <a:t>xs:totalDigits</a:t>
            </a:r>
            <a:r>
              <a:rPr lang="en-US" sz="1200" dirty="0" smtClean="0">
                <a:solidFill>
                  <a:srgbClr val="7030A0"/>
                </a:solidFill>
                <a:latin typeface="HP Simplified" panose="020B0604020204020204" pitchFamily="34" charset="0"/>
              </a:rPr>
              <a:t> value=“4”/&gt;</a:t>
            </a:r>
          </a:p>
          <a:p>
            <a:r>
              <a:rPr lang="en-US" sz="1200" dirty="0">
                <a:solidFill>
                  <a:srgbClr val="7030A0"/>
                </a:solidFill>
                <a:latin typeface="HP Simplified" panose="020B0604020204020204" pitchFamily="34" charset="0"/>
              </a:rPr>
              <a:t> </a:t>
            </a:r>
            <a:r>
              <a:rPr lang="en-US" sz="1200" dirty="0" smtClean="0">
                <a:solidFill>
                  <a:srgbClr val="7030A0"/>
                </a:solidFill>
                <a:latin typeface="HP Simplified" panose="020B0604020204020204" pitchFamily="34" charset="0"/>
              </a:rPr>
              <a:t>                                 &lt;/</a:t>
            </a:r>
            <a:r>
              <a:rPr lang="en-US" sz="1200" dirty="0" err="1" smtClean="0">
                <a:solidFill>
                  <a:srgbClr val="7030A0"/>
                </a:solidFill>
                <a:latin typeface="HP Simplified" panose="020B0604020204020204" pitchFamily="34" charset="0"/>
              </a:rPr>
              <a:t>xs:restriction</a:t>
            </a:r>
            <a:r>
              <a:rPr lang="en-US" sz="1200" dirty="0" smtClean="0">
                <a:solidFill>
                  <a:srgbClr val="7030A0"/>
                </a:solidFill>
                <a:latin typeface="HP Simplified" panose="020B0604020204020204" pitchFamily="34" charset="0"/>
              </a:rPr>
              <a:t>&gt;</a:t>
            </a:r>
          </a:p>
          <a:p>
            <a:r>
              <a:rPr lang="en-US" sz="1200" dirty="0">
                <a:solidFill>
                  <a:srgbClr val="7030A0"/>
                </a:solidFill>
                <a:latin typeface="HP Simplified" panose="020B0604020204020204" pitchFamily="34" charset="0"/>
              </a:rPr>
              <a:t> </a:t>
            </a:r>
            <a:r>
              <a:rPr lang="en-US" sz="1200" dirty="0" smtClean="0">
                <a:solidFill>
                  <a:srgbClr val="7030A0"/>
                </a:solidFill>
                <a:latin typeface="HP Simplified" panose="020B0604020204020204" pitchFamily="34" charset="0"/>
              </a:rPr>
              <a:t>                       &lt;/</a:t>
            </a:r>
            <a:r>
              <a:rPr lang="en-US" sz="1200" dirty="0" err="1" smtClean="0">
                <a:solidFill>
                  <a:srgbClr val="7030A0"/>
                </a:solidFill>
                <a:latin typeface="HP Simplified" panose="020B0604020204020204" pitchFamily="34" charset="0"/>
              </a:rPr>
              <a:t>xs:simpleType</a:t>
            </a:r>
            <a:r>
              <a:rPr lang="en-US" sz="1200" dirty="0" smtClean="0">
                <a:solidFill>
                  <a:srgbClr val="7030A0"/>
                </a:solidFill>
                <a:latin typeface="HP Simplified" panose="020B0604020204020204" pitchFamily="34" charset="0"/>
              </a:rPr>
              <a:t>&gt;</a:t>
            </a:r>
            <a:endParaRPr lang="en-US" sz="1200" dirty="0">
              <a:solidFill>
                <a:srgbClr val="7030A0"/>
              </a:solidFill>
              <a:latin typeface="HP Simplified" panose="020B0604020204020204" pitchFamily="34" charset="0"/>
            </a:endParaRPr>
          </a:p>
        </p:txBody>
      </p:sp>
      <p:grpSp>
        <p:nvGrpSpPr>
          <p:cNvPr id="4" name="Group 3"/>
          <p:cNvGrpSpPr>
            <a:grpSpLocks noChangeAspect="1"/>
          </p:cNvGrpSpPr>
          <p:nvPr/>
        </p:nvGrpSpPr>
        <p:grpSpPr>
          <a:xfrm>
            <a:off x="8633199" y="259853"/>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597496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149629" y="378916"/>
            <a:ext cx="8005008" cy="323165"/>
          </a:xfrm>
        </p:spPr>
        <p:txBody>
          <a:bodyPr/>
          <a:lstStyle/>
          <a:p>
            <a:r>
              <a:rPr lang="en-US" sz="2000" dirty="0" smtClean="0">
                <a:latin typeface="HP Simplified" panose="020B0604020204020204" pitchFamily="34" charset="0"/>
              </a:rPr>
              <a:t>Declaring attributes for complex elements</a:t>
            </a:r>
            <a:endParaRPr lang="en-GB" sz="2000" b="0" dirty="0">
              <a:latin typeface="HP Simplified" panose="020B0604020204020204" pitchFamily="34" charset="0"/>
            </a:endParaRPr>
          </a:p>
        </p:txBody>
      </p:sp>
      <p:sp>
        <p:nvSpPr>
          <p:cNvPr id="2" name="TextBox 1"/>
          <p:cNvSpPr txBox="1"/>
          <p:nvPr/>
        </p:nvSpPr>
        <p:spPr>
          <a:xfrm>
            <a:off x="63522" y="609897"/>
            <a:ext cx="8686952" cy="4232745"/>
          </a:xfrm>
          <a:prstGeom prst="rect">
            <a:avLst/>
          </a:prstGeom>
          <a:noFill/>
        </p:spPr>
        <p:txBody>
          <a:bodyPr wrap="square" lIns="0" tIns="0" rIns="0" bIns="0" rtlCol="0">
            <a:noAutofit/>
          </a:bodyPr>
          <a:lstStyle/>
          <a:p>
            <a:pPr marL="285750" indent="-285750">
              <a:buFont typeface="Wingdings" panose="05000000000000000000" pitchFamily="2" charset="2"/>
              <a:buChar char="Ø"/>
            </a:pPr>
            <a:r>
              <a:rPr lang="en-US" sz="1400" dirty="0" smtClean="0">
                <a:latin typeface="HP Simplified" panose="020B0604020204020204" pitchFamily="34" charset="0"/>
              </a:rPr>
              <a:t>In XML we can place supplementary information to an element in an attribute. </a:t>
            </a:r>
            <a:r>
              <a:rPr lang="en-US" sz="1400" dirty="0" err="1" smtClean="0">
                <a:latin typeface="HP Simplified" panose="020B0604020204020204" pitchFamily="34" charset="0"/>
              </a:rPr>
              <a:t>Lets</a:t>
            </a:r>
            <a:r>
              <a:rPr lang="en-US" sz="1400" dirty="0" smtClean="0">
                <a:latin typeface="HP Simplified" panose="020B0604020204020204" pitchFamily="34" charset="0"/>
              </a:rPr>
              <a:t> understand how to add an attribute to an element.</a:t>
            </a:r>
          </a:p>
          <a:p>
            <a:pPr marL="285750" indent="-285750">
              <a:buFont typeface="Wingdings" panose="05000000000000000000" pitchFamily="2" charset="2"/>
              <a:buChar char="Ø"/>
            </a:pPr>
            <a:r>
              <a:rPr lang="en-US" sz="1400" dirty="0" smtClean="0">
                <a:latin typeface="HP Simplified" panose="020B0604020204020204" pitchFamily="34" charset="0"/>
              </a:rPr>
              <a:t>In our example </a:t>
            </a:r>
            <a:r>
              <a:rPr lang="en-US" sz="1400" dirty="0" err="1" smtClean="0">
                <a:latin typeface="HP Simplified" panose="020B0604020204020204" pitchFamily="34" charset="0"/>
              </a:rPr>
              <a:t>shippingAddress</a:t>
            </a:r>
            <a:r>
              <a:rPr lang="en-US" sz="1400" dirty="0" smtClean="0">
                <a:latin typeface="HP Simplified" panose="020B0604020204020204" pitchFamily="34" charset="0"/>
              </a:rPr>
              <a:t> is an compound element. Now we want to add one attribute “type” indicating whether the </a:t>
            </a:r>
            <a:r>
              <a:rPr lang="en-US" sz="1400" dirty="0" err="1" smtClean="0">
                <a:latin typeface="HP Simplified" panose="020B0604020204020204" pitchFamily="34" charset="0"/>
              </a:rPr>
              <a:t>shippingAddress</a:t>
            </a:r>
            <a:r>
              <a:rPr lang="en-US" sz="1400" dirty="0" smtClean="0">
                <a:latin typeface="HP Simplified" panose="020B0604020204020204" pitchFamily="34" charset="0"/>
              </a:rPr>
              <a:t> is permanent or temporary. In order to do this we need to modify the existing </a:t>
            </a:r>
            <a:r>
              <a:rPr lang="en-US" sz="1400" dirty="0" err="1" smtClean="0">
                <a:latin typeface="HP Simplified" panose="020B0604020204020204" pitchFamily="34" charset="0"/>
              </a:rPr>
              <a:t>complextype</a:t>
            </a:r>
            <a:r>
              <a:rPr lang="en-US" sz="1400" dirty="0" smtClean="0">
                <a:latin typeface="HP Simplified" panose="020B0604020204020204" pitchFamily="34" charset="0"/>
              </a:rPr>
              <a:t> and should add the attribute “type” to it.</a:t>
            </a:r>
          </a:p>
          <a:p>
            <a:pPr marL="285750" indent="-285750">
              <a:buFont typeface="Wingdings" panose="05000000000000000000" pitchFamily="2" charset="2"/>
              <a:buChar char="Ø"/>
            </a:pPr>
            <a:r>
              <a:rPr lang="en-US" sz="1400" dirty="0" smtClean="0">
                <a:latin typeface="HP Simplified" panose="020B0604020204020204" pitchFamily="34" charset="0"/>
              </a:rPr>
              <a:t>In case of attributes , We should declare the attributes in a </a:t>
            </a:r>
            <a:r>
              <a:rPr lang="en-US" sz="1400" dirty="0" err="1" smtClean="0">
                <a:latin typeface="HP Simplified" panose="020B0604020204020204" pitchFamily="34" charset="0"/>
              </a:rPr>
              <a:t>complexType</a:t>
            </a:r>
            <a:r>
              <a:rPr lang="en-US" sz="1400" dirty="0" smtClean="0">
                <a:latin typeface="HP Simplified" panose="020B0604020204020204" pitchFamily="34" charset="0"/>
              </a:rPr>
              <a:t> at the last after the &lt;</a:t>
            </a:r>
            <a:r>
              <a:rPr lang="en-US" sz="1400" dirty="0" err="1" smtClean="0">
                <a:latin typeface="HP Simplified" panose="020B0604020204020204" pitchFamily="34" charset="0"/>
              </a:rPr>
              <a:t>xs:sequence</a:t>
            </a:r>
            <a:r>
              <a:rPr lang="en-US" sz="1400" dirty="0" smtClean="0">
                <a:latin typeface="HP Simplified" panose="020B0604020204020204" pitchFamily="34" charset="0"/>
              </a:rPr>
              <a:t>&gt; tag, because sequence doesn’t apply for attributes.</a:t>
            </a:r>
          </a:p>
          <a:p>
            <a:pPr marL="285750" indent="-285750">
              <a:buFont typeface="Wingdings" panose="05000000000000000000" pitchFamily="2" charset="2"/>
              <a:buChar char="Ø"/>
            </a:pPr>
            <a:endParaRPr lang="en-US" sz="1400" dirty="0" smtClean="0">
              <a:latin typeface="HP Simplified" panose="020B0604020204020204" pitchFamily="34" charset="0"/>
            </a:endParaRPr>
          </a:p>
          <a:p>
            <a:r>
              <a:rPr lang="en-US" sz="1400" dirty="0">
                <a:latin typeface="HP Simplified" panose="020B0604020204020204" pitchFamily="34" charset="0"/>
              </a:rPr>
              <a:t>                                  </a:t>
            </a:r>
            <a:r>
              <a:rPr lang="en-US" sz="1400" dirty="0">
                <a:solidFill>
                  <a:srgbClr val="7030A0"/>
                </a:solidFill>
                <a:latin typeface="HP Simplified" panose="020B0604020204020204" pitchFamily="34" charset="0"/>
              </a:rPr>
              <a:t>&lt;</a:t>
            </a:r>
            <a:r>
              <a:rPr lang="en-US" sz="1400" dirty="0" err="1">
                <a:solidFill>
                  <a:srgbClr val="7030A0"/>
                </a:solidFill>
                <a:latin typeface="HP Simplified" panose="020B0604020204020204" pitchFamily="34" charset="0"/>
              </a:rPr>
              <a:t>xs:complexType</a:t>
            </a:r>
            <a:r>
              <a:rPr lang="en-US" sz="1400" dirty="0">
                <a:solidFill>
                  <a:srgbClr val="7030A0"/>
                </a:solidFill>
                <a:latin typeface="HP Simplified" panose="020B0604020204020204" pitchFamily="34" charset="0"/>
              </a:rPr>
              <a:t> name="</a:t>
            </a:r>
            <a:r>
              <a:rPr lang="en-US" sz="1400" dirty="0" err="1">
                <a:solidFill>
                  <a:srgbClr val="7030A0"/>
                </a:solidFill>
                <a:latin typeface="HP Simplified" panose="020B0604020204020204" pitchFamily="34" charset="0"/>
              </a:rPr>
              <a:t>shippingAddressType</a:t>
            </a:r>
            <a:r>
              <a:rPr lang="en-US" sz="1400" dirty="0">
                <a:solidFill>
                  <a:srgbClr val="7030A0"/>
                </a:solidFill>
                <a:latin typeface="HP Simplified" panose="020B0604020204020204" pitchFamily="34" charset="0"/>
              </a:rPr>
              <a:t>"&gt;</a:t>
            </a:r>
          </a:p>
          <a:p>
            <a:r>
              <a:rPr lang="en-US" sz="1400" dirty="0">
                <a:solidFill>
                  <a:srgbClr val="7030A0"/>
                </a:solidFill>
                <a:latin typeface="HP Simplified" panose="020B0604020204020204" pitchFamily="34" charset="0"/>
              </a:rPr>
              <a:t>        </a:t>
            </a:r>
            <a:r>
              <a:rPr lang="en-US" sz="1400" dirty="0" smtClean="0">
                <a:solidFill>
                  <a:srgbClr val="7030A0"/>
                </a:solidFill>
                <a:latin typeface="HP Simplified" panose="020B0604020204020204" pitchFamily="34" charset="0"/>
              </a:rPr>
              <a:t>                                  &lt;</a:t>
            </a:r>
            <a:r>
              <a:rPr lang="en-US" sz="1400" dirty="0" err="1">
                <a:solidFill>
                  <a:srgbClr val="7030A0"/>
                </a:solidFill>
                <a:latin typeface="HP Simplified" panose="020B0604020204020204" pitchFamily="34" charset="0"/>
              </a:rPr>
              <a:t>xs:sequence</a:t>
            </a:r>
            <a:r>
              <a:rPr lang="en-US" sz="1400" dirty="0">
                <a:solidFill>
                  <a:srgbClr val="7030A0"/>
                </a:solidFill>
                <a:latin typeface="HP Simplified" panose="020B0604020204020204" pitchFamily="34" charset="0"/>
              </a:rPr>
              <a:t>&gt;</a:t>
            </a:r>
          </a:p>
          <a:p>
            <a:r>
              <a:rPr lang="en-US" sz="1400" dirty="0">
                <a:solidFill>
                  <a:srgbClr val="7030A0"/>
                </a:solidFill>
                <a:latin typeface="HP Simplified" panose="020B0604020204020204" pitchFamily="34" charset="0"/>
              </a:rPr>
              <a:t>		   </a:t>
            </a:r>
            <a:r>
              <a:rPr lang="en-US" sz="1400" dirty="0" smtClean="0">
                <a:solidFill>
                  <a:srgbClr val="7030A0"/>
                </a:solidFill>
                <a:latin typeface="HP Simplified" panose="020B0604020204020204" pitchFamily="34" charset="0"/>
              </a:rPr>
              <a:t>                    </a:t>
            </a:r>
            <a:r>
              <a:rPr lang="en-US" sz="1400" dirty="0">
                <a:solidFill>
                  <a:srgbClr val="7030A0"/>
                </a:solidFill>
                <a:latin typeface="HP Simplified" panose="020B0604020204020204" pitchFamily="34" charset="0"/>
              </a:rPr>
              <a:t>&lt;</a:t>
            </a:r>
            <a:r>
              <a:rPr lang="en-US" sz="1400" dirty="0" err="1">
                <a:solidFill>
                  <a:srgbClr val="7030A0"/>
                </a:solidFill>
                <a:latin typeface="HP Simplified" panose="020B0604020204020204" pitchFamily="34" charset="0"/>
              </a:rPr>
              <a:t>xs:element</a:t>
            </a:r>
            <a:r>
              <a:rPr lang="en-US" sz="1400" dirty="0">
                <a:solidFill>
                  <a:srgbClr val="7030A0"/>
                </a:solidFill>
                <a:latin typeface="HP Simplified" panose="020B0604020204020204" pitchFamily="34" charset="0"/>
              </a:rPr>
              <a:t> name="addressLine1" type="</a:t>
            </a:r>
            <a:r>
              <a:rPr lang="en-US" sz="1400" dirty="0" err="1">
                <a:solidFill>
                  <a:srgbClr val="7030A0"/>
                </a:solidFill>
                <a:latin typeface="HP Simplified" panose="020B0604020204020204" pitchFamily="34" charset="0"/>
              </a:rPr>
              <a:t>xs:string</a:t>
            </a:r>
            <a:r>
              <a:rPr lang="en-US" sz="1400" dirty="0">
                <a:solidFill>
                  <a:srgbClr val="7030A0"/>
                </a:solidFill>
                <a:latin typeface="HP Simplified" panose="020B0604020204020204" pitchFamily="34" charset="0"/>
              </a:rPr>
              <a:t>"/&gt;</a:t>
            </a:r>
          </a:p>
          <a:p>
            <a:r>
              <a:rPr lang="en-US" sz="1400" dirty="0">
                <a:solidFill>
                  <a:srgbClr val="7030A0"/>
                </a:solidFill>
                <a:latin typeface="HP Simplified" panose="020B0604020204020204" pitchFamily="34" charset="0"/>
              </a:rPr>
              <a:t>			</a:t>
            </a:r>
            <a:r>
              <a:rPr lang="en-US" sz="1400" dirty="0" smtClean="0">
                <a:solidFill>
                  <a:srgbClr val="7030A0"/>
                </a:solidFill>
                <a:latin typeface="HP Simplified" panose="020B0604020204020204" pitchFamily="34" charset="0"/>
              </a:rPr>
              <a:t>           &lt;</a:t>
            </a:r>
            <a:r>
              <a:rPr lang="en-US" sz="1400" dirty="0" err="1">
                <a:solidFill>
                  <a:srgbClr val="7030A0"/>
                </a:solidFill>
                <a:latin typeface="HP Simplified" panose="020B0604020204020204" pitchFamily="34" charset="0"/>
              </a:rPr>
              <a:t>xs:element</a:t>
            </a:r>
            <a:r>
              <a:rPr lang="en-US" sz="1400" dirty="0">
                <a:solidFill>
                  <a:srgbClr val="7030A0"/>
                </a:solidFill>
                <a:latin typeface="HP Simplified" panose="020B0604020204020204" pitchFamily="34" charset="0"/>
              </a:rPr>
              <a:t> name="addressLine2" type="</a:t>
            </a:r>
            <a:r>
              <a:rPr lang="en-US" sz="1400" dirty="0" err="1">
                <a:solidFill>
                  <a:srgbClr val="7030A0"/>
                </a:solidFill>
                <a:latin typeface="HP Simplified" panose="020B0604020204020204" pitchFamily="34" charset="0"/>
              </a:rPr>
              <a:t>xs:string</a:t>
            </a:r>
            <a:r>
              <a:rPr lang="en-US" sz="1400" dirty="0">
                <a:solidFill>
                  <a:srgbClr val="7030A0"/>
                </a:solidFill>
                <a:latin typeface="HP Simplified" panose="020B0604020204020204" pitchFamily="34" charset="0"/>
              </a:rPr>
              <a:t>"/&gt;</a:t>
            </a:r>
          </a:p>
          <a:p>
            <a:r>
              <a:rPr lang="en-US" sz="1400" dirty="0">
                <a:solidFill>
                  <a:srgbClr val="7030A0"/>
                </a:solidFill>
                <a:latin typeface="HP Simplified" panose="020B0604020204020204" pitchFamily="34" charset="0"/>
              </a:rPr>
              <a:t>			</a:t>
            </a:r>
            <a:r>
              <a:rPr lang="en-US" sz="1400" dirty="0" smtClean="0">
                <a:solidFill>
                  <a:srgbClr val="7030A0"/>
                </a:solidFill>
                <a:latin typeface="HP Simplified" panose="020B0604020204020204" pitchFamily="34" charset="0"/>
              </a:rPr>
              <a:t>            &lt;</a:t>
            </a:r>
            <a:r>
              <a:rPr lang="en-US" sz="1400" dirty="0" err="1">
                <a:solidFill>
                  <a:srgbClr val="7030A0"/>
                </a:solidFill>
                <a:latin typeface="HP Simplified" panose="020B0604020204020204" pitchFamily="34" charset="0"/>
              </a:rPr>
              <a:t>xs:element</a:t>
            </a:r>
            <a:r>
              <a:rPr lang="en-US" sz="1400" dirty="0">
                <a:solidFill>
                  <a:srgbClr val="7030A0"/>
                </a:solidFill>
                <a:latin typeface="HP Simplified" panose="020B0604020204020204" pitchFamily="34" charset="0"/>
              </a:rPr>
              <a:t> name="city" type="</a:t>
            </a:r>
            <a:r>
              <a:rPr lang="en-US" sz="1400" dirty="0" err="1">
                <a:solidFill>
                  <a:srgbClr val="7030A0"/>
                </a:solidFill>
                <a:latin typeface="HP Simplified" panose="020B0604020204020204" pitchFamily="34" charset="0"/>
              </a:rPr>
              <a:t>xs:string</a:t>
            </a:r>
            <a:r>
              <a:rPr lang="en-US" sz="1400" dirty="0">
                <a:solidFill>
                  <a:srgbClr val="7030A0"/>
                </a:solidFill>
                <a:latin typeface="HP Simplified" panose="020B0604020204020204" pitchFamily="34" charset="0"/>
              </a:rPr>
              <a:t>"/&gt;</a:t>
            </a:r>
          </a:p>
          <a:p>
            <a:r>
              <a:rPr lang="en-US" sz="1400" dirty="0">
                <a:solidFill>
                  <a:srgbClr val="7030A0"/>
                </a:solidFill>
                <a:latin typeface="HP Simplified" panose="020B0604020204020204" pitchFamily="34" charset="0"/>
              </a:rPr>
              <a:t>			</a:t>
            </a:r>
            <a:r>
              <a:rPr lang="en-US" sz="1400" dirty="0" smtClean="0">
                <a:solidFill>
                  <a:srgbClr val="7030A0"/>
                </a:solidFill>
                <a:latin typeface="HP Simplified" panose="020B0604020204020204" pitchFamily="34" charset="0"/>
              </a:rPr>
              <a:t>            &lt;</a:t>
            </a:r>
            <a:r>
              <a:rPr lang="en-US" sz="1400" dirty="0" err="1">
                <a:solidFill>
                  <a:srgbClr val="7030A0"/>
                </a:solidFill>
                <a:latin typeface="HP Simplified" panose="020B0604020204020204" pitchFamily="34" charset="0"/>
              </a:rPr>
              <a:t>xs:element</a:t>
            </a:r>
            <a:r>
              <a:rPr lang="en-US" sz="1400" dirty="0">
                <a:solidFill>
                  <a:srgbClr val="7030A0"/>
                </a:solidFill>
                <a:latin typeface="HP Simplified" panose="020B0604020204020204" pitchFamily="34" charset="0"/>
              </a:rPr>
              <a:t> name="state" type="</a:t>
            </a:r>
            <a:r>
              <a:rPr lang="en-US" sz="1400" dirty="0" err="1">
                <a:solidFill>
                  <a:srgbClr val="7030A0"/>
                </a:solidFill>
                <a:latin typeface="HP Simplified" panose="020B0604020204020204" pitchFamily="34" charset="0"/>
              </a:rPr>
              <a:t>xs:string</a:t>
            </a:r>
            <a:r>
              <a:rPr lang="en-US" sz="1400" dirty="0">
                <a:solidFill>
                  <a:srgbClr val="7030A0"/>
                </a:solidFill>
                <a:latin typeface="HP Simplified" panose="020B0604020204020204" pitchFamily="34" charset="0"/>
              </a:rPr>
              <a:t>"/&gt;</a:t>
            </a:r>
          </a:p>
          <a:p>
            <a:r>
              <a:rPr lang="en-US" sz="1400" dirty="0">
                <a:solidFill>
                  <a:srgbClr val="7030A0"/>
                </a:solidFill>
                <a:latin typeface="HP Simplified" panose="020B0604020204020204" pitchFamily="34" charset="0"/>
              </a:rPr>
              <a:t>			</a:t>
            </a:r>
            <a:r>
              <a:rPr lang="en-US" sz="1400" dirty="0" smtClean="0">
                <a:solidFill>
                  <a:srgbClr val="7030A0"/>
                </a:solidFill>
                <a:latin typeface="HP Simplified" panose="020B0604020204020204" pitchFamily="34" charset="0"/>
              </a:rPr>
              <a:t>            &lt;</a:t>
            </a:r>
            <a:r>
              <a:rPr lang="en-US" sz="1400" dirty="0" err="1">
                <a:solidFill>
                  <a:srgbClr val="7030A0"/>
                </a:solidFill>
                <a:latin typeface="HP Simplified" panose="020B0604020204020204" pitchFamily="34" charset="0"/>
              </a:rPr>
              <a:t>xs:element</a:t>
            </a:r>
            <a:r>
              <a:rPr lang="en-US" sz="1400" dirty="0">
                <a:solidFill>
                  <a:srgbClr val="7030A0"/>
                </a:solidFill>
                <a:latin typeface="HP Simplified" panose="020B0604020204020204" pitchFamily="34" charset="0"/>
              </a:rPr>
              <a:t> name="zip" type="</a:t>
            </a:r>
            <a:r>
              <a:rPr lang="en-US" sz="1400" dirty="0" err="1">
                <a:solidFill>
                  <a:srgbClr val="7030A0"/>
                </a:solidFill>
                <a:latin typeface="HP Simplified" panose="020B0604020204020204" pitchFamily="34" charset="0"/>
              </a:rPr>
              <a:t>xs:int</a:t>
            </a:r>
            <a:r>
              <a:rPr lang="en-US" sz="1400" dirty="0">
                <a:solidFill>
                  <a:srgbClr val="7030A0"/>
                </a:solidFill>
                <a:latin typeface="HP Simplified" panose="020B0604020204020204" pitchFamily="34" charset="0"/>
              </a:rPr>
              <a:t>"/&gt;</a:t>
            </a:r>
          </a:p>
          <a:p>
            <a:r>
              <a:rPr lang="en-US" sz="1400" dirty="0">
                <a:solidFill>
                  <a:srgbClr val="7030A0"/>
                </a:solidFill>
                <a:latin typeface="HP Simplified" panose="020B0604020204020204" pitchFamily="34" charset="0"/>
              </a:rPr>
              <a:t>			</a:t>
            </a:r>
            <a:r>
              <a:rPr lang="en-US" sz="1400" dirty="0" smtClean="0">
                <a:solidFill>
                  <a:srgbClr val="7030A0"/>
                </a:solidFill>
                <a:latin typeface="HP Simplified" panose="020B0604020204020204" pitchFamily="34" charset="0"/>
              </a:rPr>
              <a:t>           &lt;</a:t>
            </a:r>
            <a:r>
              <a:rPr lang="en-US" sz="1400" dirty="0" err="1">
                <a:solidFill>
                  <a:srgbClr val="7030A0"/>
                </a:solidFill>
                <a:latin typeface="HP Simplified" panose="020B0604020204020204" pitchFamily="34" charset="0"/>
              </a:rPr>
              <a:t>xs:element</a:t>
            </a:r>
            <a:r>
              <a:rPr lang="en-US" sz="1400" dirty="0">
                <a:solidFill>
                  <a:srgbClr val="7030A0"/>
                </a:solidFill>
                <a:latin typeface="HP Simplified" panose="020B0604020204020204" pitchFamily="34" charset="0"/>
              </a:rPr>
              <a:t> name="country" type="</a:t>
            </a:r>
            <a:r>
              <a:rPr lang="en-US" sz="1400" dirty="0" err="1">
                <a:solidFill>
                  <a:srgbClr val="7030A0"/>
                </a:solidFill>
                <a:latin typeface="HP Simplified" panose="020B0604020204020204" pitchFamily="34" charset="0"/>
              </a:rPr>
              <a:t>xs:string</a:t>
            </a:r>
            <a:r>
              <a:rPr lang="en-US" sz="1400" dirty="0">
                <a:solidFill>
                  <a:srgbClr val="7030A0"/>
                </a:solidFill>
                <a:latin typeface="HP Simplified" panose="020B0604020204020204" pitchFamily="34" charset="0"/>
              </a:rPr>
              <a:t>"/&gt;</a:t>
            </a:r>
          </a:p>
          <a:p>
            <a:r>
              <a:rPr lang="en-US" sz="1400" dirty="0">
                <a:solidFill>
                  <a:srgbClr val="7030A0"/>
                </a:solidFill>
                <a:latin typeface="HP Simplified" panose="020B0604020204020204" pitchFamily="34" charset="0"/>
              </a:rPr>
              <a:t>		</a:t>
            </a:r>
            <a:r>
              <a:rPr lang="en-US" sz="1400" dirty="0" smtClean="0">
                <a:solidFill>
                  <a:srgbClr val="7030A0"/>
                </a:solidFill>
                <a:latin typeface="HP Simplified" panose="020B0604020204020204" pitchFamily="34" charset="0"/>
              </a:rPr>
              <a:t>                &lt;/</a:t>
            </a:r>
            <a:r>
              <a:rPr lang="en-US" sz="1400" dirty="0" err="1">
                <a:solidFill>
                  <a:srgbClr val="7030A0"/>
                </a:solidFill>
                <a:latin typeface="HP Simplified" panose="020B0604020204020204" pitchFamily="34" charset="0"/>
              </a:rPr>
              <a:t>xs:sequence</a:t>
            </a:r>
            <a:r>
              <a:rPr lang="en-US" sz="1400" dirty="0" smtClean="0">
                <a:solidFill>
                  <a:srgbClr val="7030A0"/>
                </a:solidFill>
                <a:latin typeface="HP Simplified" panose="020B0604020204020204" pitchFamily="34" charset="0"/>
              </a:rPr>
              <a:t>&gt;</a:t>
            </a:r>
          </a:p>
          <a:p>
            <a:r>
              <a:rPr lang="en-US" sz="1400" dirty="0">
                <a:solidFill>
                  <a:srgbClr val="7030A0"/>
                </a:solidFill>
                <a:latin typeface="HP Simplified" panose="020B0604020204020204" pitchFamily="34" charset="0"/>
              </a:rPr>
              <a:t> </a:t>
            </a:r>
            <a:r>
              <a:rPr lang="en-US" sz="1400" dirty="0" smtClean="0">
                <a:solidFill>
                  <a:srgbClr val="7030A0"/>
                </a:solidFill>
                <a:latin typeface="HP Simplified" panose="020B0604020204020204" pitchFamily="34" charset="0"/>
              </a:rPr>
              <a:t>                                        &lt;</a:t>
            </a:r>
            <a:r>
              <a:rPr lang="en-US" sz="1400" dirty="0" err="1" smtClean="0">
                <a:solidFill>
                  <a:srgbClr val="7030A0"/>
                </a:solidFill>
                <a:latin typeface="HP Simplified" panose="020B0604020204020204" pitchFamily="34" charset="0"/>
              </a:rPr>
              <a:t>xs:attribute</a:t>
            </a:r>
            <a:r>
              <a:rPr lang="en-US" sz="1400" dirty="0" smtClean="0">
                <a:solidFill>
                  <a:srgbClr val="7030A0"/>
                </a:solidFill>
                <a:latin typeface="HP Simplified" panose="020B0604020204020204" pitchFamily="34" charset="0"/>
              </a:rPr>
              <a:t> name=“type” type=“</a:t>
            </a:r>
            <a:r>
              <a:rPr lang="en-US" sz="1400" dirty="0" err="1" smtClean="0">
                <a:solidFill>
                  <a:srgbClr val="7030A0"/>
                </a:solidFill>
                <a:latin typeface="HP Simplified" panose="020B0604020204020204" pitchFamily="34" charset="0"/>
              </a:rPr>
              <a:t>xs:string</a:t>
            </a:r>
            <a:r>
              <a:rPr lang="en-US" sz="1400" dirty="0" smtClean="0">
                <a:solidFill>
                  <a:srgbClr val="7030A0"/>
                </a:solidFill>
                <a:latin typeface="HP Simplified" panose="020B0604020204020204" pitchFamily="34" charset="0"/>
              </a:rPr>
              <a:t>” use=“required”/&gt;</a:t>
            </a:r>
            <a:endParaRPr lang="en-US" sz="1400" dirty="0">
              <a:solidFill>
                <a:srgbClr val="7030A0"/>
              </a:solidFill>
              <a:latin typeface="HP Simplified" panose="020B0604020204020204" pitchFamily="34" charset="0"/>
            </a:endParaRPr>
          </a:p>
          <a:p>
            <a:r>
              <a:rPr lang="en-US" sz="1400" dirty="0">
                <a:solidFill>
                  <a:srgbClr val="7030A0"/>
                </a:solidFill>
                <a:latin typeface="HP Simplified" panose="020B0604020204020204" pitchFamily="34" charset="0"/>
              </a:rPr>
              <a:t>     </a:t>
            </a:r>
            <a:r>
              <a:rPr lang="en-US" sz="1400" dirty="0" smtClean="0">
                <a:solidFill>
                  <a:srgbClr val="7030A0"/>
                </a:solidFill>
                <a:latin typeface="HP Simplified" panose="020B0604020204020204" pitchFamily="34" charset="0"/>
              </a:rPr>
              <a:t>                            &lt;/</a:t>
            </a:r>
            <a:r>
              <a:rPr lang="en-US" sz="1400" dirty="0" err="1">
                <a:solidFill>
                  <a:srgbClr val="7030A0"/>
                </a:solidFill>
                <a:latin typeface="HP Simplified" panose="020B0604020204020204" pitchFamily="34" charset="0"/>
              </a:rPr>
              <a:t>xs:complexType</a:t>
            </a:r>
            <a:r>
              <a:rPr lang="en-US" sz="1400" dirty="0">
                <a:solidFill>
                  <a:srgbClr val="7030A0"/>
                </a:solidFill>
                <a:latin typeface="HP Simplified" panose="020B0604020204020204" pitchFamily="34" charset="0"/>
              </a:rPr>
              <a:t>&gt;</a:t>
            </a:r>
            <a:endParaRPr lang="en-US" sz="1400" dirty="0" smtClean="0">
              <a:solidFill>
                <a:srgbClr val="7030A0"/>
              </a:solidFill>
              <a:latin typeface="HP Simplified" panose="020B0604020204020204" pitchFamily="34" charset="0"/>
            </a:endParaRPr>
          </a:p>
          <a:p>
            <a:pPr marL="171450" indent="-171450">
              <a:lnSpc>
                <a:spcPct val="150000"/>
              </a:lnSpc>
              <a:buFont typeface="Arial" panose="020B0604020202020204" pitchFamily="34" charset="0"/>
              <a:buChar char="•"/>
            </a:pPr>
            <a:endParaRPr lang="en-US" sz="1400" dirty="0">
              <a:latin typeface="HP Simplified" panose="020B0604020204020204" pitchFamily="34" charset="0"/>
            </a:endParaRPr>
          </a:p>
        </p:txBody>
      </p:sp>
      <p:grpSp>
        <p:nvGrpSpPr>
          <p:cNvPr id="4" name="Group 3"/>
          <p:cNvGrpSpPr>
            <a:grpSpLocks noChangeAspect="1"/>
          </p:cNvGrpSpPr>
          <p:nvPr/>
        </p:nvGrpSpPr>
        <p:grpSpPr>
          <a:xfrm>
            <a:off x="8632984" y="181272"/>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31696227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66502" y="378916"/>
            <a:ext cx="8088135" cy="323165"/>
          </a:xfrm>
        </p:spPr>
        <p:txBody>
          <a:bodyPr/>
          <a:lstStyle/>
          <a:p>
            <a:r>
              <a:rPr lang="en-GB" sz="2000" dirty="0" smtClean="0">
                <a:latin typeface="HP Simplified" panose="020B0604020204020204" pitchFamily="34" charset="0"/>
              </a:rPr>
              <a:t>Declaring Attributes for simple </a:t>
            </a:r>
            <a:r>
              <a:rPr lang="en-GB" sz="2000" dirty="0" err="1" smtClean="0">
                <a:latin typeface="HP Simplified" panose="020B0604020204020204" pitchFamily="34" charset="0"/>
              </a:rPr>
              <a:t>eleemnts</a:t>
            </a:r>
            <a:endParaRPr lang="en-GB" sz="2000" dirty="0">
              <a:latin typeface="HP Simplified" panose="020B0604020204020204" pitchFamily="34" charset="0"/>
            </a:endParaRPr>
          </a:p>
        </p:txBody>
      </p:sp>
      <p:sp>
        <p:nvSpPr>
          <p:cNvPr id="2" name="TextBox 1"/>
          <p:cNvSpPr txBox="1"/>
          <p:nvPr/>
        </p:nvSpPr>
        <p:spPr>
          <a:xfrm>
            <a:off x="66502" y="702081"/>
            <a:ext cx="8678639" cy="4185805"/>
          </a:xfrm>
          <a:prstGeom prst="rect">
            <a:avLst/>
          </a:prstGeom>
          <a:noFill/>
        </p:spPr>
        <p:txBody>
          <a:bodyPr wrap="square" lIns="0" tIns="0" rIns="0" bIns="0" rtlCol="0">
            <a:noAutofit/>
          </a:bodyPr>
          <a:lstStyle/>
          <a:p>
            <a:r>
              <a:rPr lang="en-US" sz="1400" dirty="0" smtClean="0">
                <a:latin typeface="HP Simplified" panose="020B0604020204020204" pitchFamily="34" charset="0"/>
              </a:rPr>
              <a:t>      </a:t>
            </a:r>
            <a:r>
              <a:rPr lang="en-US" sz="1200" dirty="0" smtClean="0">
                <a:solidFill>
                  <a:srgbClr val="7030A0"/>
                </a:solidFill>
                <a:latin typeface="HP Simplified" panose="020B0604020204020204" pitchFamily="34" charset="0"/>
              </a:rPr>
              <a:t>&lt;</a:t>
            </a:r>
            <a:r>
              <a:rPr lang="en-US" sz="1200" dirty="0" err="1" smtClean="0">
                <a:solidFill>
                  <a:srgbClr val="7030A0"/>
                </a:solidFill>
                <a:latin typeface="HP Simplified" panose="020B0604020204020204" pitchFamily="34" charset="0"/>
              </a:rPr>
              <a:t>xs:element</a:t>
            </a:r>
            <a:r>
              <a:rPr lang="en-US" sz="1200" dirty="0" smtClean="0">
                <a:solidFill>
                  <a:srgbClr val="7030A0"/>
                </a:solidFill>
                <a:latin typeface="HP Simplified" panose="020B0604020204020204" pitchFamily="34" charset="0"/>
              </a:rPr>
              <a:t> name=“zip” type=“</a:t>
            </a:r>
            <a:r>
              <a:rPr lang="en-US" sz="1200" dirty="0" err="1" smtClean="0">
                <a:solidFill>
                  <a:srgbClr val="7030A0"/>
                </a:solidFill>
                <a:latin typeface="HP Simplified" panose="020B0604020204020204" pitchFamily="34" charset="0"/>
              </a:rPr>
              <a:t>zipType</a:t>
            </a:r>
            <a:r>
              <a:rPr lang="en-US" sz="1200" dirty="0" smtClean="0">
                <a:solidFill>
                  <a:srgbClr val="7030A0"/>
                </a:solidFill>
                <a:latin typeface="HP Simplified" panose="020B0604020204020204" pitchFamily="34" charset="0"/>
              </a:rPr>
              <a:t>”/&gt;</a:t>
            </a:r>
          </a:p>
          <a:p>
            <a:r>
              <a:rPr lang="en-US" sz="1200" dirty="0">
                <a:solidFill>
                  <a:srgbClr val="7030A0"/>
                </a:solidFill>
                <a:latin typeface="HP Simplified" panose="020B0604020204020204" pitchFamily="34" charset="0"/>
              </a:rPr>
              <a:t> </a:t>
            </a:r>
            <a:r>
              <a:rPr lang="en-US" sz="1200" dirty="0" smtClean="0">
                <a:solidFill>
                  <a:srgbClr val="7030A0"/>
                </a:solidFill>
                <a:latin typeface="HP Simplified" panose="020B0604020204020204" pitchFamily="34" charset="0"/>
              </a:rPr>
              <a:t>      &lt;</a:t>
            </a:r>
            <a:r>
              <a:rPr lang="en-US" sz="1200" dirty="0" err="1" smtClean="0">
                <a:solidFill>
                  <a:srgbClr val="7030A0"/>
                </a:solidFill>
                <a:latin typeface="HP Simplified" panose="020B0604020204020204" pitchFamily="34" charset="0"/>
              </a:rPr>
              <a:t>xs:complexType</a:t>
            </a:r>
            <a:r>
              <a:rPr lang="en-US" sz="1200" dirty="0" smtClean="0">
                <a:solidFill>
                  <a:srgbClr val="7030A0"/>
                </a:solidFill>
                <a:latin typeface="HP Simplified" panose="020B0604020204020204" pitchFamily="34" charset="0"/>
              </a:rPr>
              <a:t> name=“</a:t>
            </a:r>
            <a:r>
              <a:rPr lang="en-US" sz="1200" dirty="0" err="1" smtClean="0">
                <a:solidFill>
                  <a:srgbClr val="7030A0"/>
                </a:solidFill>
                <a:latin typeface="HP Simplified" panose="020B0604020204020204" pitchFamily="34" charset="0"/>
              </a:rPr>
              <a:t>zipType</a:t>
            </a:r>
            <a:r>
              <a:rPr lang="en-US" sz="1200" dirty="0" smtClean="0">
                <a:solidFill>
                  <a:srgbClr val="7030A0"/>
                </a:solidFill>
                <a:latin typeface="HP Simplified" panose="020B0604020204020204" pitchFamily="34" charset="0"/>
              </a:rPr>
              <a:t>”&gt;</a:t>
            </a:r>
          </a:p>
          <a:p>
            <a:r>
              <a:rPr lang="en-US" sz="1200" dirty="0">
                <a:solidFill>
                  <a:srgbClr val="7030A0"/>
                </a:solidFill>
                <a:latin typeface="HP Simplified" panose="020B0604020204020204" pitchFamily="34" charset="0"/>
              </a:rPr>
              <a:t> </a:t>
            </a:r>
            <a:r>
              <a:rPr lang="en-US" sz="1200" dirty="0" smtClean="0">
                <a:solidFill>
                  <a:srgbClr val="7030A0"/>
                </a:solidFill>
                <a:latin typeface="HP Simplified" panose="020B0604020204020204" pitchFamily="34" charset="0"/>
              </a:rPr>
              <a:t>             &lt;</a:t>
            </a:r>
            <a:r>
              <a:rPr lang="en-US" sz="1200" dirty="0" err="1" smtClean="0">
                <a:solidFill>
                  <a:srgbClr val="7030A0"/>
                </a:solidFill>
                <a:latin typeface="HP Simplified" panose="020B0604020204020204" pitchFamily="34" charset="0"/>
              </a:rPr>
              <a:t>xs:simpleContent</a:t>
            </a:r>
            <a:r>
              <a:rPr lang="en-US" sz="1200" dirty="0" smtClean="0">
                <a:solidFill>
                  <a:srgbClr val="7030A0"/>
                </a:solidFill>
                <a:latin typeface="HP Simplified" panose="020B0604020204020204" pitchFamily="34" charset="0"/>
              </a:rPr>
              <a:t>&gt;</a:t>
            </a:r>
          </a:p>
          <a:p>
            <a:r>
              <a:rPr lang="en-US" sz="1200" dirty="0">
                <a:solidFill>
                  <a:srgbClr val="7030A0"/>
                </a:solidFill>
                <a:latin typeface="HP Simplified" panose="020B0604020204020204" pitchFamily="34" charset="0"/>
              </a:rPr>
              <a:t> </a:t>
            </a:r>
            <a:r>
              <a:rPr lang="en-US" sz="1200" dirty="0" smtClean="0">
                <a:solidFill>
                  <a:srgbClr val="7030A0"/>
                </a:solidFill>
                <a:latin typeface="HP Simplified" panose="020B0604020204020204" pitchFamily="34" charset="0"/>
              </a:rPr>
              <a:t>                   &lt;</a:t>
            </a:r>
            <a:r>
              <a:rPr lang="en-US" sz="1200" dirty="0" err="1" smtClean="0">
                <a:solidFill>
                  <a:srgbClr val="7030A0"/>
                </a:solidFill>
                <a:latin typeface="HP Simplified" panose="020B0604020204020204" pitchFamily="34" charset="0"/>
              </a:rPr>
              <a:t>xs:extension</a:t>
            </a:r>
            <a:r>
              <a:rPr lang="en-US" sz="1200" dirty="0" smtClean="0">
                <a:solidFill>
                  <a:srgbClr val="7030A0"/>
                </a:solidFill>
                <a:latin typeface="HP Simplified" panose="020B0604020204020204" pitchFamily="34" charset="0"/>
              </a:rPr>
              <a:t> base=“</a:t>
            </a:r>
            <a:r>
              <a:rPr lang="en-US" sz="1200" dirty="0" err="1" smtClean="0">
                <a:solidFill>
                  <a:srgbClr val="7030A0"/>
                </a:solidFill>
                <a:latin typeface="HP Simplified" panose="020B0604020204020204" pitchFamily="34" charset="0"/>
              </a:rPr>
              <a:t>xs:int</a:t>
            </a:r>
            <a:r>
              <a:rPr lang="en-US" sz="1200" dirty="0" smtClean="0">
                <a:solidFill>
                  <a:srgbClr val="7030A0"/>
                </a:solidFill>
                <a:latin typeface="HP Simplified" panose="020B0604020204020204" pitchFamily="34" charset="0"/>
              </a:rPr>
              <a:t>”&gt;</a:t>
            </a:r>
          </a:p>
          <a:p>
            <a:r>
              <a:rPr lang="en-US" sz="1200" dirty="0">
                <a:solidFill>
                  <a:srgbClr val="7030A0"/>
                </a:solidFill>
                <a:latin typeface="HP Simplified" panose="020B0604020204020204" pitchFamily="34" charset="0"/>
              </a:rPr>
              <a:t> </a:t>
            </a:r>
            <a:r>
              <a:rPr lang="en-US" sz="1200" dirty="0" smtClean="0">
                <a:solidFill>
                  <a:srgbClr val="7030A0"/>
                </a:solidFill>
                <a:latin typeface="HP Simplified" panose="020B0604020204020204" pitchFamily="34" charset="0"/>
              </a:rPr>
              <a:t>                         &lt;</a:t>
            </a:r>
            <a:r>
              <a:rPr lang="en-US" sz="1200" dirty="0" err="1" smtClean="0">
                <a:solidFill>
                  <a:srgbClr val="7030A0"/>
                </a:solidFill>
                <a:latin typeface="HP Simplified" panose="020B0604020204020204" pitchFamily="34" charset="0"/>
              </a:rPr>
              <a:t>xs:attribute</a:t>
            </a:r>
            <a:r>
              <a:rPr lang="en-US" sz="1200" dirty="0" smtClean="0">
                <a:solidFill>
                  <a:srgbClr val="7030A0"/>
                </a:solidFill>
                <a:latin typeface="HP Simplified" panose="020B0604020204020204" pitchFamily="34" charset="0"/>
              </a:rPr>
              <a:t> name=“zone” type=“</a:t>
            </a:r>
            <a:r>
              <a:rPr lang="en-US" sz="1200" dirty="0" err="1" smtClean="0">
                <a:solidFill>
                  <a:srgbClr val="7030A0"/>
                </a:solidFill>
                <a:latin typeface="HP Simplified" panose="020B0604020204020204" pitchFamily="34" charset="0"/>
              </a:rPr>
              <a:t>xs:string</a:t>
            </a:r>
            <a:r>
              <a:rPr lang="en-US" sz="1200" dirty="0" smtClean="0">
                <a:solidFill>
                  <a:srgbClr val="7030A0"/>
                </a:solidFill>
                <a:latin typeface="HP Simplified" panose="020B0604020204020204" pitchFamily="34" charset="0"/>
              </a:rPr>
              <a:t>”/&gt;</a:t>
            </a:r>
          </a:p>
          <a:p>
            <a:r>
              <a:rPr lang="en-US" sz="1200" dirty="0">
                <a:solidFill>
                  <a:srgbClr val="7030A0"/>
                </a:solidFill>
                <a:latin typeface="HP Simplified" panose="020B0604020204020204" pitchFamily="34" charset="0"/>
              </a:rPr>
              <a:t> </a:t>
            </a:r>
            <a:r>
              <a:rPr lang="en-US" sz="1200" dirty="0" smtClean="0">
                <a:solidFill>
                  <a:srgbClr val="7030A0"/>
                </a:solidFill>
                <a:latin typeface="HP Simplified" panose="020B0604020204020204" pitchFamily="34" charset="0"/>
              </a:rPr>
              <a:t>                  &lt;/</a:t>
            </a:r>
            <a:r>
              <a:rPr lang="en-US" sz="1200" dirty="0" err="1" smtClean="0">
                <a:solidFill>
                  <a:srgbClr val="7030A0"/>
                </a:solidFill>
                <a:latin typeface="HP Simplified" panose="020B0604020204020204" pitchFamily="34" charset="0"/>
              </a:rPr>
              <a:t>xs:extension</a:t>
            </a:r>
            <a:r>
              <a:rPr lang="en-US" sz="1200" dirty="0" smtClean="0">
                <a:solidFill>
                  <a:srgbClr val="7030A0"/>
                </a:solidFill>
                <a:latin typeface="HP Simplified" panose="020B0604020204020204" pitchFamily="34" charset="0"/>
              </a:rPr>
              <a:t>&gt;</a:t>
            </a:r>
          </a:p>
          <a:p>
            <a:r>
              <a:rPr lang="en-US" sz="1200" dirty="0" smtClean="0">
                <a:solidFill>
                  <a:srgbClr val="7030A0"/>
                </a:solidFill>
                <a:latin typeface="HP Simplified" panose="020B0604020204020204" pitchFamily="34" charset="0"/>
              </a:rPr>
              <a:t>             &lt;/</a:t>
            </a:r>
            <a:r>
              <a:rPr lang="en-US" sz="1200" dirty="0" err="1" smtClean="0">
                <a:solidFill>
                  <a:srgbClr val="7030A0"/>
                </a:solidFill>
                <a:latin typeface="HP Simplified" panose="020B0604020204020204" pitchFamily="34" charset="0"/>
              </a:rPr>
              <a:t>xs:simpleContent</a:t>
            </a:r>
            <a:r>
              <a:rPr lang="en-US" sz="1200" dirty="0" smtClean="0">
                <a:solidFill>
                  <a:srgbClr val="7030A0"/>
                </a:solidFill>
                <a:latin typeface="HP Simplified" panose="020B0604020204020204" pitchFamily="34" charset="0"/>
              </a:rPr>
              <a:t>&gt;</a:t>
            </a:r>
          </a:p>
          <a:p>
            <a:r>
              <a:rPr lang="en-US" sz="1200" dirty="0" smtClean="0">
                <a:solidFill>
                  <a:srgbClr val="7030A0"/>
                </a:solidFill>
                <a:latin typeface="HP Simplified" panose="020B0604020204020204" pitchFamily="34" charset="0"/>
              </a:rPr>
              <a:t>       &lt;/</a:t>
            </a:r>
            <a:r>
              <a:rPr lang="en-US" sz="1200" dirty="0" err="1" smtClean="0">
                <a:solidFill>
                  <a:srgbClr val="7030A0"/>
                </a:solidFill>
                <a:latin typeface="HP Simplified" panose="020B0604020204020204" pitchFamily="34" charset="0"/>
              </a:rPr>
              <a:t>xs:complexType</a:t>
            </a:r>
            <a:r>
              <a:rPr lang="en-US" sz="1200" dirty="0" smtClean="0">
                <a:solidFill>
                  <a:srgbClr val="7030A0"/>
                </a:solidFill>
                <a:latin typeface="HP Simplified" panose="020B0604020204020204" pitchFamily="34" charset="0"/>
              </a:rPr>
              <a:t>&gt;</a:t>
            </a:r>
          </a:p>
          <a:p>
            <a:pPr marL="285750" indent="-285750">
              <a:buFont typeface="Wingdings" panose="05000000000000000000" pitchFamily="2" charset="2"/>
              <a:buChar char="Ø"/>
            </a:pPr>
            <a:r>
              <a:rPr lang="en-US" sz="1200" dirty="0" smtClean="0">
                <a:latin typeface="HP Simplified" panose="020B0604020204020204" pitchFamily="34" charset="0"/>
              </a:rPr>
              <a:t>For the above element declaration the xml equivalent looks like below.</a:t>
            </a:r>
          </a:p>
          <a:p>
            <a:r>
              <a:rPr lang="en-US" sz="1200" dirty="0">
                <a:latin typeface="HP Simplified" panose="020B0604020204020204" pitchFamily="34" charset="0"/>
              </a:rPr>
              <a:t> </a:t>
            </a:r>
            <a:r>
              <a:rPr lang="en-US" sz="1200" dirty="0" smtClean="0">
                <a:latin typeface="HP Simplified" panose="020B0604020204020204" pitchFamily="34" charset="0"/>
              </a:rPr>
              <a:t>                      </a:t>
            </a:r>
            <a:r>
              <a:rPr lang="en-US" sz="1200" dirty="0" smtClean="0">
                <a:solidFill>
                  <a:srgbClr val="7030A0"/>
                </a:solidFill>
                <a:latin typeface="HP Simplified" panose="020B0604020204020204" pitchFamily="34" charset="0"/>
              </a:rPr>
              <a:t>&lt;zip zone=“local”&gt;101&lt;/zip&gt; </a:t>
            </a:r>
          </a:p>
          <a:p>
            <a:endParaRPr lang="en-US" sz="1400" dirty="0">
              <a:solidFill>
                <a:srgbClr val="7030A0"/>
              </a:solidFill>
              <a:latin typeface="HP Simplified" panose="020B0604020204020204" pitchFamily="34" charset="0"/>
            </a:endParaRPr>
          </a:p>
          <a:p>
            <a:r>
              <a:rPr lang="en-GB" sz="2000" b="1" dirty="0" smtClean="0">
                <a:latin typeface="HP Simplified" panose="020B0604020204020204" pitchFamily="34" charset="0"/>
              </a:rPr>
              <a:t>Working with choice</a:t>
            </a:r>
          </a:p>
          <a:p>
            <a:pPr marL="171450" indent="-171450">
              <a:buFont typeface="Wingdings" panose="05000000000000000000" pitchFamily="2" charset="2"/>
              <a:buChar char="Ø"/>
            </a:pPr>
            <a:r>
              <a:rPr lang="en-GB" sz="1200" dirty="0" smtClean="0">
                <a:latin typeface="HP Simplified" panose="020B0604020204020204" pitchFamily="34" charset="0"/>
              </a:rPr>
              <a:t>Choice is used for specifying the either or condition in XSD’s. For example we have </a:t>
            </a:r>
            <a:r>
              <a:rPr lang="en-GB" sz="1200" dirty="0" err="1" smtClean="0">
                <a:latin typeface="HP Simplified" panose="020B0604020204020204" pitchFamily="34" charset="0"/>
              </a:rPr>
              <a:t>purchaseOrder</a:t>
            </a:r>
            <a:r>
              <a:rPr lang="en-GB" sz="1200" dirty="0" smtClean="0">
                <a:latin typeface="HP Simplified" panose="020B0604020204020204" pitchFamily="34" charset="0"/>
              </a:rPr>
              <a:t> element. In a </a:t>
            </a:r>
            <a:r>
              <a:rPr lang="en-GB" sz="1200" dirty="0" err="1" smtClean="0">
                <a:latin typeface="HP Simplified" panose="020B0604020204020204" pitchFamily="34" charset="0"/>
              </a:rPr>
              <a:t>purchaseOrder</a:t>
            </a:r>
            <a:r>
              <a:rPr lang="en-GB" sz="1200" dirty="0" smtClean="0">
                <a:latin typeface="HP Simplified" panose="020B0604020204020204" pitchFamily="34" charset="0"/>
              </a:rPr>
              <a:t> element we have </a:t>
            </a:r>
            <a:r>
              <a:rPr lang="en-GB" sz="1200" dirty="0" err="1" smtClean="0">
                <a:latin typeface="HP Simplified" panose="020B0604020204020204" pitchFamily="34" charset="0"/>
              </a:rPr>
              <a:t>orderItems</a:t>
            </a:r>
            <a:r>
              <a:rPr lang="en-GB" sz="1200" dirty="0" smtClean="0">
                <a:latin typeface="HP Simplified" panose="020B0604020204020204" pitchFamily="34" charset="0"/>
              </a:rPr>
              <a:t> as first element. Now when it comes to second one we may have </a:t>
            </a:r>
            <a:r>
              <a:rPr lang="en-GB" sz="1200" dirty="0" err="1" smtClean="0">
                <a:latin typeface="HP Simplified" panose="020B0604020204020204" pitchFamily="34" charset="0"/>
              </a:rPr>
              <a:t>shippingAddress</a:t>
            </a:r>
            <a:r>
              <a:rPr lang="en-GB" sz="1200" dirty="0" smtClean="0">
                <a:latin typeface="HP Simplified" panose="020B0604020204020204" pitchFamily="34" charset="0"/>
              </a:rPr>
              <a:t> or </a:t>
            </a:r>
            <a:r>
              <a:rPr lang="en-GB" sz="1200" dirty="0" err="1" smtClean="0">
                <a:latin typeface="HP Simplified" panose="020B0604020204020204" pitchFamily="34" charset="0"/>
              </a:rPr>
              <a:t>usShippingAddress</a:t>
            </a:r>
            <a:r>
              <a:rPr lang="en-GB" sz="1200" dirty="0" smtClean="0">
                <a:latin typeface="HP Simplified" panose="020B0604020204020204" pitchFamily="34" charset="0"/>
              </a:rPr>
              <a:t> element.</a:t>
            </a:r>
          </a:p>
          <a:p>
            <a:pPr marL="171450" indent="-171450">
              <a:buFont typeface="Wingdings" panose="05000000000000000000" pitchFamily="2" charset="2"/>
              <a:buChar char="Ø"/>
            </a:pPr>
            <a:r>
              <a:rPr lang="en-GB" sz="1200" dirty="0" smtClean="0">
                <a:latin typeface="HP Simplified" panose="020B0604020204020204" pitchFamily="34" charset="0"/>
              </a:rPr>
              <a:t>It is not necessary to present both but either this or the other is mandatory in impose such kind of constraint we need to use choice element as shown below.</a:t>
            </a:r>
          </a:p>
          <a:p>
            <a:r>
              <a:rPr lang="en-GB" sz="1200" dirty="0">
                <a:latin typeface="HP Simplified" panose="020B0604020204020204" pitchFamily="34" charset="0"/>
              </a:rPr>
              <a:t> </a:t>
            </a:r>
            <a:r>
              <a:rPr lang="en-GB" sz="1200" dirty="0" smtClean="0">
                <a:latin typeface="HP Simplified" panose="020B0604020204020204" pitchFamily="34" charset="0"/>
              </a:rPr>
              <a:t>                                                       </a:t>
            </a:r>
            <a:endParaRPr lang="en-US" sz="1200" dirty="0">
              <a:latin typeface="HP Simplified" panose="020B0604020204020204" pitchFamily="34" charset="0"/>
            </a:endParaRPr>
          </a:p>
        </p:txBody>
      </p:sp>
      <p:grpSp>
        <p:nvGrpSpPr>
          <p:cNvPr id="4" name="Group 3"/>
          <p:cNvGrpSpPr>
            <a:grpSpLocks noChangeAspect="1"/>
          </p:cNvGrpSpPr>
          <p:nvPr/>
        </p:nvGrpSpPr>
        <p:grpSpPr>
          <a:xfrm>
            <a:off x="8668096" y="145210"/>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4418" y="3715789"/>
            <a:ext cx="6230219" cy="1088967"/>
          </a:xfrm>
          <a:prstGeom prst="rect">
            <a:avLst/>
          </a:prstGeom>
        </p:spPr>
      </p:pic>
    </p:spTree>
    <p:extLst>
      <p:ext uri="{BB962C8B-B14F-4D97-AF65-F5344CB8AC3E}">
        <p14:creationId xmlns:p14="http://schemas.microsoft.com/office/powerpoint/2010/main" val="2946569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696" y="378916"/>
            <a:ext cx="8261492" cy="4691848"/>
          </a:xfrm>
          <a:prstGeom prst="rect">
            <a:avLst/>
          </a:prstGeom>
          <a:noFill/>
        </p:spPr>
        <p:txBody>
          <a:bodyPr wrap="square" lIns="0" tIns="0" rIns="0" bIns="0" rtlCol="0">
            <a:noAutofit/>
          </a:bodyPr>
          <a:lstStyle/>
          <a:p>
            <a:r>
              <a:rPr lang="en-US" b="1" dirty="0" smtClean="0">
                <a:latin typeface="HP Simplified" panose="020B0604020204020204" pitchFamily="34" charset="0"/>
              </a:rPr>
              <a:t>Using ref</a:t>
            </a:r>
          </a:p>
          <a:p>
            <a:pPr marL="171450" indent="-171450">
              <a:buFont typeface="Wingdings" panose="05000000000000000000" pitchFamily="2" charset="2"/>
              <a:buChar char="Ø"/>
            </a:pPr>
            <a:r>
              <a:rPr lang="en-US" sz="1200" dirty="0" smtClean="0">
                <a:latin typeface="HP Simplified" panose="020B0604020204020204" pitchFamily="34" charset="0"/>
              </a:rPr>
              <a:t>Instead of declaring an element directly under </a:t>
            </a:r>
            <a:r>
              <a:rPr lang="en-US" sz="1200" dirty="0" err="1" smtClean="0">
                <a:latin typeface="HP Simplified" panose="020B0604020204020204" pitchFamily="34" charset="0"/>
              </a:rPr>
              <a:t>complexType</a:t>
            </a:r>
            <a:r>
              <a:rPr lang="en-US" sz="1200" dirty="0" smtClean="0">
                <a:latin typeface="HP Simplified" panose="020B0604020204020204" pitchFamily="34" charset="0"/>
              </a:rPr>
              <a:t> we can declare it elsewhere in the XSD document and we can refer it in </a:t>
            </a:r>
            <a:r>
              <a:rPr lang="en-US" sz="1200" dirty="0" err="1" smtClean="0">
                <a:latin typeface="HP Simplified" panose="020B0604020204020204" pitchFamily="34" charset="0"/>
              </a:rPr>
              <a:t>complexType</a:t>
            </a:r>
            <a:r>
              <a:rPr lang="en-US" sz="1200" dirty="0" smtClean="0">
                <a:latin typeface="HP Simplified" panose="020B0604020204020204" pitchFamily="34" charset="0"/>
              </a:rPr>
              <a:t> as shown below.</a:t>
            </a:r>
          </a:p>
          <a:p>
            <a:r>
              <a:rPr lang="en-US" sz="1200" dirty="0">
                <a:latin typeface="HP Simplified" panose="020B0604020204020204" pitchFamily="34" charset="0"/>
              </a:rPr>
              <a:t> </a:t>
            </a:r>
            <a:r>
              <a:rPr lang="en-US" sz="1200" dirty="0" smtClean="0">
                <a:latin typeface="HP Simplified" panose="020B0604020204020204" pitchFamily="34" charset="0"/>
              </a:rPr>
              <a:t>                          </a:t>
            </a:r>
          </a:p>
          <a:p>
            <a:r>
              <a:rPr lang="en-US" sz="1200" dirty="0">
                <a:latin typeface="HP Simplified" panose="020B0604020204020204" pitchFamily="34" charset="0"/>
              </a:rPr>
              <a:t> </a:t>
            </a:r>
            <a:r>
              <a:rPr lang="en-US" sz="1200" dirty="0" smtClean="0">
                <a:latin typeface="HP Simplified" panose="020B0604020204020204" pitchFamily="34" charset="0"/>
              </a:rPr>
              <a:t>                 </a:t>
            </a:r>
            <a:endParaRPr lang="en-US" sz="1400" dirty="0">
              <a:latin typeface="HP Simplified" panose="020B0604020204020204" pitchFamily="34" charset="0"/>
            </a:endParaRPr>
          </a:p>
          <a:p>
            <a:endParaRPr lang="en-US" sz="1400" dirty="0">
              <a:latin typeface="HP Simplified" panose="020B0604020204020204" pitchFamily="34" charset="0"/>
            </a:endParaRPr>
          </a:p>
          <a:p>
            <a:endParaRPr lang="en-US" sz="1400" dirty="0">
              <a:latin typeface="HP Simplified" panose="020B0604020204020204" pitchFamily="34" charset="0"/>
            </a:endParaRPr>
          </a:p>
          <a:p>
            <a:endParaRPr lang="en-US" sz="1400" dirty="0">
              <a:latin typeface="HP Simplified" panose="020B0604020204020204" pitchFamily="34" charset="0"/>
            </a:endParaRPr>
          </a:p>
          <a:p>
            <a:endParaRPr lang="en-US" sz="1400" dirty="0">
              <a:latin typeface="HP Simplified" panose="020B0604020204020204" pitchFamily="34" charset="0"/>
            </a:endParaRPr>
          </a:p>
          <a:p>
            <a:endParaRPr lang="en-US" sz="1400" b="1" dirty="0" smtClean="0">
              <a:latin typeface="HP Simplified" panose="020B0604020204020204" pitchFamily="34" charset="0"/>
            </a:endParaRPr>
          </a:p>
          <a:p>
            <a:r>
              <a:rPr lang="en-US" sz="1400" b="1" dirty="0" smtClean="0">
                <a:latin typeface="HP Simplified" panose="020B0604020204020204" pitchFamily="34" charset="0"/>
              </a:rPr>
              <a:t>Import VS Include :-</a:t>
            </a:r>
          </a:p>
          <a:p>
            <a:pPr marL="171450" indent="-171450">
              <a:buFont typeface="Wingdings" panose="05000000000000000000" pitchFamily="2" charset="2"/>
              <a:buChar char="Ø"/>
            </a:pPr>
            <a:r>
              <a:rPr lang="en-US" sz="1200" dirty="0" smtClean="0">
                <a:latin typeface="HP Simplified" panose="020B0604020204020204" pitchFamily="34" charset="0"/>
              </a:rPr>
              <a:t>If you want to refer one XSD in another XSD there are two options available.</a:t>
            </a:r>
          </a:p>
          <a:p>
            <a:pPr marL="228600" indent="-228600">
              <a:buAutoNum type="arabicParenBoth"/>
            </a:pPr>
            <a:r>
              <a:rPr lang="en-US" sz="1200" dirty="0" smtClean="0">
                <a:latin typeface="HP Simplified" panose="020B0604020204020204" pitchFamily="34" charset="0"/>
              </a:rPr>
              <a:t>import – Import has to be used when the namespaces of both the XSD documents are different .</a:t>
            </a:r>
          </a:p>
          <a:p>
            <a:r>
              <a:rPr lang="en-US" sz="1200" dirty="0" smtClean="0">
                <a:latin typeface="HP Simplified" panose="020B0604020204020204" pitchFamily="34" charset="0"/>
              </a:rPr>
              <a:t>  For Example: </a:t>
            </a:r>
            <a:r>
              <a:rPr lang="en-US" sz="1200" dirty="0" smtClean="0">
                <a:solidFill>
                  <a:srgbClr val="7030A0"/>
                </a:solidFill>
                <a:latin typeface="HP Simplified" panose="020B0604020204020204" pitchFamily="34" charset="0"/>
              </a:rPr>
              <a:t>(emp1.xsd)</a:t>
            </a:r>
          </a:p>
          <a:p>
            <a:r>
              <a:rPr lang="en-US" sz="1200" dirty="0">
                <a:latin typeface="HP Simplified" panose="020B0604020204020204" pitchFamily="34" charset="0"/>
              </a:rPr>
              <a:t> </a:t>
            </a:r>
            <a:r>
              <a:rPr lang="en-US" sz="1200" dirty="0" smtClean="0">
                <a:latin typeface="HP Simplified" panose="020B0604020204020204" pitchFamily="34" charset="0"/>
              </a:rPr>
              <a:t>                              &lt;</a:t>
            </a:r>
            <a:r>
              <a:rPr lang="en-US" sz="1200" dirty="0" err="1" smtClean="0">
                <a:latin typeface="HP Simplified" panose="020B0604020204020204" pitchFamily="34" charset="0"/>
              </a:rPr>
              <a:t>xs:schema</a:t>
            </a:r>
            <a:r>
              <a:rPr lang="en-US" sz="1200" dirty="0" smtClean="0">
                <a:latin typeface="HP Simplified" panose="020B0604020204020204" pitchFamily="34" charset="0"/>
              </a:rPr>
              <a:t> </a:t>
            </a:r>
            <a:r>
              <a:rPr lang="en-US" sz="1200" dirty="0" err="1" smtClean="0">
                <a:latin typeface="HP Simplified" panose="020B0604020204020204" pitchFamily="34" charset="0"/>
              </a:rPr>
              <a:t>targetNamespace</a:t>
            </a:r>
            <a:r>
              <a:rPr lang="en-US" sz="1200" dirty="0" smtClean="0">
                <a:latin typeface="HP Simplified" panose="020B0604020204020204" pitchFamily="34" charset="0"/>
              </a:rPr>
              <a:t>=“http://amazon1.in/sales/types”&gt;</a:t>
            </a:r>
          </a:p>
          <a:p>
            <a:r>
              <a:rPr lang="en-US" sz="1200" dirty="0" smtClean="0">
                <a:latin typeface="HP Simplified" panose="020B0604020204020204" pitchFamily="34" charset="0"/>
              </a:rPr>
              <a:t>                               &lt;/</a:t>
            </a:r>
            <a:r>
              <a:rPr lang="en-US" sz="1200" dirty="0" err="1" smtClean="0">
                <a:latin typeface="HP Simplified" panose="020B0604020204020204" pitchFamily="34" charset="0"/>
              </a:rPr>
              <a:t>xs:schema</a:t>
            </a:r>
            <a:r>
              <a:rPr lang="en-US" sz="1200" dirty="0" smtClean="0">
                <a:latin typeface="HP Simplified" panose="020B0604020204020204" pitchFamily="34" charset="0"/>
              </a:rPr>
              <a:t>&gt;</a:t>
            </a:r>
          </a:p>
          <a:p>
            <a:r>
              <a:rPr lang="en-US" sz="1200" dirty="0">
                <a:latin typeface="HP Simplified" panose="020B0604020204020204" pitchFamily="34" charset="0"/>
              </a:rPr>
              <a:t> </a:t>
            </a:r>
            <a:r>
              <a:rPr lang="en-US" sz="1200" dirty="0" smtClean="0">
                <a:latin typeface="HP Simplified" panose="020B0604020204020204" pitchFamily="34" charset="0"/>
              </a:rPr>
              <a:t>                     </a:t>
            </a:r>
            <a:r>
              <a:rPr lang="en-US" sz="1200" dirty="0" smtClean="0">
                <a:solidFill>
                  <a:srgbClr val="7030A0"/>
                </a:solidFill>
                <a:latin typeface="HP Simplified" panose="020B0604020204020204" pitchFamily="34" charset="0"/>
              </a:rPr>
              <a:t>(emp2.xsd)</a:t>
            </a:r>
          </a:p>
          <a:p>
            <a:r>
              <a:rPr lang="en-US" sz="1200" dirty="0">
                <a:latin typeface="HP Simplified" panose="020B0604020204020204" pitchFamily="34" charset="0"/>
              </a:rPr>
              <a:t> </a:t>
            </a:r>
            <a:r>
              <a:rPr lang="en-US" sz="1200" dirty="0" smtClean="0">
                <a:latin typeface="HP Simplified" panose="020B0604020204020204" pitchFamily="34" charset="0"/>
              </a:rPr>
              <a:t>                                              &lt;</a:t>
            </a:r>
            <a:r>
              <a:rPr lang="en-US" sz="1200" dirty="0" err="1" smtClean="0">
                <a:latin typeface="HP Simplified" panose="020B0604020204020204" pitchFamily="34" charset="0"/>
              </a:rPr>
              <a:t>xs:schema</a:t>
            </a:r>
            <a:r>
              <a:rPr lang="en-US" sz="1200" dirty="0" smtClean="0">
                <a:latin typeface="HP Simplified" panose="020B0604020204020204" pitchFamily="34" charset="0"/>
              </a:rPr>
              <a:t> </a:t>
            </a:r>
            <a:r>
              <a:rPr lang="en-US" sz="1200" dirty="0" err="1" smtClean="0">
                <a:latin typeface="HP Simplified" panose="020B0604020204020204" pitchFamily="34" charset="0"/>
              </a:rPr>
              <a:t>targetNamespace</a:t>
            </a:r>
            <a:r>
              <a:rPr lang="en-US" sz="1200" dirty="0" smtClean="0">
                <a:latin typeface="HP Simplified" panose="020B0604020204020204" pitchFamily="34" charset="0"/>
              </a:rPr>
              <a:t>=</a:t>
            </a:r>
            <a:r>
              <a:rPr lang="en-US" sz="1200" dirty="0" smtClean="0">
                <a:latin typeface="HP Simplified" panose="020B0604020204020204" pitchFamily="34" charset="0"/>
                <a:hlinkClick r:id="rId3"/>
              </a:rPr>
              <a:t>“http</a:t>
            </a:r>
            <a:r>
              <a:rPr lang="en-US" sz="1200" dirty="0">
                <a:latin typeface="HP Simplified" panose="020B0604020204020204" pitchFamily="34" charset="0"/>
                <a:hlinkClick r:id="rId3"/>
              </a:rPr>
              <a:t>://</a:t>
            </a:r>
            <a:r>
              <a:rPr lang="en-US" sz="1200" dirty="0" smtClean="0">
                <a:latin typeface="HP Simplified" panose="020B0604020204020204" pitchFamily="34" charset="0"/>
                <a:hlinkClick r:id="rId3"/>
              </a:rPr>
              <a:t>amazon2.in/sales/types</a:t>
            </a:r>
            <a:r>
              <a:rPr lang="en-US" sz="1200" dirty="0" smtClean="0">
                <a:latin typeface="HP Simplified" panose="020B0604020204020204" pitchFamily="34" charset="0"/>
              </a:rPr>
              <a:t> “&gt;</a:t>
            </a:r>
          </a:p>
          <a:p>
            <a:r>
              <a:rPr lang="en-US" sz="1200" dirty="0">
                <a:latin typeface="HP Simplified" panose="020B0604020204020204" pitchFamily="34" charset="0"/>
              </a:rPr>
              <a:t> </a:t>
            </a:r>
            <a:r>
              <a:rPr lang="en-US" sz="1200" dirty="0" smtClean="0">
                <a:latin typeface="HP Simplified" panose="020B0604020204020204" pitchFamily="34" charset="0"/>
              </a:rPr>
              <a:t>                                                      &lt;</a:t>
            </a:r>
            <a:r>
              <a:rPr lang="en-US" sz="1200" dirty="0" err="1" smtClean="0">
                <a:latin typeface="HP Simplified" panose="020B0604020204020204" pitchFamily="34" charset="0"/>
              </a:rPr>
              <a:t>xs:import</a:t>
            </a:r>
            <a:r>
              <a:rPr lang="en-US" sz="1200" dirty="0" smtClean="0">
                <a:latin typeface="HP Simplified" panose="020B0604020204020204" pitchFamily="34" charset="0"/>
              </a:rPr>
              <a:t> namespace=</a:t>
            </a:r>
            <a:r>
              <a:rPr lang="en-US" sz="1200" dirty="0">
                <a:latin typeface="HP Simplified" panose="020B0604020204020204" pitchFamily="34" charset="0"/>
              </a:rPr>
              <a:t> </a:t>
            </a:r>
            <a:r>
              <a:rPr lang="en-US" sz="1200" dirty="0" smtClean="0">
                <a:latin typeface="HP Simplified" panose="020B0604020204020204" pitchFamily="34" charset="0"/>
                <a:hlinkClick r:id="rId4"/>
              </a:rPr>
              <a:t>“http</a:t>
            </a:r>
            <a:r>
              <a:rPr lang="en-US" sz="1200" dirty="0">
                <a:latin typeface="HP Simplified" panose="020B0604020204020204" pitchFamily="34" charset="0"/>
                <a:hlinkClick r:id="rId4"/>
              </a:rPr>
              <a:t>://amazon1.in/sales/types </a:t>
            </a:r>
            <a:r>
              <a:rPr lang="en-US" sz="1200" dirty="0" smtClean="0">
                <a:latin typeface="HP Simplified" panose="020B0604020204020204" pitchFamily="34" charset="0"/>
                <a:hlinkClick r:id="rId4"/>
              </a:rPr>
              <a:t> “ </a:t>
            </a:r>
            <a:r>
              <a:rPr lang="en-US" sz="1200" dirty="0" smtClean="0">
                <a:latin typeface="HP Simplified" panose="020B0604020204020204" pitchFamily="34" charset="0"/>
              </a:rPr>
              <a:t>  location=“</a:t>
            </a:r>
            <a:r>
              <a:rPr lang="en-US" sz="1200" dirty="0" smtClean="0">
                <a:solidFill>
                  <a:srgbClr val="C00000"/>
                </a:solidFill>
                <a:latin typeface="HP Simplified" panose="020B0604020204020204" pitchFamily="34" charset="0"/>
              </a:rPr>
              <a:t>c:\emp1.xsd”</a:t>
            </a:r>
            <a:r>
              <a:rPr lang="en-US" sz="1200" dirty="0" smtClean="0">
                <a:latin typeface="HP Simplified" panose="020B0604020204020204" pitchFamily="34" charset="0"/>
              </a:rPr>
              <a:t>/&gt;</a:t>
            </a:r>
          </a:p>
          <a:p>
            <a:r>
              <a:rPr lang="en-US" sz="1200" dirty="0" smtClean="0">
                <a:latin typeface="HP Simplified" panose="020B0604020204020204" pitchFamily="34" charset="0"/>
              </a:rPr>
              <a:t>                                              &lt;/</a:t>
            </a:r>
            <a:r>
              <a:rPr lang="en-US" sz="1200" dirty="0" err="1" smtClean="0">
                <a:latin typeface="HP Simplified" panose="020B0604020204020204" pitchFamily="34" charset="0"/>
              </a:rPr>
              <a:t>xs:schema</a:t>
            </a:r>
            <a:r>
              <a:rPr lang="en-US" sz="1200" dirty="0" smtClean="0">
                <a:latin typeface="HP Simplified" panose="020B0604020204020204" pitchFamily="34" charset="0"/>
              </a:rPr>
              <a:t>&gt;</a:t>
            </a:r>
          </a:p>
          <a:p>
            <a:r>
              <a:rPr lang="en-US" sz="1200" u="sng" dirty="0" smtClean="0">
                <a:solidFill>
                  <a:srgbClr val="C00000"/>
                </a:solidFill>
                <a:latin typeface="HP Simplified" panose="020B0604020204020204" pitchFamily="34" charset="0"/>
              </a:rPr>
              <a:t>Note</a:t>
            </a:r>
            <a:r>
              <a:rPr lang="en-US" sz="1200" dirty="0" smtClean="0">
                <a:solidFill>
                  <a:srgbClr val="C00000"/>
                </a:solidFill>
                <a:latin typeface="HP Simplified" panose="020B0604020204020204" pitchFamily="34" charset="0"/>
              </a:rPr>
              <a:t>: </a:t>
            </a:r>
            <a:r>
              <a:rPr lang="en-US" sz="1200" dirty="0" smtClean="0">
                <a:latin typeface="HP Simplified" panose="020B0604020204020204" pitchFamily="34" charset="0"/>
              </a:rPr>
              <a:t>Both the namespaces of these documents are different we should use import rather than include.</a:t>
            </a:r>
          </a:p>
          <a:p>
            <a:pPr marL="228600" indent="-228600">
              <a:buAutoNum type="arabicParenBoth"/>
            </a:pPr>
            <a:endParaRPr lang="en-US" sz="1200" dirty="0" smtClean="0">
              <a:latin typeface="HP Simplified" panose="020B0604020204020204" pitchFamily="34" charset="0"/>
            </a:endParaRPr>
          </a:p>
          <a:p>
            <a:pPr marL="228600" indent="-228600">
              <a:buAutoNum type="arabicParenBoth"/>
            </a:pPr>
            <a:endParaRPr lang="en-US" sz="1200" dirty="0">
              <a:latin typeface="HP Simplified" panose="020B0604020204020204" pitchFamily="34" charset="0"/>
            </a:endParaRPr>
          </a:p>
          <a:p>
            <a:pPr marL="228600" indent="-228600">
              <a:buAutoNum type="arabicParenBoth"/>
            </a:pPr>
            <a:endParaRPr lang="en-US" sz="1200" dirty="0">
              <a:latin typeface="HP Simplified" panose="020B0604020204020204" pitchFamily="34" charset="0"/>
            </a:endParaRPr>
          </a:p>
          <a:p>
            <a:pPr marL="228600" indent="-228600">
              <a:buAutoNum type="arabicParenBoth"/>
            </a:pPr>
            <a:endParaRPr lang="en-US" sz="1200" dirty="0" smtClean="0">
              <a:latin typeface="HP Simplified" panose="020B0604020204020204" pitchFamily="34" charset="0"/>
            </a:endParaRPr>
          </a:p>
          <a:p>
            <a:pPr marL="228600" indent="-228600">
              <a:buAutoNum type="arabicParenBoth"/>
            </a:pPr>
            <a:endParaRPr lang="en-US" sz="1200" dirty="0" smtClean="0">
              <a:latin typeface="HP Simplified" panose="020B0604020204020204" pitchFamily="34" charset="0"/>
            </a:endParaRPr>
          </a:p>
        </p:txBody>
      </p:sp>
      <p:grpSp>
        <p:nvGrpSpPr>
          <p:cNvPr id="4" name="Group 3"/>
          <p:cNvGrpSpPr>
            <a:grpSpLocks noChangeAspect="1"/>
          </p:cNvGrpSpPr>
          <p:nvPr/>
        </p:nvGrpSpPr>
        <p:grpSpPr>
          <a:xfrm>
            <a:off x="8651471" y="112909"/>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6268" y="1084191"/>
            <a:ext cx="4391638" cy="1428949"/>
          </a:xfrm>
          <a:prstGeom prst="rect">
            <a:avLst/>
          </a:prstGeom>
        </p:spPr>
      </p:pic>
    </p:spTree>
    <p:extLst>
      <p:ext uri="{BB962C8B-B14F-4D97-AF65-F5344CB8AC3E}">
        <p14:creationId xmlns:p14="http://schemas.microsoft.com/office/powerpoint/2010/main" val="2118330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078" y="361267"/>
            <a:ext cx="9034572" cy="4086049"/>
          </a:xfrm>
          <a:prstGeom prst="rect">
            <a:avLst/>
          </a:prstGeom>
          <a:noFill/>
        </p:spPr>
        <p:txBody>
          <a:bodyPr wrap="square" lIns="0" tIns="0" rIns="0" bIns="0" rtlCol="0">
            <a:noAutofit/>
          </a:bodyPr>
          <a:lstStyle/>
          <a:p>
            <a:r>
              <a:rPr lang="en-US" sz="1400" dirty="0" smtClean="0">
                <a:latin typeface="HP Simplified" panose="020B0604020204020204" pitchFamily="34" charset="0"/>
              </a:rPr>
              <a:t>(</a:t>
            </a:r>
            <a:r>
              <a:rPr lang="en-US" sz="1200" dirty="0" smtClean="0">
                <a:latin typeface="HP Simplified" panose="020B0604020204020204" pitchFamily="34" charset="0"/>
              </a:rPr>
              <a:t>2) Include –</a:t>
            </a:r>
          </a:p>
          <a:p>
            <a:pPr marL="171450" indent="-171450">
              <a:buFont typeface="Wingdings" panose="05000000000000000000" pitchFamily="2" charset="2"/>
              <a:buChar char="ü"/>
            </a:pPr>
            <a:r>
              <a:rPr lang="en-US" sz="1200" dirty="0" smtClean="0">
                <a:latin typeface="HP Simplified" panose="020B0604020204020204" pitchFamily="34" charset="0"/>
              </a:rPr>
              <a:t> We have a XSD document with more than 100 elements. Writing or managing the elements in one XSD is not so easy and is error prone as well. Instead we can split it in to two XSD’s and can include one into another.</a:t>
            </a:r>
          </a:p>
          <a:p>
            <a:pPr marL="171450" indent="-171450">
              <a:buFont typeface="Wingdings" panose="05000000000000000000" pitchFamily="2" charset="2"/>
              <a:buChar char="ü"/>
            </a:pPr>
            <a:r>
              <a:rPr lang="en-US" sz="1200" dirty="0" smtClean="0">
                <a:latin typeface="HP Simplified" panose="020B0604020204020204" pitchFamily="34" charset="0"/>
              </a:rPr>
              <a:t>Which means if two XSD’s are having the same namespace we need to use include tag to include one in the other.</a:t>
            </a:r>
          </a:p>
          <a:p>
            <a:r>
              <a:rPr lang="en-US" sz="1200" dirty="0" smtClean="0">
                <a:latin typeface="HP Simplified" panose="020B0604020204020204" pitchFamily="34" charset="0"/>
              </a:rPr>
              <a:t>For Example: </a:t>
            </a:r>
          </a:p>
          <a:p>
            <a:r>
              <a:rPr lang="en-US" sz="1200" dirty="0">
                <a:latin typeface="HP Simplified" panose="020B0604020204020204" pitchFamily="34" charset="0"/>
              </a:rPr>
              <a:t> </a:t>
            </a:r>
            <a:r>
              <a:rPr lang="en-US" sz="1200" dirty="0" smtClean="0">
                <a:latin typeface="HP Simplified" panose="020B0604020204020204" pitchFamily="34" charset="0"/>
              </a:rPr>
              <a:t>                               //emp1.xsd                                                                                                                                                                                   //emp2.xsd</a:t>
            </a:r>
          </a:p>
          <a:p>
            <a:r>
              <a:rPr lang="en-US" sz="1200" dirty="0" smtClean="0">
                <a:latin typeface="HP Simplified" panose="020B0604020204020204" pitchFamily="34" charset="0"/>
              </a:rPr>
              <a:t>&lt;</a:t>
            </a:r>
            <a:r>
              <a:rPr lang="en-US" sz="1200" dirty="0" err="1" smtClean="0">
                <a:latin typeface="HP Simplified" panose="020B0604020204020204" pitchFamily="34" charset="0"/>
              </a:rPr>
              <a:t>xs:schema</a:t>
            </a:r>
            <a:r>
              <a:rPr lang="en-US" sz="1200" dirty="0" smtClean="0">
                <a:latin typeface="HP Simplified" panose="020B0604020204020204" pitchFamily="34" charset="0"/>
              </a:rPr>
              <a:t> </a:t>
            </a:r>
            <a:r>
              <a:rPr lang="en-US" sz="1200" dirty="0" err="1" smtClean="0">
                <a:latin typeface="HP Simplified" panose="020B0604020204020204" pitchFamily="34" charset="0"/>
              </a:rPr>
              <a:t>targetNamespace</a:t>
            </a:r>
            <a:r>
              <a:rPr lang="en-US" sz="1200" dirty="0" smtClean="0">
                <a:latin typeface="HP Simplified" panose="020B0604020204020204" pitchFamily="34" charset="0"/>
              </a:rPr>
              <a:t>=</a:t>
            </a:r>
            <a:r>
              <a:rPr lang="en-US" sz="1200" dirty="0" smtClean="0">
                <a:latin typeface="HP Simplified" panose="020B0604020204020204" pitchFamily="34" charset="0"/>
                <a:hlinkClick r:id="rId3"/>
              </a:rPr>
              <a:t>“http://amazon.in/sales/types</a:t>
            </a:r>
            <a:r>
              <a:rPr lang="en-US" sz="1200" dirty="0" smtClean="0">
                <a:latin typeface="HP Simplified" panose="020B0604020204020204" pitchFamily="34" charset="0"/>
              </a:rPr>
              <a:t> “&gt;                      &lt;</a:t>
            </a:r>
            <a:r>
              <a:rPr lang="en-US" sz="1200" dirty="0" err="1">
                <a:latin typeface="HP Simplified" panose="020B0604020204020204" pitchFamily="34" charset="0"/>
              </a:rPr>
              <a:t>xs:schema</a:t>
            </a:r>
            <a:r>
              <a:rPr lang="en-US" sz="1200" dirty="0">
                <a:latin typeface="HP Simplified" panose="020B0604020204020204" pitchFamily="34" charset="0"/>
              </a:rPr>
              <a:t> </a:t>
            </a:r>
            <a:r>
              <a:rPr lang="en-US" sz="1200" dirty="0" err="1">
                <a:latin typeface="HP Simplified" panose="020B0604020204020204" pitchFamily="34" charset="0"/>
              </a:rPr>
              <a:t>targetNamespace</a:t>
            </a:r>
            <a:r>
              <a:rPr lang="en-US" sz="1200" dirty="0">
                <a:latin typeface="HP Simplified" panose="020B0604020204020204" pitchFamily="34" charset="0"/>
              </a:rPr>
              <a:t>=</a:t>
            </a:r>
            <a:r>
              <a:rPr lang="en-US" sz="1200" dirty="0">
                <a:latin typeface="HP Simplified" panose="020B0604020204020204" pitchFamily="34" charset="0"/>
                <a:hlinkClick r:id="rId3"/>
              </a:rPr>
              <a:t>“http://amazon.in/sales/types</a:t>
            </a:r>
            <a:r>
              <a:rPr lang="en-US" sz="1200" dirty="0">
                <a:latin typeface="HP Simplified" panose="020B0604020204020204" pitchFamily="34" charset="0"/>
              </a:rPr>
              <a:t> “&gt;</a:t>
            </a:r>
            <a:endParaRPr lang="en-US" sz="1200" dirty="0" smtClean="0">
              <a:latin typeface="HP Simplified" panose="020B0604020204020204" pitchFamily="34" charset="0"/>
            </a:endParaRPr>
          </a:p>
          <a:p>
            <a:r>
              <a:rPr lang="en-US" sz="1200" dirty="0" smtClean="0">
                <a:latin typeface="HP Simplified" panose="020B0604020204020204" pitchFamily="34" charset="0"/>
              </a:rPr>
              <a:t>&lt;/</a:t>
            </a:r>
            <a:r>
              <a:rPr lang="en-US" sz="1200" dirty="0" err="1" smtClean="0">
                <a:latin typeface="HP Simplified" panose="020B0604020204020204" pitchFamily="34" charset="0"/>
              </a:rPr>
              <a:t>xs:schema</a:t>
            </a:r>
            <a:r>
              <a:rPr lang="en-US" sz="1200" dirty="0" smtClean="0">
                <a:latin typeface="HP Simplified" panose="020B0604020204020204" pitchFamily="34" charset="0"/>
              </a:rPr>
              <a:t>&gt;                                                                                                                                       &lt;</a:t>
            </a:r>
            <a:r>
              <a:rPr lang="en-US" sz="1200" dirty="0" err="1" smtClean="0">
                <a:latin typeface="HP Simplified" panose="020B0604020204020204" pitchFamily="34" charset="0"/>
              </a:rPr>
              <a:t>xs:include</a:t>
            </a:r>
            <a:r>
              <a:rPr lang="en-US" sz="1200" dirty="0" smtClean="0">
                <a:latin typeface="HP Simplified" panose="020B0604020204020204" pitchFamily="34" charset="0"/>
              </a:rPr>
              <a:t> </a:t>
            </a:r>
            <a:r>
              <a:rPr lang="en-US" sz="1200" dirty="0" err="1" smtClean="0">
                <a:latin typeface="HP Simplified" panose="020B0604020204020204" pitchFamily="34" charset="0"/>
              </a:rPr>
              <a:t>schemaLocation</a:t>
            </a:r>
            <a:r>
              <a:rPr lang="en-US" sz="1200" dirty="0" smtClean="0">
                <a:latin typeface="HP Simplified" panose="020B0604020204020204" pitchFamily="34" charset="0"/>
              </a:rPr>
              <a:t>=“emp1.xsd”/&gt;</a:t>
            </a:r>
          </a:p>
          <a:p>
            <a:r>
              <a:rPr lang="en-US" sz="1200" dirty="0">
                <a:latin typeface="HP Simplified" panose="020B0604020204020204" pitchFamily="34" charset="0"/>
              </a:rPr>
              <a:t> </a:t>
            </a:r>
            <a:r>
              <a:rPr lang="en-US" sz="1200" dirty="0" smtClean="0">
                <a:latin typeface="HP Simplified" panose="020B0604020204020204" pitchFamily="34" charset="0"/>
              </a:rPr>
              <a:t>                                                                                                                                                             &lt;/</a:t>
            </a:r>
            <a:r>
              <a:rPr lang="en-US" sz="1200" dirty="0" err="1" smtClean="0">
                <a:latin typeface="HP Simplified" panose="020B0604020204020204" pitchFamily="34" charset="0"/>
              </a:rPr>
              <a:t>xs:schema</a:t>
            </a:r>
            <a:r>
              <a:rPr lang="en-US" sz="1200" dirty="0" smtClean="0">
                <a:latin typeface="HP Simplified" panose="020B0604020204020204" pitchFamily="34" charset="0"/>
              </a:rPr>
              <a:t>&gt;</a:t>
            </a:r>
          </a:p>
          <a:p>
            <a:endParaRPr lang="en-US" sz="1200" dirty="0">
              <a:latin typeface="HP Simplified" panose="020B0604020204020204" pitchFamily="34" charset="0"/>
            </a:endParaRPr>
          </a:p>
          <a:p>
            <a:endParaRPr lang="en-US" sz="1200" dirty="0" smtClean="0">
              <a:latin typeface="HP Simplified" panose="020B0604020204020204" pitchFamily="34" charset="0"/>
            </a:endParaRPr>
          </a:p>
          <a:p>
            <a:r>
              <a:rPr lang="en-US" sz="1200" b="1" dirty="0" smtClean="0">
                <a:latin typeface="HP Simplified" panose="020B0604020204020204" pitchFamily="34" charset="0"/>
              </a:rPr>
              <a:t>XSD Namespace :-</a:t>
            </a:r>
          </a:p>
          <a:p>
            <a:pPr marL="171450" indent="-171450">
              <a:buFont typeface="Wingdings" panose="05000000000000000000" pitchFamily="2" charset="2"/>
              <a:buChar char="Ø"/>
            </a:pPr>
            <a:r>
              <a:rPr lang="en-US" sz="1200" dirty="0" smtClean="0">
                <a:latin typeface="HP Simplified" panose="020B0604020204020204" pitchFamily="34" charset="0"/>
              </a:rPr>
              <a:t>Every programing language allows you to declare </a:t>
            </a:r>
            <a:r>
              <a:rPr lang="en-US" sz="1200" dirty="0" err="1" smtClean="0">
                <a:latin typeface="HP Simplified" panose="020B0604020204020204" pitchFamily="34" charset="0"/>
              </a:rPr>
              <a:t>userdefined</a:t>
            </a:r>
            <a:r>
              <a:rPr lang="en-US" sz="1200" dirty="0" smtClean="0">
                <a:latin typeface="HP Simplified" panose="020B0604020204020204" pitchFamily="34" charset="0"/>
              </a:rPr>
              <a:t> data types, When it comes to XSD you can also declare your element using XSD </a:t>
            </a:r>
            <a:r>
              <a:rPr lang="en-US" sz="1200" dirty="0" err="1" smtClean="0">
                <a:latin typeface="HP Simplified" panose="020B0604020204020204" pitchFamily="34" charset="0"/>
              </a:rPr>
              <a:t>comples</a:t>
            </a:r>
            <a:r>
              <a:rPr lang="en-US" sz="1200" dirty="0" smtClean="0">
                <a:latin typeface="HP Simplified" panose="020B0604020204020204" pitchFamily="34" charset="0"/>
              </a:rPr>
              <a:t> type declaration.</a:t>
            </a:r>
          </a:p>
          <a:p>
            <a:pPr marL="171450" indent="-171450">
              <a:buFont typeface="Wingdings" panose="05000000000000000000" pitchFamily="2" charset="2"/>
              <a:buChar char="Ø"/>
            </a:pPr>
            <a:r>
              <a:rPr lang="en-US" sz="1200" dirty="0" err="1" smtClean="0">
                <a:latin typeface="HP Simplified" panose="020B0604020204020204" pitchFamily="34" charset="0"/>
              </a:rPr>
              <a:t>Pacckages</a:t>
            </a:r>
            <a:r>
              <a:rPr lang="en-US" sz="1200" dirty="0" smtClean="0">
                <a:latin typeface="HP Simplified" panose="020B0604020204020204" pitchFamily="34" charset="0"/>
              </a:rPr>
              <a:t> are the means of grouping together are related types. It will allow you to uniquely identify a type by prefixing the package name. In the same way XSD also allows you to declare your own data type by using </a:t>
            </a:r>
            <a:r>
              <a:rPr lang="en-US" sz="1200" dirty="0" err="1" smtClean="0">
                <a:latin typeface="HP Simplified" panose="020B0604020204020204" pitchFamily="34" charset="0"/>
              </a:rPr>
              <a:t>complexType</a:t>
            </a:r>
            <a:r>
              <a:rPr lang="en-US" sz="1200" dirty="0" smtClean="0">
                <a:latin typeface="HP Simplified" panose="020B0604020204020204" pitchFamily="34" charset="0"/>
              </a:rPr>
              <a:t> declaration and in the same way it allows you to resolve the type naming conflicts by means of namespace declaration.</a:t>
            </a:r>
          </a:p>
          <a:p>
            <a:pPr marL="171450" indent="-171450">
              <a:buFont typeface="Wingdings" panose="05000000000000000000" pitchFamily="2" charset="2"/>
              <a:buChar char="Ø"/>
            </a:pPr>
            <a:r>
              <a:rPr lang="en-US" sz="1200" dirty="0" smtClean="0">
                <a:latin typeface="HP Simplified" panose="020B0604020204020204" pitchFamily="34" charset="0"/>
              </a:rPr>
              <a:t>XSD namespaces has two faces</a:t>
            </a:r>
          </a:p>
          <a:p>
            <a:r>
              <a:rPr lang="en-US" sz="1200" dirty="0" smtClean="0">
                <a:latin typeface="HP Simplified" panose="020B0604020204020204" pitchFamily="34" charset="0"/>
              </a:rPr>
              <a:t>            (1) Declaring the namespace in the XSD document using </a:t>
            </a:r>
            <a:r>
              <a:rPr lang="en-US" sz="1200" dirty="0" err="1" smtClean="0">
                <a:latin typeface="HP Simplified" panose="020B0604020204020204" pitchFamily="34" charset="0"/>
              </a:rPr>
              <a:t>targetNamespace</a:t>
            </a:r>
            <a:r>
              <a:rPr lang="en-US" sz="1200" dirty="0" smtClean="0">
                <a:latin typeface="HP Simplified" panose="020B0604020204020204" pitchFamily="34" charset="0"/>
              </a:rPr>
              <a:t> declaration.</a:t>
            </a:r>
          </a:p>
          <a:p>
            <a:r>
              <a:rPr lang="en-US" sz="1200" dirty="0">
                <a:latin typeface="HP Simplified" panose="020B0604020204020204" pitchFamily="34" charset="0"/>
              </a:rPr>
              <a:t> </a:t>
            </a:r>
            <a:r>
              <a:rPr lang="en-US" sz="1200" dirty="0" smtClean="0">
                <a:latin typeface="HP Simplified" panose="020B0604020204020204" pitchFamily="34" charset="0"/>
              </a:rPr>
              <a:t>           (2) Using the elements that are declared under a namespace in xml document.</a:t>
            </a:r>
          </a:p>
          <a:p>
            <a:endParaRPr lang="en-US" sz="1200" dirty="0" smtClean="0">
              <a:latin typeface="HP Simplified" panose="020B0604020204020204" pitchFamily="34" charset="0"/>
            </a:endParaRPr>
          </a:p>
          <a:p>
            <a:pPr marL="171450" indent="-171450">
              <a:lnSpc>
                <a:spcPct val="150000"/>
              </a:lnSpc>
              <a:buFont typeface="Arial" panose="020B0604020202020204" pitchFamily="34" charset="0"/>
              <a:buChar char="•"/>
            </a:pPr>
            <a:endParaRPr lang="en-US" sz="1400" dirty="0">
              <a:latin typeface="HP Simplified" panose="020B0604020204020204" pitchFamily="34" charset="0"/>
            </a:endParaRPr>
          </a:p>
        </p:txBody>
      </p:sp>
      <p:grpSp>
        <p:nvGrpSpPr>
          <p:cNvPr id="4" name="Group 3"/>
          <p:cNvGrpSpPr>
            <a:grpSpLocks noChangeAspect="1"/>
          </p:cNvGrpSpPr>
          <p:nvPr/>
        </p:nvGrpSpPr>
        <p:grpSpPr>
          <a:xfrm>
            <a:off x="8676409" y="96284"/>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3224932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83127" y="378916"/>
            <a:ext cx="8071510" cy="323165"/>
          </a:xfrm>
        </p:spPr>
        <p:txBody>
          <a:bodyPr/>
          <a:lstStyle/>
          <a:p>
            <a:r>
              <a:rPr lang="en-US" sz="1600" dirty="0" smtClean="0">
                <a:latin typeface="HP Simplified" panose="020B0604020204020204" pitchFamily="34" charset="0"/>
              </a:rPr>
              <a:t>(1) XSD </a:t>
            </a:r>
            <a:r>
              <a:rPr lang="en-US" sz="1600" dirty="0" err="1" smtClean="0">
                <a:latin typeface="HP Simplified" panose="020B0604020204020204" pitchFamily="34" charset="0"/>
              </a:rPr>
              <a:t>Targetnamespace</a:t>
            </a:r>
            <a:endParaRPr lang="en-GB" sz="1600" b="0" dirty="0">
              <a:latin typeface="HP Simplified" panose="020B0604020204020204" pitchFamily="34" charset="0"/>
            </a:endParaRPr>
          </a:p>
        </p:txBody>
      </p:sp>
      <p:sp>
        <p:nvSpPr>
          <p:cNvPr id="2" name="TextBox 1"/>
          <p:cNvSpPr txBox="1"/>
          <p:nvPr/>
        </p:nvSpPr>
        <p:spPr>
          <a:xfrm>
            <a:off x="83127" y="540499"/>
            <a:ext cx="8986210" cy="4347388"/>
          </a:xfrm>
          <a:prstGeom prst="rect">
            <a:avLst/>
          </a:prstGeom>
          <a:noFill/>
        </p:spPr>
        <p:txBody>
          <a:bodyPr wrap="square" lIns="0" tIns="0" rIns="0" bIns="0" rtlCol="0">
            <a:noAutofit/>
          </a:bodyPr>
          <a:lstStyle/>
          <a:p>
            <a:pPr marL="285750" indent="-285750">
              <a:buFont typeface="Wingdings" panose="05000000000000000000" pitchFamily="2" charset="2"/>
              <a:buChar char="ü"/>
            </a:pPr>
            <a:r>
              <a:rPr lang="en-US" sz="1200" dirty="0" smtClean="0">
                <a:latin typeface="HP Simplified" panose="020B0604020204020204" pitchFamily="34" charset="0"/>
              </a:rPr>
              <a:t>Target namespace declaration is similar to a package declaration in java.</a:t>
            </a:r>
          </a:p>
          <a:p>
            <a:pPr marL="285750" indent="-285750">
              <a:buFont typeface="Wingdings" panose="05000000000000000000" pitchFamily="2" charset="2"/>
              <a:buChar char="ü"/>
            </a:pPr>
            <a:r>
              <a:rPr lang="en-US" sz="1200" dirty="0" smtClean="0">
                <a:latin typeface="HP Simplified" panose="020B0604020204020204" pitchFamily="34" charset="0"/>
              </a:rPr>
              <a:t>You will bind your classes to a package so, that while using them you will refer with fully qualified name. Similarly when you create a </a:t>
            </a:r>
            <a:r>
              <a:rPr lang="en-US" sz="1200" dirty="0" err="1" smtClean="0">
                <a:latin typeface="HP Simplified" panose="020B0604020204020204" pitchFamily="34" charset="0"/>
              </a:rPr>
              <a:t>complexType</a:t>
            </a:r>
            <a:r>
              <a:rPr lang="en-US" sz="1200" dirty="0" smtClean="0">
                <a:latin typeface="HP Simplified" panose="020B0604020204020204" pitchFamily="34" charset="0"/>
              </a:rPr>
              <a:t> or an Element you will bind them to a namespace, so that while referring them you need to use </a:t>
            </a:r>
            <a:r>
              <a:rPr lang="en-US" sz="1200" dirty="0" err="1" smtClean="0">
                <a:latin typeface="HP Simplified" panose="020B0604020204020204" pitchFamily="34" charset="0"/>
              </a:rPr>
              <a:t>gName</a:t>
            </a:r>
            <a:r>
              <a:rPr lang="en-US" sz="1200" dirty="0" smtClean="0">
                <a:latin typeface="HP Simplified" panose="020B0604020204020204" pitchFamily="34" charset="0"/>
              </a:rPr>
              <a:t>.</a:t>
            </a:r>
          </a:p>
          <a:p>
            <a:pPr marL="285750" indent="-285750">
              <a:buFont typeface="Wingdings" panose="05000000000000000000" pitchFamily="2" charset="2"/>
              <a:buChar char="ü"/>
            </a:pPr>
            <a:r>
              <a:rPr lang="en-US" sz="1200" dirty="0" smtClean="0">
                <a:latin typeface="HP Simplified" panose="020B0604020204020204" pitchFamily="34" charset="0"/>
              </a:rPr>
              <a:t>To declare a namespace in XSD we need to use </a:t>
            </a:r>
            <a:r>
              <a:rPr lang="en-US" sz="1200" dirty="0" err="1" smtClean="0">
                <a:latin typeface="HP Simplified" panose="020B0604020204020204" pitchFamily="34" charset="0"/>
              </a:rPr>
              <a:t>targetNameSpace</a:t>
            </a:r>
            <a:r>
              <a:rPr lang="en-US" sz="1200" dirty="0" smtClean="0">
                <a:latin typeface="HP Simplified" panose="020B0604020204020204" pitchFamily="34" charset="0"/>
              </a:rPr>
              <a:t> attribute at the Schema level followed by </a:t>
            </a:r>
            <a:r>
              <a:rPr lang="en-US" sz="1200" dirty="0" err="1" smtClean="0">
                <a:latin typeface="HP Simplified" panose="020B0604020204020204" pitchFamily="34" charset="0"/>
              </a:rPr>
              <a:t>targetnamespace</a:t>
            </a:r>
            <a:r>
              <a:rPr lang="en-US" sz="1200" dirty="0" smtClean="0">
                <a:latin typeface="HP Simplified" panose="020B0604020204020204" pitchFamily="34" charset="0"/>
              </a:rPr>
              <a:t> level as shown below.</a:t>
            </a:r>
          </a:p>
          <a:p>
            <a:r>
              <a:rPr lang="en-US" sz="1200" dirty="0" smtClean="0">
                <a:latin typeface="HP Simplified" panose="020B0604020204020204" pitchFamily="34" charset="0"/>
              </a:rPr>
              <a:t>Example : </a:t>
            </a:r>
          </a:p>
          <a:p>
            <a:r>
              <a:rPr lang="en-US" sz="1200" dirty="0">
                <a:latin typeface="HP Simplified" panose="020B0604020204020204" pitchFamily="34" charset="0"/>
              </a:rPr>
              <a:t> </a:t>
            </a:r>
            <a:r>
              <a:rPr lang="en-US" sz="1200" dirty="0" smtClean="0">
                <a:latin typeface="HP Simplified" panose="020B0604020204020204" pitchFamily="34" charset="0"/>
              </a:rPr>
              <a:t>                              &lt;</a:t>
            </a:r>
            <a:r>
              <a:rPr lang="en-US" sz="1200" dirty="0" err="1" smtClean="0">
                <a:latin typeface="HP Simplified" panose="020B0604020204020204" pitchFamily="34" charset="0"/>
              </a:rPr>
              <a:t>xs:schema</a:t>
            </a:r>
            <a:r>
              <a:rPr lang="en-US" sz="1200" dirty="0" smtClean="0">
                <a:latin typeface="HP Simplified" panose="020B0604020204020204" pitchFamily="34" charset="0"/>
              </a:rPr>
              <a:t> </a:t>
            </a:r>
            <a:r>
              <a:rPr lang="en-US" sz="1200" dirty="0" err="1" smtClean="0">
                <a:latin typeface="HP Simplified" panose="020B0604020204020204" pitchFamily="34" charset="0"/>
              </a:rPr>
              <a:t>xmlns:xs</a:t>
            </a:r>
            <a:r>
              <a:rPr lang="en-US" sz="1200" dirty="0" smtClean="0">
                <a:latin typeface="HP Simplified" panose="020B0604020204020204" pitchFamily="34" charset="0"/>
              </a:rPr>
              <a:t>=</a:t>
            </a:r>
            <a:r>
              <a:rPr lang="en-US" sz="1200" dirty="0" smtClean="0">
                <a:latin typeface="HP Simplified" panose="020B0604020204020204" pitchFamily="34" charset="0"/>
                <a:hlinkClick r:id="rId3"/>
              </a:rPr>
              <a:t>“http://www.w3.org/2001/XMLSchema “  </a:t>
            </a:r>
            <a:r>
              <a:rPr lang="en-US" sz="1200" dirty="0" smtClean="0">
                <a:latin typeface="HP Simplified" panose="020B0604020204020204" pitchFamily="34" charset="0"/>
              </a:rPr>
              <a:t>  </a:t>
            </a:r>
            <a:r>
              <a:rPr lang="en-US" sz="1200" dirty="0" err="1" smtClean="0">
                <a:solidFill>
                  <a:srgbClr val="C00000"/>
                </a:solidFill>
                <a:latin typeface="HP Simplified" panose="020B0604020204020204" pitchFamily="34" charset="0"/>
              </a:rPr>
              <a:t>targetnamespace</a:t>
            </a:r>
            <a:r>
              <a:rPr lang="en-US" sz="1200" dirty="0" smtClean="0">
                <a:latin typeface="HP Simplified" panose="020B0604020204020204" pitchFamily="34" charset="0"/>
              </a:rPr>
              <a:t>=“http://hpe.com/training/types” &gt;</a:t>
            </a:r>
          </a:p>
          <a:p>
            <a:r>
              <a:rPr lang="en-US" sz="1200" dirty="0">
                <a:latin typeface="HP Simplified" panose="020B0604020204020204" pitchFamily="34" charset="0"/>
              </a:rPr>
              <a:t> </a:t>
            </a:r>
            <a:r>
              <a:rPr lang="en-US" sz="1200" dirty="0" smtClean="0">
                <a:latin typeface="HP Simplified" panose="020B0604020204020204" pitchFamily="34" charset="0"/>
              </a:rPr>
              <a:t>                                    &lt;</a:t>
            </a:r>
            <a:r>
              <a:rPr lang="en-US" sz="1200" dirty="0" err="1" smtClean="0">
                <a:latin typeface="HP Simplified" panose="020B0604020204020204" pitchFamily="34" charset="0"/>
              </a:rPr>
              <a:t>xs:complexType</a:t>
            </a:r>
            <a:r>
              <a:rPr lang="en-US" sz="1200" dirty="0" smtClean="0">
                <a:latin typeface="HP Simplified" panose="020B0604020204020204" pitchFamily="34" charset="0"/>
              </a:rPr>
              <a:t> name=“</a:t>
            </a:r>
            <a:r>
              <a:rPr lang="en-US" sz="1200" dirty="0" err="1" smtClean="0">
                <a:latin typeface="HP Simplified" panose="020B0604020204020204" pitchFamily="34" charset="0"/>
              </a:rPr>
              <a:t>courseType</a:t>
            </a:r>
            <a:r>
              <a:rPr lang="en-US" sz="1200" dirty="0" smtClean="0">
                <a:latin typeface="HP Simplified" panose="020B0604020204020204" pitchFamily="34" charset="0"/>
              </a:rPr>
              <a:t>”&gt;</a:t>
            </a:r>
          </a:p>
          <a:p>
            <a:r>
              <a:rPr lang="en-US" sz="1200" dirty="0">
                <a:latin typeface="HP Simplified" panose="020B0604020204020204" pitchFamily="34" charset="0"/>
              </a:rPr>
              <a:t> </a:t>
            </a:r>
            <a:r>
              <a:rPr lang="en-US" sz="1200" dirty="0" smtClean="0">
                <a:latin typeface="HP Simplified" panose="020B0604020204020204" pitchFamily="34" charset="0"/>
              </a:rPr>
              <a:t>                                             &lt;</a:t>
            </a:r>
            <a:r>
              <a:rPr lang="en-US" sz="1200" dirty="0" err="1" smtClean="0">
                <a:latin typeface="HP Simplified" panose="020B0604020204020204" pitchFamily="34" charset="0"/>
              </a:rPr>
              <a:t>xs:element</a:t>
            </a:r>
            <a:r>
              <a:rPr lang="en-US" sz="1200" dirty="0" smtClean="0">
                <a:latin typeface="HP Simplified" panose="020B0604020204020204" pitchFamily="34" charset="0"/>
              </a:rPr>
              <a:t> name=“</a:t>
            </a:r>
            <a:r>
              <a:rPr lang="en-US" sz="1200" dirty="0" err="1" smtClean="0">
                <a:latin typeface="HP Simplified" panose="020B0604020204020204" pitchFamily="34" charset="0"/>
              </a:rPr>
              <a:t>courseId</a:t>
            </a:r>
            <a:r>
              <a:rPr lang="en-US" sz="1200" dirty="0" smtClean="0">
                <a:latin typeface="HP Simplified" panose="020B0604020204020204" pitchFamily="34" charset="0"/>
              </a:rPr>
              <a:t>” type=“</a:t>
            </a:r>
            <a:r>
              <a:rPr lang="en-US" sz="1200" dirty="0" err="1" smtClean="0">
                <a:latin typeface="HP Simplified" panose="020B0604020204020204" pitchFamily="34" charset="0"/>
              </a:rPr>
              <a:t>xs:string</a:t>
            </a:r>
            <a:r>
              <a:rPr lang="en-US" sz="1200" dirty="0" smtClean="0">
                <a:latin typeface="HP Simplified" panose="020B0604020204020204" pitchFamily="34" charset="0"/>
              </a:rPr>
              <a:t>”/&gt;</a:t>
            </a:r>
          </a:p>
          <a:p>
            <a:r>
              <a:rPr lang="en-US" sz="1200" dirty="0" smtClean="0">
                <a:latin typeface="HP Simplified" panose="020B0604020204020204" pitchFamily="34" charset="0"/>
              </a:rPr>
              <a:t>                                               &lt;</a:t>
            </a:r>
            <a:r>
              <a:rPr lang="en-US" sz="1200" dirty="0" err="1">
                <a:latin typeface="HP Simplified" panose="020B0604020204020204" pitchFamily="34" charset="0"/>
              </a:rPr>
              <a:t>xs:element</a:t>
            </a:r>
            <a:r>
              <a:rPr lang="en-US" sz="1200" dirty="0">
                <a:latin typeface="HP Simplified" panose="020B0604020204020204" pitchFamily="34" charset="0"/>
              </a:rPr>
              <a:t> name=“</a:t>
            </a:r>
            <a:r>
              <a:rPr lang="en-US" sz="1200" dirty="0" err="1" smtClean="0">
                <a:latin typeface="HP Simplified" panose="020B0604020204020204" pitchFamily="34" charset="0"/>
              </a:rPr>
              <a:t>courseName</a:t>
            </a:r>
            <a:r>
              <a:rPr lang="en-US" sz="1200" dirty="0" smtClean="0">
                <a:latin typeface="HP Simplified" panose="020B0604020204020204" pitchFamily="34" charset="0"/>
              </a:rPr>
              <a:t>” </a:t>
            </a:r>
            <a:r>
              <a:rPr lang="en-US" sz="1200" dirty="0">
                <a:latin typeface="HP Simplified" panose="020B0604020204020204" pitchFamily="34" charset="0"/>
              </a:rPr>
              <a:t>type=“</a:t>
            </a:r>
            <a:r>
              <a:rPr lang="en-US" sz="1200" dirty="0" err="1">
                <a:latin typeface="HP Simplified" panose="020B0604020204020204" pitchFamily="34" charset="0"/>
              </a:rPr>
              <a:t>xs:string</a:t>
            </a:r>
            <a:r>
              <a:rPr lang="en-US" sz="1200" dirty="0">
                <a:latin typeface="HP Simplified" panose="020B0604020204020204" pitchFamily="34" charset="0"/>
              </a:rPr>
              <a:t>”/&gt;</a:t>
            </a:r>
            <a:endParaRPr lang="en-US" sz="1200" dirty="0" smtClean="0">
              <a:latin typeface="HP Simplified" panose="020B0604020204020204" pitchFamily="34" charset="0"/>
            </a:endParaRPr>
          </a:p>
          <a:p>
            <a:r>
              <a:rPr lang="en-US" sz="1200" dirty="0" smtClean="0">
                <a:latin typeface="HP Simplified" panose="020B0604020204020204" pitchFamily="34" charset="0"/>
              </a:rPr>
              <a:t>                                              &lt;</a:t>
            </a:r>
            <a:r>
              <a:rPr lang="en-US" sz="1200" dirty="0" err="1">
                <a:latin typeface="HP Simplified" panose="020B0604020204020204" pitchFamily="34" charset="0"/>
              </a:rPr>
              <a:t>xs:element</a:t>
            </a:r>
            <a:r>
              <a:rPr lang="en-US" sz="1200" dirty="0">
                <a:latin typeface="HP Simplified" panose="020B0604020204020204" pitchFamily="34" charset="0"/>
              </a:rPr>
              <a:t> name</a:t>
            </a:r>
            <a:r>
              <a:rPr lang="en-US" sz="1200" dirty="0" smtClean="0">
                <a:latin typeface="HP Simplified" panose="020B0604020204020204" pitchFamily="34" charset="0"/>
              </a:rPr>
              <a:t>=“duration” </a:t>
            </a:r>
            <a:r>
              <a:rPr lang="en-US" sz="1200" dirty="0">
                <a:latin typeface="HP Simplified" panose="020B0604020204020204" pitchFamily="34" charset="0"/>
              </a:rPr>
              <a:t>type=“</a:t>
            </a:r>
            <a:r>
              <a:rPr lang="en-US" sz="1200" dirty="0" err="1" smtClean="0">
                <a:latin typeface="HP Simplified" panose="020B0604020204020204" pitchFamily="34" charset="0"/>
              </a:rPr>
              <a:t>xs:datetime</a:t>
            </a:r>
            <a:r>
              <a:rPr lang="en-US" sz="1200" dirty="0" smtClean="0">
                <a:latin typeface="HP Simplified" panose="020B0604020204020204" pitchFamily="34" charset="0"/>
              </a:rPr>
              <a:t>”/&gt;</a:t>
            </a:r>
          </a:p>
          <a:p>
            <a:r>
              <a:rPr lang="en-US" sz="1200" dirty="0">
                <a:latin typeface="HP Simplified" panose="020B0604020204020204" pitchFamily="34" charset="0"/>
              </a:rPr>
              <a:t> </a:t>
            </a:r>
            <a:r>
              <a:rPr lang="en-US" sz="1200" dirty="0" smtClean="0">
                <a:latin typeface="HP Simplified" panose="020B0604020204020204" pitchFamily="34" charset="0"/>
              </a:rPr>
              <a:t>                                     &lt;/</a:t>
            </a:r>
            <a:r>
              <a:rPr lang="en-US" sz="1200" dirty="0" err="1" smtClean="0">
                <a:latin typeface="HP Simplified" panose="020B0604020204020204" pitchFamily="34" charset="0"/>
              </a:rPr>
              <a:t>xs:complexType</a:t>
            </a:r>
            <a:r>
              <a:rPr lang="en-US" sz="1200" dirty="0" smtClean="0">
                <a:latin typeface="HP Simplified" panose="020B0604020204020204" pitchFamily="34" charset="0"/>
              </a:rPr>
              <a:t>&gt;</a:t>
            </a:r>
          </a:p>
          <a:p>
            <a:r>
              <a:rPr lang="en-US" sz="1200" dirty="0">
                <a:latin typeface="HP Simplified" panose="020B0604020204020204" pitchFamily="34" charset="0"/>
              </a:rPr>
              <a:t> </a:t>
            </a:r>
            <a:r>
              <a:rPr lang="en-US" sz="1200" dirty="0" smtClean="0">
                <a:latin typeface="HP Simplified" panose="020B0604020204020204" pitchFamily="34" charset="0"/>
              </a:rPr>
              <a:t>                              &lt;/</a:t>
            </a:r>
            <a:r>
              <a:rPr lang="en-US" sz="1200" dirty="0" err="1" smtClean="0">
                <a:latin typeface="HP Simplified" panose="020B0604020204020204" pitchFamily="34" charset="0"/>
              </a:rPr>
              <a:t>xs:schema</a:t>
            </a:r>
            <a:r>
              <a:rPr lang="en-US" sz="1200" dirty="0" smtClean="0">
                <a:latin typeface="HP Simplified" panose="020B0604020204020204" pitchFamily="34" charset="0"/>
              </a:rPr>
              <a:t>&gt;</a:t>
            </a:r>
          </a:p>
          <a:p>
            <a:r>
              <a:rPr lang="en-US" sz="1200" dirty="0" smtClean="0">
                <a:latin typeface="HP Simplified" panose="020B0604020204020204" pitchFamily="34" charset="0"/>
              </a:rPr>
              <a:t>Note : The </a:t>
            </a:r>
            <a:r>
              <a:rPr lang="en-US" sz="1200" dirty="0" err="1" smtClean="0">
                <a:latin typeface="HP Simplified" panose="020B0604020204020204" pitchFamily="34" charset="0"/>
              </a:rPr>
              <a:t>courseType</a:t>
            </a:r>
            <a:r>
              <a:rPr lang="en-US" sz="1200" dirty="0" smtClean="0">
                <a:latin typeface="HP Simplified" panose="020B0604020204020204" pitchFamily="34" charset="0"/>
              </a:rPr>
              <a:t> by default is </a:t>
            </a:r>
            <a:r>
              <a:rPr lang="en-US" sz="1200" dirty="0" err="1" smtClean="0">
                <a:latin typeface="HP Simplified" panose="020B0604020204020204" pitchFamily="34" charset="0"/>
              </a:rPr>
              <a:t>binded</a:t>
            </a:r>
            <a:r>
              <a:rPr lang="en-US" sz="1200" dirty="0" smtClean="0">
                <a:latin typeface="HP Simplified" panose="020B0604020204020204" pitchFamily="34" charset="0"/>
              </a:rPr>
              <a:t> to the </a:t>
            </a:r>
            <a:r>
              <a:rPr lang="en-US" sz="1200" dirty="0" smtClean="0">
                <a:latin typeface="HP Simplified" panose="020B0604020204020204" pitchFamily="34" charset="0"/>
              </a:rPr>
              <a:t>namespace  </a:t>
            </a:r>
            <a:r>
              <a:rPr lang="en-US" sz="1200" dirty="0">
                <a:latin typeface="HP Simplified" panose="020B0604020204020204" pitchFamily="34" charset="0"/>
                <a:hlinkClick r:id="rId4"/>
              </a:rPr>
              <a:t>http://</a:t>
            </a:r>
            <a:r>
              <a:rPr lang="en-US" sz="1200" dirty="0" smtClean="0">
                <a:latin typeface="HP Simplified" panose="020B0604020204020204" pitchFamily="34" charset="0"/>
                <a:hlinkClick r:id="rId4"/>
              </a:rPr>
              <a:t>hpe.com/training/types</a:t>
            </a:r>
            <a:endParaRPr lang="en-US" sz="1200" dirty="0" smtClean="0">
              <a:latin typeface="HP Simplified" panose="020B0604020204020204" pitchFamily="34" charset="0"/>
            </a:endParaRPr>
          </a:p>
          <a:p>
            <a:pPr marL="171450" indent="-171450">
              <a:buFont typeface="Wingdings" panose="05000000000000000000" pitchFamily="2" charset="2"/>
              <a:buChar char="ü"/>
            </a:pPr>
            <a:r>
              <a:rPr lang="en-US" sz="1200" dirty="0" smtClean="0">
                <a:latin typeface="HP Simplified" panose="020B0604020204020204" pitchFamily="34" charset="0"/>
              </a:rPr>
              <a:t>So , while creating an element ”course” of type “</a:t>
            </a:r>
            <a:r>
              <a:rPr lang="en-US" sz="1200" dirty="0" err="1" smtClean="0">
                <a:latin typeface="HP Simplified" panose="020B0604020204020204" pitchFamily="34" charset="0"/>
              </a:rPr>
              <a:t>courseType</a:t>
            </a:r>
            <a:r>
              <a:rPr lang="en-US" sz="1200" dirty="0" smtClean="0">
                <a:latin typeface="HP Simplified" panose="020B0604020204020204" pitchFamily="34" charset="0"/>
              </a:rPr>
              <a:t>” you should use the </a:t>
            </a:r>
            <a:r>
              <a:rPr lang="en-US" sz="1200" dirty="0" err="1" smtClean="0">
                <a:latin typeface="HP Simplified" panose="020B0604020204020204" pitchFamily="34" charset="0"/>
              </a:rPr>
              <a:t>gName</a:t>
            </a:r>
            <a:r>
              <a:rPr lang="en-US" sz="1200" dirty="0" smtClean="0">
                <a:latin typeface="HP Simplified" panose="020B0604020204020204" pitchFamily="34" charset="0"/>
              </a:rPr>
              <a:t> of the </a:t>
            </a:r>
            <a:r>
              <a:rPr lang="en-US" sz="1200" dirty="0" err="1" smtClean="0">
                <a:latin typeface="HP Simplified" panose="020B0604020204020204" pitchFamily="34" charset="0"/>
              </a:rPr>
              <a:t>courseType</a:t>
            </a:r>
            <a:r>
              <a:rPr lang="en-US" sz="1200" dirty="0" smtClean="0">
                <a:latin typeface="HP Simplified" panose="020B0604020204020204" pitchFamily="34" charset="0"/>
              </a:rPr>
              <a:t> rather simple name.( </a:t>
            </a:r>
            <a:r>
              <a:rPr lang="en-US" sz="1200" dirty="0" err="1" smtClean="0">
                <a:latin typeface="HP Simplified" panose="020B0604020204020204" pitchFamily="34" charset="0"/>
              </a:rPr>
              <a:t>qNmae</a:t>
            </a:r>
            <a:r>
              <a:rPr lang="en-US" sz="1200" dirty="0" smtClean="0">
                <a:latin typeface="HP Simplified" panose="020B0604020204020204" pitchFamily="34" charset="0"/>
              </a:rPr>
              <a:t> means </a:t>
            </a:r>
            <a:r>
              <a:rPr lang="en-US" sz="1200" dirty="0" err="1" smtClean="0">
                <a:latin typeface="HP Simplified" panose="020B0604020204020204" pitchFamily="34" charset="0"/>
              </a:rPr>
              <a:t>namespace:element</a:t>
            </a:r>
            <a:r>
              <a:rPr lang="en-US" sz="1200" dirty="0" smtClean="0">
                <a:latin typeface="HP Simplified" panose="020B0604020204020204" pitchFamily="34" charset="0"/>
              </a:rPr>
              <a:t>/type name). But the namespace labels could be any of the characters in length, So if we prefix the entire namespace label to element/type names it would become tough to read. So to avoid this problem XSD has introduced a concept called short name.</a:t>
            </a:r>
          </a:p>
          <a:p>
            <a:pPr marL="171450" indent="-171450">
              <a:buFont typeface="Wingdings" panose="05000000000000000000" pitchFamily="2" charset="2"/>
              <a:buChar char="ü"/>
            </a:pPr>
            <a:r>
              <a:rPr lang="en-US" sz="1200" dirty="0" smtClean="0">
                <a:latin typeface="HP Simplified" panose="020B0604020204020204" pitchFamily="34" charset="0"/>
              </a:rPr>
              <a:t>Instead of referring to namespace labels you can define a short name for that namespace label using “</a:t>
            </a:r>
            <a:r>
              <a:rPr lang="en-US" sz="1200" dirty="0" err="1" smtClean="0">
                <a:latin typeface="HP Simplified" panose="020B0604020204020204" pitchFamily="34" charset="0"/>
              </a:rPr>
              <a:t>xmlns</a:t>
            </a:r>
            <a:r>
              <a:rPr lang="en-US" sz="1200" dirty="0" smtClean="0">
                <a:latin typeface="HP Simplified" panose="020B0604020204020204" pitchFamily="34" charset="0"/>
              </a:rPr>
              <a:t>” declaration at the &lt;schema&gt; level and you can use the short name as prefix instead of the complete namespace label as shown below.</a:t>
            </a:r>
          </a:p>
          <a:p>
            <a:endParaRPr lang="en-US" sz="1200" dirty="0" smtClean="0">
              <a:latin typeface="HP Simplified" panose="020B0604020204020204" pitchFamily="34" charset="0"/>
            </a:endParaRPr>
          </a:p>
          <a:p>
            <a:pPr>
              <a:lnSpc>
                <a:spcPct val="150000"/>
              </a:lnSpc>
            </a:pPr>
            <a:endParaRPr lang="en-US" sz="1400" dirty="0" smtClean="0">
              <a:latin typeface="HP Simplified" panose="020B0604020204020204" pitchFamily="34" charset="0"/>
            </a:endParaRPr>
          </a:p>
          <a:p>
            <a:pPr marL="171450" indent="-171450">
              <a:lnSpc>
                <a:spcPct val="150000"/>
              </a:lnSpc>
              <a:buFont typeface="Arial" panose="020B0604020202020204" pitchFamily="34" charset="0"/>
              <a:buChar char="•"/>
            </a:pPr>
            <a:endParaRPr lang="en-US" sz="1400" dirty="0">
              <a:latin typeface="HP Simplified" panose="020B0604020204020204" pitchFamily="34" charset="0"/>
            </a:endParaRPr>
          </a:p>
        </p:txBody>
      </p:sp>
      <p:grpSp>
        <p:nvGrpSpPr>
          <p:cNvPr id="4" name="Group 3"/>
          <p:cNvGrpSpPr>
            <a:grpSpLocks noChangeAspect="1"/>
          </p:cNvGrpSpPr>
          <p:nvPr/>
        </p:nvGrpSpPr>
        <p:grpSpPr>
          <a:xfrm>
            <a:off x="8668096" y="145210"/>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156807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691" y="248683"/>
            <a:ext cx="8678639" cy="4632795"/>
          </a:xfrm>
          <a:prstGeom prst="rect">
            <a:avLst/>
          </a:prstGeom>
          <a:noFill/>
        </p:spPr>
        <p:txBody>
          <a:bodyPr wrap="square" lIns="0" tIns="0" rIns="0" bIns="0" rtlCol="0">
            <a:noAutofit/>
          </a:bodyPr>
          <a:lstStyle/>
          <a:p>
            <a:pPr>
              <a:lnSpc>
                <a:spcPct val="150000"/>
              </a:lnSpc>
            </a:pPr>
            <a:r>
              <a:rPr lang="en-US" sz="1400" dirty="0" smtClean="0">
                <a:solidFill>
                  <a:srgbClr val="C00000"/>
                </a:solidFill>
                <a:latin typeface="HP Simplified" panose="020B0604020204020204" pitchFamily="34" charset="0"/>
              </a:rPr>
              <a:t>For Example:</a:t>
            </a:r>
          </a:p>
          <a:p>
            <a:r>
              <a:rPr lang="en-US" sz="1400" dirty="0">
                <a:latin typeface="HP Simplified" panose="020B0604020204020204" pitchFamily="34" charset="0"/>
              </a:rPr>
              <a:t> </a:t>
            </a:r>
            <a:r>
              <a:rPr lang="en-US" sz="1400" dirty="0">
                <a:latin typeface="HP Simplified" panose="020B0604020204020204" pitchFamily="34" charset="0"/>
              </a:rPr>
              <a:t>  </a:t>
            </a:r>
            <a:r>
              <a:rPr lang="en-US" sz="1400" dirty="0" smtClean="0">
                <a:latin typeface="HP Simplified" panose="020B0604020204020204" pitchFamily="34" charset="0"/>
              </a:rPr>
              <a:t> </a:t>
            </a:r>
            <a:r>
              <a:rPr lang="en-US" sz="1200" dirty="0" smtClean="0">
                <a:latin typeface="HP Simplified" panose="020B0604020204020204" pitchFamily="34" charset="0"/>
              </a:rPr>
              <a:t>&lt;</a:t>
            </a:r>
            <a:r>
              <a:rPr lang="en-US" sz="1200" dirty="0" err="1">
                <a:latin typeface="HP Simplified" panose="020B0604020204020204" pitchFamily="34" charset="0"/>
              </a:rPr>
              <a:t>xs:schema</a:t>
            </a:r>
            <a:r>
              <a:rPr lang="en-US" sz="1200" dirty="0">
                <a:latin typeface="HP Simplified" panose="020B0604020204020204" pitchFamily="34" charset="0"/>
              </a:rPr>
              <a:t> </a:t>
            </a:r>
            <a:r>
              <a:rPr lang="en-US" sz="1200" dirty="0" err="1" smtClean="0">
                <a:latin typeface="HP Simplified" panose="020B0604020204020204" pitchFamily="34" charset="0"/>
              </a:rPr>
              <a:t>xmlns:xs</a:t>
            </a:r>
            <a:r>
              <a:rPr lang="en-US" sz="1200" dirty="0" smtClean="0">
                <a:latin typeface="HP Simplified" panose="020B0604020204020204" pitchFamily="34" charset="0"/>
              </a:rPr>
              <a:t>=</a:t>
            </a:r>
            <a:r>
              <a:rPr lang="en-US" sz="1200" dirty="0" smtClean="0">
                <a:latin typeface="HP Simplified" panose="020B0604020204020204" pitchFamily="34" charset="0"/>
                <a:hlinkClick r:id="rId3"/>
              </a:rPr>
              <a:t>“http</a:t>
            </a:r>
            <a:r>
              <a:rPr lang="en-US" sz="1200" dirty="0">
                <a:latin typeface="HP Simplified" panose="020B0604020204020204" pitchFamily="34" charset="0"/>
                <a:hlinkClick r:id="rId3"/>
              </a:rPr>
              <a:t>://</a:t>
            </a:r>
            <a:r>
              <a:rPr lang="en-US" sz="1200" dirty="0" smtClean="0">
                <a:latin typeface="HP Simplified" panose="020B0604020204020204" pitchFamily="34" charset="0"/>
                <a:hlinkClick r:id="rId3"/>
              </a:rPr>
              <a:t>www.w3.org/2001/</a:t>
            </a:r>
            <a:r>
              <a:rPr lang="en-US" sz="1200" dirty="0" err="1" smtClean="0">
                <a:latin typeface="HP Simplified" panose="020B0604020204020204" pitchFamily="34" charset="0"/>
                <a:hlinkClick r:id="rId3"/>
              </a:rPr>
              <a:t>XMLSchema</a:t>
            </a:r>
            <a:r>
              <a:rPr lang="en-US" sz="1200" dirty="0" smtClean="0">
                <a:latin typeface="HP Simplified" panose="020B0604020204020204" pitchFamily="34" charset="0"/>
              </a:rPr>
              <a:t>” </a:t>
            </a:r>
            <a:r>
              <a:rPr lang="en-US" sz="1200" dirty="0" err="1" smtClean="0">
                <a:solidFill>
                  <a:srgbClr val="C00000"/>
                </a:solidFill>
                <a:latin typeface="HP Simplified" panose="020B0604020204020204" pitchFamily="34" charset="0"/>
              </a:rPr>
              <a:t>targetnamespace</a:t>
            </a:r>
            <a:r>
              <a:rPr lang="en-US" sz="1200" dirty="0" smtClean="0">
                <a:latin typeface="HP Simplified" panose="020B0604020204020204" pitchFamily="34" charset="0"/>
              </a:rPr>
              <a:t>=</a:t>
            </a:r>
            <a:r>
              <a:rPr lang="en-US" sz="1200" dirty="0" smtClean="0">
                <a:latin typeface="HP Simplified" panose="020B0604020204020204" pitchFamily="34" charset="0"/>
                <a:hlinkClick r:id="rId4"/>
              </a:rPr>
              <a:t>“http</a:t>
            </a:r>
            <a:r>
              <a:rPr lang="en-US" sz="1200" dirty="0">
                <a:latin typeface="HP Simplified" panose="020B0604020204020204" pitchFamily="34" charset="0"/>
                <a:hlinkClick r:id="rId4"/>
              </a:rPr>
              <a:t>://</a:t>
            </a:r>
            <a:r>
              <a:rPr lang="en-US" sz="1200" dirty="0" smtClean="0">
                <a:latin typeface="HP Simplified" panose="020B0604020204020204" pitchFamily="34" charset="0"/>
                <a:hlinkClick r:id="rId4"/>
              </a:rPr>
              <a:t>hpe.com/training/types</a:t>
            </a:r>
            <a:r>
              <a:rPr lang="en-US" sz="1200" dirty="0" smtClean="0">
                <a:latin typeface="HP Simplified" panose="020B0604020204020204" pitchFamily="34" charset="0"/>
              </a:rPr>
              <a:t>” </a:t>
            </a:r>
          </a:p>
          <a:p>
            <a:r>
              <a:rPr lang="en-US" sz="1200" dirty="0" err="1">
                <a:latin typeface="HP Simplified" panose="020B0604020204020204" pitchFamily="34" charset="0"/>
              </a:rPr>
              <a:t>x</a:t>
            </a:r>
            <a:r>
              <a:rPr lang="en-US" sz="1200" dirty="0" err="1" smtClean="0">
                <a:latin typeface="HP Simplified" panose="020B0604020204020204" pitchFamily="34" charset="0"/>
              </a:rPr>
              <a:t>mlns:dt</a:t>
            </a:r>
            <a:r>
              <a:rPr lang="en-US" sz="1200" dirty="0" smtClean="0">
                <a:latin typeface="HP Simplified" panose="020B0604020204020204" pitchFamily="34" charset="0"/>
              </a:rPr>
              <a:t>= </a:t>
            </a:r>
            <a:r>
              <a:rPr lang="en-US" sz="1200" dirty="0" smtClean="0">
                <a:latin typeface="HP Simplified" panose="020B0604020204020204" pitchFamily="34" charset="0"/>
                <a:hlinkClick r:id="rId4"/>
              </a:rPr>
              <a:t>“http</a:t>
            </a:r>
            <a:r>
              <a:rPr lang="en-US" sz="1200" dirty="0">
                <a:latin typeface="HP Simplified" panose="020B0604020204020204" pitchFamily="34" charset="0"/>
                <a:hlinkClick r:id="rId4"/>
              </a:rPr>
              <a:t>://hpe.com/training/types</a:t>
            </a:r>
            <a:r>
              <a:rPr lang="en-US" sz="1200" dirty="0">
                <a:latin typeface="HP Simplified" panose="020B0604020204020204" pitchFamily="34" charset="0"/>
              </a:rPr>
              <a:t> </a:t>
            </a:r>
            <a:r>
              <a:rPr lang="en-US" sz="1200" dirty="0" smtClean="0">
                <a:latin typeface="HP Simplified" panose="020B0604020204020204" pitchFamily="34" charset="0"/>
              </a:rPr>
              <a:t>“&gt;</a:t>
            </a:r>
          </a:p>
          <a:p>
            <a:r>
              <a:rPr lang="en-US" sz="1200" dirty="0">
                <a:latin typeface="HP Simplified" panose="020B0604020204020204" pitchFamily="34" charset="0"/>
              </a:rPr>
              <a:t> </a:t>
            </a:r>
            <a:r>
              <a:rPr lang="en-US" sz="1200" dirty="0" smtClean="0">
                <a:latin typeface="HP Simplified" panose="020B0604020204020204" pitchFamily="34" charset="0"/>
              </a:rPr>
              <a:t>                                   &lt;</a:t>
            </a:r>
            <a:r>
              <a:rPr lang="en-US" sz="1200" dirty="0" err="1" smtClean="0">
                <a:latin typeface="HP Simplified" panose="020B0604020204020204" pitchFamily="34" charset="0"/>
              </a:rPr>
              <a:t>xs:element</a:t>
            </a:r>
            <a:r>
              <a:rPr lang="en-US" sz="1200" dirty="0" smtClean="0">
                <a:latin typeface="HP Simplified" panose="020B0604020204020204" pitchFamily="34" charset="0"/>
              </a:rPr>
              <a:t> name=“course” type=“</a:t>
            </a:r>
            <a:r>
              <a:rPr lang="en-US" sz="1200" dirty="0" err="1" smtClean="0">
                <a:latin typeface="HP Simplified" panose="020B0604020204020204" pitchFamily="34" charset="0"/>
              </a:rPr>
              <a:t>dt:courseType</a:t>
            </a:r>
            <a:r>
              <a:rPr lang="en-US" sz="1200" dirty="0" smtClean="0">
                <a:latin typeface="HP Simplified" panose="020B0604020204020204" pitchFamily="34" charset="0"/>
              </a:rPr>
              <a:t>”/&gt;</a:t>
            </a:r>
            <a:endParaRPr lang="en-US" sz="1200" dirty="0">
              <a:latin typeface="HP Simplified" panose="020B0604020204020204" pitchFamily="34" charset="0"/>
            </a:endParaRPr>
          </a:p>
          <a:p>
            <a:r>
              <a:rPr lang="en-US" sz="1200" dirty="0">
                <a:latin typeface="HP Simplified" panose="020B0604020204020204" pitchFamily="34" charset="0"/>
              </a:rPr>
              <a:t>                                     &lt;</a:t>
            </a:r>
            <a:r>
              <a:rPr lang="en-US" sz="1200" dirty="0" err="1">
                <a:latin typeface="HP Simplified" panose="020B0604020204020204" pitchFamily="34" charset="0"/>
              </a:rPr>
              <a:t>xs:complexType</a:t>
            </a:r>
            <a:r>
              <a:rPr lang="en-US" sz="1200" dirty="0">
                <a:latin typeface="HP Simplified" panose="020B0604020204020204" pitchFamily="34" charset="0"/>
              </a:rPr>
              <a:t> name=“</a:t>
            </a:r>
            <a:r>
              <a:rPr lang="en-US" sz="1200" dirty="0" err="1">
                <a:latin typeface="HP Simplified" panose="020B0604020204020204" pitchFamily="34" charset="0"/>
              </a:rPr>
              <a:t>courseType</a:t>
            </a:r>
            <a:r>
              <a:rPr lang="en-US" sz="1200" dirty="0">
                <a:latin typeface="HP Simplified" panose="020B0604020204020204" pitchFamily="34" charset="0"/>
              </a:rPr>
              <a:t>”&gt;</a:t>
            </a:r>
          </a:p>
          <a:p>
            <a:r>
              <a:rPr lang="en-US" sz="1200" dirty="0">
                <a:latin typeface="HP Simplified" panose="020B0604020204020204" pitchFamily="34" charset="0"/>
              </a:rPr>
              <a:t>                                              &lt;</a:t>
            </a:r>
            <a:r>
              <a:rPr lang="en-US" sz="1200" dirty="0" err="1">
                <a:latin typeface="HP Simplified" panose="020B0604020204020204" pitchFamily="34" charset="0"/>
              </a:rPr>
              <a:t>xs:element</a:t>
            </a:r>
            <a:r>
              <a:rPr lang="en-US" sz="1200" dirty="0">
                <a:latin typeface="HP Simplified" panose="020B0604020204020204" pitchFamily="34" charset="0"/>
              </a:rPr>
              <a:t> name=“</a:t>
            </a:r>
            <a:r>
              <a:rPr lang="en-US" sz="1200" dirty="0" err="1">
                <a:latin typeface="HP Simplified" panose="020B0604020204020204" pitchFamily="34" charset="0"/>
              </a:rPr>
              <a:t>courseId</a:t>
            </a:r>
            <a:r>
              <a:rPr lang="en-US" sz="1200" dirty="0">
                <a:latin typeface="HP Simplified" panose="020B0604020204020204" pitchFamily="34" charset="0"/>
              </a:rPr>
              <a:t>” type=“</a:t>
            </a:r>
            <a:r>
              <a:rPr lang="en-US" sz="1200" dirty="0" err="1">
                <a:latin typeface="HP Simplified" panose="020B0604020204020204" pitchFamily="34" charset="0"/>
              </a:rPr>
              <a:t>xs:string</a:t>
            </a:r>
            <a:r>
              <a:rPr lang="en-US" sz="1200" dirty="0">
                <a:latin typeface="HP Simplified" panose="020B0604020204020204" pitchFamily="34" charset="0"/>
              </a:rPr>
              <a:t>”/&gt;</a:t>
            </a:r>
          </a:p>
          <a:p>
            <a:r>
              <a:rPr lang="en-US" sz="1200" dirty="0">
                <a:latin typeface="HP Simplified" panose="020B0604020204020204" pitchFamily="34" charset="0"/>
              </a:rPr>
              <a:t>                                               &lt;</a:t>
            </a:r>
            <a:r>
              <a:rPr lang="en-US" sz="1200" dirty="0" err="1">
                <a:latin typeface="HP Simplified" panose="020B0604020204020204" pitchFamily="34" charset="0"/>
              </a:rPr>
              <a:t>xs:element</a:t>
            </a:r>
            <a:r>
              <a:rPr lang="en-US" sz="1200" dirty="0">
                <a:latin typeface="HP Simplified" panose="020B0604020204020204" pitchFamily="34" charset="0"/>
              </a:rPr>
              <a:t> name=“</a:t>
            </a:r>
            <a:r>
              <a:rPr lang="en-US" sz="1200" dirty="0" err="1">
                <a:latin typeface="HP Simplified" panose="020B0604020204020204" pitchFamily="34" charset="0"/>
              </a:rPr>
              <a:t>courseName</a:t>
            </a:r>
            <a:r>
              <a:rPr lang="en-US" sz="1200" dirty="0">
                <a:latin typeface="HP Simplified" panose="020B0604020204020204" pitchFamily="34" charset="0"/>
              </a:rPr>
              <a:t>” type=“</a:t>
            </a:r>
            <a:r>
              <a:rPr lang="en-US" sz="1200" dirty="0" err="1">
                <a:latin typeface="HP Simplified" panose="020B0604020204020204" pitchFamily="34" charset="0"/>
              </a:rPr>
              <a:t>xs:string</a:t>
            </a:r>
            <a:r>
              <a:rPr lang="en-US" sz="1200" dirty="0">
                <a:latin typeface="HP Simplified" panose="020B0604020204020204" pitchFamily="34" charset="0"/>
              </a:rPr>
              <a:t>”/&gt;</a:t>
            </a:r>
          </a:p>
          <a:p>
            <a:r>
              <a:rPr lang="en-US" sz="1200" dirty="0">
                <a:latin typeface="HP Simplified" panose="020B0604020204020204" pitchFamily="34" charset="0"/>
              </a:rPr>
              <a:t>                                              &lt;</a:t>
            </a:r>
            <a:r>
              <a:rPr lang="en-US" sz="1200" dirty="0" err="1">
                <a:latin typeface="HP Simplified" panose="020B0604020204020204" pitchFamily="34" charset="0"/>
              </a:rPr>
              <a:t>xs:element</a:t>
            </a:r>
            <a:r>
              <a:rPr lang="en-US" sz="1200" dirty="0">
                <a:latin typeface="HP Simplified" panose="020B0604020204020204" pitchFamily="34" charset="0"/>
              </a:rPr>
              <a:t> name=“duration” type=“</a:t>
            </a:r>
            <a:r>
              <a:rPr lang="en-US" sz="1200" dirty="0" err="1">
                <a:latin typeface="HP Simplified" panose="020B0604020204020204" pitchFamily="34" charset="0"/>
              </a:rPr>
              <a:t>xs:datetime</a:t>
            </a:r>
            <a:r>
              <a:rPr lang="en-US" sz="1200" dirty="0">
                <a:latin typeface="HP Simplified" panose="020B0604020204020204" pitchFamily="34" charset="0"/>
              </a:rPr>
              <a:t>”/&gt;</a:t>
            </a:r>
          </a:p>
          <a:p>
            <a:r>
              <a:rPr lang="en-US" sz="1200" dirty="0">
                <a:latin typeface="HP Simplified" panose="020B0604020204020204" pitchFamily="34" charset="0"/>
              </a:rPr>
              <a:t>                                      &lt;/</a:t>
            </a:r>
            <a:r>
              <a:rPr lang="en-US" sz="1200" dirty="0" err="1">
                <a:latin typeface="HP Simplified" panose="020B0604020204020204" pitchFamily="34" charset="0"/>
              </a:rPr>
              <a:t>xs:complexType</a:t>
            </a:r>
            <a:r>
              <a:rPr lang="en-US" sz="1200" dirty="0">
                <a:latin typeface="HP Simplified" panose="020B0604020204020204" pitchFamily="34" charset="0"/>
              </a:rPr>
              <a:t>&gt;</a:t>
            </a:r>
          </a:p>
          <a:p>
            <a:r>
              <a:rPr lang="en-US" sz="1200" dirty="0">
                <a:latin typeface="HP Simplified" panose="020B0604020204020204" pitchFamily="34" charset="0"/>
              </a:rPr>
              <a:t>                               &lt;/</a:t>
            </a:r>
            <a:r>
              <a:rPr lang="en-US" sz="1200" dirty="0" err="1">
                <a:latin typeface="HP Simplified" panose="020B0604020204020204" pitchFamily="34" charset="0"/>
              </a:rPr>
              <a:t>xs:schema</a:t>
            </a:r>
            <a:r>
              <a:rPr lang="en-US" sz="1200" dirty="0" smtClean="0">
                <a:latin typeface="HP Simplified" panose="020B0604020204020204" pitchFamily="34" charset="0"/>
              </a:rPr>
              <a:t>&gt;</a:t>
            </a:r>
          </a:p>
          <a:p>
            <a:r>
              <a:rPr lang="en-US" sz="1200" dirty="0" smtClean="0">
                <a:latin typeface="HP Simplified" panose="020B0604020204020204" pitchFamily="34" charset="0"/>
              </a:rPr>
              <a:t>Note : We can have only one </a:t>
            </a:r>
            <a:r>
              <a:rPr lang="en-US" sz="1200" dirty="0" err="1" smtClean="0">
                <a:latin typeface="HP Simplified" panose="020B0604020204020204" pitchFamily="34" charset="0"/>
              </a:rPr>
              <a:t>targetnamespace</a:t>
            </a:r>
            <a:r>
              <a:rPr lang="en-US" sz="1200" dirty="0" smtClean="0">
                <a:latin typeface="HP Simplified" panose="020B0604020204020204" pitchFamily="34" charset="0"/>
              </a:rPr>
              <a:t> declaration at an XSD document.</a:t>
            </a:r>
            <a:endParaRPr lang="en-US" sz="1200" dirty="0">
              <a:latin typeface="HP Simplified" panose="020B0604020204020204" pitchFamily="34" charset="0"/>
            </a:endParaRPr>
          </a:p>
          <a:p>
            <a:r>
              <a:rPr lang="en-US" sz="1400" b="1" dirty="0" smtClean="0">
                <a:latin typeface="HP Simplified" panose="020B0604020204020204" pitchFamily="34" charset="0"/>
              </a:rPr>
              <a:t>(2) Using element from an XML namespace(</a:t>
            </a:r>
            <a:r>
              <a:rPr lang="en-US" sz="1400" b="1" dirty="0" err="1" smtClean="0">
                <a:latin typeface="HP Simplified" panose="020B0604020204020204" pitchFamily="34" charset="0"/>
              </a:rPr>
              <a:t>xmlns</a:t>
            </a:r>
            <a:r>
              <a:rPr lang="en-US" sz="1400" b="1" dirty="0" smtClean="0">
                <a:latin typeface="HP Simplified" panose="020B0604020204020204" pitchFamily="34" charset="0"/>
              </a:rPr>
              <a:t>)</a:t>
            </a:r>
          </a:p>
          <a:p>
            <a:pPr marL="285750" indent="-285750">
              <a:buFont typeface="Wingdings" panose="05000000000000000000" pitchFamily="2" charset="2"/>
              <a:buChar char="ü"/>
            </a:pPr>
            <a:r>
              <a:rPr lang="en-US" sz="1200" dirty="0" smtClean="0">
                <a:latin typeface="HP Simplified" panose="020B0604020204020204" pitchFamily="34" charset="0"/>
              </a:rPr>
              <a:t>While writing an XML document, you need to link it to XSD to indicate it is following the structure defined in that XSD. In order to link an XML to an XSD we use an attribute </a:t>
            </a:r>
            <a:r>
              <a:rPr lang="en-US" sz="1200" dirty="0" smtClean="0">
                <a:solidFill>
                  <a:srgbClr val="C00000"/>
                </a:solidFill>
                <a:latin typeface="HP Simplified" panose="020B0604020204020204" pitchFamily="34" charset="0"/>
              </a:rPr>
              <a:t>“</a:t>
            </a:r>
            <a:r>
              <a:rPr lang="en-US" sz="1200" dirty="0" err="1" smtClean="0">
                <a:solidFill>
                  <a:srgbClr val="C00000"/>
                </a:solidFill>
                <a:latin typeface="HP Simplified" panose="020B0604020204020204" pitchFamily="34" charset="0"/>
              </a:rPr>
              <a:t>schemaLocation</a:t>
            </a:r>
            <a:r>
              <a:rPr lang="en-US" sz="1200" dirty="0" smtClean="0">
                <a:solidFill>
                  <a:srgbClr val="C00000"/>
                </a:solidFill>
                <a:latin typeface="HP Simplified" panose="020B0604020204020204" pitchFamily="34" charset="0"/>
              </a:rPr>
              <a:t>” </a:t>
            </a:r>
            <a:r>
              <a:rPr lang="en-US" sz="1200" dirty="0" smtClean="0">
                <a:latin typeface="HP Simplified" panose="020B0604020204020204" pitchFamily="34" charset="0"/>
              </a:rPr>
              <a:t>.</a:t>
            </a:r>
          </a:p>
          <a:p>
            <a:pPr marL="285750" indent="-285750">
              <a:buFont typeface="Wingdings" panose="05000000000000000000" pitchFamily="2" charset="2"/>
              <a:buChar char="ü"/>
            </a:pPr>
            <a:r>
              <a:rPr lang="en-US" sz="1200" dirty="0" err="1" smtClean="0">
                <a:latin typeface="HP Simplified" panose="020B0604020204020204" pitchFamily="34" charset="0"/>
              </a:rPr>
              <a:t>schemaLocation</a:t>
            </a:r>
            <a:r>
              <a:rPr lang="en-US" sz="1200" dirty="0" smtClean="0">
                <a:latin typeface="HP Simplified" panose="020B0604020204020204" pitchFamily="34" charset="0"/>
              </a:rPr>
              <a:t> attribute declaration has </a:t>
            </a:r>
            <a:r>
              <a:rPr lang="en-US" sz="1200" dirty="0" err="1" smtClean="0">
                <a:latin typeface="HP Simplified" panose="020B0604020204020204" pitchFamily="34" charset="0"/>
              </a:rPr>
              <a:t>tro</a:t>
            </a:r>
            <a:r>
              <a:rPr lang="en-US" sz="1200" dirty="0" smtClean="0">
                <a:latin typeface="HP Simplified" panose="020B0604020204020204" pitchFamily="34" charset="0"/>
              </a:rPr>
              <a:t> pieces of information. First part is representing the namespace from which you are using element. Second is the document which contains this namespace, shown below.</a:t>
            </a:r>
          </a:p>
          <a:p>
            <a:r>
              <a:rPr lang="en-US" sz="1200" dirty="0" smtClean="0">
                <a:solidFill>
                  <a:srgbClr val="C00000"/>
                </a:solidFill>
                <a:latin typeface="HP Simplified" panose="020B0604020204020204" pitchFamily="34" charset="0"/>
              </a:rPr>
              <a:t>Example :</a:t>
            </a:r>
          </a:p>
          <a:p>
            <a:r>
              <a:rPr lang="en-US" sz="1200" dirty="0">
                <a:latin typeface="HP Simplified" panose="020B0604020204020204" pitchFamily="34" charset="0"/>
              </a:rPr>
              <a:t> </a:t>
            </a:r>
            <a:r>
              <a:rPr lang="en-US" sz="1200" dirty="0" smtClean="0">
                <a:latin typeface="HP Simplified" panose="020B0604020204020204" pitchFamily="34" charset="0"/>
              </a:rPr>
              <a:t>                                                      &lt;?xml version=“1.0” encoded=“utf-8”?&gt;</a:t>
            </a:r>
          </a:p>
          <a:p>
            <a:pPr algn="ctr"/>
            <a:r>
              <a:rPr lang="en-US" sz="1200" dirty="0" smtClean="0">
                <a:latin typeface="HP Simplified" panose="020B0604020204020204" pitchFamily="34" charset="0"/>
              </a:rPr>
              <a:t>                                &lt;course </a:t>
            </a:r>
            <a:r>
              <a:rPr lang="en-US" sz="1200" dirty="0" err="1" smtClean="0">
                <a:latin typeface="HP Simplified" panose="020B0604020204020204" pitchFamily="34" charset="0"/>
              </a:rPr>
              <a:t>xsi:schemaLocation</a:t>
            </a:r>
            <a:r>
              <a:rPr lang="en-US" sz="1200" dirty="0" smtClean="0">
                <a:latin typeface="HP Simplified" panose="020B0604020204020204" pitchFamily="34" charset="0"/>
              </a:rPr>
              <a:t>=</a:t>
            </a:r>
            <a:r>
              <a:rPr lang="en-US" sz="1200" dirty="0" smtClean="0">
                <a:latin typeface="HP Simplified" panose="020B0604020204020204" pitchFamily="34" charset="0"/>
                <a:hlinkClick r:id="rId5"/>
              </a:rPr>
              <a:t>“http://hpe.com/training/types </a:t>
            </a:r>
            <a:r>
              <a:rPr lang="en-US" sz="1200" dirty="0" smtClean="0">
                <a:latin typeface="HP Simplified" panose="020B0604020204020204" pitchFamily="34" charset="0"/>
                <a:hlinkClick r:id="rId6" action="ppaction://hlinkfile"/>
              </a:rPr>
              <a:t>file:///c:\folder1\folder2\courseInfo.xsd</a:t>
            </a:r>
            <a:r>
              <a:rPr lang="en-US" sz="1200" dirty="0" smtClean="0">
                <a:latin typeface="HP Simplified" panose="020B0604020204020204" pitchFamily="34" charset="0"/>
              </a:rPr>
              <a:t> “   </a:t>
            </a:r>
            <a:r>
              <a:rPr lang="en-US" sz="1200" dirty="0" err="1" smtClean="0">
                <a:latin typeface="HP Simplified" panose="020B0604020204020204" pitchFamily="34" charset="0"/>
              </a:rPr>
              <a:t>xmlns:xsi</a:t>
            </a:r>
            <a:r>
              <a:rPr lang="en-US" sz="1200" dirty="0" smtClean="0">
                <a:latin typeface="HP Simplified" panose="020B0604020204020204" pitchFamily="34" charset="0"/>
              </a:rPr>
              <a:t>=“http://www.w3.org/2001/</a:t>
            </a:r>
            <a:r>
              <a:rPr lang="en-US" sz="1200" dirty="0" err="1" smtClean="0">
                <a:latin typeface="HP Simplified" panose="020B0604020204020204" pitchFamily="34" charset="0"/>
              </a:rPr>
              <a:t>XMLSchema</a:t>
            </a:r>
            <a:r>
              <a:rPr lang="en-US" sz="1200" dirty="0" smtClean="0">
                <a:latin typeface="HP Simplified" panose="020B0604020204020204" pitchFamily="34" charset="0"/>
              </a:rPr>
              <a:t>-Instance”&gt;</a:t>
            </a:r>
          </a:p>
          <a:p>
            <a:r>
              <a:rPr lang="en-US" sz="1200" dirty="0" smtClean="0">
                <a:latin typeface="HP Simplified" panose="020B0604020204020204" pitchFamily="34" charset="0"/>
              </a:rPr>
              <a:t>                                                      &lt;/course&gt;</a:t>
            </a:r>
          </a:p>
          <a:p>
            <a:pPr>
              <a:lnSpc>
                <a:spcPct val="150000"/>
              </a:lnSpc>
            </a:pPr>
            <a:endParaRPr lang="en-US" sz="1200" dirty="0" smtClean="0">
              <a:latin typeface="HP Simplified" panose="020B0604020204020204" pitchFamily="34" charset="0"/>
            </a:endParaRPr>
          </a:p>
          <a:p>
            <a:pPr marL="171450" indent="-171450">
              <a:lnSpc>
                <a:spcPct val="150000"/>
              </a:lnSpc>
              <a:buFont typeface="Arial" panose="020B0604020202020204" pitchFamily="34" charset="0"/>
              <a:buChar char="•"/>
            </a:pPr>
            <a:endParaRPr lang="en-US" sz="1400" dirty="0">
              <a:latin typeface="HP Simplified" panose="020B0604020204020204" pitchFamily="34" charset="0"/>
            </a:endParaRPr>
          </a:p>
        </p:txBody>
      </p:sp>
      <p:grpSp>
        <p:nvGrpSpPr>
          <p:cNvPr id="4" name="Group 3"/>
          <p:cNvGrpSpPr>
            <a:grpSpLocks noChangeAspect="1"/>
          </p:cNvGrpSpPr>
          <p:nvPr/>
        </p:nvGrpSpPr>
        <p:grpSpPr>
          <a:xfrm>
            <a:off x="8676409" y="96283"/>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17926351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 y="378916"/>
            <a:ext cx="8379381" cy="4508970"/>
          </a:xfrm>
          <a:prstGeom prst="rect">
            <a:avLst/>
          </a:prstGeom>
          <a:noFill/>
        </p:spPr>
        <p:txBody>
          <a:bodyPr wrap="square" lIns="0" tIns="0" rIns="0" bIns="0" rtlCol="0">
            <a:noAutofit/>
          </a:bodyPr>
          <a:lstStyle/>
          <a:p>
            <a:pPr marL="342900" indent="-342900">
              <a:buFont typeface="Wingdings" panose="05000000000000000000" pitchFamily="2" charset="2"/>
              <a:buChar char="ü"/>
            </a:pPr>
            <a:r>
              <a:rPr lang="en-US" sz="1200" dirty="0" smtClean="0">
                <a:latin typeface="HP Simplified" panose="020B0604020204020204" pitchFamily="34" charset="0"/>
              </a:rPr>
              <a:t>If you want to include two XSD documents in the XML then you need to declare in </a:t>
            </a:r>
            <a:r>
              <a:rPr lang="en-US" sz="1200" dirty="0" err="1" smtClean="0">
                <a:latin typeface="HP Simplified" panose="020B0604020204020204" pitchFamily="34" charset="0"/>
              </a:rPr>
              <a:t>schemaLocation</a:t>
            </a:r>
            <a:r>
              <a:rPr lang="en-US" sz="1200" dirty="0" smtClean="0">
                <a:latin typeface="HP Simplified" panose="020B0604020204020204" pitchFamily="34" charset="0"/>
              </a:rPr>
              <a:t> tag</a:t>
            </a:r>
          </a:p>
          <a:p>
            <a:r>
              <a:rPr lang="en-US" sz="1200" dirty="0" smtClean="0">
                <a:latin typeface="HP Simplified" panose="020B0604020204020204" pitchFamily="34" charset="0"/>
              </a:rPr>
              <a:t>&lt;namespace1&gt; &lt;schemalocation1&gt; &lt;namespace2&gt; &lt;schemalocation2&gt;.</a:t>
            </a:r>
          </a:p>
          <a:p>
            <a:r>
              <a:rPr lang="en-US" sz="1200" dirty="0" smtClean="0">
                <a:solidFill>
                  <a:srgbClr val="C00000"/>
                </a:solidFill>
                <a:latin typeface="HP Simplified" panose="020B0604020204020204" pitchFamily="34" charset="0"/>
              </a:rPr>
              <a:t>For Example :</a:t>
            </a:r>
          </a:p>
          <a:p>
            <a:r>
              <a:rPr lang="en-US" sz="1200" dirty="0">
                <a:latin typeface="HP Simplified" panose="020B0604020204020204" pitchFamily="34" charset="0"/>
              </a:rPr>
              <a:t> </a:t>
            </a:r>
            <a:r>
              <a:rPr lang="en-US" sz="1200" dirty="0" smtClean="0">
                <a:latin typeface="HP Simplified" panose="020B0604020204020204" pitchFamily="34" charset="0"/>
              </a:rPr>
              <a:t>          &lt;?</a:t>
            </a:r>
            <a:r>
              <a:rPr lang="en-US" sz="1200" dirty="0">
                <a:latin typeface="HP Simplified" panose="020B0604020204020204" pitchFamily="34" charset="0"/>
              </a:rPr>
              <a:t>xml version=“1.0” </a:t>
            </a:r>
            <a:r>
              <a:rPr lang="en-US" sz="1200" dirty="0" smtClean="0">
                <a:latin typeface="HP Simplified" panose="020B0604020204020204" pitchFamily="34" charset="0"/>
              </a:rPr>
              <a:t>encoded=“utf-8”?&gt;</a:t>
            </a:r>
          </a:p>
          <a:p>
            <a:r>
              <a:rPr lang="en-US" sz="1200" dirty="0" smtClean="0">
                <a:latin typeface="HP Simplified" panose="020B0604020204020204" pitchFamily="34" charset="0"/>
              </a:rPr>
              <a:t>          &lt;course </a:t>
            </a:r>
            <a:r>
              <a:rPr lang="en-US" sz="1200" dirty="0" err="1" smtClean="0">
                <a:latin typeface="HP Simplified" panose="020B0604020204020204" pitchFamily="34" charset="0"/>
              </a:rPr>
              <a:t>xsi:schemaLocation</a:t>
            </a:r>
            <a:r>
              <a:rPr lang="en-US" sz="1200" dirty="0" smtClean="0">
                <a:latin typeface="HP Simplified" panose="020B0604020204020204" pitchFamily="34" charset="0"/>
              </a:rPr>
              <a:t>=</a:t>
            </a:r>
            <a:r>
              <a:rPr lang="en-US" sz="1200" dirty="0" smtClean="0">
                <a:latin typeface="HP Simplified" panose="020B0604020204020204" pitchFamily="34" charset="0"/>
                <a:hlinkClick r:id="rId3"/>
              </a:rPr>
              <a:t>“http://hpe.com/training/java/types </a:t>
            </a:r>
            <a:r>
              <a:rPr lang="en-US" sz="1200" dirty="0" smtClean="0">
                <a:latin typeface="HP Simplified" panose="020B0604020204020204" pitchFamily="34" charset="0"/>
                <a:hlinkClick r:id="rId4" action="ppaction://hlinkfile"/>
              </a:rPr>
              <a:t>file:///c:\folder1\folder2\javaInfo.xsd</a:t>
            </a:r>
            <a:r>
              <a:rPr lang="en-US" sz="1200" dirty="0" smtClean="0">
                <a:latin typeface="HP Simplified" panose="020B0604020204020204" pitchFamily="34" charset="0"/>
              </a:rPr>
              <a:t> </a:t>
            </a:r>
            <a:r>
              <a:rPr lang="en-US" sz="1200" dirty="0">
                <a:latin typeface="HP Simplified" panose="020B0604020204020204" pitchFamily="34" charset="0"/>
                <a:hlinkClick r:id="rId3"/>
              </a:rPr>
              <a:t>http://</a:t>
            </a:r>
            <a:r>
              <a:rPr lang="en-US" sz="1200" dirty="0" smtClean="0">
                <a:latin typeface="HP Simplified" panose="020B0604020204020204" pitchFamily="34" charset="0"/>
                <a:hlinkClick r:id="rId3"/>
              </a:rPr>
              <a:t>hpe.com/training/xml/types </a:t>
            </a:r>
            <a:r>
              <a:rPr lang="en-US" sz="1200" dirty="0">
                <a:latin typeface="HP Simplified" panose="020B0604020204020204" pitchFamily="34" charset="0"/>
                <a:hlinkClick r:id="rId5" action="ppaction://hlinkfile"/>
              </a:rPr>
              <a:t>file:///c:\</a:t>
            </a:r>
            <a:r>
              <a:rPr lang="en-US" sz="1200" dirty="0" smtClean="0">
                <a:latin typeface="HP Simplified" panose="020B0604020204020204" pitchFamily="34" charset="0"/>
                <a:hlinkClick r:id="rId5" action="ppaction://hlinkfile"/>
              </a:rPr>
              <a:t>folder1\folder2\xmlInfo.xsd</a:t>
            </a:r>
            <a:r>
              <a:rPr lang="en-US" sz="1200" dirty="0" smtClean="0">
                <a:latin typeface="HP Simplified" panose="020B0604020204020204" pitchFamily="34" charset="0"/>
              </a:rPr>
              <a:t> “   </a:t>
            </a:r>
            <a:r>
              <a:rPr lang="en-US" sz="1200" dirty="0" err="1" smtClean="0">
                <a:latin typeface="HP Simplified" panose="020B0604020204020204" pitchFamily="34" charset="0"/>
              </a:rPr>
              <a:t>xmlns:xsi</a:t>
            </a:r>
            <a:r>
              <a:rPr lang="en-US" sz="1200" dirty="0" smtClean="0">
                <a:latin typeface="HP Simplified" panose="020B0604020204020204" pitchFamily="34" charset="0"/>
              </a:rPr>
              <a:t>=</a:t>
            </a:r>
            <a:r>
              <a:rPr lang="en-US" sz="1200" dirty="0" smtClean="0">
                <a:latin typeface="HP Simplified" panose="020B0604020204020204" pitchFamily="34" charset="0"/>
                <a:hlinkClick r:id="rId6"/>
              </a:rPr>
              <a:t>“http://www.w3.org/2001/XMLSchema-Instance</a:t>
            </a:r>
            <a:r>
              <a:rPr lang="en-US" sz="1200" dirty="0" smtClean="0">
                <a:latin typeface="HP Simplified" panose="020B0604020204020204" pitchFamily="34" charset="0"/>
              </a:rPr>
              <a:t> “&gt;</a:t>
            </a:r>
          </a:p>
          <a:p>
            <a:r>
              <a:rPr lang="en-US" sz="1200" dirty="0" smtClean="0">
                <a:latin typeface="HP Simplified" panose="020B0604020204020204" pitchFamily="34" charset="0"/>
              </a:rPr>
              <a:t>           &lt;/</a:t>
            </a:r>
            <a:r>
              <a:rPr lang="en-US" sz="1200" dirty="0">
                <a:latin typeface="HP Simplified" panose="020B0604020204020204" pitchFamily="34" charset="0"/>
              </a:rPr>
              <a:t>course</a:t>
            </a:r>
            <a:r>
              <a:rPr lang="en-US" sz="1200" dirty="0" smtClean="0">
                <a:latin typeface="HP Simplified" panose="020B0604020204020204" pitchFamily="34" charset="0"/>
              </a:rPr>
              <a:t>&gt;</a:t>
            </a:r>
          </a:p>
          <a:p>
            <a:endParaRPr lang="en-US" sz="1200" dirty="0">
              <a:latin typeface="HP Simplified" panose="020B0604020204020204" pitchFamily="34" charset="0"/>
            </a:endParaRPr>
          </a:p>
          <a:p>
            <a:r>
              <a:rPr lang="en-US" sz="1200" dirty="0" smtClean="0">
                <a:solidFill>
                  <a:srgbClr val="C00000"/>
                </a:solidFill>
                <a:latin typeface="HP Simplified" panose="020B0604020204020204" pitchFamily="34" charset="0"/>
              </a:rPr>
              <a:t>Note: </a:t>
            </a:r>
            <a:r>
              <a:rPr lang="en-US" sz="1200" dirty="0" smtClean="0">
                <a:latin typeface="HP Simplified" panose="020B0604020204020204" pitchFamily="34" charset="0"/>
              </a:rPr>
              <a:t>In the above XML we are using two XSD documents “javaInfo.xsd” and “xmlInfo.xsd” . With this declaration we will not be able to find whether the course element is used from javaInfo.xsd or xmlInfo.xsd. To indicate it we should prefix the namespace to the course element.</a:t>
            </a:r>
            <a:endParaRPr lang="en-US" sz="1200" dirty="0">
              <a:latin typeface="HP Simplified" panose="020B0604020204020204" pitchFamily="34" charset="0"/>
            </a:endParaRPr>
          </a:p>
          <a:p>
            <a:r>
              <a:rPr lang="en-US" sz="1200" dirty="0" smtClean="0">
                <a:solidFill>
                  <a:srgbClr val="C00000"/>
                </a:solidFill>
                <a:latin typeface="HP Simplified" panose="020B0604020204020204" pitchFamily="34" charset="0"/>
              </a:rPr>
              <a:t>For Example :</a:t>
            </a:r>
          </a:p>
          <a:p>
            <a:endParaRPr lang="en-US" sz="1200" dirty="0" smtClean="0">
              <a:latin typeface="HP Simplified" panose="020B0604020204020204" pitchFamily="34" charset="0"/>
            </a:endParaRPr>
          </a:p>
          <a:p>
            <a:r>
              <a:rPr lang="en-US" sz="1200" dirty="0">
                <a:latin typeface="HP Simplified" panose="020B0604020204020204" pitchFamily="34" charset="0"/>
              </a:rPr>
              <a:t> </a:t>
            </a:r>
            <a:r>
              <a:rPr lang="en-US" sz="1200" dirty="0" smtClean="0">
                <a:latin typeface="HP Simplified" panose="020B0604020204020204" pitchFamily="34" charset="0"/>
              </a:rPr>
              <a:t>        &lt;?</a:t>
            </a:r>
            <a:r>
              <a:rPr lang="en-US" sz="1200" dirty="0">
                <a:latin typeface="HP Simplified" panose="020B0604020204020204" pitchFamily="34" charset="0"/>
              </a:rPr>
              <a:t>xml version=“1.0” encoded=“utf-8”?&gt;</a:t>
            </a:r>
          </a:p>
          <a:p>
            <a:r>
              <a:rPr lang="en-US" sz="1200" dirty="0">
                <a:latin typeface="HP Simplified" panose="020B0604020204020204" pitchFamily="34" charset="0"/>
              </a:rPr>
              <a:t>          </a:t>
            </a:r>
            <a:r>
              <a:rPr lang="en-US" sz="1200" dirty="0" smtClean="0">
                <a:latin typeface="HP Simplified" panose="020B0604020204020204" pitchFamily="34" charset="0"/>
              </a:rPr>
              <a:t>&lt;</a:t>
            </a:r>
            <a:r>
              <a:rPr lang="en-US" sz="1200" dirty="0" err="1" smtClean="0">
                <a:latin typeface="HP Simplified" panose="020B0604020204020204" pitchFamily="34" charset="0"/>
              </a:rPr>
              <a:t>dc:course</a:t>
            </a:r>
            <a:r>
              <a:rPr lang="en-US" sz="1200" dirty="0" smtClean="0">
                <a:latin typeface="HP Simplified" panose="020B0604020204020204" pitchFamily="34" charset="0"/>
              </a:rPr>
              <a:t> </a:t>
            </a:r>
            <a:r>
              <a:rPr lang="en-US" sz="1200" dirty="0" err="1">
                <a:latin typeface="HP Simplified" panose="020B0604020204020204" pitchFamily="34" charset="0"/>
              </a:rPr>
              <a:t>xsi:schemaLocation</a:t>
            </a:r>
            <a:r>
              <a:rPr lang="en-US" sz="1200" dirty="0">
                <a:latin typeface="HP Simplified" panose="020B0604020204020204" pitchFamily="34" charset="0"/>
              </a:rPr>
              <a:t>=</a:t>
            </a:r>
            <a:r>
              <a:rPr lang="en-US" sz="1200" dirty="0">
                <a:latin typeface="HP Simplified" panose="020B0604020204020204" pitchFamily="34" charset="0"/>
                <a:hlinkClick r:id="rId3"/>
              </a:rPr>
              <a:t>“http://hpe.com/training/java/types </a:t>
            </a:r>
            <a:r>
              <a:rPr lang="en-US" sz="1200" dirty="0">
                <a:latin typeface="HP Simplified" panose="020B0604020204020204" pitchFamily="34" charset="0"/>
                <a:hlinkClick r:id="rId4" action="ppaction://hlinkfile"/>
              </a:rPr>
              <a:t>file:///c:\folder1\folder2\javaInfo.xsd</a:t>
            </a:r>
            <a:r>
              <a:rPr lang="en-US" sz="1200" dirty="0">
                <a:latin typeface="HP Simplified" panose="020B0604020204020204" pitchFamily="34" charset="0"/>
              </a:rPr>
              <a:t> </a:t>
            </a:r>
            <a:r>
              <a:rPr lang="en-US" sz="1200" dirty="0">
                <a:latin typeface="HP Simplified" panose="020B0604020204020204" pitchFamily="34" charset="0"/>
                <a:hlinkClick r:id="rId3"/>
              </a:rPr>
              <a:t>http://hpe.com/training/xml/types </a:t>
            </a:r>
            <a:r>
              <a:rPr lang="en-US" sz="1200" dirty="0">
                <a:latin typeface="HP Simplified" panose="020B0604020204020204" pitchFamily="34" charset="0"/>
                <a:hlinkClick r:id="rId5" action="ppaction://hlinkfile"/>
              </a:rPr>
              <a:t>file:///c:\folder1\folder2\xmlInfo.xsd</a:t>
            </a:r>
            <a:r>
              <a:rPr lang="en-US" sz="1200" dirty="0">
                <a:latin typeface="HP Simplified" panose="020B0604020204020204" pitchFamily="34" charset="0"/>
              </a:rPr>
              <a:t> “   </a:t>
            </a:r>
            <a:r>
              <a:rPr lang="en-US" sz="1200" dirty="0" err="1" smtClean="0">
                <a:latin typeface="HP Simplified" panose="020B0604020204020204" pitchFamily="34" charset="0"/>
              </a:rPr>
              <a:t>xmlns:xsi</a:t>
            </a:r>
            <a:r>
              <a:rPr lang="en-US" sz="1200" dirty="0" smtClean="0">
                <a:latin typeface="HP Simplified" panose="020B0604020204020204" pitchFamily="34" charset="0"/>
              </a:rPr>
              <a:t>=</a:t>
            </a:r>
            <a:r>
              <a:rPr lang="en-US" sz="1200" dirty="0" smtClean="0">
                <a:latin typeface="HP Simplified" panose="020B0604020204020204" pitchFamily="34" charset="0"/>
                <a:hlinkClick r:id="rId6"/>
              </a:rPr>
              <a:t>“http</a:t>
            </a:r>
            <a:r>
              <a:rPr lang="en-US" sz="1200" dirty="0">
                <a:latin typeface="HP Simplified" panose="020B0604020204020204" pitchFamily="34" charset="0"/>
                <a:hlinkClick r:id="rId6"/>
              </a:rPr>
              <a:t>://www.w3.org/2001/XMLSchema-Instance </a:t>
            </a:r>
            <a:r>
              <a:rPr lang="en-US" sz="1200" dirty="0" smtClean="0">
                <a:latin typeface="HP Simplified" panose="020B0604020204020204" pitchFamily="34" charset="0"/>
              </a:rPr>
              <a:t>“  </a:t>
            </a:r>
            <a:r>
              <a:rPr lang="en-US" sz="1200" dirty="0" err="1" smtClean="0">
                <a:latin typeface="HP Simplified" panose="020B0604020204020204" pitchFamily="34" charset="0"/>
              </a:rPr>
              <a:t>xmlns:dc</a:t>
            </a:r>
            <a:r>
              <a:rPr lang="en-US" sz="1200" dirty="0" smtClean="0">
                <a:latin typeface="HP Simplified" panose="020B0604020204020204" pitchFamily="34" charset="0"/>
              </a:rPr>
              <a:t>=</a:t>
            </a:r>
            <a:r>
              <a:rPr lang="en-US" sz="1200" dirty="0">
                <a:latin typeface="HP Simplified" panose="020B0604020204020204" pitchFamily="34" charset="0"/>
                <a:hlinkClick r:id="rId3"/>
              </a:rPr>
              <a:t> </a:t>
            </a:r>
            <a:r>
              <a:rPr lang="en-US" sz="1200" dirty="0" smtClean="0">
                <a:latin typeface="HP Simplified" panose="020B0604020204020204" pitchFamily="34" charset="0"/>
                <a:hlinkClick r:id="rId3"/>
              </a:rPr>
              <a:t>“http</a:t>
            </a:r>
            <a:r>
              <a:rPr lang="en-US" sz="1200" dirty="0">
                <a:latin typeface="HP Simplified" panose="020B0604020204020204" pitchFamily="34" charset="0"/>
                <a:hlinkClick r:id="rId3"/>
              </a:rPr>
              <a:t>://hpe.com/training/java/types </a:t>
            </a:r>
            <a:r>
              <a:rPr lang="en-US" sz="1200" dirty="0" smtClean="0">
                <a:latin typeface="HP Simplified" panose="020B0604020204020204" pitchFamily="34" charset="0"/>
              </a:rPr>
              <a:t>“&gt;</a:t>
            </a:r>
            <a:endParaRPr lang="en-US" sz="1200" dirty="0">
              <a:latin typeface="HP Simplified" panose="020B0604020204020204" pitchFamily="34" charset="0"/>
            </a:endParaRPr>
          </a:p>
          <a:p>
            <a:r>
              <a:rPr lang="en-US" sz="1200" dirty="0">
                <a:latin typeface="HP Simplified" panose="020B0604020204020204" pitchFamily="34" charset="0"/>
              </a:rPr>
              <a:t>           </a:t>
            </a:r>
            <a:r>
              <a:rPr lang="en-US" sz="1200" dirty="0" smtClean="0">
                <a:latin typeface="HP Simplified" panose="020B0604020204020204" pitchFamily="34" charset="0"/>
              </a:rPr>
              <a:t>&lt;/</a:t>
            </a:r>
            <a:r>
              <a:rPr lang="en-US" sz="1200" dirty="0" err="1" smtClean="0">
                <a:latin typeface="HP Simplified" panose="020B0604020204020204" pitchFamily="34" charset="0"/>
              </a:rPr>
              <a:t>dc:course</a:t>
            </a:r>
            <a:r>
              <a:rPr lang="en-US" sz="1200" dirty="0">
                <a:latin typeface="HP Simplified" panose="020B0604020204020204" pitchFamily="34" charset="0"/>
              </a:rPr>
              <a:t>&gt;</a:t>
            </a:r>
          </a:p>
          <a:p>
            <a:endParaRPr lang="en-US" sz="1200" dirty="0" smtClean="0">
              <a:latin typeface="HP Simplified" panose="020B0604020204020204" pitchFamily="34" charset="0"/>
            </a:endParaRPr>
          </a:p>
          <a:p>
            <a:pPr marL="171450" indent="-171450">
              <a:lnSpc>
                <a:spcPct val="150000"/>
              </a:lnSpc>
              <a:buFont typeface="Arial" panose="020B0604020202020204" pitchFamily="34" charset="0"/>
              <a:buChar char="•"/>
            </a:pPr>
            <a:endParaRPr lang="en-US" sz="1400" dirty="0">
              <a:latin typeface="HP Simplified" panose="020B0604020204020204" pitchFamily="34" charset="0"/>
            </a:endParaRPr>
          </a:p>
        </p:txBody>
      </p:sp>
      <p:grpSp>
        <p:nvGrpSpPr>
          <p:cNvPr id="4" name="Group 3"/>
          <p:cNvGrpSpPr>
            <a:grpSpLocks noChangeAspect="1"/>
          </p:cNvGrpSpPr>
          <p:nvPr/>
        </p:nvGrpSpPr>
        <p:grpSpPr>
          <a:xfrm>
            <a:off x="8676409" y="96283"/>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16046627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74815" y="378916"/>
            <a:ext cx="8079822" cy="323165"/>
          </a:xfrm>
        </p:spPr>
        <p:txBody>
          <a:bodyPr/>
          <a:lstStyle/>
          <a:p>
            <a:r>
              <a:rPr lang="en-US" sz="1600" dirty="0" smtClean="0">
                <a:latin typeface="HP Simplified" panose="020B0604020204020204" pitchFamily="34" charset="0"/>
              </a:rPr>
              <a:t>Importing Multiple XSD’s in XML</a:t>
            </a:r>
            <a:endParaRPr lang="en-GB" sz="1600" b="0" dirty="0">
              <a:latin typeface="HP Simplified" panose="020B0604020204020204" pitchFamily="34" charset="0"/>
            </a:endParaRPr>
          </a:p>
        </p:txBody>
      </p:sp>
      <p:sp>
        <p:nvSpPr>
          <p:cNvPr id="2" name="TextBox 1"/>
          <p:cNvSpPr txBox="1"/>
          <p:nvPr/>
        </p:nvSpPr>
        <p:spPr>
          <a:xfrm>
            <a:off x="74814" y="552623"/>
            <a:ext cx="9069185" cy="4356570"/>
          </a:xfrm>
          <a:prstGeom prst="rect">
            <a:avLst/>
          </a:prstGeom>
          <a:noFill/>
        </p:spPr>
        <p:txBody>
          <a:bodyPr wrap="square" lIns="0" tIns="0" rIns="0" bIns="0" rtlCol="0">
            <a:noAutofit/>
          </a:bodyPr>
          <a:lstStyle/>
          <a:p>
            <a:pPr marL="285750" indent="-285750">
              <a:lnSpc>
                <a:spcPct val="150000"/>
              </a:lnSpc>
              <a:buFont typeface="Wingdings" panose="05000000000000000000" pitchFamily="2" charset="2"/>
              <a:buChar char="Ø"/>
            </a:pPr>
            <a:r>
              <a:rPr lang="en-US" sz="1200" dirty="0" smtClean="0">
                <a:latin typeface="HP Simplified" panose="020B0604020204020204" pitchFamily="34" charset="0"/>
              </a:rPr>
              <a:t>Here is the example showing how to work with two XSD documents which has different namespaces in one XML.</a:t>
            </a:r>
          </a:p>
          <a:p>
            <a:pPr>
              <a:lnSpc>
                <a:spcPct val="150000"/>
              </a:lnSpc>
            </a:pPr>
            <a:endParaRPr lang="en-US" sz="1400" dirty="0" smtClean="0">
              <a:latin typeface="HP Simplified" panose="020B0604020204020204" pitchFamily="34" charset="0"/>
            </a:endParaRPr>
          </a:p>
          <a:p>
            <a:pPr>
              <a:lnSpc>
                <a:spcPct val="150000"/>
              </a:lnSpc>
            </a:pPr>
            <a:endParaRPr lang="en-US" sz="1400" dirty="0" smtClean="0">
              <a:latin typeface="HP Simplified" panose="020B0604020204020204" pitchFamily="34" charset="0"/>
            </a:endParaRPr>
          </a:p>
          <a:p>
            <a:pPr marL="171450" indent="-171450">
              <a:lnSpc>
                <a:spcPct val="150000"/>
              </a:lnSpc>
              <a:buFont typeface="Arial" panose="020B0604020202020204" pitchFamily="34" charset="0"/>
              <a:buChar char="•"/>
            </a:pPr>
            <a:endParaRPr lang="en-US" sz="1400" dirty="0" smtClean="0">
              <a:latin typeface="HP Simplified" panose="020B0604020204020204" pitchFamily="34" charset="0"/>
            </a:endParaRPr>
          </a:p>
          <a:p>
            <a:pPr marL="171450" indent="-171450">
              <a:lnSpc>
                <a:spcPct val="150000"/>
              </a:lnSpc>
              <a:buFont typeface="Arial" panose="020B0604020202020204" pitchFamily="34" charset="0"/>
              <a:buChar char="•"/>
            </a:pPr>
            <a:endParaRPr lang="en-US" sz="1400" dirty="0">
              <a:latin typeface="HP Simplified" panose="020B0604020204020204" pitchFamily="34" charset="0"/>
            </a:endParaRPr>
          </a:p>
          <a:p>
            <a:pPr marL="171450" indent="-171450">
              <a:lnSpc>
                <a:spcPct val="150000"/>
              </a:lnSpc>
              <a:buFont typeface="Arial" panose="020B0604020202020204" pitchFamily="34" charset="0"/>
              <a:buChar char="•"/>
            </a:pPr>
            <a:endParaRPr lang="en-US" sz="1400" dirty="0" smtClean="0">
              <a:latin typeface="HP Simplified" panose="020B0604020204020204" pitchFamily="34" charset="0"/>
            </a:endParaRPr>
          </a:p>
          <a:p>
            <a:pPr marL="171450" indent="-171450">
              <a:lnSpc>
                <a:spcPct val="150000"/>
              </a:lnSpc>
              <a:buFont typeface="Arial" panose="020B0604020202020204" pitchFamily="34" charset="0"/>
              <a:buChar char="•"/>
            </a:pPr>
            <a:endParaRPr lang="en-US" sz="1400" dirty="0">
              <a:latin typeface="HP Simplified" panose="020B0604020204020204" pitchFamily="34" charset="0"/>
            </a:endParaRPr>
          </a:p>
          <a:p>
            <a:r>
              <a:rPr lang="en-US" sz="1100" dirty="0">
                <a:latin typeface="HP Simplified" panose="020B0604020204020204" pitchFamily="34" charset="0"/>
              </a:rPr>
              <a:t> </a:t>
            </a:r>
            <a:r>
              <a:rPr lang="en-US" sz="1100" dirty="0" smtClean="0">
                <a:latin typeface="HP Simplified" panose="020B0604020204020204" pitchFamily="34" charset="0"/>
              </a:rPr>
              <a:t>                                                                    </a:t>
            </a:r>
            <a:r>
              <a:rPr lang="en-US" sz="1100" dirty="0">
                <a:solidFill>
                  <a:srgbClr val="C00000"/>
                </a:solidFill>
                <a:latin typeface="HP Simplified" panose="020B0604020204020204" pitchFamily="34" charset="0"/>
              </a:rPr>
              <a:t>Po.xml</a:t>
            </a:r>
          </a:p>
          <a:p>
            <a:r>
              <a:rPr lang="en-US" sz="1100" dirty="0">
                <a:latin typeface="HP Simplified" panose="020B0604020204020204" pitchFamily="34" charset="0"/>
              </a:rPr>
              <a:t>      &lt;?xml version=“1.0” encoding=“UTF-8”?&gt;</a:t>
            </a:r>
          </a:p>
          <a:p>
            <a:r>
              <a:rPr lang="en-US" sz="1100" dirty="0">
                <a:latin typeface="HP Simplified" panose="020B0604020204020204" pitchFamily="34" charset="0"/>
              </a:rPr>
              <a:t>       &lt;aj2:orderItems xmlns:aj1=“http|://amazon1.com/sales/types”</a:t>
            </a:r>
          </a:p>
          <a:p>
            <a:r>
              <a:rPr lang="en-US" sz="1100" dirty="0">
                <a:latin typeface="HP Simplified" panose="020B0604020204020204" pitchFamily="34" charset="0"/>
              </a:rPr>
              <a:t>	   xmlns:aj2="http://amazon2.com/sales/types" </a:t>
            </a:r>
          </a:p>
          <a:p>
            <a:r>
              <a:rPr lang="en-US" sz="1100" dirty="0">
                <a:latin typeface="HP Simplified" panose="020B0604020204020204" pitchFamily="34" charset="0"/>
              </a:rPr>
              <a:t>	   </a:t>
            </a:r>
            <a:r>
              <a:rPr lang="en-US" sz="1100" dirty="0" err="1">
                <a:latin typeface="HP Simplified" panose="020B0604020204020204" pitchFamily="34" charset="0"/>
              </a:rPr>
              <a:t>xmlns:xsi</a:t>
            </a:r>
            <a:r>
              <a:rPr lang="en-US" sz="1100" dirty="0">
                <a:latin typeface="HP Simplified" panose="020B0604020204020204" pitchFamily="34" charset="0"/>
              </a:rPr>
              <a:t>="http://www.w3.org/2001/XMLSchema-instance"  </a:t>
            </a:r>
          </a:p>
          <a:p>
            <a:r>
              <a:rPr lang="en-US" sz="1100" dirty="0">
                <a:latin typeface="HP Simplified" panose="020B0604020204020204" pitchFamily="34" charset="0"/>
              </a:rPr>
              <a:t>	   </a:t>
            </a:r>
            <a:r>
              <a:rPr lang="en-US" sz="1100" dirty="0" err="1">
                <a:latin typeface="HP Simplified" panose="020B0604020204020204" pitchFamily="34" charset="0"/>
              </a:rPr>
              <a:t>xsi:schemaLocation</a:t>
            </a:r>
            <a:r>
              <a:rPr lang="en-US" sz="1100" dirty="0">
                <a:latin typeface="HP Simplified" panose="020B0604020204020204" pitchFamily="34" charset="0"/>
              </a:rPr>
              <a:t>=“http://amazon2.com/sales/types file:///c:/P02.xsd”&gt;</a:t>
            </a:r>
          </a:p>
          <a:p>
            <a:r>
              <a:rPr lang="en-US" sz="1100" dirty="0">
                <a:latin typeface="HP Simplified" panose="020B0604020204020204" pitchFamily="34" charset="0"/>
              </a:rPr>
              <a:t>           &lt;aj1:item&gt;</a:t>
            </a:r>
          </a:p>
          <a:p>
            <a:r>
              <a:rPr lang="en-US" sz="1100" dirty="0">
                <a:latin typeface="HP Simplified" panose="020B0604020204020204" pitchFamily="34" charset="0"/>
              </a:rPr>
              <a:t>                     &lt;aj1:itemCode&gt;AJ201&lt;/aj1:itemCode&gt;</a:t>
            </a:r>
          </a:p>
          <a:p>
            <a:r>
              <a:rPr lang="en-US" sz="1100" dirty="0">
                <a:latin typeface="HP Simplified" panose="020B0604020204020204" pitchFamily="34" charset="0"/>
              </a:rPr>
              <a:t>                     &lt;aj1:quantity&gt;50&lt;/aj1:quantity&gt;</a:t>
            </a:r>
          </a:p>
          <a:p>
            <a:r>
              <a:rPr lang="en-US" sz="1100" dirty="0">
                <a:latin typeface="HP Simplified" panose="020B0604020204020204" pitchFamily="34" charset="0"/>
              </a:rPr>
              <a:t>            &lt;/aj1:item&gt;</a:t>
            </a:r>
          </a:p>
          <a:p>
            <a:r>
              <a:rPr lang="en-US" sz="1100" dirty="0">
                <a:latin typeface="HP Simplified" panose="020B0604020204020204" pitchFamily="34" charset="0"/>
              </a:rPr>
              <a:t>        &lt;/aj2:orderItems&gt;</a:t>
            </a:r>
            <a:endParaRPr lang="en-US" sz="1100" dirty="0">
              <a:latin typeface="HP Simplified" panose="020B0604020204020204" pitchFamily="34" charset="0"/>
            </a:endParaRPr>
          </a:p>
        </p:txBody>
      </p:sp>
      <p:grpSp>
        <p:nvGrpSpPr>
          <p:cNvPr id="4" name="Group 3"/>
          <p:cNvGrpSpPr>
            <a:grpSpLocks noChangeAspect="1"/>
          </p:cNvGrpSpPr>
          <p:nvPr/>
        </p:nvGrpSpPr>
        <p:grpSpPr>
          <a:xfrm>
            <a:off x="8668097" y="104593"/>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0" y="873886"/>
            <a:ext cx="9144000" cy="1788459"/>
          </a:xfrm>
          <a:prstGeom prst="rect">
            <a:avLst/>
          </a:prstGeom>
        </p:spPr>
      </p:pic>
    </p:spTree>
    <p:extLst>
      <p:ext uri="{BB962C8B-B14F-4D97-AF65-F5344CB8AC3E}">
        <p14:creationId xmlns:p14="http://schemas.microsoft.com/office/powerpoint/2010/main" val="23123742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133004" y="378916"/>
            <a:ext cx="8021633" cy="323165"/>
          </a:xfrm>
        </p:spPr>
        <p:txBody>
          <a:bodyPr/>
          <a:lstStyle/>
          <a:p>
            <a:r>
              <a:rPr lang="en-US" u="sng" dirty="0" smtClean="0">
                <a:solidFill>
                  <a:srgbClr val="FF0000"/>
                </a:solidFill>
                <a:latin typeface="HP Simplified" panose="020B0604020204020204" pitchFamily="34" charset="0"/>
              </a:rPr>
              <a:t>XML</a:t>
            </a:r>
            <a:r>
              <a:rPr lang="en-US" dirty="0" smtClean="0">
                <a:solidFill>
                  <a:srgbClr val="FF0000"/>
                </a:solidFill>
                <a:latin typeface="HP Simplified" panose="020B0604020204020204" pitchFamily="34" charset="0"/>
              </a:rPr>
              <a:t> </a:t>
            </a:r>
            <a:endParaRPr lang="en-GB" sz="1350" b="0" dirty="0">
              <a:solidFill>
                <a:srgbClr val="FF0000"/>
              </a:solidFill>
              <a:latin typeface="HP Simplified" panose="020B0604020204020204" pitchFamily="34" charset="0"/>
            </a:endParaRPr>
          </a:p>
        </p:txBody>
      </p:sp>
      <p:sp>
        <p:nvSpPr>
          <p:cNvPr id="2" name="TextBox 1"/>
          <p:cNvSpPr txBox="1"/>
          <p:nvPr/>
        </p:nvSpPr>
        <p:spPr>
          <a:xfrm>
            <a:off x="225954" y="702081"/>
            <a:ext cx="8261492" cy="4086049"/>
          </a:xfrm>
          <a:prstGeom prst="rect">
            <a:avLst/>
          </a:prstGeom>
          <a:noFill/>
        </p:spPr>
        <p:txBody>
          <a:bodyPr wrap="square" lIns="0" tIns="0" rIns="0" bIns="0" rtlCol="0">
            <a:noAutofit/>
          </a:bodyPr>
          <a:lstStyle/>
          <a:p>
            <a:pPr marL="342900" indent="-342900">
              <a:lnSpc>
                <a:spcPct val="150000"/>
              </a:lnSpc>
              <a:buAutoNum type="arabicPeriod"/>
            </a:pPr>
            <a:r>
              <a:rPr lang="en-US" sz="1400" b="1" dirty="0" smtClean="0">
                <a:latin typeface="HP Simplified" panose="020B0604020204020204" pitchFamily="34" charset="0"/>
              </a:rPr>
              <a:t>What is XML </a:t>
            </a:r>
          </a:p>
          <a:p>
            <a:pPr marL="342900" indent="-342900">
              <a:lnSpc>
                <a:spcPct val="150000"/>
              </a:lnSpc>
              <a:buAutoNum type="arabicPeriod"/>
            </a:pPr>
            <a:r>
              <a:rPr lang="en-US" sz="1400" b="1" dirty="0" smtClean="0">
                <a:latin typeface="HP Simplified" panose="020B0604020204020204" pitchFamily="34" charset="0"/>
              </a:rPr>
              <a:t>Advantages of XML</a:t>
            </a:r>
          </a:p>
          <a:p>
            <a:pPr marL="342900" indent="-342900">
              <a:lnSpc>
                <a:spcPct val="150000"/>
              </a:lnSpc>
              <a:buAutoNum type="arabicPeriod"/>
            </a:pPr>
            <a:r>
              <a:rPr lang="en-US" sz="1400" b="1" dirty="0" smtClean="0">
                <a:latin typeface="HP Simplified" panose="020B0604020204020204" pitchFamily="34" charset="0"/>
              </a:rPr>
              <a:t>Disadvantages of XML</a:t>
            </a:r>
          </a:p>
          <a:p>
            <a:pPr marL="342900" indent="-342900">
              <a:lnSpc>
                <a:spcPct val="150000"/>
              </a:lnSpc>
              <a:buAutoNum type="arabicPeriod"/>
            </a:pPr>
            <a:r>
              <a:rPr lang="en-US" sz="1400" b="1" dirty="0" smtClean="0">
                <a:latin typeface="HP Simplified" panose="020B0604020204020204" pitchFamily="34" charset="0"/>
              </a:rPr>
              <a:t>XML Element</a:t>
            </a:r>
          </a:p>
          <a:p>
            <a:pPr marL="342900" indent="-342900">
              <a:lnSpc>
                <a:spcPct val="150000"/>
              </a:lnSpc>
              <a:buAutoNum type="arabicPeriod"/>
            </a:pPr>
            <a:r>
              <a:rPr lang="en-US" sz="1400" b="1" dirty="0" smtClean="0">
                <a:latin typeface="HP Simplified" panose="020B0604020204020204" pitchFamily="34" charset="0"/>
              </a:rPr>
              <a:t>XML Attribute</a:t>
            </a:r>
          </a:p>
          <a:p>
            <a:pPr marL="342900" indent="-342900">
              <a:lnSpc>
                <a:spcPct val="150000"/>
              </a:lnSpc>
              <a:buAutoNum type="arabicPeriod"/>
            </a:pPr>
            <a:r>
              <a:rPr lang="en-US" sz="1400" b="1" dirty="0" smtClean="0">
                <a:latin typeface="HP Simplified" panose="020B0604020204020204" pitchFamily="34" charset="0"/>
              </a:rPr>
              <a:t>Well-</a:t>
            </a:r>
            <a:r>
              <a:rPr lang="en-US" sz="1400" b="1" dirty="0" err="1" smtClean="0">
                <a:latin typeface="HP Simplified" panose="020B0604020204020204" pitchFamily="34" charset="0"/>
              </a:rPr>
              <a:t>formness</a:t>
            </a:r>
            <a:endParaRPr lang="en-US" sz="1400" b="1" dirty="0" smtClean="0">
              <a:latin typeface="HP Simplified" panose="020B0604020204020204" pitchFamily="34" charset="0"/>
            </a:endParaRPr>
          </a:p>
          <a:p>
            <a:pPr marL="342900" indent="-342900">
              <a:lnSpc>
                <a:spcPct val="150000"/>
              </a:lnSpc>
              <a:buAutoNum type="arabicPeriod"/>
            </a:pPr>
            <a:r>
              <a:rPr lang="en-US" sz="1400" b="1" dirty="0" smtClean="0">
                <a:latin typeface="HP Simplified" panose="020B0604020204020204" pitchFamily="34" charset="0"/>
              </a:rPr>
              <a:t>XML Usage</a:t>
            </a:r>
          </a:p>
          <a:p>
            <a:pPr marL="342900" indent="-342900">
              <a:lnSpc>
                <a:spcPct val="150000"/>
              </a:lnSpc>
              <a:buAutoNum type="arabicPeriod"/>
            </a:pPr>
            <a:r>
              <a:rPr lang="en-US" sz="1400" b="1" dirty="0" smtClean="0">
                <a:latin typeface="HP Simplified" panose="020B0604020204020204" pitchFamily="34" charset="0"/>
              </a:rPr>
              <a:t>Validity</a:t>
            </a:r>
          </a:p>
          <a:p>
            <a:pPr>
              <a:lnSpc>
                <a:spcPct val="150000"/>
              </a:lnSpc>
            </a:pPr>
            <a:endParaRPr lang="en-US" sz="1400" b="1" dirty="0" smtClean="0">
              <a:latin typeface="HP Simplified" panose="020B0604020204020204" pitchFamily="34" charset="0"/>
            </a:endParaRPr>
          </a:p>
          <a:p>
            <a:pPr marL="171450" indent="-171450">
              <a:lnSpc>
                <a:spcPct val="150000"/>
              </a:lnSpc>
              <a:buFont typeface="Arial" panose="020B0604020202020204" pitchFamily="34" charset="0"/>
              <a:buChar char="•"/>
            </a:pPr>
            <a:endParaRPr lang="en-US" sz="1400" b="1" dirty="0">
              <a:latin typeface="HP Simplified" panose="020B0604020204020204" pitchFamily="34" charset="0"/>
            </a:endParaRPr>
          </a:p>
        </p:txBody>
      </p:sp>
      <p:grpSp>
        <p:nvGrpSpPr>
          <p:cNvPr id="4" name="Group 3"/>
          <p:cNvGrpSpPr>
            <a:grpSpLocks noChangeAspect="1"/>
          </p:cNvGrpSpPr>
          <p:nvPr/>
        </p:nvGrpSpPr>
        <p:grpSpPr>
          <a:xfrm>
            <a:off x="8668096" y="145210"/>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2846058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108065" y="378917"/>
            <a:ext cx="8046572" cy="231892"/>
          </a:xfrm>
        </p:spPr>
        <p:txBody>
          <a:bodyPr/>
          <a:lstStyle/>
          <a:p>
            <a:r>
              <a:rPr lang="en-US" sz="1600" dirty="0" smtClean="0">
                <a:latin typeface="HP Simplified" panose="020B0604020204020204" pitchFamily="34" charset="0"/>
              </a:rPr>
              <a:t>Difference b/w DTD </a:t>
            </a:r>
            <a:r>
              <a:rPr lang="en-US" sz="1600" dirty="0" err="1" smtClean="0">
                <a:latin typeface="HP Simplified" panose="020B0604020204020204" pitchFamily="34" charset="0"/>
              </a:rPr>
              <a:t>ans</a:t>
            </a:r>
            <a:r>
              <a:rPr lang="en-US" sz="1600" dirty="0" smtClean="0">
                <a:latin typeface="HP Simplified" panose="020B0604020204020204" pitchFamily="34" charset="0"/>
              </a:rPr>
              <a:t> XSD</a:t>
            </a:r>
            <a:r>
              <a:rPr lang="en-US" sz="1600" dirty="0" smtClean="0">
                <a:latin typeface="HP Simplified" panose="020B0604020204020204" pitchFamily="34" charset="0"/>
              </a:rPr>
              <a:t> </a:t>
            </a:r>
            <a:endParaRPr lang="en-GB" sz="1600" b="0" dirty="0">
              <a:latin typeface="HP Simplified" panose="020B0604020204020204" pitchFamily="34" charset="0"/>
            </a:endParaRPr>
          </a:p>
        </p:txBody>
      </p:sp>
      <p:sp>
        <p:nvSpPr>
          <p:cNvPr id="2" name="TextBox 1"/>
          <p:cNvSpPr txBox="1"/>
          <p:nvPr/>
        </p:nvSpPr>
        <p:spPr>
          <a:xfrm>
            <a:off x="45308" y="540498"/>
            <a:ext cx="8637076" cy="4347388"/>
          </a:xfrm>
          <a:prstGeom prst="rect">
            <a:avLst/>
          </a:prstGeom>
          <a:noFill/>
        </p:spPr>
        <p:txBody>
          <a:bodyPr wrap="square" lIns="0" tIns="0" rIns="0" bIns="0" rtlCol="0">
            <a:noAutofit/>
          </a:bodyPr>
          <a:lstStyle/>
          <a:p>
            <a:pPr>
              <a:lnSpc>
                <a:spcPct val="150000"/>
              </a:lnSpc>
            </a:pPr>
            <a:endParaRPr lang="en-US" sz="1400" dirty="0" smtClean="0">
              <a:latin typeface="HP Simplified" panose="020B0604020204020204" pitchFamily="34" charset="0"/>
            </a:endParaRPr>
          </a:p>
          <a:p>
            <a:pPr marL="171450" indent="-171450">
              <a:lnSpc>
                <a:spcPct val="150000"/>
              </a:lnSpc>
              <a:buFont typeface="Arial" panose="020B0604020202020204" pitchFamily="34" charset="0"/>
              <a:buChar char="•"/>
            </a:pPr>
            <a:endParaRPr lang="en-US" sz="1400" dirty="0">
              <a:latin typeface="HP Simplified" panose="020B0604020204020204" pitchFamily="34" charset="0"/>
            </a:endParaRPr>
          </a:p>
          <a:p>
            <a:pPr marL="171450" indent="-171450">
              <a:lnSpc>
                <a:spcPct val="150000"/>
              </a:lnSpc>
              <a:buFont typeface="Arial" panose="020B0604020202020204" pitchFamily="34" charset="0"/>
              <a:buChar char="•"/>
            </a:pPr>
            <a:endParaRPr lang="en-US" sz="1400" dirty="0" smtClean="0">
              <a:latin typeface="HP Simplified" panose="020B0604020204020204" pitchFamily="34" charset="0"/>
            </a:endParaRPr>
          </a:p>
          <a:p>
            <a:pPr marL="171450" indent="-171450">
              <a:lnSpc>
                <a:spcPct val="150000"/>
              </a:lnSpc>
              <a:buFont typeface="Arial" panose="020B0604020202020204" pitchFamily="34" charset="0"/>
              <a:buChar char="•"/>
            </a:pPr>
            <a:endParaRPr lang="en-US" sz="1400" dirty="0">
              <a:latin typeface="HP Simplified" panose="020B0604020204020204" pitchFamily="34" charset="0"/>
            </a:endParaRPr>
          </a:p>
          <a:p>
            <a:pPr marL="171450" indent="-171450">
              <a:lnSpc>
                <a:spcPct val="150000"/>
              </a:lnSpc>
              <a:buFont typeface="Arial" panose="020B0604020202020204" pitchFamily="34" charset="0"/>
              <a:buChar char="•"/>
            </a:pPr>
            <a:endParaRPr lang="en-US" sz="1400" dirty="0" smtClean="0">
              <a:latin typeface="HP Simplified" panose="020B0604020204020204" pitchFamily="34" charset="0"/>
            </a:endParaRPr>
          </a:p>
          <a:p>
            <a:pPr marL="171450" indent="-171450">
              <a:lnSpc>
                <a:spcPct val="150000"/>
              </a:lnSpc>
              <a:buFont typeface="Arial" panose="020B0604020202020204" pitchFamily="34" charset="0"/>
              <a:buChar char="•"/>
            </a:pPr>
            <a:endParaRPr lang="en-US" sz="1400" dirty="0">
              <a:latin typeface="HP Simplified" panose="020B0604020204020204" pitchFamily="34" charset="0"/>
            </a:endParaRPr>
          </a:p>
          <a:p>
            <a:pPr marL="171450" indent="-171450">
              <a:lnSpc>
                <a:spcPct val="150000"/>
              </a:lnSpc>
              <a:buFont typeface="Arial" panose="020B0604020202020204" pitchFamily="34" charset="0"/>
              <a:buChar char="•"/>
            </a:pPr>
            <a:endParaRPr lang="en-US" sz="1400" dirty="0" smtClean="0">
              <a:latin typeface="HP Simplified" panose="020B0604020204020204" pitchFamily="34" charset="0"/>
            </a:endParaRPr>
          </a:p>
          <a:p>
            <a:pPr>
              <a:lnSpc>
                <a:spcPct val="150000"/>
              </a:lnSpc>
            </a:pPr>
            <a:endParaRPr lang="en-US" sz="1400" dirty="0">
              <a:latin typeface="HP Simplified" panose="020B0604020204020204" pitchFamily="34" charset="0"/>
            </a:endParaRPr>
          </a:p>
          <a:p>
            <a:pPr>
              <a:lnSpc>
                <a:spcPct val="150000"/>
              </a:lnSpc>
            </a:pPr>
            <a:r>
              <a:rPr lang="en-US" sz="1400" b="1" dirty="0" smtClean="0">
                <a:latin typeface="HP Simplified" panose="020B0604020204020204" pitchFamily="34" charset="0"/>
              </a:rPr>
              <a:t> XSD </a:t>
            </a:r>
            <a:r>
              <a:rPr lang="en-US" sz="1400" b="1" dirty="0">
                <a:latin typeface="HP Simplified" panose="020B0604020204020204" pitchFamily="34" charset="0"/>
              </a:rPr>
              <a:t>- Miscellaneous Data </a:t>
            </a:r>
            <a:r>
              <a:rPr lang="en-US" sz="1400" b="1" dirty="0" smtClean="0">
                <a:latin typeface="HP Simplified" panose="020B0604020204020204" pitchFamily="34" charset="0"/>
              </a:rPr>
              <a:t>Types</a:t>
            </a:r>
          </a:p>
          <a:p>
            <a:pPr marL="285750" indent="-285750">
              <a:buFont typeface="Wingdings" panose="05000000000000000000" pitchFamily="2" charset="2"/>
              <a:buChar char="Ø"/>
            </a:pPr>
            <a:r>
              <a:rPr lang="en-US" sz="1100" dirty="0">
                <a:latin typeface="HP Simplified" panose="020B0604020204020204" pitchFamily="34" charset="0"/>
              </a:rPr>
              <a:t>XSD has a few other important data types, such as </a:t>
            </a:r>
            <a:r>
              <a:rPr lang="en-US" sz="1100" b="1" dirty="0">
                <a:latin typeface="HP Simplified" panose="020B0604020204020204" pitchFamily="34" charset="0"/>
              </a:rPr>
              <a:t>Boolean, binary,</a:t>
            </a:r>
            <a:r>
              <a:rPr lang="en-US" sz="1100" dirty="0">
                <a:latin typeface="HP Simplified" panose="020B0604020204020204" pitchFamily="34" charset="0"/>
              </a:rPr>
              <a:t> and </a:t>
            </a:r>
            <a:r>
              <a:rPr lang="en-US" sz="1100" b="1" dirty="0" err="1">
                <a:latin typeface="HP Simplified" panose="020B0604020204020204" pitchFamily="34" charset="0"/>
              </a:rPr>
              <a:t>anyURI</a:t>
            </a:r>
            <a:r>
              <a:rPr lang="en-US" sz="1100" b="1" dirty="0">
                <a:latin typeface="HP Simplified" panose="020B0604020204020204" pitchFamily="34" charset="0"/>
              </a:rPr>
              <a:t>.</a:t>
            </a:r>
            <a:endParaRPr lang="en-US" sz="1100" dirty="0">
              <a:latin typeface="HP Simplified" panose="020B0604020204020204" pitchFamily="34" charset="0"/>
            </a:endParaRPr>
          </a:p>
          <a:p>
            <a:r>
              <a:rPr lang="en-US" sz="1100" dirty="0">
                <a:latin typeface="HP Simplified" panose="020B0604020204020204" pitchFamily="34" charset="0"/>
              </a:rPr>
              <a:t> (1) &lt;</a:t>
            </a:r>
            <a:r>
              <a:rPr lang="en-US" sz="1100" dirty="0" err="1">
                <a:latin typeface="HP Simplified" panose="020B0604020204020204" pitchFamily="34" charset="0"/>
              </a:rPr>
              <a:t>xs:boolean</a:t>
            </a:r>
            <a:r>
              <a:rPr lang="en-US" sz="1100" dirty="0">
                <a:latin typeface="HP Simplified" panose="020B0604020204020204" pitchFamily="34" charset="0"/>
              </a:rPr>
              <a:t>&gt; data type</a:t>
            </a:r>
            <a:endParaRPr lang="en-US" sz="1100" b="1" dirty="0">
              <a:latin typeface="HP Simplified" panose="020B0604020204020204" pitchFamily="34" charset="0"/>
            </a:endParaRPr>
          </a:p>
          <a:p>
            <a:pPr marL="285750" indent="-285750">
              <a:buFont typeface="Wingdings" panose="05000000000000000000" pitchFamily="2" charset="2"/>
              <a:buChar char="ü"/>
            </a:pPr>
            <a:r>
              <a:rPr lang="en-US" sz="1100" dirty="0">
                <a:latin typeface="HP Simplified" panose="020B0604020204020204" pitchFamily="34" charset="0"/>
              </a:rPr>
              <a:t>The &lt;</a:t>
            </a:r>
            <a:r>
              <a:rPr lang="en-US" sz="1100" dirty="0" err="1">
                <a:latin typeface="HP Simplified" panose="020B0604020204020204" pitchFamily="34" charset="0"/>
              </a:rPr>
              <a:t>xs:boolean</a:t>
            </a:r>
            <a:r>
              <a:rPr lang="en-US" sz="1100" dirty="0">
                <a:latin typeface="HP Simplified" panose="020B0604020204020204" pitchFamily="34" charset="0"/>
              </a:rPr>
              <a:t>&gt; data type is used to represent true, false, 1 (for true) or 0 (for false) value.</a:t>
            </a:r>
          </a:p>
          <a:p>
            <a:r>
              <a:rPr lang="en-US" sz="1100" dirty="0">
                <a:latin typeface="HP Simplified" panose="020B0604020204020204" pitchFamily="34" charset="0"/>
              </a:rPr>
              <a:t> </a:t>
            </a:r>
            <a:r>
              <a:rPr lang="en-US" sz="1100" dirty="0">
                <a:solidFill>
                  <a:srgbClr val="C00000"/>
                </a:solidFill>
                <a:latin typeface="HP Simplified" panose="020B0604020204020204" pitchFamily="34" charset="0"/>
              </a:rPr>
              <a:t>&lt;</a:t>
            </a:r>
            <a:r>
              <a:rPr lang="en-US" sz="1100" dirty="0" err="1">
                <a:solidFill>
                  <a:srgbClr val="C00000"/>
                </a:solidFill>
                <a:latin typeface="HP Simplified" panose="020B0604020204020204" pitchFamily="34" charset="0"/>
              </a:rPr>
              <a:t>xs:boolean</a:t>
            </a:r>
            <a:r>
              <a:rPr lang="en-US" sz="1100" dirty="0">
                <a:solidFill>
                  <a:srgbClr val="C00000"/>
                </a:solidFill>
                <a:latin typeface="HP Simplified" panose="020B0604020204020204" pitchFamily="34" charset="0"/>
              </a:rPr>
              <a:t>&gt; Example</a:t>
            </a:r>
            <a:endParaRPr lang="en-US" sz="1100" b="1" dirty="0">
              <a:solidFill>
                <a:srgbClr val="C00000"/>
              </a:solidFill>
              <a:latin typeface="HP Simplified" panose="020B0604020204020204" pitchFamily="34" charset="0"/>
            </a:endParaRPr>
          </a:p>
          <a:p>
            <a:r>
              <a:rPr lang="en-US" sz="1100" dirty="0">
                <a:latin typeface="HP Simplified" panose="020B0604020204020204" pitchFamily="34" charset="0"/>
              </a:rPr>
              <a:t>Element declaration in XSD −</a:t>
            </a:r>
          </a:p>
          <a:p>
            <a:r>
              <a:rPr lang="en-US" sz="1100" dirty="0">
                <a:latin typeface="HP Simplified" panose="020B0604020204020204" pitchFamily="34" charset="0"/>
              </a:rPr>
              <a:t>                                                </a:t>
            </a:r>
            <a:r>
              <a:rPr lang="en-US" sz="1100" dirty="0" smtClean="0">
                <a:latin typeface="HP Simplified" panose="020B0604020204020204" pitchFamily="34" charset="0"/>
              </a:rPr>
              <a:t>                     </a:t>
            </a:r>
            <a:r>
              <a:rPr lang="en-US" sz="1100" dirty="0">
                <a:latin typeface="HP Simplified" panose="020B0604020204020204" pitchFamily="34" charset="0"/>
              </a:rPr>
              <a:t>&lt;</a:t>
            </a:r>
            <a:r>
              <a:rPr lang="en-US" sz="1100" dirty="0" err="1">
                <a:latin typeface="HP Simplified" panose="020B0604020204020204" pitchFamily="34" charset="0"/>
              </a:rPr>
              <a:t>xs:element</a:t>
            </a:r>
            <a:r>
              <a:rPr lang="en-US" sz="1100" dirty="0">
                <a:latin typeface="HP Simplified" panose="020B0604020204020204" pitchFamily="34" charset="0"/>
              </a:rPr>
              <a:t> name=“pass” type=“</a:t>
            </a:r>
            <a:r>
              <a:rPr lang="en-US" sz="1100" dirty="0" err="1">
                <a:latin typeface="HP Simplified" panose="020B0604020204020204" pitchFamily="34" charset="0"/>
              </a:rPr>
              <a:t>xs:boolean</a:t>
            </a:r>
            <a:r>
              <a:rPr lang="en-US" sz="1100" dirty="0">
                <a:latin typeface="HP Simplified" panose="020B0604020204020204" pitchFamily="34" charset="0"/>
              </a:rPr>
              <a:t>”/&gt;</a:t>
            </a:r>
          </a:p>
          <a:p>
            <a:r>
              <a:rPr lang="en-US" sz="1100" dirty="0">
                <a:latin typeface="HP Simplified" panose="020B0604020204020204" pitchFamily="34" charset="0"/>
              </a:rPr>
              <a:t>Element usage in XML −</a:t>
            </a:r>
          </a:p>
          <a:p>
            <a:r>
              <a:rPr lang="en-US" sz="1100" dirty="0">
                <a:latin typeface="HP Simplified" panose="020B0604020204020204" pitchFamily="34" charset="0"/>
              </a:rPr>
              <a:t>                                             </a:t>
            </a:r>
            <a:r>
              <a:rPr lang="en-US" sz="1100" dirty="0" smtClean="0">
                <a:latin typeface="HP Simplified" panose="020B0604020204020204" pitchFamily="34" charset="0"/>
              </a:rPr>
              <a:t>                    &lt;</a:t>
            </a:r>
            <a:r>
              <a:rPr lang="en-US" sz="1100" dirty="0">
                <a:latin typeface="HP Simplified" panose="020B0604020204020204" pitchFamily="34" charset="0"/>
              </a:rPr>
              <a:t>pass&gt;false&lt;/pass&gt;</a:t>
            </a:r>
          </a:p>
          <a:p>
            <a:pPr>
              <a:lnSpc>
                <a:spcPct val="150000"/>
              </a:lnSpc>
            </a:pPr>
            <a:endParaRPr lang="en-US" sz="1400" b="1" dirty="0" smtClean="0">
              <a:latin typeface="HP Simplified" panose="020B0604020204020204" pitchFamily="34" charset="0"/>
            </a:endParaRPr>
          </a:p>
        </p:txBody>
      </p:sp>
      <p:grpSp>
        <p:nvGrpSpPr>
          <p:cNvPr id="4" name="Group 3"/>
          <p:cNvGrpSpPr>
            <a:grpSpLocks noChangeAspect="1"/>
          </p:cNvGrpSpPr>
          <p:nvPr/>
        </p:nvGrpSpPr>
        <p:grpSpPr>
          <a:xfrm>
            <a:off x="8668096" y="145210"/>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graphicFrame>
        <p:nvGraphicFramePr>
          <p:cNvPr id="7" name="Table 6"/>
          <p:cNvGraphicFramePr>
            <a:graphicFrameLocks noGrp="1"/>
          </p:cNvGraphicFramePr>
          <p:nvPr>
            <p:extLst>
              <p:ext uri="{D42A27DB-BD31-4B8C-83A1-F6EECF244321}">
                <p14:modId xmlns:p14="http://schemas.microsoft.com/office/powerpoint/2010/main" val="499815274"/>
              </p:ext>
            </p:extLst>
          </p:nvPr>
        </p:nvGraphicFramePr>
        <p:xfrm>
          <a:off x="2563090" y="577556"/>
          <a:ext cx="6096000" cy="2687128"/>
        </p:xfrm>
        <a:graphic>
          <a:graphicData uri="http://schemas.openxmlformats.org/drawingml/2006/table">
            <a:tbl>
              <a:tblPr firstRow="1" bandRow="1">
                <a:tableStyleId>{F5AB1C69-6EDB-4FF4-983F-18BD219EF322}</a:tableStyleId>
              </a:tblPr>
              <a:tblGrid>
                <a:gridCol w="3048000"/>
                <a:gridCol w="3048000"/>
              </a:tblGrid>
              <a:tr h="271588">
                <a:tc>
                  <a:txBody>
                    <a:bodyPr/>
                    <a:lstStyle/>
                    <a:p>
                      <a:r>
                        <a:rPr lang="en-US" dirty="0" smtClean="0"/>
                        <a:t>                          DTD</a:t>
                      </a:r>
                      <a:endParaRPr lang="en-US" dirty="0"/>
                    </a:p>
                  </a:txBody>
                  <a:tcPr/>
                </a:tc>
                <a:tc>
                  <a:txBody>
                    <a:bodyPr/>
                    <a:lstStyle/>
                    <a:p>
                      <a:r>
                        <a:rPr lang="en-US" dirty="0" smtClean="0"/>
                        <a:t>                 XSD</a:t>
                      </a:r>
                      <a:endParaRPr lang="en-US" dirty="0"/>
                    </a:p>
                  </a:txBody>
                  <a:tcPr/>
                </a:tc>
              </a:tr>
              <a:tr h="271588">
                <a:tc>
                  <a:txBody>
                    <a:bodyPr/>
                    <a:lstStyle/>
                    <a:p>
                      <a:r>
                        <a:rPr lang="en-US" sz="1100" dirty="0" smtClean="0">
                          <a:latin typeface="HP Simplified" panose="020B0604020204020204" pitchFamily="34" charset="0"/>
                        </a:rPr>
                        <a:t>DTD’s are not XML type document</a:t>
                      </a:r>
                      <a:endParaRPr lang="en-US" sz="1100" dirty="0">
                        <a:latin typeface="HP Simplified" panose="020B0604020204020204" pitchFamily="34" charset="0"/>
                      </a:endParaRPr>
                    </a:p>
                  </a:txBody>
                  <a:tcPr/>
                </a:tc>
                <a:tc>
                  <a:txBody>
                    <a:bodyPr/>
                    <a:lstStyle/>
                    <a:p>
                      <a:r>
                        <a:rPr lang="en-US" sz="1100" dirty="0" smtClean="0">
                          <a:latin typeface="HP Simplified" panose="020B0604020204020204" pitchFamily="34" charset="0"/>
                        </a:rPr>
                        <a:t>XSD’s are XML type document</a:t>
                      </a:r>
                      <a:endParaRPr lang="en-US" sz="1100" dirty="0">
                        <a:latin typeface="HP Simplified" panose="020B0604020204020204" pitchFamily="34" charset="0"/>
                      </a:endParaRPr>
                    </a:p>
                  </a:txBody>
                  <a:tcPr/>
                </a:tc>
              </a:tr>
              <a:tr h="508868">
                <a:tc>
                  <a:txBody>
                    <a:bodyPr/>
                    <a:lstStyle/>
                    <a:p>
                      <a:r>
                        <a:rPr lang="en-US" sz="1100" dirty="0" smtClean="0">
                          <a:latin typeface="HP Simplified" panose="020B0604020204020204" pitchFamily="34" charset="0"/>
                        </a:rPr>
                        <a:t>DTD’s are tough to learn as those are not xml document. So , an xml programmer has to understand new syntaxes</a:t>
                      </a:r>
                      <a:r>
                        <a:rPr lang="en-US" sz="1100" baseline="0" dirty="0" smtClean="0">
                          <a:latin typeface="HP Simplified" panose="020B0604020204020204" pitchFamily="34" charset="0"/>
                        </a:rPr>
                        <a:t> in coding DTD</a:t>
                      </a:r>
                      <a:endParaRPr lang="en-US" sz="1100" dirty="0">
                        <a:latin typeface="HP Simplified" panose="020B0604020204020204" pitchFamily="34" charset="0"/>
                      </a:endParaRPr>
                    </a:p>
                  </a:txBody>
                  <a:tcPr/>
                </a:tc>
                <a:tc>
                  <a:txBody>
                    <a:bodyPr/>
                    <a:lstStyle/>
                    <a:p>
                      <a:r>
                        <a:rPr lang="en-US" sz="1100" dirty="0" smtClean="0">
                          <a:latin typeface="HP Simplified" panose="020B0604020204020204" pitchFamily="34" charset="0"/>
                        </a:rPr>
                        <a:t>XSD’s are XML</a:t>
                      </a:r>
                      <a:r>
                        <a:rPr lang="en-US" sz="1100" baseline="0" dirty="0" smtClean="0">
                          <a:latin typeface="HP Simplified" panose="020B0604020204020204" pitchFamily="34" charset="0"/>
                        </a:rPr>
                        <a:t> type documents it is easy for any programmer to work with XSD.</a:t>
                      </a:r>
                      <a:endParaRPr lang="en-US" sz="1100" dirty="0">
                        <a:latin typeface="HP Simplified" panose="020B0604020204020204" pitchFamily="34" charset="0"/>
                      </a:endParaRPr>
                    </a:p>
                  </a:txBody>
                  <a:tcPr/>
                </a:tc>
              </a:tr>
              <a:tr h="652395">
                <a:tc>
                  <a:txBody>
                    <a:bodyPr/>
                    <a:lstStyle/>
                    <a:p>
                      <a:r>
                        <a:rPr lang="en-US" sz="1100" dirty="0" smtClean="0">
                          <a:latin typeface="HP Simplified" panose="020B0604020204020204" pitchFamily="34" charset="0"/>
                        </a:rPr>
                        <a:t>DTD’s are not type safe, these will represents all the elements with</a:t>
                      </a:r>
                      <a:r>
                        <a:rPr lang="en-US" sz="1100" baseline="0" dirty="0" smtClean="0">
                          <a:latin typeface="HP Simplified" panose="020B0604020204020204" pitchFamily="34" charset="0"/>
                        </a:rPr>
                        <a:t> data type as (#PCDATA).</a:t>
                      </a:r>
                      <a:endParaRPr lang="en-US" sz="1100" dirty="0">
                        <a:latin typeface="HP Simplified" panose="020B0604020204020204" pitchFamily="34" charset="0"/>
                      </a:endParaRPr>
                    </a:p>
                  </a:txBody>
                  <a:tcPr/>
                </a:tc>
                <a:tc>
                  <a:txBody>
                    <a:bodyPr/>
                    <a:lstStyle/>
                    <a:p>
                      <a:r>
                        <a:rPr lang="en-US" sz="1100" dirty="0" smtClean="0">
                          <a:latin typeface="HP Simplified" panose="020B0604020204020204" pitchFamily="34" charset="0"/>
                        </a:rPr>
                        <a:t>XSD’s are strictly typed, and</a:t>
                      </a:r>
                      <a:r>
                        <a:rPr lang="en-US" sz="1100" baseline="0" dirty="0" smtClean="0">
                          <a:latin typeface="HP Simplified" panose="020B0604020204020204" pitchFamily="34" charset="0"/>
                        </a:rPr>
                        <a:t> has list of pre-defined data types in it. While declaring the element you need to tell whether this element is </a:t>
                      </a:r>
                      <a:r>
                        <a:rPr lang="en-US" sz="1100" baseline="0" dirty="0" err="1" smtClean="0">
                          <a:latin typeface="HP Simplified" panose="020B0604020204020204" pitchFamily="34" charset="0"/>
                        </a:rPr>
                        <a:t>opf</a:t>
                      </a:r>
                      <a:r>
                        <a:rPr lang="en-US" sz="1100" baseline="0" dirty="0" smtClean="0">
                          <a:latin typeface="HP Simplified" panose="020B0604020204020204" pitchFamily="34" charset="0"/>
                        </a:rPr>
                        <a:t> what type.</a:t>
                      </a:r>
                      <a:endParaRPr lang="en-US" sz="1100" dirty="0">
                        <a:latin typeface="HP Simplified" panose="020B0604020204020204" pitchFamily="34" charset="0"/>
                      </a:endParaRPr>
                    </a:p>
                  </a:txBody>
                  <a:tcPr/>
                </a:tc>
              </a:tr>
              <a:tr h="652395">
                <a:tc>
                  <a:txBody>
                    <a:bodyPr/>
                    <a:lstStyle/>
                    <a:p>
                      <a:r>
                        <a:rPr lang="en-US" sz="1100" dirty="0" smtClean="0">
                          <a:latin typeface="HP Simplified" panose="020B0604020204020204" pitchFamily="34" charset="0"/>
                        </a:rPr>
                        <a:t>DTD’s don’t allow</a:t>
                      </a:r>
                      <a:r>
                        <a:rPr lang="en-US" sz="1100" baseline="0" dirty="0" smtClean="0">
                          <a:latin typeface="HP Simplified" panose="020B0604020204020204" pitchFamily="34" charset="0"/>
                        </a:rPr>
                        <a:t> you to create user defined types.</a:t>
                      </a:r>
                      <a:endParaRPr lang="en-US" sz="1100" dirty="0">
                        <a:latin typeface="HP Simplified" panose="020B0604020204020204" pitchFamily="34" charset="0"/>
                      </a:endParaRPr>
                    </a:p>
                  </a:txBody>
                  <a:tcPr/>
                </a:tc>
                <a:tc>
                  <a:txBody>
                    <a:bodyPr/>
                    <a:lstStyle/>
                    <a:p>
                      <a:r>
                        <a:rPr lang="en-US" sz="1100" dirty="0" smtClean="0">
                          <a:latin typeface="HP Simplified" panose="020B0604020204020204" pitchFamily="34" charset="0"/>
                        </a:rPr>
                        <a:t>XSD’s allows you to create user-defined</a:t>
                      </a:r>
                      <a:r>
                        <a:rPr lang="en-US" sz="1100" baseline="0" dirty="0" smtClean="0">
                          <a:latin typeface="HP Simplified" panose="020B0604020204020204" pitchFamily="34" charset="0"/>
                        </a:rPr>
                        <a:t> data types using </a:t>
                      </a:r>
                      <a:r>
                        <a:rPr lang="en-US" sz="1100" baseline="0" dirty="0" err="1" smtClean="0">
                          <a:latin typeface="HP Simplified" panose="020B0604020204020204" pitchFamily="34" charset="0"/>
                        </a:rPr>
                        <a:t>complexType</a:t>
                      </a:r>
                      <a:r>
                        <a:rPr lang="en-US" sz="1100" baseline="0" dirty="0" smtClean="0">
                          <a:latin typeface="HP Simplified" panose="020B0604020204020204" pitchFamily="34" charset="0"/>
                        </a:rPr>
                        <a:t> declaration and using that type you can create any number of elements.</a:t>
                      </a:r>
                      <a:endParaRPr lang="en-US" sz="1100" dirty="0">
                        <a:latin typeface="HP Simplified" panose="020B0604020204020204" pitchFamily="34" charset="0"/>
                      </a:endParaRPr>
                    </a:p>
                  </a:txBody>
                  <a:tcPr/>
                </a:tc>
              </a:tr>
            </a:tbl>
          </a:graphicData>
        </a:graphic>
      </p:graphicFrame>
    </p:spTree>
    <p:extLst>
      <p:ext uri="{BB962C8B-B14F-4D97-AF65-F5344CB8AC3E}">
        <p14:creationId xmlns:p14="http://schemas.microsoft.com/office/powerpoint/2010/main" val="828033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38" y="347568"/>
            <a:ext cx="8869831" cy="6091418"/>
          </a:xfrm>
          <a:prstGeom prst="rect">
            <a:avLst/>
          </a:prstGeom>
          <a:noFill/>
        </p:spPr>
        <p:txBody>
          <a:bodyPr wrap="square" lIns="0" tIns="0" rIns="0" bIns="0" rtlCol="0">
            <a:noAutofit/>
          </a:bodyPr>
          <a:lstStyle/>
          <a:p>
            <a:r>
              <a:rPr lang="en-US" sz="1200" dirty="0" smtClean="0">
                <a:latin typeface="HP Simplified" panose="020B0604020204020204" pitchFamily="34" charset="0"/>
              </a:rPr>
              <a:t>(2)</a:t>
            </a:r>
            <a:r>
              <a:rPr lang="en-US" sz="1200" dirty="0">
                <a:latin typeface="HP Simplified" panose="020B0604020204020204" pitchFamily="34" charset="0"/>
              </a:rPr>
              <a:t> Binary data types</a:t>
            </a:r>
            <a:endParaRPr lang="en-US" sz="1200" b="1" dirty="0">
              <a:latin typeface="HP Simplified" panose="020B0604020204020204" pitchFamily="34" charset="0"/>
            </a:endParaRPr>
          </a:p>
          <a:p>
            <a:pPr marL="285750" indent="-285750">
              <a:buFont typeface="Wingdings" panose="05000000000000000000" pitchFamily="2" charset="2"/>
              <a:buChar char="ü"/>
            </a:pPr>
            <a:r>
              <a:rPr lang="en-US" sz="1200" dirty="0">
                <a:latin typeface="HP Simplified" panose="020B0604020204020204" pitchFamily="34" charset="0"/>
              </a:rPr>
              <a:t>The Binary data types are used to represent binary values. Two binary types are common in use.</a:t>
            </a:r>
          </a:p>
          <a:p>
            <a:pPr lvl="0"/>
            <a:r>
              <a:rPr lang="en-US" sz="1200" b="1" dirty="0" smtClean="0">
                <a:latin typeface="HP Simplified" panose="020B0604020204020204" pitchFamily="34" charset="0"/>
              </a:rPr>
              <a:t>    (a) base64Binary</a:t>
            </a:r>
            <a:r>
              <a:rPr lang="en-US" sz="1200" dirty="0">
                <a:latin typeface="HP Simplified" panose="020B0604020204020204" pitchFamily="34" charset="0"/>
              </a:rPr>
              <a:t> − represents base64 encoded binary data</a:t>
            </a:r>
          </a:p>
          <a:p>
            <a:pPr lvl="0"/>
            <a:r>
              <a:rPr lang="en-US" sz="1200" b="1" dirty="0" smtClean="0">
                <a:latin typeface="HP Simplified" panose="020B0604020204020204" pitchFamily="34" charset="0"/>
              </a:rPr>
              <a:t>    (b) </a:t>
            </a:r>
            <a:r>
              <a:rPr lang="en-US" sz="1200" b="1" dirty="0" err="1" smtClean="0">
                <a:latin typeface="HP Simplified" panose="020B0604020204020204" pitchFamily="34" charset="0"/>
              </a:rPr>
              <a:t>hexBinary</a:t>
            </a:r>
            <a:r>
              <a:rPr lang="en-US" sz="1200" b="1" dirty="0">
                <a:latin typeface="HP Simplified" panose="020B0604020204020204" pitchFamily="34" charset="0"/>
              </a:rPr>
              <a:t> </a:t>
            </a:r>
            <a:r>
              <a:rPr lang="en-US" sz="1200" dirty="0">
                <a:latin typeface="HP Simplified" panose="020B0604020204020204" pitchFamily="34" charset="0"/>
              </a:rPr>
              <a:t>− represents hexadecimal encoded binary data</a:t>
            </a:r>
          </a:p>
          <a:p>
            <a:r>
              <a:rPr lang="en-US" sz="1200" dirty="0">
                <a:solidFill>
                  <a:srgbClr val="C00000"/>
                </a:solidFill>
                <a:latin typeface="HP Simplified" panose="020B0604020204020204" pitchFamily="34" charset="0"/>
              </a:rPr>
              <a:t>&lt;</a:t>
            </a:r>
            <a:r>
              <a:rPr lang="en-US" sz="1200" dirty="0" err="1">
                <a:solidFill>
                  <a:srgbClr val="C00000"/>
                </a:solidFill>
                <a:latin typeface="HP Simplified" panose="020B0604020204020204" pitchFamily="34" charset="0"/>
              </a:rPr>
              <a:t>xs:hexbinary</a:t>
            </a:r>
            <a:r>
              <a:rPr lang="en-US" sz="1200" dirty="0">
                <a:solidFill>
                  <a:srgbClr val="C00000"/>
                </a:solidFill>
                <a:latin typeface="HP Simplified" panose="020B0604020204020204" pitchFamily="34" charset="0"/>
              </a:rPr>
              <a:t>&gt; Example</a:t>
            </a:r>
            <a:endParaRPr lang="en-US" sz="1200" b="1" dirty="0">
              <a:solidFill>
                <a:srgbClr val="C00000"/>
              </a:solidFill>
              <a:latin typeface="HP Simplified" panose="020B0604020204020204" pitchFamily="34" charset="0"/>
            </a:endParaRPr>
          </a:p>
          <a:p>
            <a:r>
              <a:rPr lang="en-US" sz="1200" dirty="0">
                <a:latin typeface="HP Simplified" panose="020B0604020204020204" pitchFamily="34" charset="0"/>
              </a:rPr>
              <a:t>Element declaration in XSD </a:t>
            </a:r>
            <a:r>
              <a:rPr lang="en-US" sz="1200" dirty="0" smtClean="0">
                <a:latin typeface="HP Simplified" panose="020B0604020204020204" pitchFamily="34" charset="0"/>
              </a:rPr>
              <a:t>−</a:t>
            </a:r>
          </a:p>
          <a:p>
            <a:r>
              <a:rPr lang="en-US" sz="1200" dirty="0">
                <a:latin typeface="HP Simplified" panose="020B0604020204020204" pitchFamily="34" charset="0"/>
              </a:rPr>
              <a:t> </a:t>
            </a:r>
            <a:r>
              <a:rPr lang="en-US" sz="1200" dirty="0" smtClean="0">
                <a:latin typeface="HP Simplified" panose="020B0604020204020204" pitchFamily="34" charset="0"/>
              </a:rPr>
              <a:t>                                                    &lt;</a:t>
            </a:r>
            <a:r>
              <a:rPr lang="en-US" sz="1200" dirty="0" err="1" smtClean="0">
                <a:latin typeface="HP Simplified" panose="020B0604020204020204" pitchFamily="34" charset="0"/>
              </a:rPr>
              <a:t>xs:element</a:t>
            </a:r>
            <a:r>
              <a:rPr lang="en-US" sz="1200" dirty="0" smtClean="0">
                <a:latin typeface="HP Simplified" panose="020B0604020204020204" pitchFamily="34" charset="0"/>
              </a:rPr>
              <a:t> name=“blob” type=“</a:t>
            </a:r>
            <a:r>
              <a:rPr lang="en-US" sz="1200" dirty="0" err="1" smtClean="0">
                <a:latin typeface="HP Simplified" panose="020B0604020204020204" pitchFamily="34" charset="0"/>
              </a:rPr>
              <a:t>xs:hexBinary</a:t>
            </a:r>
            <a:r>
              <a:rPr lang="en-US" sz="1200" dirty="0" smtClean="0">
                <a:latin typeface="HP Simplified" panose="020B0604020204020204" pitchFamily="34" charset="0"/>
              </a:rPr>
              <a:t>”/&gt;</a:t>
            </a:r>
          </a:p>
          <a:p>
            <a:r>
              <a:rPr lang="en-US" sz="1200" dirty="0">
                <a:latin typeface="HP Simplified" panose="020B0604020204020204" pitchFamily="34" charset="0"/>
              </a:rPr>
              <a:t>Element usage in XML </a:t>
            </a:r>
            <a:r>
              <a:rPr lang="en-US" sz="1200" dirty="0" smtClean="0">
                <a:latin typeface="HP Simplified" panose="020B0604020204020204" pitchFamily="34" charset="0"/>
              </a:rPr>
              <a:t>−</a:t>
            </a:r>
          </a:p>
          <a:p>
            <a:r>
              <a:rPr lang="en-US" sz="1200" dirty="0">
                <a:latin typeface="HP Simplified" panose="020B0604020204020204" pitchFamily="34" charset="0"/>
              </a:rPr>
              <a:t> </a:t>
            </a:r>
            <a:r>
              <a:rPr lang="en-US" sz="1200" dirty="0" smtClean="0">
                <a:latin typeface="HP Simplified" panose="020B0604020204020204" pitchFamily="34" charset="0"/>
              </a:rPr>
              <a:t>                                                            &lt;blob&gt;5FFFE&lt;/blob&gt;</a:t>
            </a:r>
          </a:p>
          <a:p>
            <a:r>
              <a:rPr lang="en-US" sz="1200" dirty="0" smtClean="0">
                <a:latin typeface="HP Simplified" panose="020B0604020204020204" pitchFamily="34" charset="0"/>
              </a:rPr>
              <a:t>(3)</a:t>
            </a:r>
            <a:r>
              <a:rPr lang="en-US" sz="1200" dirty="0">
                <a:latin typeface="HP Simplified" panose="020B0604020204020204" pitchFamily="34" charset="0"/>
              </a:rPr>
              <a:t> &lt;</a:t>
            </a:r>
            <a:r>
              <a:rPr lang="en-US" sz="1200" dirty="0" err="1">
                <a:latin typeface="HP Simplified" panose="020B0604020204020204" pitchFamily="34" charset="0"/>
              </a:rPr>
              <a:t>xs:anyURI</a:t>
            </a:r>
            <a:r>
              <a:rPr lang="en-US" sz="1200" dirty="0">
                <a:latin typeface="HP Simplified" panose="020B0604020204020204" pitchFamily="34" charset="0"/>
              </a:rPr>
              <a:t>&gt; data type</a:t>
            </a:r>
            <a:endParaRPr lang="en-US" sz="1200" b="1" dirty="0">
              <a:latin typeface="HP Simplified" panose="020B0604020204020204" pitchFamily="34" charset="0"/>
            </a:endParaRPr>
          </a:p>
          <a:p>
            <a:pPr marL="171450" indent="-171450">
              <a:buFont typeface="Wingdings" panose="05000000000000000000" pitchFamily="2" charset="2"/>
              <a:buChar char="ü"/>
            </a:pPr>
            <a:r>
              <a:rPr lang="en-US" sz="1200" dirty="0">
                <a:latin typeface="HP Simplified" panose="020B0604020204020204" pitchFamily="34" charset="0"/>
              </a:rPr>
              <a:t>The &lt;</a:t>
            </a:r>
            <a:r>
              <a:rPr lang="en-US" sz="1200" dirty="0" err="1">
                <a:latin typeface="HP Simplified" panose="020B0604020204020204" pitchFamily="34" charset="0"/>
              </a:rPr>
              <a:t>xs:anyURI</a:t>
            </a:r>
            <a:r>
              <a:rPr lang="en-US" sz="1200" dirty="0">
                <a:latin typeface="HP Simplified" panose="020B0604020204020204" pitchFamily="34" charset="0"/>
              </a:rPr>
              <a:t>&gt; data type is used to represent URI.</a:t>
            </a:r>
          </a:p>
          <a:p>
            <a:r>
              <a:rPr lang="en-US" sz="1200" dirty="0">
                <a:solidFill>
                  <a:srgbClr val="C00000"/>
                </a:solidFill>
                <a:latin typeface="HP Simplified" panose="020B0604020204020204" pitchFamily="34" charset="0"/>
              </a:rPr>
              <a:t>&lt;</a:t>
            </a:r>
            <a:r>
              <a:rPr lang="en-US" sz="1200" dirty="0" err="1">
                <a:solidFill>
                  <a:srgbClr val="C00000"/>
                </a:solidFill>
                <a:latin typeface="HP Simplified" panose="020B0604020204020204" pitchFamily="34" charset="0"/>
              </a:rPr>
              <a:t>xs:anyURI</a:t>
            </a:r>
            <a:r>
              <a:rPr lang="en-US" sz="1200" dirty="0">
                <a:solidFill>
                  <a:srgbClr val="C00000"/>
                </a:solidFill>
                <a:latin typeface="HP Simplified" panose="020B0604020204020204" pitchFamily="34" charset="0"/>
              </a:rPr>
              <a:t>&gt; Example</a:t>
            </a:r>
            <a:endParaRPr lang="en-US" sz="1200" b="1" dirty="0">
              <a:solidFill>
                <a:srgbClr val="C00000"/>
              </a:solidFill>
              <a:latin typeface="HP Simplified" panose="020B0604020204020204" pitchFamily="34" charset="0"/>
            </a:endParaRPr>
          </a:p>
          <a:p>
            <a:r>
              <a:rPr lang="en-US" sz="1200" dirty="0">
                <a:latin typeface="HP Simplified" panose="020B0604020204020204" pitchFamily="34" charset="0"/>
              </a:rPr>
              <a:t>Element declaration in XSD </a:t>
            </a:r>
            <a:r>
              <a:rPr lang="en-US" sz="1200" dirty="0" smtClean="0">
                <a:latin typeface="HP Simplified" panose="020B0604020204020204" pitchFamily="34" charset="0"/>
              </a:rPr>
              <a:t>−</a:t>
            </a:r>
          </a:p>
          <a:p>
            <a:r>
              <a:rPr lang="en-US" sz="1200" dirty="0" smtClean="0">
                <a:latin typeface="HP Simplified" panose="020B0604020204020204" pitchFamily="34" charset="0"/>
              </a:rPr>
              <a:t>                                                                 &lt;</a:t>
            </a:r>
            <a:r>
              <a:rPr lang="en-US" sz="1200" dirty="0" err="1" smtClean="0">
                <a:latin typeface="HP Simplified" panose="020B0604020204020204" pitchFamily="34" charset="0"/>
              </a:rPr>
              <a:t>xs:attribute</a:t>
            </a:r>
            <a:r>
              <a:rPr lang="en-US" sz="1200" dirty="0" smtClean="0">
                <a:latin typeface="HP Simplified" panose="020B0604020204020204" pitchFamily="34" charset="0"/>
              </a:rPr>
              <a:t> name=“resource” type=“</a:t>
            </a:r>
            <a:r>
              <a:rPr lang="en-US" sz="1200" dirty="0" err="1" smtClean="0">
                <a:latin typeface="HP Simplified" panose="020B0604020204020204" pitchFamily="34" charset="0"/>
              </a:rPr>
              <a:t>xs:anyURI</a:t>
            </a:r>
            <a:r>
              <a:rPr lang="en-US" sz="1200" dirty="0" smtClean="0">
                <a:latin typeface="HP Simplified" panose="020B0604020204020204" pitchFamily="34" charset="0"/>
              </a:rPr>
              <a:t>”/&gt;</a:t>
            </a:r>
          </a:p>
          <a:p>
            <a:r>
              <a:rPr lang="en-US" sz="1200" dirty="0">
                <a:latin typeface="HP Simplified" panose="020B0604020204020204" pitchFamily="34" charset="0"/>
              </a:rPr>
              <a:t>Element usage in XML −</a:t>
            </a:r>
          </a:p>
          <a:p>
            <a:r>
              <a:rPr lang="en-US" sz="1200" dirty="0" smtClean="0">
                <a:latin typeface="HP Simplified" panose="020B0604020204020204" pitchFamily="34" charset="0"/>
              </a:rPr>
              <a:t>                                                              &lt;image resource=</a:t>
            </a:r>
            <a:r>
              <a:rPr lang="en-US" sz="1200" dirty="0" smtClean="0">
                <a:latin typeface="HP Simplified" panose="020B0604020204020204" pitchFamily="34" charset="0"/>
                <a:hlinkClick r:id="rId3"/>
              </a:rPr>
              <a:t>http://www.hpe.com/images/ajay.jpg</a:t>
            </a:r>
            <a:r>
              <a:rPr lang="en-US" sz="1200" dirty="0" smtClean="0">
                <a:latin typeface="HP Simplified" panose="020B0604020204020204" pitchFamily="34" charset="0"/>
              </a:rPr>
              <a:t>/&gt;</a:t>
            </a:r>
          </a:p>
          <a:p>
            <a:r>
              <a:rPr lang="en-US" sz="1400" b="1" dirty="0">
                <a:latin typeface="HP Simplified" panose="020B0604020204020204" pitchFamily="34" charset="0"/>
              </a:rPr>
              <a:t>Restrictions</a:t>
            </a:r>
          </a:p>
          <a:p>
            <a:pPr marL="171450" indent="-171450">
              <a:buFont typeface="Wingdings" panose="05000000000000000000" pitchFamily="2" charset="2"/>
              <a:buChar char="ü"/>
            </a:pPr>
            <a:r>
              <a:rPr lang="en-US" sz="1200" dirty="0">
                <a:latin typeface="HP Simplified" panose="020B0604020204020204" pitchFamily="34" charset="0"/>
              </a:rPr>
              <a:t>Following types of restrictions can be used with Miscellaneous data types except on </a:t>
            </a:r>
            <a:r>
              <a:rPr lang="en-US" sz="1200" dirty="0" err="1">
                <a:latin typeface="HP Simplified" panose="020B0604020204020204" pitchFamily="34" charset="0"/>
              </a:rPr>
              <a:t>boolean</a:t>
            </a:r>
            <a:r>
              <a:rPr lang="en-US" sz="1200" dirty="0">
                <a:latin typeface="HP Simplified" panose="020B0604020204020204" pitchFamily="34" charset="0"/>
              </a:rPr>
              <a:t> data type −</a:t>
            </a:r>
          </a:p>
          <a:p>
            <a:pPr lvl="0"/>
            <a:r>
              <a:rPr lang="en-US" sz="1200" dirty="0" smtClean="0">
                <a:latin typeface="HP Simplified" panose="020B0604020204020204" pitchFamily="34" charset="0"/>
              </a:rPr>
              <a:t> (1) enumeration</a:t>
            </a:r>
            <a:r>
              <a:rPr lang="en-US" sz="1200" dirty="0">
                <a:latin typeface="HP Simplified" panose="020B0604020204020204" pitchFamily="34" charset="0"/>
              </a:rPr>
              <a:t> </a:t>
            </a:r>
            <a:r>
              <a:rPr lang="en-US" sz="1200" dirty="0" smtClean="0">
                <a:latin typeface="HP Simplified" panose="020B0604020204020204" pitchFamily="34" charset="0"/>
              </a:rPr>
              <a:t>  (2) length</a:t>
            </a:r>
            <a:endParaRPr lang="en-US" sz="1200" dirty="0">
              <a:latin typeface="HP Simplified" panose="020B0604020204020204" pitchFamily="34" charset="0"/>
            </a:endParaRPr>
          </a:p>
          <a:p>
            <a:pPr lvl="0"/>
            <a:r>
              <a:rPr lang="en-US" sz="1200" dirty="0" smtClean="0">
                <a:latin typeface="HP Simplified" panose="020B0604020204020204" pitchFamily="34" charset="0"/>
              </a:rPr>
              <a:t> (3) </a:t>
            </a:r>
            <a:r>
              <a:rPr lang="en-US" sz="1200" dirty="0" err="1" smtClean="0">
                <a:latin typeface="HP Simplified" panose="020B0604020204020204" pitchFamily="34" charset="0"/>
              </a:rPr>
              <a:t>maxLength</a:t>
            </a:r>
            <a:r>
              <a:rPr lang="en-US" sz="1200" dirty="0">
                <a:latin typeface="HP Simplified" panose="020B0604020204020204" pitchFamily="34" charset="0"/>
              </a:rPr>
              <a:t> </a:t>
            </a:r>
            <a:r>
              <a:rPr lang="en-US" sz="1200" dirty="0" smtClean="0">
                <a:latin typeface="HP Simplified" panose="020B0604020204020204" pitchFamily="34" charset="0"/>
              </a:rPr>
              <a:t>     (4) </a:t>
            </a:r>
            <a:r>
              <a:rPr lang="en-US" sz="1200" dirty="0" err="1" smtClean="0">
                <a:latin typeface="HP Simplified" panose="020B0604020204020204" pitchFamily="34" charset="0"/>
              </a:rPr>
              <a:t>minLength</a:t>
            </a:r>
            <a:endParaRPr lang="en-US" sz="1200" dirty="0">
              <a:latin typeface="HP Simplified" panose="020B0604020204020204" pitchFamily="34" charset="0"/>
            </a:endParaRPr>
          </a:p>
          <a:p>
            <a:pPr lvl="0"/>
            <a:r>
              <a:rPr lang="en-US" sz="1200" dirty="0" smtClean="0">
                <a:latin typeface="HP Simplified" panose="020B0604020204020204" pitchFamily="34" charset="0"/>
              </a:rPr>
              <a:t> (5) pattern</a:t>
            </a:r>
            <a:r>
              <a:rPr lang="en-US" sz="1200" dirty="0">
                <a:latin typeface="HP Simplified" panose="020B0604020204020204" pitchFamily="34" charset="0"/>
              </a:rPr>
              <a:t> </a:t>
            </a:r>
            <a:r>
              <a:rPr lang="en-US" sz="1200" dirty="0" smtClean="0">
                <a:latin typeface="HP Simplified" panose="020B0604020204020204" pitchFamily="34" charset="0"/>
              </a:rPr>
              <a:t>              (6)</a:t>
            </a:r>
            <a:r>
              <a:rPr lang="en-US" sz="1200" dirty="0" err="1" smtClean="0">
                <a:latin typeface="HP Simplified" panose="020B0604020204020204" pitchFamily="34" charset="0"/>
              </a:rPr>
              <a:t>whiteSpace</a:t>
            </a:r>
            <a:endParaRPr lang="en-US" sz="1200" dirty="0">
              <a:latin typeface="HP Simplified" panose="020B0604020204020204" pitchFamily="34" charset="0"/>
            </a:endParaRPr>
          </a:p>
          <a:p>
            <a:endParaRPr lang="en-US" sz="1400" dirty="0"/>
          </a:p>
          <a:p>
            <a:endParaRPr lang="en-US" sz="1400" dirty="0" smtClean="0"/>
          </a:p>
          <a:p>
            <a:endParaRPr lang="en-US" sz="1400" dirty="0"/>
          </a:p>
          <a:p>
            <a:endParaRPr lang="en-US" sz="1400" dirty="0"/>
          </a:p>
          <a:p>
            <a:endParaRPr lang="en-US" sz="1400" dirty="0" smtClean="0"/>
          </a:p>
          <a:p>
            <a:endParaRPr lang="en-US" sz="1400" dirty="0"/>
          </a:p>
          <a:p>
            <a:pPr marL="285750" indent="-285750">
              <a:lnSpc>
                <a:spcPct val="150000"/>
              </a:lnSpc>
              <a:buFont typeface="Wingdings" panose="05000000000000000000" pitchFamily="2" charset="2"/>
              <a:buChar char="Ø"/>
            </a:pPr>
            <a:endParaRPr lang="en-US" sz="1400" dirty="0">
              <a:latin typeface="HP Simplified" panose="020B0604020204020204" pitchFamily="34" charset="0"/>
            </a:endParaRPr>
          </a:p>
          <a:p>
            <a:pPr>
              <a:lnSpc>
                <a:spcPct val="150000"/>
              </a:lnSpc>
            </a:pPr>
            <a:endParaRPr lang="en-US" sz="1400" dirty="0" smtClean="0">
              <a:latin typeface="HP Simplified" panose="020B0604020204020204" pitchFamily="34" charset="0"/>
            </a:endParaRPr>
          </a:p>
          <a:p>
            <a:pPr>
              <a:lnSpc>
                <a:spcPct val="150000"/>
              </a:lnSpc>
            </a:pPr>
            <a:endParaRPr lang="en-US" sz="1400" dirty="0">
              <a:latin typeface="HP Simplified" panose="020B0604020204020204" pitchFamily="34" charset="0"/>
            </a:endParaRPr>
          </a:p>
          <a:p>
            <a:pPr>
              <a:lnSpc>
                <a:spcPct val="150000"/>
              </a:lnSpc>
            </a:pPr>
            <a:endParaRPr lang="en-US" sz="1400" dirty="0" smtClean="0">
              <a:latin typeface="HP Simplified" panose="020B0604020204020204" pitchFamily="34" charset="0"/>
            </a:endParaRPr>
          </a:p>
          <a:p>
            <a:pPr>
              <a:lnSpc>
                <a:spcPct val="150000"/>
              </a:lnSpc>
            </a:pPr>
            <a:endParaRPr lang="en-US" sz="1400" dirty="0">
              <a:latin typeface="HP Simplified" panose="020B0604020204020204" pitchFamily="34" charset="0"/>
            </a:endParaRPr>
          </a:p>
          <a:p>
            <a:pPr>
              <a:lnSpc>
                <a:spcPct val="150000"/>
              </a:lnSpc>
            </a:pPr>
            <a:endParaRPr lang="en-US" sz="1400" dirty="0" smtClean="0">
              <a:latin typeface="HP Simplified" panose="020B0604020204020204" pitchFamily="34" charset="0"/>
            </a:endParaRPr>
          </a:p>
          <a:p>
            <a:pPr>
              <a:lnSpc>
                <a:spcPct val="150000"/>
              </a:lnSpc>
            </a:pPr>
            <a:endParaRPr lang="en-US" sz="1400" dirty="0">
              <a:latin typeface="HP Simplified" panose="020B0604020204020204" pitchFamily="34" charset="0"/>
            </a:endParaRPr>
          </a:p>
          <a:p>
            <a:pPr>
              <a:lnSpc>
                <a:spcPct val="150000"/>
              </a:lnSpc>
            </a:pPr>
            <a:r>
              <a:rPr lang="en-US" sz="1400" dirty="0" smtClean="0">
                <a:latin typeface="HP Simplified" panose="020B0604020204020204" pitchFamily="34" charset="0"/>
              </a:rPr>
              <a:t> </a:t>
            </a:r>
          </a:p>
          <a:p>
            <a:pPr marL="171450" indent="-171450">
              <a:lnSpc>
                <a:spcPct val="150000"/>
              </a:lnSpc>
              <a:buFont typeface="Arial" panose="020B0604020202020204" pitchFamily="34" charset="0"/>
              <a:buChar char="•"/>
            </a:pPr>
            <a:endParaRPr lang="en-US" sz="1400" dirty="0">
              <a:latin typeface="HP Simplified" panose="020B0604020204020204" pitchFamily="34" charset="0"/>
            </a:endParaRPr>
          </a:p>
        </p:txBody>
      </p:sp>
      <p:grpSp>
        <p:nvGrpSpPr>
          <p:cNvPr id="4" name="Group 3"/>
          <p:cNvGrpSpPr>
            <a:grpSpLocks noChangeAspect="1"/>
          </p:cNvGrpSpPr>
          <p:nvPr/>
        </p:nvGrpSpPr>
        <p:grpSpPr>
          <a:xfrm>
            <a:off x="8676408" y="104594"/>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3721626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400523" y="378916"/>
            <a:ext cx="7754114" cy="323165"/>
          </a:xfrm>
        </p:spPr>
        <p:txBody>
          <a:bodyPr/>
          <a:lstStyle/>
          <a:p>
            <a:r>
              <a:rPr lang="en-US" dirty="0" smtClean="0">
                <a:latin typeface="HP Simplified" panose="020B0604020204020204" pitchFamily="34" charset="0"/>
              </a:rPr>
              <a:t>JAX-P </a:t>
            </a:r>
            <a:endParaRPr lang="en-GB" sz="1350" b="0" dirty="0">
              <a:latin typeface="HP Simplified" panose="020B0604020204020204" pitchFamily="34" charset="0"/>
            </a:endParaRPr>
          </a:p>
        </p:txBody>
      </p:sp>
      <p:sp>
        <p:nvSpPr>
          <p:cNvPr id="2" name="TextBox 1"/>
          <p:cNvSpPr txBox="1"/>
          <p:nvPr/>
        </p:nvSpPr>
        <p:spPr>
          <a:xfrm>
            <a:off x="483649" y="801837"/>
            <a:ext cx="8261492" cy="4086049"/>
          </a:xfrm>
          <a:prstGeom prst="rect">
            <a:avLst/>
          </a:prstGeom>
          <a:noFill/>
        </p:spPr>
        <p:txBody>
          <a:bodyPr wrap="square" lIns="0" tIns="0" rIns="0" bIns="0" rtlCol="0">
            <a:noAutofit/>
          </a:bodyPr>
          <a:lstStyle/>
          <a:p>
            <a:pPr marL="285750" indent="-285750">
              <a:lnSpc>
                <a:spcPct val="150000"/>
              </a:lnSpc>
              <a:buFont typeface="Wingdings" panose="05000000000000000000" pitchFamily="2" charset="2"/>
              <a:buChar char="Ø"/>
            </a:pPr>
            <a:r>
              <a:rPr lang="en-US" sz="1400" dirty="0" smtClean="0">
                <a:latin typeface="HP Simplified" panose="020B0604020204020204" pitchFamily="34" charset="0"/>
              </a:rPr>
              <a:t>JAX-P stands for Java API for XML Processing.</a:t>
            </a:r>
          </a:p>
          <a:p>
            <a:pPr marL="285750" indent="-285750">
              <a:lnSpc>
                <a:spcPct val="150000"/>
              </a:lnSpc>
              <a:buFont typeface="Wingdings" panose="05000000000000000000" pitchFamily="2" charset="2"/>
              <a:buChar char="Ø"/>
            </a:pPr>
            <a:r>
              <a:rPr lang="en-US" sz="1400" dirty="0" smtClean="0">
                <a:latin typeface="HP Simplified" panose="020B0604020204020204" pitchFamily="34" charset="0"/>
              </a:rPr>
              <a:t>Initially in Java there is no API that allows reading the contents of an XML documents in XML format. Java Programmers has to live with Java IO Programming to read them in a text nature or need to build own logic to read them in XML Format.</a:t>
            </a:r>
          </a:p>
          <a:p>
            <a:pPr marL="285750" indent="-285750">
              <a:lnSpc>
                <a:spcPct val="150000"/>
              </a:lnSpc>
              <a:buFont typeface="Wingdings" panose="05000000000000000000" pitchFamily="2" charset="2"/>
              <a:buChar char="Ø"/>
            </a:pPr>
            <a:r>
              <a:rPr lang="en-US" sz="1400" dirty="0" smtClean="0">
                <a:latin typeface="HP Simplified" panose="020B0604020204020204" pitchFamily="34" charset="0"/>
              </a:rPr>
              <a:t>By looking at this lot of java s/w vendors in the market has started building their own libraries/API’s that allows processing an XML documents in XML nature few of them are DOM4J,JDOM. But the problem with third party libraries are you need to stick with vendor specific classes.</a:t>
            </a:r>
          </a:p>
          <a:p>
            <a:pPr marL="285750" indent="-285750">
              <a:lnSpc>
                <a:spcPct val="150000"/>
              </a:lnSpc>
              <a:buFont typeface="Wingdings" panose="05000000000000000000" pitchFamily="2" charset="2"/>
              <a:buChar char="Ø"/>
            </a:pPr>
            <a:r>
              <a:rPr lang="en-US" sz="1400" dirty="0" smtClean="0">
                <a:latin typeface="HP Simplified" panose="020B0604020204020204" pitchFamily="34" charset="0"/>
              </a:rPr>
              <a:t>Sun has finally released JAX-P API which allows us to work with XML documents.</a:t>
            </a:r>
          </a:p>
          <a:p>
            <a:pPr marL="285750" indent="-285750">
              <a:lnSpc>
                <a:spcPct val="150000"/>
              </a:lnSpc>
              <a:buFont typeface="Wingdings" panose="05000000000000000000" pitchFamily="2" charset="2"/>
              <a:buChar char="Ø"/>
            </a:pPr>
            <a:r>
              <a:rPr lang="en-US" sz="1400" dirty="0" smtClean="0">
                <a:latin typeface="HP Simplified" panose="020B0604020204020204" pitchFamily="34" charset="0"/>
              </a:rPr>
              <a:t>JAX-P is an API which means not complete in nature, So we need implementations of JAX-P API and there are many implementations of JAX-P API available for </a:t>
            </a:r>
            <a:r>
              <a:rPr lang="en-US" sz="1400" dirty="0" err="1" smtClean="0">
                <a:latin typeface="HP Simplified" panose="020B0604020204020204" pitchFamily="34" charset="0"/>
              </a:rPr>
              <a:t>eg</a:t>
            </a:r>
            <a:r>
              <a:rPr lang="en-US" sz="1400" dirty="0" smtClean="0">
                <a:latin typeface="HP Simplified" panose="020B0604020204020204" pitchFamily="34" charset="0"/>
              </a:rPr>
              <a:t>.. Crimson, Xerces2, Oracle V2 Parser etc..</a:t>
            </a:r>
          </a:p>
          <a:p>
            <a:pPr>
              <a:lnSpc>
                <a:spcPct val="150000"/>
              </a:lnSpc>
            </a:pPr>
            <a:r>
              <a:rPr lang="en-US" sz="1400" dirty="0" smtClean="0">
                <a:latin typeface="HP Simplified" panose="020B0604020204020204" pitchFamily="34" charset="0"/>
              </a:rPr>
              <a:t>Note: Xerces2 is the default parser that would be shipped as part of JDK1.5+. No Need to add separate jar files to work with JAX-P API.</a:t>
            </a:r>
          </a:p>
          <a:p>
            <a:pPr>
              <a:lnSpc>
                <a:spcPct val="150000"/>
              </a:lnSpc>
            </a:pPr>
            <a:endParaRPr lang="en-US" sz="1400" dirty="0">
              <a:latin typeface="HP Simplified" panose="020B0604020204020204" pitchFamily="34" charset="0"/>
            </a:endParaRPr>
          </a:p>
          <a:p>
            <a:pPr>
              <a:lnSpc>
                <a:spcPct val="150000"/>
              </a:lnSpc>
            </a:pPr>
            <a:endParaRPr lang="en-US" sz="1400" dirty="0" smtClean="0">
              <a:latin typeface="HP Simplified" panose="020B0604020204020204" pitchFamily="34" charset="0"/>
            </a:endParaRPr>
          </a:p>
          <a:p>
            <a:pPr>
              <a:lnSpc>
                <a:spcPct val="150000"/>
              </a:lnSpc>
            </a:pPr>
            <a:endParaRPr lang="en-US" sz="1400" dirty="0">
              <a:latin typeface="HP Simplified" panose="020B0604020204020204" pitchFamily="34" charset="0"/>
            </a:endParaRPr>
          </a:p>
          <a:p>
            <a:pPr>
              <a:lnSpc>
                <a:spcPct val="150000"/>
              </a:lnSpc>
            </a:pPr>
            <a:endParaRPr lang="en-US" sz="1400" dirty="0" smtClean="0">
              <a:latin typeface="HP Simplified" panose="020B0604020204020204" pitchFamily="34" charset="0"/>
            </a:endParaRPr>
          </a:p>
          <a:p>
            <a:pPr>
              <a:lnSpc>
                <a:spcPct val="150000"/>
              </a:lnSpc>
            </a:pPr>
            <a:endParaRPr lang="en-US" sz="1400" dirty="0">
              <a:latin typeface="HP Simplified" panose="020B0604020204020204" pitchFamily="34" charset="0"/>
            </a:endParaRPr>
          </a:p>
          <a:p>
            <a:pPr>
              <a:lnSpc>
                <a:spcPct val="150000"/>
              </a:lnSpc>
            </a:pPr>
            <a:endParaRPr lang="en-US" sz="1400" dirty="0" smtClean="0">
              <a:latin typeface="HP Simplified" panose="020B0604020204020204" pitchFamily="34" charset="0"/>
            </a:endParaRPr>
          </a:p>
          <a:p>
            <a:pPr>
              <a:lnSpc>
                <a:spcPct val="150000"/>
              </a:lnSpc>
            </a:pPr>
            <a:endParaRPr lang="en-US" sz="1400" dirty="0">
              <a:latin typeface="HP Simplified" panose="020B0604020204020204" pitchFamily="34" charset="0"/>
            </a:endParaRPr>
          </a:p>
          <a:p>
            <a:pPr>
              <a:lnSpc>
                <a:spcPct val="150000"/>
              </a:lnSpc>
            </a:pPr>
            <a:r>
              <a:rPr lang="en-US" sz="1400" dirty="0" smtClean="0">
                <a:latin typeface="HP Simplified" panose="020B0604020204020204" pitchFamily="34" charset="0"/>
              </a:rPr>
              <a:t> </a:t>
            </a:r>
          </a:p>
          <a:p>
            <a:pPr marL="171450" indent="-171450">
              <a:lnSpc>
                <a:spcPct val="150000"/>
              </a:lnSpc>
              <a:buFont typeface="Arial" panose="020B0604020202020204" pitchFamily="34" charset="0"/>
              <a:buChar char="•"/>
            </a:pPr>
            <a:endParaRPr lang="en-US" sz="1400" dirty="0">
              <a:latin typeface="HP Simplified" panose="020B0604020204020204" pitchFamily="34" charset="0"/>
            </a:endParaRP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34100599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400523" y="378916"/>
            <a:ext cx="7754114" cy="323165"/>
          </a:xfrm>
        </p:spPr>
        <p:txBody>
          <a:bodyPr/>
          <a:lstStyle/>
          <a:p>
            <a:r>
              <a:rPr lang="en-US" dirty="0" smtClean="0">
                <a:latin typeface="HP Simplified" panose="020B0604020204020204" pitchFamily="34" charset="0"/>
              </a:rPr>
              <a:t>XML Processing Methodologies :</a:t>
            </a:r>
            <a:endParaRPr lang="en-GB" sz="1350" b="0" dirty="0">
              <a:latin typeface="HP Simplified" panose="020B0604020204020204" pitchFamily="34" charset="0"/>
            </a:endParaRPr>
          </a:p>
        </p:txBody>
      </p:sp>
      <p:sp>
        <p:nvSpPr>
          <p:cNvPr id="2" name="TextBox 1"/>
          <p:cNvSpPr txBox="1"/>
          <p:nvPr/>
        </p:nvSpPr>
        <p:spPr>
          <a:xfrm>
            <a:off x="483649" y="801837"/>
            <a:ext cx="8261492" cy="4086049"/>
          </a:xfrm>
          <a:prstGeom prst="rect">
            <a:avLst/>
          </a:prstGeom>
          <a:noFill/>
        </p:spPr>
        <p:txBody>
          <a:bodyPr wrap="square" lIns="0" tIns="0" rIns="0" bIns="0" rtlCol="0">
            <a:noAutofit/>
          </a:bodyPr>
          <a:lstStyle/>
          <a:p>
            <a:pPr marL="285750" indent="-285750">
              <a:lnSpc>
                <a:spcPct val="150000"/>
              </a:lnSpc>
              <a:buFont typeface="Wingdings" panose="05000000000000000000" pitchFamily="2" charset="2"/>
              <a:buChar char="Ø"/>
            </a:pPr>
            <a:r>
              <a:rPr lang="en-US" sz="1400" dirty="0" smtClean="0">
                <a:latin typeface="HP Simplified" panose="020B0604020204020204" pitchFamily="34" charset="0"/>
              </a:rPr>
              <a:t>There are multiple methods of reading the XML documents exists, those are SAX and DOM.</a:t>
            </a:r>
          </a:p>
          <a:p>
            <a:pPr marL="285750" indent="-285750">
              <a:lnSpc>
                <a:spcPct val="150000"/>
              </a:lnSpc>
              <a:buFont typeface="Wingdings" panose="05000000000000000000" pitchFamily="2" charset="2"/>
              <a:buChar char="Ø"/>
            </a:pPr>
            <a:r>
              <a:rPr lang="en-US" sz="1400" dirty="0" smtClean="0">
                <a:latin typeface="HP Simplified" panose="020B0604020204020204" pitchFamily="34" charset="0"/>
              </a:rPr>
              <a:t>SAX and DOM are the universal methodologies of processing (reading) XML documents .</a:t>
            </a:r>
          </a:p>
          <a:p>
            <a:pPr marL="285750" indent="-285750">
              <a:lnSpc>
                <a:spcPct val="150000"/>
              </a:lnSpc>
              <a:buFont typeface="Wingdings" panose="05000000000000000000" pitchFamily="2" charset="2"/>
              <a:buChar char="Ø"/>
            </a:pPr>
            <a:r>
              <a:rPr lang="en-US" sz="1400" dirty="0" err="1" smtClean="0">
                <a:latin typeface="HP Simplified" panose="020B0604020204020204" pitchFamily="34" charset="0"/>
              </a:rPr>
              <a:t>Lets</a:t>
            </a:r>
            <a:r>
              <a:rPr lang="en-US" sz="1400" dirty="0" smtClean="0">
                <a:latin typeface="HP Simplified" panose="020B0604020204020204" pitchFamily="34" charset="0"/>
              </a:rPr>
              <a:t> us try to understand what these methodologies are and how to read XML documents following these methodologies.</a:t>
            </a:r>
          </a:p>
          <a:p>
            <a:pPr>
              <a:lnSpc>
                <a:spcPct val="150000"/>
              </a:lnSpc>
            </a:pPr>
            <a:r>
              <a:rPr lang="en-US" sz="1400" b="1" u="sng" dirty="0" smtClean="0">
                <a:latin typeface="HP Simplified" panose="020B0604020204020204" pitchFamily="34" charset="0"/>
              </a:rPr>
              <a:t>SAX </a:t>
            </a:r>
            <a:r>
              <a:rPr lang="en-US" sz="1400" b="1" dirty="0" smtClean="0">
                <a:latin typeface="HP Simplified" panose="020B0604020204020204" pitchFamily="34" charset="0"/>
              </a:rPr>
              <a:t>: </a:t>
            </a:r>
          </a:p>
          <a:p>
            <a:pPr marL="285750" indent="-285750">
              <a:lnSpc>
                <a:spcPct val="150000"/>
              </a:lnSpc>
              <a:buFont typeface="Wingdings" panose="05000000000000000000" pitchFamily="2" charset="2"/>
              <a:buChar char="ü"/>
            </a:pPr>
            <a:r>
              <a:rPr lang="en-US" sz="1400" dirty="0" smtClean="0">
                <a:latin typeface="HP Simplified" panose="020B0604020204020204" pitchFamily="34" charset="0"/>
              </a:rPr>
              <a:t>SAX stands for Simple Access for XML, it is a methodology that allows reading XML documents in an event based processing model. Any event based processing model contains three actors as described below.</a:t>
            </a:r>
          </a:p>
          <a:p>
            <a:pPr>
              <a:lnSpc>
                <a:spcPct val="150000"/>
              </a:lnSpc>
            </a:pPr>
            <a:r>
              <a:rPr lang="en-US" sz="1400" dirty="0" smtClean="0">
                <a:latin typeface="HP Simplified" panose="020B0604020204020204" pitchFamily="34" charset="0"/>
              </a:rPr>
              <a:t>   1. Source – Is the originator of event, who can raise several types of events.</a:t>
            </a:r>
          </a:p>
          <a:p>
            <a:pPr>
              <a:lnSpc>
                <a:spcPct val="150000"/>
              </a:lnSpc>
            </a:pPr>
            <a:r>
              <a:rPr lang="en-US" sz="1400" dirty="0" smtClean="0">
                <a:latin typeface="HP Simplified" panose="020B0604020204020204" pitchFamily="34" charset="0"/>
              </a:rPr>
              <a:t>    2. Listener – Is the person who will listens for an event from the source. Listener listens for a specific type of       event from source and triggers an event handling methods on the Event handler to process it.</a:t>
            </a:r>
          </a:p>
          <a:p>
            <a:pPr>
              <a:lnSpc>
                <a:spcPct val="150000"/>
              </a:lnSpc>
            </a:pPr>
            <a:r>
              <a:rPr lang="en-US" sz="1400" dirty="0">
                <a:latin typeface="HP Simplified" panose="020B0604020204020204" pitchFamily="34" charset="0"/>
              </a:rPr>
              <a:t> </a:t>
            </a:r>
            <a:r>
              <a:rPr lang="en-US" sz="1400" dirty="0" smtClean="0">
                <a:latin typeface="HP Simplified" panose="020B0604020204020204" pitchFamily="34" charset="0"/>
              </a:rPr>
              <a:t>  3.  Event </a:t>
            </a:r>
            <a:r>
              <a:rPr lang="en-US" sz="1400" dirty="0">
                <a:latin typeface="HP Simplified" panose="020B0604020204020204" pitchFamily="34" charset="0"/>
              </a:rPr>
              <a:t>Handler </a:t>
            </a:r>
            <a:r>
              <a:rPr lang="en-US" sz="1400" dirty="0" smtClean="0">
                <a:latin typeface="HP Simplified" panose="020B0604020204020204" pitchFamily="34" charset="0"/>
              </a:rPr>
              <a:t>–  Once a listener captures an event, In order to process it, it calls a method on the event handler class.</a:t>
            </a: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3059058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514" y="378916"/>
            <a:ext cx="8261492" cy="4086049"/>
          </a:xfrm>
          <a:prstGeom prst="rect">
            <a:avLst/>
          </a:prstGeom>
          <a:noFill/>
        </p:spPr>
        <p:txBody>
          <a:bodyPr wrap="square" lIns="0" tIns="0" rIns="0" bIns="0" rtlCol="0">
            <a:noAutofit/>
          </a:bodyPr>
          <a:lstStyle/>
          <a:p>
            <a:pPr marL="285750" indent="-285750" algn="just">
              <a:buFont typeface="Wingdings" panose="05000000000000000000" pitchFamily="2" charset="2"/>
              <a:buChar char="Ø"/>
            </a:pPr>
            <a:r>
              <a:rPr lang="en-US" sz="1400" dirty="0" smtClean="0">
                <a:latin typeface="HP Simplified" panose="020B0604020204020204" pitchFamily="34" charset="0"/>
              </a:rPr>
              <a:t>SAX is a sequential processing ,</a:t>
            </a:r>
            <a:r>
              <a:rPr lang="en-US" sz="1400" dirty="0" err="1" smtClean="0">
                <a:latin typeface="HP Simplified" panose="020B0604020204020204" pitchFamily="34" charset="0"/>
              </a:rPr>
              <a:t>odel</a:t>
            </a:r>
            <a:r>
              <a:rPr lang="en-US" sz="1400" dirty="0" smtClean="0">
                <a:latin typeface="HP Simplified" panose="020B0604020204020204" pitchFamily="34" charset="0"/>
              </a:rPr>
              <a:t>, which process XML elements sequentially from top to the bottom.</a:t>
            </a:r>
          </a:p>
          <a:p>
            <a:pPr algn="just"/>
            <a:r>
              <a:rPr lang="en-US" sz="1400" dirty="0">
                <a:latin typeface="HP Simplified" panose="020B0604020204020204" pitchFamily="34" charset="0"/>
              </a:rPr>
              <a:t> </a:t>
            </a:r>
            <a:r>
              <a:rPr lang="en-US" sz="1400" dirty="0" smtClean="0">
                <a:latin typeface="HP Simplified" panose="020B0604020204020204" pitchFamily="34" charset="0"/>
              </a:rPr>
              <a:t>    While processing the documents, it places a pointer to the documents and increments sequentially from top .</a:t>
            </a:r>
          </a:p>
          <a:p>
            <a:pPr algn="just"/>
            <a:r>
              <a:rPr lang="en-US" sz="1400" dirty="0" smtClean="0">
                <a:latin typeface="HP Simplified" panose="020B0604020204020204" pitchFamily="34" charset="0"/>
              </a:rPr>
              <a:t>     Based on the type of elements it is pointing to, it raises a respective event, which will notify the listener to     handle and process it.   </a:t>
            </a:r>
          </a:p>
          <a:p>
            <a:pPr marL="285750" indent="-285750" algn="just">
              <a:buFont typeface="Wingdings" panose="05000000000000000000" pitchFamily="2" charset="2"/>
              <a:buChar char="Ø"/>
            </a:pPr>
            <a:r>
              <a:rPr lang="en-US" sz="1400" dirty="0" smtClean="0">
                <a:latin typeface="HP Simplified" panose="020B0604020204020204" pitchFamily="34" charset="0"/>
              </a:rPr>
              <a:t>So here source is the xml document which can raise several types of events based on the type of elements it is pointing to. (</a:t>
            </a:r>
            <a:r>
              <a:rPr lang="en-US" sz="1400" dirty="0" err="1" smtClean="0">
                <a:latin typeface="HP Simplified" panose="020B0604020204020204" pitchFamily="34" charset="0"/>
              </a:rPr>
              <a:t>eg</a:t>
            </a:r>
            <a:r>
              <a:rPr lang="en-US" sz="1400" dirty="0" smtClean="0">
                <a:latin typeface="HP Simplified" panose="020B0604020204020204" pitchFamily="34" charset="0"/>
              </a:rPr>
              <a:t>.. START_DOCUMENT, START_ELEMENT </a:t>
            </a:r>
            <a:r>
              <a:rPr lang="en-US" sz="1400" dirty="0" err="1" smtClean="0">
                <a:latin typeface="HP Simplified" panose="020B0604020204020204" pitchFamily="34" charset="0"/>
              </a:rPr>
              <a:t>etc</a:t>
            </a:r>
            <a:r>
              <a:rPr lang="en-US" sz="1400" dirty="0" smtClean="0">
                <a:latin typeface="HP Simplified" panose="020B0604020204020204" pitchFamily="34" charset="0"/>
              </a:rPr>
              <a:t>…). Listener is the parser who will reads the xml document and triggers a method call on the Handler. Event handler contains several methods to handle various types of event.</a:t>
            </a:r>
          </a:p>
          <a:p>
            <a:pPr algn="just"/>
            <a:endParaRPr lang="en-US" sz="1400" dirty="0">
              <a:latin typeface="HP Simplified" panose="020B0604020204020204" pitchFamily="34" charset="0"/>
            </a:endParaRPr>
          </a:p>
          <a:p>
            <a:pPr algn="just"/>
            <a:endParaRPr lang="en-US" sz="1400" dirty="0" smtClean="0">
              <a:latin typeface="HP Simplified" panose="020B0604020204020204" pitchFamily="34" charset="0"/>
            </a:endParaRPr>
          </a:p>
          <a:p>
            <a:pPr algn="just"/>
            <a:endParaRPr lang="en-US" sz="1400" dirty="0">
              <a:latin typeface="HP Simplified" panose="020B0604020204020204" pitchFamily="34" charset="0"/>
            </a:endParaRPr>
          </a:p>
          <a:p>
            <a:pPr algn="just"/>
            <a:endParaRPr lang="en-US" sz="1400" dirty="0" smtClean="0">
              <a:latin typeface="HP Simplified" panose="020B0604020204020204" pitchFamily="34" charset="0"/>
            </a:endParaRPr>
          </a:p>
          <a:p>
            <a:pPr algn="just"/>
            <a:endParaRPr lang="en-US" sz="1400" dirty="0">
              <a:latin typeface="HP Simplified" panose="020B0604020204020204" pitchFamily="34" charset="0"/>
            </a:endParaRPr>
          </a:p>
          <a:p>
            <a:pPr algn="just"/>
            <a:endParaRPr lang="en-US" sz="1400" dirty="0" smtClean="0">
              <a:latin typeface="HP Simplified" panose="020B0604020204020204" pitchFamily="34" charset="0"/>
            </a:endParaRPr>
          </a:p>
          <a:p>
            <a:pPr marL="285750" indent="-285750" algn="just">
              <a:buFont typeface="Wingdings" panose="05000000000000000000" pitchFamily="2" charset="2"/>
              <a:buChar char="Ø"/>
            </a:pPr>
            <a:r>
              <a:rPr lang="en-US" sz="1400" dirty="0" smtClean="0">
                <a:latin typeface="HP Simplified" panose="020B0604020204020204" pitchFamily="34" charset="0"/>
              </a:rPr>
              <a:t>SAX is very fast in processing xml documents when compared with DOM and consumes less amount of memory, as at any point of time it loads only one element into the </a:t>
            </a:r>
            <a:r>
              <a:rPr lang="en-US" sz="1400" dirty="0" err="1" smtClean="0">
                <a:latin typeface="HP Simplified" panose="020B0604020204020204" pitchFamily="34" charset="0"/>
              </a:rPr>
              <a:t>emmory</a:t>
            </a:r>
            <a:r>
              <a:rPr lang="en-US" sz="1400" dirty="0" smtClean="0">
                <a:latin typeface="HP Simplified" panose="020B0604020204020204" pitchFamily="34" charset="0"/>
              </a:rPr>
              <a:t> and process. Here one key thing </a:t>
            </a:r>
            <a:r>
              <a:rPr lang="en-US" sz="1400" dirty="0">
                <a:latin typeface="HP Simplified" panose="020B0604020204020204" pitchFamily="34" charset="0"/>
              </a:rPr>
              <a:t> </a:t>
            </a:r>
            <a:r>
              <a:rPr lang="en-US" sz="1400" dirty="0" smtClean="0">
                <a:latin typeface="HP Simplified" panose="020B0604020204020204" pitchFamily="34" charset="0"/>
              </a:rPr>
              <a:t>to note is using SAX we can </a:t>
            </a:r>
            <a:r>
              <a:rPr lang="en-US" sz="1400" dirty="0" err="1" smtClean="0">
                <a:latin typeface="HP Simplified" panose="020B0604020204020204" pitchFamily="34" charset="0"/>
              </a:rPr>
              <a:t>onl;y</a:t>
            </a:r>
            <a:r>
              <a:rPr lang="en-US" sz="1400" dirty="0" smtClean="0">
                <a:latin typeface="HP Simplified" panose="020B0604020204020204" pitchFamily="34" charset="0"/>
              </a:rPr>
              <a:t> read the xml document, we </a:t>
            </a:r>
            <a:r>
              <a:rPr lang="en-US" sz="1400" dirty="0" err="1" smtClean="0">
                <a:latin typeface="HP Simplified" panose="020B0604020204020204" pitchFamily="34" charset="0"/>
              </a:rPr>
              <a:t>can not</a:t>
            </a:r>
            <a:r>
              <a:rPr lang="en-US" sz="1400" dirty="0" smtClean="0">
                <a:latin typeface="HP Simplified" panose="020B0604020204020204" pitchFamily="34" charset="0"/>
              </a:rPr>
              <a:t> modify/create a document.</a:t>
            </a:r>
          </a:p>
          <a:p>
            <a:pPr marL="285750" indent="-285750" algn="just">
              <a:buFont typeface="Wingdings" panose="05000000000000000000" pitchFamily="2" charset="2"/>
              <a:buChar char="Ø"/>
            </a:pPr>
            <a:r>
              <a:rPr lang="en-US" sz="1400" dirty="0" smtClean="0">
                <a:latin typeface="HP Simplified" panose="020B0604020204020204" pitchFamily="34" charset="0"/>
              </a:rPr>
              <a:t>Using JAX-P API we can process XML documents in SAX model, here also source is the xml document, who is capable of raising multiple types of events likes </a:t>
            </a:r>
            <a:r>
              <a:rPr lang="en-US" sz="1400" dirty="0" err="1" smtClean="0">
                <a:latin typeface="HP Simplified" panose="020B0604020204020204" pitchFamily="34" charset="0"/>
              </a:rPr>
              <a:t>startDocument,startElement</a:t>
            </a:r>
            <a:r>
              <a:rPr lang="en-US" sz="1400" dirty="0" smtClean="0">
                <a:latin typeface="HP Simplified" panose="020B0604020204020204" pitchFamily="34" charset="0"/>
              </a:rPr>
              <a:t>, </a:t>
            </a:r>
            <a:r>
              <a:rPr lang="en-US" sz="1400" dirty="0" err="1" smtClean="0">
                <a:latin typeface="HP Simplified" panose="020B0604020204020204" pitchFamily="34" charset="0"/>
              </a:rPr>
              <a:t>endDocument</a:t>
            </a:r>
            <a:r>
              <a:rPr lang="en-US" sz="1400" dirty="0" smtClean="0">
                <a:latin typeface="HP Simplified" panose="020B0604020204020204" pitchFamily="34" charset="0"/>
              </a:rPr>
              <a:t> etc..</a:t>
            </a:r>
          </a:p>
          <a:p>
            <a:pPr marL="285750" indent="-285750" algn="just">
              <a:buFont typeface="Wingdings" panose="05000000000000000000" pitchFamily="2" charset="2"/>
              <a:buChar char="Ø"/>
            </a:pPr>
            <a:endParaRPr lang="en-US" sz="1400" dirty="0" smtClean="0">
              <a:latin typeface="HP Simplified" panose="020B0604020204020204" pitchFamily="34" charset="0"/>
            </a:endParaRPr>
          </a:p>
          <a:p>
            <a:pPr marL="285750" indent="-285750" algn="just">
              <a:buFont typeface="Wingdings" panose="05000000000000000000" pitchFamily="2" charset="2"/>
              <a:buChar char="Ø"/>
            </a:pPr>
            <a:endParaRPr lang="en-US" sz="1400" dirty="0" smtClean="0">
              <a:latin typeface="HP Simplified" panose="020B0604020204020204" pitchFamily="34" charset="0"/>
            </a:endParaRP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pic>
        <p:nvPicPr>
          <p:cNvPr id="3" name="Picture 2"/>
          <p:cNvPicPr>
            <a:picLocks noChangeAspect="1"/>
          </p:cNvPicPr>
          <p:nvPr/>
        </p:nvPicPr>
        <p:blipFill>
          <a:blip r:embed="rId3"/>
          <a:stretch>
            <a:fillRect/>
          </a:stretch>
        </p:blipFill>
        <p:spPr>
          <a:xfrm>
            <a:off x="412879" y="2202869"/>
            <a:ext cx="7704762" cy="1022500"/>
          </a:xfrm>
          <a:prstGeom prst="rect">
            <a:avLst/>
          </a:prstGeom>
        </p:spPr>
      </p:pic>
    </p:spTree>
    <p:extLst>
      <p:ext uri="{BB962C8B-B14F-4D97-AF65-F5344CB8AC3E}">
        <p14:creationId xmlns:p14="http://schemas.microsoft.com/office/powerpoint/2010/main" val="1617537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131" y="411468"/>
            <a:ext cx="8142057" cy="4086049"/>
          </a:xfrm>
          <a:prstGeom prst="rect">
            <a:avLst/>
          </a:prstGeom>
          <a:noFill/>
        </p:spPr>
        <p:txBody>
          <a:bodyPr wrap="square" lIns="0" tIns="0" rIns="0" bIns="0" rtlCol="0">
            <a:noAutofit/>
          </a:bodyPr>
          <a:lstStyle/>
          <a:p>
            <a:pPr marL="285750" indent="-285750">
              <a:lnSpc>
                <a:spcPct val="150000"/>
              </a:lnSpc>
              <a:buFont typeface="Wingdings" panose="05000000000000000000" pitchFamily="2" charset="2"/>
              <a:buChar char="Ø"/>
            </a:pPr>
            <a:r>
              <a:rPr lang="en-US" sz="1400" dirty="0" smtClean="0">
                <a:latin typeface="HP Simplified" panose="020B0604020204020204" pitchFamily="34" charset="0"/>
              </a:rPr>
              <a:t>In order to read the elements of xml and process them by raising events, we need a parser and here in SAX it is </a:t>
            </a:r>
            <a:r>
              <a:rPr lang="en-US" sz="1400" u="sng" dirty="0" err="1" smtClean="0">
                <a:latin typeface="HP Simplified" panose="020B0604020204020204" pitchFamily="34" charset="0"/>
              </a:rPr>
              <a:t>SAXParser</a:t>
            </a:r>
            <a:r>
              <a:rPr lang="en-US" sz="1400" dirty="0" smtClean="0">
                <a:latin typeface="HP Simplified" panose="020B0604020204020204" pitchFamily="34" charset="0"/>
              </a:rPr>
              <a:t>.</a:t>
            </a:r>
          </a:p>
          <a:p>
            <a:pPr marL="285750" indent="-285750">
              <a:lnSpc>
                <a:spcPct val="150000"/>
              </a:lnSpc>
              <a:buFont typeface="Wingdings" panose="05000000000000000000" pitchFamily="2" charset="2"/>
              <a:buChar char="Ø"/>
            </a:pPr>
            <a:r>
              <a:rPr lang="en-US" sz="1400" dirty="0" smtClean="0">
                <a:latin typeface="HP Simplified" panose="020B0604020204020204" pitchFamily="34" charset="0"/>
              </a:rPr>
              <a:t>JAX-P is an API which contains interfaces/abstract classes and few concrete implementations , </a:t>
            </a:r>
            <a:r>
              <a:rPr lang="en-US" sz="1400" dirty="0" err="1" smtClean="0">
                <a:latin typeface="HP Simplified" panose="020B0604020204020204" pitchFamily="34" charset="0"/>
              </a:rPr>
              <a:t>SAXParser</a:t>
            </a:r>
            <a:r>
              <a:rPr lang="en-US" sz="1400" dirty="0" smtClean="0">
                <a:latin typeface="HP Simplified" panose="020B0604020204020204" pitchFamily="34" charset="0"/>
              </a:rPr>
              <a:t> is also an interface, in order to instantiate it, we need to find the respective implementation of it, API has provides a factory, </a:t>
            </a:r>
            <a:r>
              <a:rPr lang="en-US" sz="1400" dirty="0" err="1" smtClean="0">
                <a:latin typeface="HP Simplified" panose="020B0604020204020204" pitchFamily="34" charset="0"/>
              </a:rPr>
              <a:t>SAXParserFactory</a:t>
            </a:r>
            <a:r>
              <a:rPr lang="en-US" sz="1400" dirty="0" smtClean="0">
                <a:latin typeface="HP Simplified" panose="020B0604020204020204" pitchFamily="34" charset="0"/>
              </a:rPr>
              <a:t> which would be able to instantiate the implementation of </a:t>
            </a:r>
            <a:r>
              <a:rPr lang="en-US" sz="1400" dirty="0" err="1" smtClean="0">
                <a:latin typeface="HP Simplified" panose="020B0604020204020204" pitchFamily="34" charset="0"/>
              </a:rPr>
              <a:t>SAXParser</a:t>
            </a:r>
            <a:r>
              <a:rPr lang="en-US" sz="1400" dirty="0" smtClean="0">
                <a:latin typeface="HP Simplified" panose="020B0604020204020204" pitchFamily="34" charset="0"/>
              </a:rPr>
              <a:t>.</a:t>
            </a:r>
          </a:p>
          <a:p>
            <a:pPr>
              <a:lnSpc>
                <a:spcPct val="150000"/>
              </a:lnSpc>
            </a:pPr>
            <a:r>
              <a:rPr lang="en-US" sz="1400" dirty="0" smtClean="0">
                <a:latin typeface="HP Simplified" panose="020B0604020204020204" pitchFamily="34" charset="0"/>
              </a:rPr>
              <a:t>Ex:    Shows the </a:t>
            </a:r>
            <a:r>
              <a:rPr lang="en-US" sz="1400" dirty="0" err="1" smtClean="0">
                <a:latin typeface="HP Simplified" panose="020B0604020204020204" pitchFamily="34" charset="0"/>
              </a:rPr>
              <a:t>intantiation</a:t>
            </a:r>
            <a:r>
              <a:rPr lang="en-US" sz="1400" dirty="0" smtClean="0">
                <a:latin typeface="HP Simplified" panose="020B0604020204020204" pitchFamily="34" charset="0"/>
              </a:rPr>
              <a:t> of </a:t>
            </a:r>
            <a:r>
              <a:rPr lang="en-US" sz="1400" dirty="0" err="1" smtClean="0">
                <a:latin typeface="HP Simplified" panose="020B0604020204020204" pitchFamily="34" charset="0"/>
              </a:rPr>
              <a:t>SAXParser</a:t>
            </a:r>
            <a:endParaRPr lang="en-US" sz="1400" dirty="0" smtClean="0">
              <a:latin typeface="HP Simplified" panose="020B0604020204020204" pitchFamily="34" charset="0"/>
            </a:endParaRPr>
          </a:p>
          <a:p>
            <a:pPr>
              <a:lnSpc>
                <a:spcPct val="150000"/>
              </a:lnSpc>
            </a:pPr>
            <a:r>
              <a:rPr lang="en-US" sz="1400" dirty="0">
                <a:latin typeface="HP Simplified" panose="020B0604020204020204" pitchFamily="34" charset="0"/>
              </a:rPr>
              <a:t> </a:t>
            </a:r>
            <a:r>
              <a:rPr lang="en-US" sz="1400" dirty="0" smtClean="0">
                <a:latin typeface="HP Simplified" panose="020B0604020204020204" pitchFamily="34" charset="0"/>
              </a:rPr>
              <a:t>                </a:t>
            </a:r>
            <a:r>
              <a:rPr lang="en-US" sz="1400" dirty="0" err="1" smtClean="0">
                <a:latin typeface="HP Simplified" panose="020B0604020204020204" pitchFamily="34" charset="0"/>
              </a:rPr>
              <a:t>SAXParserFactory</a:t>
            </a:r>
            <a:r>
              <a:rPr lang="en-US" sz="1400" dirty="0" smtClean="0">
                <a:latin typeface="HP Simplified" panose="020B0604020204020204" pitchFamily="34" charset="0"/>
              </a:rPr>
              <a:t> </a:t>
            </a:r>
            <a:r>
              <a:rPr lang="en-US" sz="1400" dirty="0" err="1" smtClean="0">
                <a:latin typeface="HP Simplified" panose="020B0604020204020204" pitchFamily="34" charset="0"/>
              </a:rPr>
              <a:t>saxParserFactory</a:t>
            </a:r>
            <a:r>
              <a:rPr lang="en-US" sz="1400" dirty="0" smtClean="0">
                <a:latin typeface="HP Simplified" panose="020B0604020204020204" pitchFamily="34" charset="0"/>
              </a:rPr>
              <a:t>=</a:t>
            </a:r>
            <a:r>
              <a:rPr lang="en-US" sz="1400" dirty="0" err="1" smtClean="0">
                <a:latin typeface="HP Simplified" panose="020B0604020204020204" pitchFamily="34" charset="0"/>
              </a:rPr>
              <a:t>SAXParserFactory.newInstance</a:t>
            </a:r>
            <a:r>
              <a:rPr lang="en-US" sz="1400" dirty="0" smtClean="0">
                <a:latin typeface="HP Simplified" panose="020B0604020204020204" pitchFamily="34" charset="0"/>
              </a:rPr>
              <a:t>();</a:t>
            </a:r>
          </a:p>
          <a:p>
            <a:pPr>
              <a:lnSpc>
                <a:spcPct val="150000"/>
              </a:lnSpc>
            </a:pPr>
            <a:r>
              <a:rPr lang="en-US" sz="1400" dirty="0">
                <a:latin typeface="HP Simplified" panose="020B0604020204020204" pitchFamily="34" charset="0"/>
              </a:rPr>
              <a:t> </a:t>
            </a:r>
            <a:r>
              <a:rPr lang="en-US" sz="1400" dirty="0" smtClean="0">
                <a:latin typeface="HP Simplified" panose="020B0604020204020204" pitchFamily="34" charset="0"/>
              </a:rPr>
              <a:t>                 </a:t>
            </a:r>
            <a:r>
              <a:rPr lang="en-US" sz="1400" dirty="0" err="1" smtClean="0">
                <a:latin typeface="HP Simplified" panose="020B0604020204020204" pitchFamily="34" charset="0"/>
              </a:rPr>
              <a:t>SAXParser</a:t>
            </a:r>
            <a:r>
              <a:rPr lang="en-US" sz="1400" dirty="0">
                <a:latin typeface="HP Simplified" panose="020B0604020204020204" pitchFamily="34" charset="0"/>
              </a:rPr>
              <a:t>   </a:t>
            </a:r>
            <a:r>
              <a:rPr lang="en-US" sz="1400" dirty="0" smtClean="0">
                <a:latin typeface="HP Simplified" panose="020B0604020204020204" pitchFamily="34" charset="0"/>
              </a:rPr>
              <a:t>parser=</a:t>
            </a:r>
            <a:r>
              <a:rPr lang="en-US" sz="1400" dirty="0" err="1" smtClean="0">
                <a:latin typeface="HP Simplified" panose="020B0604020204020204" pitchFamily="34" charset="0"/>
              </a:rPr>
              <a:t>saxParserFactory.newSAXParser</a:t>
            </a:r>
            <a:r>
              <a:rPr lang="en-US" sz="1400" dirty="0" smtClean="0">
                <a:latin typeface="HP Simplified" panose="020B0604020204020204" pitchFamily="34" charset="0"/>
              </a:rPr>
              <a:t>();</a:t>
            </a:r>
          </a:p>
          <a:p>
            <a:pPr marL="285750" indent="-285750">
              <a:lnSpc>
                <a:spcPct val="150000"/>
              </a:lnSpc>
              <a:buFont typeface="Wingdings" panose="05000000000000000000" pitchFamily="2" charset="2"/>
              <a:buChar char="Ø"/>
            </a:pPr>
            <a:r>
              <a:rPr lang="en-US" sz="1400" dirty="0" smtClean="0">
                <a:latin typeface="HP Simplified" panose="020B0604020204020204" pitchFamily="34" charset="0"/>
              </a:rPr>
              <a:t>Along with the parser, we need a </a:t>
            </a:r>
            <a:r>
              <a:rPr lang="en-US" sz="1400" dirty="0">
                <a:latin typeface="HP Simplified" panose="020B0604020204020204" pitchFamily="34" charset="0"/>
              </a:rPr>
              <a:t>H</a:t>
            </a:r>
            <a:r>
              <a:rPr lang="en-US" sz="1400" dirty="0" smtClean="0">
                <a:latin typeface="HP Simplified" panose="020B0604020204020204" pitchFamily="34" charset="0"/>
              </a:rPr>
              <a:t>andler class to handle the event and process it. A handler class would be written by extending it from </a:t>
            </a:r>
            <a:r>
              <a:rPr lang="en-US" sz="1400" dirty="0" err="1" smtClean="0">
                <a:latin typeface="HP Simplified" panose="020B0604020204020204" pitchFamily="34" charset="0"/>
              </a:rPr>
              <a:t>DefaultHandler</a:t>
            </a:r>
            <a:r>
              <a:rPr lang="en-US" sz="1400" dirty="0" smtClean="0">
                <a:latin typeface="HP Simplified" panose="020B0604020204020204" pitchFamily="34" charset="0"/>
              </a:rPr>
              <a:t>, we can override the methods to process respective events.</a:t>
            </a:r>
            <a:endParaRPr lang="en-US" sz="1400" dirty="0">
              <a:latin typeface="HP Simplified" panose="020B0604020204020204" pitchFamily="34" charset="0"/>
            </a:endParaRP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3570659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400523" y="378916"/>
            <a:ext cx="7754114" cy="323165"/>
          </a:xfrm>
        </p:spPr>
        <p:txBody>
          <a:bodyPr/>
          <a:lstStyle/>
          <a:p>
            <a:r>
              <a:rPr lang="en-US" dirty="0" smtClean="0">
                <a:latin typeface="HP Simplified" panose="020B0604020204020204" pitchFamily="34" charset="0"/>
              </a:rPr>
              <a:t>SAX Parser Example :</a:t>
            </a:r>
            <a:endParaRPr lang="en-GB" sz="1350" b="0" dirty="0">
              <a:latin typeface="HP Simplified" panose="020B0604020204020204" pitchFamily="34" charset="0"/>
            </a:endParaRPr>
          </a:p>
        </p:txBody>
      </p:sp>
      <p:sp>
        <p:nvSpPr>
          <p:cNvPr id="2" name="TextBox 1"/>
          <p:cNvSpPr txBox="1"/>
          <p:nvPr/>
        </p:nvSpPr>
        <p:spPr>
          <a:xfrm>
            <a:off x="483649" y="801837"/>
            <a:ext cx="8261492" cy="4086049"/>
          </a:xfrm>
          <a:prstGeom prst="rect">
            <a:avLst/>
          </a:prstGeom>
          <a:noFill/>
        </p:spPr>
        <p:txBody>
          <a:bodyPr wrap="square" lIns="0" tIns="0" rIns="0" bIns="0" rtlCol="0">
            <a:noAutofit/>
          </a:bodyPr>
          <a:lstStyle/>
          <a:p>
            <a:r>
              <a:rPr lang="en-US" sz="1400" dirty="0" smtClean="0">
                <a:latin typeface="HP Simplified" panose="020B0604020204020204" pitchFamily="34" charset="0"/>
              </a:rPr>
              <a:t>package </a:t>
            </a:r>
            <a:r>
              <a:rPr lang="en-US" sz="1400" dirty="0" err="1" smtClean="0">
                <a:latin typeface="HP Simplified" panose="020B0604020204020204" pitchFamily="34" charset="0"/>
              </a:rPr>
              <a:t>com.hp.saxparser.handler</a:t>
            </a:r>
            <a:r>
              <a:rPr lang="en-US" sz="1400" dirty="0" smtClean="0">
                <a:latin typeface="HP Simplified" panose="020B0604020204020204" pitchFamily="34" charset="0"/>
              </a:rPr>
              <a:t>;</a:t>
            </a:r>
          </a:p>
          <a:p>
            <a:r>
              <a:rPr lang="en-US" sz="1400" dirty="0">
                <a:latin typeface="HP Simplified" panose="020B0604020204020204" pitchFamily="34" charset="0"/>
              </a:rPr>
              <a:t>i</a:t>
            </a:r>
            <a:r>
              <a:rPr lang="en-US" sz="1400" dirty="0" smtClean="0">
                <a:latin typeface="HP Simplified" panose="020B0604020204020204" pitchFamily="34" charset="0"/>
              </a:rPr>
              <a:t>mport </a:t>
            </a:r>
            <a:r>
              <a:rPr lang="en-US" sz="1400" dirty="0" err="1" smtClean="0">
                <a:latin typeface="HP Simplified" panose="020B0604020204020204" pitchFamily="34" charset="0"/>
              </a:rPr>
              <a:t>org.xml.sax.Attributes</a:t>
            </a:r>
            <a:r>
              <a:rPr lang="en-US" sz="1400" dirty="0" smtClean="0">
                <a:latin typeface="HP Simplified" panose="020B0604020204020204" pitchFamily="34" charset="0"/>
              </a:rPr>
              <a:t>;</a:t>
            </a:r>
          </a:p>
          <a:p>
            <a:r>
              <a:rPr lang="en-US" sz="1400" dirty="0">
                <a:latin typeface="HP Simplified" panose="020B0604020204020204" pitchFamily="34" charset="0"/>
              </a:rPr>
              <a:t>import </a:t>
            </a:r>
            <a:r>
              <a:rPr lang="en-US" sz="1400" dirty="0" err="1" smtClean="0">
                <a:latin typeface="HP Simplified" panose="020B0604020204020204" pitchFamily="34" charset="0"/>
              </a:rPr>
              <a:t>org.xml.sax.SAXException</a:t>
            </a:r>
            <a:r>
              <a:rPr lang="en-US" sz="1400" dirty="0" smtClean="0">
                <a:latin typeface="HP Simplified" panose="020B0604020204020204" pitchFamily="34" charset="0"/>
              </a:rPr>
              <a:t>;</a:t>
            </a:r>
          </a:p>
          <a:p>
            <a:r>
              <a:rPr lang="en-US" sz="1400" dirty="0">
                <a:latin typeface="HP Simplified" panose="020B0604020204020204" pitchFamily="34" charset="0"/>
              </a:rPr>
              <a:t>import </a:t>
            </a:r>
            <a:r>
              <a:rPr lang="en-US" sz="1400" dirty="0" err="1" smtClean="0">
                <a:latin typeface="HP Simplified" panose="020B0604020204020204" pitchFamily="34" charset="0"/>
              </a:rPr>
              <a:t>org.xml.sax.helpers.DefaultHandler</a:t>
            </a:r>
            <a:r>
              <a:rPr lang="en-US" sz="1400" dirty="0" smtClean="0">
                <a:latin typeface="HP Simplified" panose="020B0604020204020204" pitchFamily="34" charset="0"/>
              </a:rPr>
              <a:t>;</a:t>
            </a:r>
          </a:p>
          <a:p>
            <a:r>
              <a:rPr lang="en-US" sz="1400" dirty="0">
                <a:latin typeface="HP Simplified" panose="020B0604020204020204" pitchFamily="34" charset="0"/>
              </a:rPr>
              <a:t>p</a:t>
            </a:r>
            <a:r>
              <a:rPr lang="en-US" sz="1400" dirty="0" smtClean="0">
                <a:latin typeface="HP Simplified" panose="020B0604020204020204" pitchFamily="34" charset="0"/>
              </a:rPr>
              <a:t>ublic class </a:t>
            </a:r>
            <a:r>
              <a:rPr lang="en-US" sz="1400" dirty="0" err="1" smtClean="0">
                <a:latin typeface="HP Simplified" panose="020B0604020204020204" pitchFamily="34" charset="0"/>
              </a:rPr>
              <a:t>POHandler</a:t>
            </a:r>
            <a:r>
              <a:rPr lang="en-US" sz="1400" dirty="0" smtClean="0">
                <a:latin typeface="HP Simplified" panose="020B0604020204020204" pitchFamily="34" charset="0"/>
              </a:rPr>
              <a:t> extends </a:t>
            </a:r>
            <a:r>
              <a:rPr lang="en-US" sz="1400" dirty="0" err="1" smtClean="0">
                <a:latin typeface="HP Simplified" panose="020B0604020204020204" pitchFamily="34" charset="0"/>
              </a:rPr>
              <a:t>DefaultHandler</a:t>
            </a:r>
            <a:r>
              <a:rPr lang="en-US" sz="1400" dirty="0" smtClean="0">
                <a:latin typeface="HP Simplified" panose="020B0604020204020204" pitchFamily="34" charset="0"/>
              </a:rPr>
              <a:t>{</a:t>
            </a:r>
          </a:p>
          <a:p>
            <a:r>
              <a:rPr lang="en-US" sz="1400" dirty="0" smtClean="0">
                <a:latin typeface="HP Simplified" panose="020B0604020204020204" pitchFamily="34" charset="0"/>
              </a:rPr>
              <a:t>@Override </a:t>
            </a:r>
          </a:p>
          <a:p>
            <a:r>
              <a:rPr lang="en-US" sz="1400" dirty="0" smtClean="0">
                <a:latin typeface="HP Simplified" panose="020B0604020204020204" pitchFamily="34" charset="0"/>
              </a:rPr>
              <a:t>Public void characters(char[] xml, </a:t>
            </a:r>
            <a:r>
              <a:rPr lang="en-US" sz="1400" dirty="0" err="1" smtClean="0">
                <a:latin typeface="HP Simplified" panose="020B0604020204020204" pitchFamily="34" charset="0"/>
              </a:rPr>
              <a:t>int</a:t>
            </a:r>
            <a:r>
              <a:rPr lang="en-US" sz="1400" dirty="0" smtClean="0">
                <a:latin typeface="HP Simplified" panose="020B0604020204020204" pitchFamily="34" charset="0"/>
              </a:rPr>
              <a:t> </a:t>
            </a:r>
            <a:r>
              <a:rPr lang="en-US" sz="1400" dirty="0" err="1" smtClean="0">
                <a:latin typeface="HP Simplified" panose="020B0604020204020204" pitchFamily="34" charset="0"/>
              </a:rPr>
              <a:t>offSet</a:t>
            </a:r>
            <a:r>
              <a:rPr lang="en-US" sz="1400" dirty="0" smtClean="0">
                <a:latin typeface="HP Simplified" panose="020B0604020204020204" pitchFamily="34" charset="0"/>
              </a:rPr>
              <a:t>, </a:t>
            </a:r>
            <a:r>
              <a:rPr lang="en-US" sz="1400" dirty="0" err="1" smtClean="0">
                <a:latin typeface="HP Simplified" panose="020B0604020204020204" pitchFamily="34" charset="0"/>
              </a:rPr>
              <a:t>int</a:t>
            </a:r>
            <a:r>
              <a:rPr lang="en-US" sz="1400" dirty="0" smtClean="0">
                <a:latin typeface="HP Simplified" panose="020B0604020204020204" pitchFamily="34" charset="0"/>
              </a:rPr>
              <a:t> </a:t>
            </a:r>
            <a:r>
              <a:rPr lang="en-US" sz="1400" dirty="0" err="1" smtClean="0">
                <a:latin typeface="HP Simplified" panose="020B0604020204020204" pitchFamily="34" charset="0"/>
              </a:rPr>
              <a:t>len</a:t>
            </a:r>
            <a:r>
              <a:rPr lang="en-US" sz="1400" dirty="0" smtClean="0">
                <a:latin typeface="HP Simplified" panose="020B0604020204020204" pitchFamily="34" charset="0"/>
              </a:rPr>
              <a:t>)throws </a:t>
            </a:r>
            <a:r>
              <a:rPr lang="en-US" sz="1400" dirty="0" err="1" smtClean="0">
                <a:latin typeface="HP Simplified" panose="020B0604020204020204" pitchFamily="34" charset="0"/>
              </a:rPr>
              <a:t>SAXException</a:t>
            </a:r>
            <a:r>
              <a:rPr lang="en-US" sz="1400" dirty="0" smtClean="0">
                <a:latin typeface="HP Simplified" panose="020B0604020204020204" pitchFamily="34" charset="0"/>
              </a:rPr>
              <a:t>{</a:t>
            </a:r>
          </a:p>
          <a:p>
            <a:r>
              <a:rPr lang="en-US" sz="1400" dirty="0" smtClean="0">
                <a:latin typeface="HP Simplified" panose="020B0604020204020204" pitchFamily="34" charset="0"/>
              </a:rPr>
              <a:t>      String data=new String(xml, offset, </a:t>
            </a:r>
            <a:r>
              <a:rPr lang="en-US" sz="1400" dirty="0" err="1" smtClean="0">
                <a:latin typeface="HP Simplified" panose="020B0604020204020204" pitchFamily="34" charset="0"/>
              </a:rPr>
              <a:t>len</a:t>
            </a:r>
            <a:r>
              <a:rPr lang="en-US" sz="1400" dirty="0" smtClean="0">
                <a:latin typeface="HP Simplified" panose="020B0604020204020204" pitchFamily="34" charset="0"/>
              </a:rPr>
              <a:t>);</a:t>
            </a:r>
          </a:p>
          <a:p>
            <a:r>
              <a:rPr lang="en-US" sz="1400" dirty="0" smtClean="0">
                <a:latin typeface="HP Simplified" panose="020B0604020204020204" pitchFamily="34" charset="0"/>
              </a:rPr>
              <a:t>     </a:t>
            </a:r>
            <a:r>
              <a:rPr lang="en-US" sz="1400" dirty="0" err="1" smtClean="0">
                <a:latin typeface="HP Simplified" panose="020B0604020204020204" pitchFamily="34" charset="0"/>
              </a:rPr>
              <a:t>System.out.println</a:t>
            </a:r>
            <a:r>
              <a:rPr lang="en-US" sz="1400" dirty="0" smtClean="0">
                <a:latin typeface="HP Simplified" panose="020B0604020204020204" pitchFamily="34" charset="0"/>
              </a:rPr>
              <a:t>(data);</a:t>
            </a:r>
            <a:endParaRPr lang="en-US" sz="1400" dirty="0">
              <a:latin typeface="HP Simplified" panose="020B0604020204020204" pitchFamily="34" charset="0"/>
            </a:endParaRPr>
          </a:p>
          <a:p>
            <a:r>
              <a:rPr lang="en-US" sz="1400" dirty="0" smtClean="0">
                <a:latin typeface="HP Simplified" panose="020B0604020204020204" pitchFamily="34" charset="0"/>
              </a:rPr>
              <a:t>}</a:t>
            </a:r>
          </a:p>
          <a:p>
            <a:r>
              <a:rPr lang="en-US" sz="1400" dirty="0" smtClean="0">
                <a:latin typeface="HP Simplified" panose="020B0604020204020204" pitchFamily="34" charset="0"/>
              </a:rPr>
              <a:t>@Override</a:t>
            </a:r>
          </a:p>
          <a:p>
            <a:r>
              <a:rPr lang="en-US" sz="1400" dirty="0" smtClean="0">
                <a:latin typeface="HP Simplified" panose="020B0604020204020204" pitchFamily="34" charset="0"/>
              </a:rPr>
              <a:t>Public void </a:t>
            </a:r>
            <a:r>
              <a:rPr lang="en-US" sz="1400" dirty="0" err="1" smtClean="0">
                <a:latin typeface="HP Simplified" panose="020B0604020204020204" pitchFamily="34" charset="0"/>
              </a:rPr>
              <a:t>endDocument</a:t>
            </a:r>
            <a:r>
              <a:rPr lang="en-US" sz="1400" dirty="0" smtClean="0">
                <a:latin typeface="HP Simplified" panose="020B0604020204020204" pitchFamily="34" charset="0"/>
              </a:rPr>
              <a:t>()throws </a:t>
            </a:r>
            <a:r>
              <a:rPr lang="en-US" sz="1400" dirty="0" err="1" smtClean="0">
                <a:latin typeface="HP Simplified" panose="020B0604020204020204" pitchFamily="34" charset="0"/>
              </a:rPr>
              <a:t>SAXException</a:t>
            </a:r>
            <a:r>
              <a:rPr lang="en-US" sz="1400" dirty="0" smtClean="0">
                <a:latin typeface="HP Simplified" panose="020B0604020204020204" pitchFamily="34" charset="0"/>
              </a:rPr>
              <a:t>{</a:t>
            </a:r>
          </a:p>
          <a:p>
            <a:r>
              <a:rPr lang="en-US" sz="1400" dirty="0" smtClean="0">
                <a:latin typeface="HP Simplified" panose="020B0604020204020204" pitchFamily="34" charset="0"/>
              </a:rPr>
              <a:t>    </a:t>
            </a:r>
            <a:r>
              <a:rPr lang="en-US" sz="1400" dirty="0" err="1" smtClean="0">
                <a:latin typeface="HP Simplified" panose="020B0604020204020204" pitchFamily="34" charset="0"/>
              </a:rPr>
              <a:t>System.out.println</a:t>
            </a:r>
            <a:r>
              <a:rPr lang="en-US" sz="1400" dirty="0" smtClean="0">
                <a:latin typeface="HP Simplified" panose="020B0604020204020204" pitchFamily="34" charset="0"/>
              </a:rPr>
              <a:t>(“END DOCUMENT”);</a:t>
            </a:r>
            <a:endParaRPr lang="en-US" sz="1400" dirty="0">
              <a:latin typeface="HP Simplified" panose="020B0604020204020204" pitchFamily="34" charset="0"/>
            </a:endParaRPr>
          </a:p>
          <a:p>
            <a:r>
              <a:rPr lang="en-US" sz="1400" dirty="0" smtClean="0">
                <a:latin typeface="HP Simplified" panose="020B0604020204020204" pitchFamily="34" charset="0"/>
              </a:rPr>
              <a:t>}</a:t>
            </a:r>
          </a:p>
          <a:p>
            <a:r>
              <a:rPr lang="en-US" sz="1400" dirty="0" smtClean="0">
                <a:latin typeface="HP Simplified" panose="020B0604020204020204" pitchFamily="34" charset="0"/>
              </a:rPr>
              <a:t>@Override</a:t>
            </a:r>
          </a:p>
          <a:p>
            <a:r>
              <a:rPr lang="en-US" sz="1400" dirty="0" smtClean="0">
                <a:latin typeface="HP Simplified" panose="020B0604020204020204" pitchFamily="34" charset="0"/>
              </a:rPr>
              <a:t>Public void </a:t>
            </a:r>
            <a:r>
              <a:rPr lang="en-US" sz="1400" dirty="0" err="1" smtClean="0">
                <a:latin typeface="HP Simplified" panose="020B0604020204020204" pitchFamily="34" charset="0"/>
              </a:rPr>
              <a:t>endElement</a:t>
            </a:r>
            <a:r>
              <a:rPr lang="en-US" sz="1400" dirty="0" smtClean="0">
                <a:latin typeface="HP Simplified" panose="020B0604020204020204" pitchFamily="34" charset="0"/>
              </a:rPr>
              <a:t>(String arg0,String arg1, String </a:t>
            </a:r>
            <a:r>
              <a:rPr lang="en-US" sz="1400" dirty="0" err="1" smtClean="0">
                <a:latin typeface="HP Simplified" panose="020B0604020204020204" pitchFamily="34" charset="0"/>
              </a:rPr>
              <a:t>localName</a:t>
            </a:r>
            <a:r>
              <a:rPr lang="en-US" sz="1400" dirty="0" smtClean="0">
                <a:latin typeface="HP Simplified" panose="020B0604020204020204" pitchFamily="34" charset="0"/>
              </a:rPr>
              <a:t>)throws </a:t>
            </a:r>
            <a:r>
              <a:rPr lang="en-US" sz="1400" dirty="0" err="1" smtClean="0">
                <a:latin typeface="HP Simplified" panose="020B0604020204020204" pitchFamily="34" charset="0"/>
              </a:rPr>
              <a:t>SAXException</a:t>
            </a:r>
            <a:r>
              <a:rPr lang="en-US" sz="1400" dirty="0" smtClean="0">
                <a:latin typeface="HP Simplified" panose="020B0604020204020204" pitchFamily="34" charset="0"/>
              </a:rPr>
              <a:t>{</a:t>
            </a:r>
          </a:p>
          <a:p>
            <a:r>
              <a:rPr lang="en-US" sz="1400" dirty="0" smtClean="0">
                <a:latin typeface="HP Simplified" panose="020B0604020204020204" pitchFamily="34" charset="0"/>
              </a:rPr>
              <a:t>     </a:t>
            </a:r>
            <a:r>
              <a:rPr lang="en-US" sz="1400" dirty="0" err="1" smtClean="0">
                <a:latin typeface="HP Simplified" panose="020B0604020204020204" pitchFamily="34" charset="0"/>
              </a:rPr>
              <a:t>System.out.println</a:t>
            </a:r>
            <a:r>
              <a:rPr lang="en-US" sz="1400" dirty="0" smtClean="0">
                <a:latin typeface="HP Simplified" panose="020B0604020204020204" pitchFamily="34" charset="0"/>
              </a:rPr>
              <a:t>(“&lt;/”+</a:t>
            </a:r>
            <a:r>
              <a:rPr lang="en-US" sz="1400" dirty="0" err="1" smtClean="0">
                <a:latin typeface="HP Simplified" panose="020B0604020204020204" pitchFamily="34" charset="0"/>
              </a:rPr>
              <a:t>localName</a:t>
            </a:r>
            <a:r>
              <a:rPr lang="en-US" sz="1400" dirty="0" smtClean="0">
                <a:latin typeface="HP Simplified" panose="020B0604020204020204" pitchFamily="34" charset="0"/>
              </a:rPr>
              <a:t>+”&gt;”);</a:t>
            </a:r>
            <a:endParaRPr lang="en-US" sz="1400" dirty="0">
              <a:latin typeface="HP Simplified" panose="020B0604020204020204" pitchFamily="34" charset="0"/>
            </a:endParaRPr>
          </a:p>
          <a:p>
            <a:r>
              <a:rPr lang="en-US" sz="1400" dirty="0" smtClean="0">
                <a:latin typeface="HP Simplified" panose="020B0604020204020204" pitchFamily="34" charset="0"/>
              </a:rPr>
              <a:t>}</a:t>
            </a: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1749495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070" y="378916"/>
            <a:ext cx="8261492" cy="4086049"/>
          </a:xfrm>
          <a:prstGeom prst="rect">
            <a:avLst/>
          </a:prstGeom>
          <a:noFill/>
        </p:spPr>
        <p:txBody>
          <a:bodyPr wrap="square" lIns="0" tIns="0" rIns="0" bIns="0" rtlCol="0">
            <a:noAutofit/>
          </a:bodyPr>
          <a:lstStyle/>
          <a:p>
            <a:r>
              <a:rPr lang="en-US" sz="1400" dirty="0" smtClean="0">
                <a:latin typeface="HP Simplified" panose="020B0604020204020204" pitchFamily="34" charset="0"/>
              </a:rPr>
              <a:t>@</a:t>
            </a:r>
            <a:r>
              <a:rPr lang="en-US" sz="1400" dirty="0">
                <a:latin typeface="HP Simplified" panose="020B0604020204020204" pitchFamily="34" charset="0"/>
              </a:rPr>
              <a:t>Override</a:t>
            </a:r>
          </a:p>
          <a:p>
            <a:r>
              <a:rPr lang="en-US" sz="1400" dirty="0">
                <a:latin typeface="HP Simplified" panose="020B0604020204020204" pitchFamily="34" charset="0"/>
              </a:rPr>
              <a:t>Public void </a:t>
            </a:r>
            <a:r>
              <a:rPr lang="en-US" sz="1400" dirty="0" err="1" smtClean="0">
                <a:latin typeface="HP Simplified" panose="020B0604020204020204" pitchFamily="34" charset="0"/>
              </a:rPr>
              <a:t>startDocument</a:t>
            </a:r>
            <a:r>
              <a:rPr lang="en-US" sz="1400" dirty="0" smtClean="0">
                <a:latin typeface="HP Simplified" panose="020B0604020204020204" pitchFamily="34" charset="0"/>
              </a:rPr>
              <a:t>()throws </a:t>
            </a:r>
            <a:r>
              <a:rPr lang="en-US" sz="1400" dirty="0" err="1" smtClean="0">
                <a:latin typeface="HP Simplified" panose="020B0604020204020204" pitchFamily="34" charset="0"/>
              </a:rPr>
              <a:t>SAXException</a:t>
            </a:r>
            <a:r>
              <a:rPr lang="en-US" sz="1400" dirty="0" smtClean="0">
                <a:latin typeface="HP Simplified" panose="020B0604020204020204" pitchFamily="34" charset="0"/>
              </a:rPr>
              <a:t>{</a:t>
            </a:r>
          </a:p>
          <a:p>
            <a:r>
              <a:rPr lang="en-US" sz="1400" dirty="0" smtClean="0">
                <a:latin typeface="HP Simplified" panose="020B0604020204020204" pitchFamily="34" charset="0"/>
              </a:rPr>
              <a:t>    </a:t>
            </a:r>
            <a:r>
              <a:rPr lang="en-US" sz="1400" dirty="0" err="1" smtClean="0">
                <a:latin typeface="HP Simplified" panose="020B0604020204020204" pitchFamily="34" charset="0"/>
              </a:rPr>
              <a:t>System.out.println</a:t>
            </a:r>
            <a:r>
              <a:rPr lang="en-US" sz="1400" dirty="0" smtClean="0">
                <a:latin typeface="HP Simplified" panose="020B0604020204020204" pitchFamily="34" charset="0"/>
              </a:rPr>
              <a:t>(“START DOCUMENT”);</a:t>
            </a:r>
            <a:endParaRPr lang="en-US" sz="1400" dirty="0">
              <a:latin typeface="HP Simplified" panose="020B0604020204020204" pitchFamily="34" charset="0"/>
            </a:endParaRPr>
          </a:p>
          <a:p>
            <a:r>
              <a:rPr lang="en-US" sz="1400" dirty="0" smtClean="0">
                <a:latin typeface="HP Simplified" panose="020B0604020204020204" pitchFamily="34" charset="0"/>
              </a:rPr>
              <a:t>}</a:t>
            </a:r>
          </a:p>
          <a:p>
            <a:r>
              <a:rPr lang="en-US" sz="1400" dirty="0">
                <a:latin typeface="HP Simplified" panose="020B0604020204020204" pitchFamily="34" charset="0"/>
              </a:rPr>
              <a:t>@Override</a:t>
            </a:r>
          </a:p>
          <a:p>
            <a:r>
              <a:rPr lang="en-US" sz="1400" dirty="0">
                <a:latin typeface="HP Simplified" panose="020B0604020204020204" pitchFamily="34" charset="0"/>
              </a:rPr>
              <a:t>Public void </a:t>
            </a:r>
            <a:r>
              <a:rPr lang="en-US" sz="1400" dirty="0" err="1" smtClean="0">
                <a:latin typeface="HP Simplified" panose="020B0604020204020204" pitchFamily="34" charset="0"/>
              </a:rPr>
              <a:t>startElement</a:t>
            </a:r>
            <a:r>
              <a:rPr lang="en-US" sz="1400" dirty="0" smtClean="0">
                <a:latin typeface="HP Simplified" panose="020B0604020204020204" pitchFamily="34" charset="0"/>
              </a:rPr>
              <a:t>(String </a:t>
            </a:r>
            <a:r>
              <a:rPr lang="en-US" sz="1400" dirty="0">
                <a:latin typeface="HP Simplified" panose="020B0604020204020204" pitchFamily="34" charset="0"/>
              </a:rPr>
              <a:t>arg0,String arg1, String </a:t>
            </a:r>
            <a:r>
              <a:rPr lang="en-US" sz="1400" dirty="0" err="1" smtClean="0">
                <a:latin typeface="HP Simplified" panose="020B0604020204020204" pitchFamily="34" charset="0"/>
              </a:rPr>
              <a:t>localName</a:t>
            </a:r>
            <a:r>
              <a:rPr lang="en-US" sz="1400" dirty="0" smtClean="0">
                <a:latin typeface="HP Simplified" panose="020B0604020204020204" pitchFamily="34" charset="0"/>
              </a:rPr>
              <a:t>, Attributes arg3)throws </a:t>
            </a:r>
            <a:r>
              <a:rPr lang="en-US" sz="1400" dirty="0" err="1">
                <a:latin typeface="HP Simplified" panose="020B0604020204020204" pitchFamily="34" charset="0"/>
              </a:rPr>
              <a:t>SAXException</a:t>
            </a:r>
            <a:r>
              <a:rPr lang="en-US" sz="1400" dirty="0">
                <a:latin typeface="HP Simplified" panose="020B0604020204020204" pitchFamily="34" charset="0"/>
              </a:rPr>
              <a:t>{</a:t>
            </a:r>
          </a:p>
          <a:p>
            <a:r>
              <a:rPr lang="en-US" sz="1400" dirty="0">
                <a:latin typeface="HP Simplified" panose="020B0604020204020204" pitchFamily="34" charset="0"/>
              </a:rPr>
              <a:t>     </a:t>
            </a:r>
            <a:r>
              <a:rPr lang="en-US" sz="1400" dirty="0" err="1">
                <a:latin typeface="HP Simplified" panose="020B0604020204020204" pitchFamily="34" charset="0"/>
              </a:rPr>
              <a:t>System.out.println</a:t>
            </a:r>
            <a:r>
              <a:rPr lang="en-US" sz="1400" dirty="0" smtClean="0">
                <a:latin typeface="HP Simplified" panose="020B0604020204020204" pitchFamily="34" charset="0"/>
              </a:rPr>
              <a:t>(“&lt;”+</a:t>
            </a:r>
            <a:r>
              <a:rPr lang="en-US" sz="1400" dirty="0" err="1">
                <a:latin typeface="HP Simplified" panose="020B0604020204020204" pitchFamily="34" charset="0"/>
              </a:rPr>
              <a:t>localName</a:t>
            </a:r>
            <a:r>
              <a:rPr lang="en-US" sz="1400" dirty="0">
                <a:latin typeface="HP Simplified" panose="020B0604020204020204" pitchFamily="34" charset="0"/>
              </a:rPr>
              <a:t>+”&gt;”);</a:t>
            </a:r>
          </a:p>
          <a:p>
            <a:r>
              <a:rPr lang="en-US" sz="1400" dirty="0" smtClean="0">
                <a:latin typeface="HP Simplified" panose="020B0604020204020204" pitchFamily="34" charset="0"/>
              </a:rPr>
              <a:t>}} </a:t>
            </a:r>
            <a:endParaRPr lang="en-US" sz="1400" dirty="0">
              <a:latin typeface="HP Simplified" panose="020B0604020204020204" pitchFamily="34" charset="0"/>
            </a:endParaRPr>
          </a:p>
          <a:p>
            <a:pPr>
              <a:lnSpc>
                <a:spcPct val="150000"/>
              </a:lnSpc>
            </a:pPr>
            <a:r>
              <a:rPr lang="en-US" sz="1400" dirty="0">
                <a:latin typeface="HP Simplified" panose="020B0604020204020204" pitchFamily="34" charset="0"/>
              </a:rPr>
              <a:t>  </a:t>
            </a:r>
          </a:p>
          <a:p>
            <a:pPr marL="171450" indent="-171450">
              <a:lnSpc>
                <a:spcPct val="150000"/>
              </a:lnSpc>
              <a:buFont typeface="Arial" panose="020B0604020202020204" pitchFamily="34" charset="0"/>
              <a:buChar char="•"/>
            </a:pPr>
            <a:endParaRPr lang="en-US" sz="1400" dirty="0">
              <a:latin typeface="HP Simplified" panose="020B0604020204020204" pitchFamily="34" charset="0"/>
            </a:endParaRP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954276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400523" y="378916"/>
            <a:ext cx="7754114" cy="323165"/>
          </a:xfrm>
        </p:spPr>
        <p:txBody>
          <a:bodyPr/>
          <a:lstStyle/>
          <a:p>
            <a:r>
              <a:rPr lang="en-US" dirty="0" smtClean="0">
                <a:latin typeface="HP Simplified" panose="020B0604020204020204" pitchFamily="34" charset="0"/>
              </a:rPr>
              <a:t>XML </a:t>
            </a:r>
            <a:endParaRPr lang="en-GB" sz="1350" b="0" dirty="0">
              <a:latin typeface="HP Simplified" panose="020B0604020204020204" pitchFamily="34" charset="0"/>
            </a:endParaRPr>
          </a:p>
        </p:txBody>
      </p:sp>
      <p:sp>
        <p:nvSpPr>
          <p:cNvPr id="2" name="TextBox 1"/>
          <p:cNvSpPr txBox="1"/>
          <p:nvPr/>
        </p:nvSpPr>
        <p:spPr>
          <a:xfrm>
            <a:off x="483649" y="801837"/>
            <a:ext cx="8261492" cy="4086049"/>
          </a:xfrm>
          <a:prstGeom prst="rect">
            <a:avLst/>
          </a:prstGeom>
          <a:noFill/>
        </p:spPr>
        <p:txBody>
          <a:bodyPr wrap="square" lIns="0" tIns="0" rIns="0" bIns="0" rtlCol="0">
            <a:noAutofit/>
          </a:bodyPr>
          <a:lstStyle/>
          <a:p>
            <a:pPr>
              <a:lnSpc>
                <a:spcPct val="150000"/>
              </a:lnSpc>
            </a:pPr>
            <a:r>
              <a:rPr lang="en-US" sz="1400" dirty="0" smtClean="0">
                <a:latin typeface="HP Simplified" panose="020B0604020204020204" pitchFamily="34" charset="0"/>
              </a:rPr>
              <a:t>Actual Content as per the agenda goes here..  Further content follow with this template slide.</a:t>
            </a:r>
          </a:p>
          <a:p>
            <a:pPr marL="171450" indent="-171450">
              <a:lnSpc>
                <a:spcPct val="150000"/>
              </a:lnSpc>
              <a:buFont typeface="Arial" panose="020B0604020202020204" pitchFamily="34" charset="0"/>
              <a:buChar char="•"/>
            </a:pPr>
            <a:endParaRPr lang="en-US" sz="1400" dirty="0">
              <a:latin typeface="HP Simplified" panose="020B0604020204020204" pitchFamily="34" charset="0"/>
            </a:endParaRP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953986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400523" y="378916"/>
            <a:ext cx="7754114" cy="323165"/>
          </a:xfrm>
        </p:spPr>
        <p:txBody>
          <a:bodyPr/>
          <a:lstStyle/>
          <a:p>
            <a:r>
              <a:rPr lang="en-US" dirty="0" smtClean="0">
                <a:latin typeface="HP Simplified" panose="020B0604020204020204" pitchFamily="34" charset="0"/>
              </a:rPr>
              <a:t>XML </a:t>
            </a:r>
            <a:endParaRPr lang="en-GB" sz="1350" b="0" dirty="0">
              <a:latin typeface="HP Simplified" panose="020B0604020204020204" pitchFamily="34" charset="0"/>
            </a:endParaRPr>
          </a:p>
        </p:txBody>
      </p:sp>
      <p:sp>
        <p:nvSpPr>
          <p:cNvPr id="2" name="TextBox 1"/>
          <p:cNvSpPr txBox="1"/>
          <p:nvPr/>
        </p:nvSpPr>
        <p:spPr>
          <a:xfrm>
            <a:off x="483649" y="801837"/>
            <a:ext cx="8261492" cy="4086049"/>
          </a:xfrm>
          <a:prstGeom prst="rect">
            <a:avLst/>
          </a:prstGeom>
          <a:noFill/>
        </p:spPr>
        <p:txBody>
          <a:bodyPr wrap="square" lIns="0" tIns="0" rIns="0" bIns="0" rtlCol="0">
            <a:noAutofit/>
          </a:bodyPr>
          <a:lstStyle/>
          <a:p>
            <a:pPr>
              <a:lnSpc>
                <a:spcPct val="150000"/>
              </a:lnSpc>
            </a:pPr>
            <a:r>
              <a:rPr lang="en-US" sz="1400" dirty="0" smtClean="0">
                <a:latin typeface="HP Simplified" panose="020B0604020204020204" pitchFamily="34" charset="0"/>
              </a:rPr>
              <a:t>Actual Content as per the agenda goes here..  Further content follow with this template slide.</a:t>
            </a:r>
          </a:p>
          <a:p>
            <a:pPr marL="171450" indent="-171450">
              <a:lnSpc>
                <a:spcPct val="150000"/>
              </a:lnSpc>
              <a:buFont typeface="Arial" panose="020B0604020202020204" pitchFamily="34" charset="0"/>
              <a:buChar char="•"/>
            </a:pPr>
            <a:endParaRPr lang="en-US" sz="1400" dirty="0">
              <a:latin typeface="HP Simplified" panose="020B0604020204020204" pitchFamily="34" charset="0"/>
            </a:endParaRP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250757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43925" y="421435"/>
            <a:ext cx="7996695" cy="219859"/>
          </a:xfrm>
        </p:spPr>
        <p:txBody>
          <a:bodyPr/>
          <a:lstStyle/>
          <a:p>
            <a:r>
              <a:rPr lang="en-GB" sz="1350" dirty="0" smtClean="0">
                <a:latin typeface="HP Simplified" panose="020B0604020204020204" pitchFamily="34" charset="0"/>
              </a:rPr>
              <a:t>1. What is XML </a:t>
            </a:r>
            <a:r>
              <a:rPr lang="en-US" sz="1400" dirty="0"/>
              <a:t>:-</a:t>
            </a:r>
            <a:endParaRPr lang="en-GB" sz="1350" dirty="0">
              <a:latin typeface="HP Simplified" panose="020B0604020204020204" pitchFamily="34" charset="0"/>
            </a:endParaRPr>
          </a:p>
        </p:txBody>
      </p:sp>
      <p:sp>
        <p:nvSpPr>
          <p:cNvPr id="2" name="TextBox 1"/>
          <p:cNvSpPr txBox="1"/>
          <p:nvPr/>
        </p:nvSpPr>
        <p:spPr>
          <a:xfrm>
            <a:off x="157942" y="631323"/>
            <a:ext cx="8261492" cy="4086049"/>
          </a:xfrm>
          <a:prstGeom prst="rect">
            <a:avLst/>
          </a:prstGeom>
          <a:noFill/>
        </p:spPr>
        <p:txBody>
          <a:bodyPr wrap="square" lIns="0" tIns="0" rIns="0" bIns="0" rtlCol="0">
            <a:noAutofit/>
          </a:bodyPr>
          <a:lstStyle/>
          <a:p>
            <a:pPr marL="285750" indent="-285750">
              <a:buFont typeface="Wingdings" panose="05000000000000000000" pitchFamily="2" charset="2"/>
              <a:buChar char="Ø"/>
            </a:pPr>
            <a:r>
              <a:rPr lang="en-US" sz="1200" b="1" dirty="0">
                <a:latin typeface="HP Simplified" panose="020B0604020204020204" pitchFamily="34" charset="0"/>
              </a:rPr>
              <a:t>XML </a:t>
            </a:r>
            <a:r>
              <a:rPr lang="en-US" sz="1200" dirty="0">
                <a:latin typeface="HP Simplified" panose="020B0604020204020204" pitchFamily="34" charset="0"/>
              </a:rPr>
              <a:t> stands for extensible markup Language . Markup Language is the </a:t>
            </a:r>
            <a:r>
              <a:rPr lang="en-US" sz="1200" dirty="0" smtClean="0">
                <a:latin typeface="HP Simplified" panose="020B0604020204020204" pitchFamily="34" charset="0"/>
              </a:rPr>
              <a:t>language</a:t>
            </a:r>
          </a:p>
          <a:p>
            <a:r>
              <a:rPr lang="en-US" sz="1200" dirty="0" smtClean="0">
                <a:latin typeface="HP Simplified" panose="020B0604020204020204" pitchFamily="34" charset="0"/>
              </a:rPr>
              <a:t> </a:t>
            </a:r>
            <a:r>
              <a:rPr lang="en-US" sz="1200" dirty="0">
                <a:latin typeface="HP Simplified" panose="020B0604020204020204" pitchFamily="34" charset="0"/>
              </a:rPr>
              <a:t>using which you can build other Language Like .HTML , XML.</a:t>
            </a:r>
          </a:p>
          <a:p>
            <a:pPr marL="285750" indent="-285750">
              <a:buFont typeface="Wingdings" panose="05000000000000000000" pitchFamily="2" charset="2"/>
              <a:buChar char="Ø"/>
            </a:pPr>
            <a:endParaRPr lang="en-US" sz="1200" b="1" dirty="0" smtClean="0">
              <a:latin typeface="HP Simplified" panose="020B0604020204020204" pitchFamily="34" charset="0"/>
            </a:endParaRPr>
          </a:p>
          <a:p>
            <a:pPr marL="285750" indent="-285750">
              <a:buFont typeface="Wingdings" panose="05000000000000000000" pitchFamily="2" charset="2"/>
              <a:buChar char="Ø"/>
            </a:pPr>
            <a:r>
              <a:rPr lang="en-US" sz="1200" b="1" dirty="0" smtClean="0">
                <a:latin typeface="HP Simplified" panose="020B0604020204020204" pitchFamily="34" charset="0"/>
              </a:rPr>
              <a:t>Jon </a:t>
            </a:r>
            <a:r>
              <a:rPr lang="en-US" sz="1200" b="1" dirty="0" err="1">
                <a:latin typeface="HP Simplified" panose="020B0604020204020204" pitchFamily="34" charset="0"/>
              </a:rPr>
              <a:t>Bosak</a:t>
            </a:r>
            <a:r>
              <a:rPr lang="en-US" sz="1200" dirty="0">
                <a:latin typeface="HP Simplified" panose="020B0604020204020204" pitchFamily="34" charset="0"/>
              </a:rPr>
              <a:t> led the creation of the </a:t>
            </a:r>
            <a:r>
              <a:rPr lang="en-US" sz="1200" u="sng" dirty="0">
                <a:latin typeface="HP Simplified" panose="020B0604020204020204" pitchFamily="34" charset="0"/>
                <a:hlinkClick r:id="rId3" tooltip="XML"/>
              </a:rPr>
              <a:t>XML</a:t>
            </a:r>
            <a:r>
              <a:rPr lang="en-US" sz="1200" dirty="0">
                <a:latin typeface="HP Simplified" panose="020B0604020204020204" pitchFamily="34" charset="0"/>
              </a:rPr>
              <a:t> specification at the </a:t>
            </a:r>
            <a:r>
              <a:rPr lang="en-US" sz="1200" u="sng" dirty="0">
                <a:latin typeface="HP Simplified" panose="020B0604020204020204" pitchFamily="34" charset="0"/>
                <a:hlinkClick r:id="rId4" tooltip="W3C"/>
              </a:rPr>
              <a:t>W3C</a:t>
            </a:r>
            <a:r>
              <a:rPr lang="en-US" sz="1200" dirty="0">
                <a:latin typeface="HP Simplified" panose="020B0604020204020204" pitchFamily="34" charset="0"/>
              </a:rPr>
              <a:t>.From 1996–2008</a:t>
            </a:r>
            <a:r>
              <a:rPr lang="en-US" sz="1200" dirty="0" smtClean="0">
                <a:latin typeface="HP Simplified" panose="020B0604020204020204" pitchFamily="34" charset="0"/>
              </a:rPr>
              <a:t>,</a:t>
            </a:r>
          </a:p>
          <a:p>
            <a:r>
              <a:rPr lang="en-US" sz="1200" dirty="0" smtClean="0">
                <a:latin typeface="HP Simplified" panose="020B0604020204020204" pitchFamily="34" charset="0"/>
              </a:rPr>
              <a:t> </a:t>
            </a:r>
            <a:r>
              <a:rPr lang="en-US" sz="1200" dirty="0">
                <a:latin typeface="HP Simplified" panose="020B0604020204020204" pitchFamily="34" charset="0"/>
              </a:rPr>
              <a:t>he worked for </a:t>
            </a:r>
            <a:r>
              <a:rPr lang="en-US" sz="1200" u="sng" dirty="0">
                <a:latin typeface="HP Simplified" panose="020B0604020204020204" pitchFamily="34" charset="0"/>
                <a:hlinkClick r:id="rId5" tooltip="Sun Microsystems"/>
              </a:rPr>
              <a:t>Sun Microsystems</a:t>
            </a:r>
            <a:r>
              <a:rPr lang="en-US" sz="1200" dirty="0">
                <a:latin typeface="HP Simplified" panose="020B0604020204020204" pitchFamily="34" charset="0"/>
              </a:rPr>
              <a:t>. </a:t>
            </a:r>
            <a:endParaRPr lang="en-US" sz="1200" b="1" dirty="0">
              <a:latin typeface="HP Simplified" panose="020B0604020204020204" pitchFamily="34" charset="0"/>
            </a:endParaRPr>
          </a:p>
          <a:p>
            <a:pPr marL="285750" indent="-285750">
              <a:buFont typeface="Wingdings" panose="05000000000000000000" pitchFamily="2" charset="2"/>
              <a:buChar char="Ø"/>
            </a:pPr>
            <a:endParaRPr lang="en-US" sz="1200" b="1" dirty="0" smtClean="0">
              <a:latin typeface="HP Simplified" panose="020B0604020204020204" pitchFamily="34" charset="0"/>
            </a:endParaRPr>
          </a:p>
          <a:p>
            <a:pPr marL="285750" indent="-285750">
              <a:buFont typeface="Wingdings" panose="05000000000000000000" pitchFamily="2" charset="2"/>
              <a:buChar char="Ø"/>
            </a:pPr>
            <a:endParaRPr lang="en-US" sz="1200" b="1" dirty="0">
              <a:latin typeface="HP Simplified" panose="020B0604020204020204" pitchFamily="34" charset="0"/>
            </a:endParaRPr>
          </a:p>
          <a:p>
            <a:endParaRPr lang="en-US" sz="1200" b="1" dirty="0" smtClean="0">
              <a:latin typeface="HP Simplified" panose="020B0604020204020204" pitchFamily="34" charset="0"/>
            </a:endParaRPr>
          </a:p>
          <a:p>
            <a:pPr marL="285750" indent="-285750">
              <a:buFont typeface="Wingdings" panose="05000000000000000000" pitchFamily="2" charset="2"/>
              <a:buChar char="Ø"/>
            </a:pPr>
            <a:r>
              <a:rPr lang="en-US" sz="1200" dirty="0" smtClean="0">
                <a:latin typeface="HP Simplified" panose="020B0604020204020204" pitchFamily="34" charset="0"/>
              </a:rPr>
              <a:t>XML </a:t>
            </a:r>
            <a:r>
              <a:rPr lang="en-US" sz="1200" dirty="0">
                <a:latin typeface="HP Simplified" panose="020B0604020204020204" pitchFamily="34" charset="0"/>
              </a:rPr>
              <a:t>defined and governed by w3org. The first and final virgin of XML is XML 1.0. </a:t>
            </a:r>
            <a:endParaRPr lang="en-US" sz="1200" dirty="0" smtClean="0">
              <a:latin typeface="HP Simplified" panose="020B0604020204020204" pitchFamily="34" charset="0"/>
            </a:endParaRPr>
          </a:p>
          <a:p>
            <a:pPr marL="285750" indent="-285750">
              <a:buFont typeface="Wingdings" panose="05000000000000000000" pitchFamily="2" charset="2"/>
              <a:buChar char="Ø"/>
            </a:pPr>
            <a:r>
              <a:rPr lang="en-US" sz="1200" dirty="0">
                <a:latin typeface="HP Simplified" panose="020B0604020204020204" pitchFamily="34" charset="0"/>
              </a:rPr>
              <a:t>XML is the document which represent data . Unlike C and C++ , JAVA etc. XML is not programing Language . It is the </a:t>
            </a:r>
            <a:r>
              <a:rPr lang="en-US" sz="1200" dirty="0" err="1">
                <a:latin typeface="HP Simplified" panose="020B0604020204020204" pitchFamily="34" charset="0"/>
              </a:rPr>
              <a:t>defacto</a:t>
            </a:r>
            <a:r>
              <a:rPr lang="en-US" sz="1200" dirty="0">
                <a:latin typeface="HP Simplified" panose="020B0604020204020204" pitchFamily="34" charset="0"/>
              </a:rPr>
              <a:t> standard for exchanging information between computer systems</a:t>
            </a:r>
            <a:r>
              <a:rPr lang="en-US" sz="1200" dirty="0" smtClean="0">
                <a:latin typeface="HP Simplified" panose="020B0604020204020204" pitchFamily="34" charset="0"/>
              </a:rPr>
              <a:t>.</a:t>
            </a:r>
          </a:p>
          <a:p>
            <a:pPr marL="285750" indent="-285750">
              <a:buFont typeface="Wingdings" panose="05000000000000000000" pitchFamily="2" charset="2"/>
              <a:buChar char="Ø"/>
            </a:pPr>
            <a:r>
              <a:rPr lang="en-US" sz="1200" dirty="0">
                <a:latin typeface="HP Simplified" panose="020B0604020204020204" pitchFamily="34" charset="0"/>
              </a:rPr>
              <a:t>When we represent data in xml document it would be more structured and has well defined semantics attached to it “semantics” here represents what a particular data field is representing or stands for , so for that any person reading  the xml document would be able to interpret in the same manner</a:t>
            </a:r>
          </a:p>
          <a:p>
            <a:pPr marL="285750" indent="-285750">
              <a:buFont typeface="Wingdings" panose="05000000000000000000" pitchFamily="2" charset="2"/>
              <a:buChar char="Ø"/>
            </a:pPr>
            <a:r>
              <a:rPr lang="en-US" sz="1200" dirty="0" smtClean="0">
                <a:latin typeface="HP Simplified" panose="020B0604020204020204" pitchFamily="34" charset="0"/>
              </a:rPr>
              <a:t>XML  </a:t>
            </a:r>
            <a:r>
              <a:rPr lang="en-US" sz="1200" dirty="0">
                <a:latin typeface="HP Simplified" panose="020B0604020204020204" pitchFamily="34" charset="0"/>
              </a:rPr>
              <a:t>is portable across the platform (windows Linux etc</a:t>
            </a:r>
            <a:r>
              <a:rPr lang="en-US" sz="1200" dirty="0" smtClean="0">
                <a:latin typeface="HP Simplified" panose="020B0604020204020204" pitchFamily="34" charset="0"/>
              </a:rPr>
              <a:t>.), No </a:t>
            </a:r>
            <a:r>
              <a:rPr lang="en-US" sz="1200" dirty="0">
                <a:latin typeface="HP Simplified" panose="020B0604020204020204" pitchFamily="34" charset="0"/>
              </a:rPr>
              <a:t>changes are required to carry the data across platform</a:t>
            </a:r>
            <a:r>
              <a:rPr lang="en-US" sz="1200" dirty="0" smtClean="0">
                <a:latin typeface="HP Simplified" panose="020B0604020204020204" pitchFamily="34" charset="0"/>
              </a:rPr>
              <a:t>.</a:t>
            </a:r>
          </a:p>
          <a:p>
            <a:pPr marL="285750" indent="-285750">
              <a:buFont typeface="Wingdings" panose="05000000000000000000" pitchFamily="2" charset="2"/>
              <a:buChar char="Ø"/>
            </a:pPr>
            <a:r>
              <a:rPr lang="en-US" sz="1200" dirty="0">
                <a:latin typeface="HP Simplified" panose="020B0604020204020204" pitchFamily="34" charset="0"/>
              </a:rPr>
              <a:t>Every Language has keywords. If you take Example as C , it has keywords like (if , for ,while, do , break, continue) . but when It comes to xml there are no keywords or reserved words. What you write will become the element of that xml document.</a:t>
            </a:r>
          </a:p>
          <a:p>
            <a:pPr marL="285750" indent="-285750">
              <a:lnSpc>
                <a:spcPct val="150000"/>
              </a:lnSpc>
              <a:buFont typeface="Wingdings" panose="05000000000000000000" pitchFamily="2" charset="2"/>
              <a:buChar char="Ø"/>
            </a:pPr>
            <a:endParaRPr lang="en-US" sz="1400" dirty="0">
              <a:latin typeface="HP Simplified" panose="020B0604020204020204" pitchFamily="34" charset="0"/>
            </a:endParaRPr>
          </a:p>
        </p:txBody>
      </p:sp>
      <p:grpSp>
        <p:nvGrpSpPr>
          <p:cNvPr id="4" name="Group 3"/>
          <p:cNvGrpSpPr>
            <a:grpSpLocks noChangeAspect="1"/>
          </p:cNvGrpSpPr>
          <p:nvPr/>
        </p:nvGrpSpPr>
        <p:grpSpPr>
          <a:xfrm>
            <a:off x="8668096" y="145210"/>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pic>
        <p:nvPicPr>
          <p:cNvPr id="7" name="Picture 6" descr="C:\Users\rajauriy\Desktop\Jon Boak.jpg"/>
          <p:cNvPicPr/>
          <p:nvPr/>
        </p:nvPicPr>
        <p:blipFill>
          <a:blip r:embed="rId6">
            <a:extLst>
              <a:ext uri="{28A0092B-C50C-407E-A947-70E740481C1C}">
                <a14:useLocalDpi xmlns:a14="http://schemas.microsoft.com/office/drawing/2010/main" val="0"/>
              </a:ext>
            </a:extLst>
          </a:blip>
          <a:srcRect/>
          <a:stretch>
            <a:fillRect/>
          </a:stretch>
        </p:blipFill>
        <p:spPr bwMode="auto">
          <a:xfrm>
            <a:off x="6251127" y="359522"/>
            <a:ext cx="2409825" cy="1704976"/>
          </a:xfrm>
          <a:prstGeom prst="rect">
            <a:avLst/>
          </a:prstGeom>
          <a:noFill/>
          <a:ln>
            <a:noFill/>
          </a:ln>
        </p:spPr>
      </p:pic>
    </p:spTree>
    <p:extLst>
      <p:ext uri="{BB962C8B-B14F-4D97-AF65-F5344CB8AC3E}">
        <p14:creationId xmlns:p14="http://schemas.microsoft.com/office/powerpoint/2010/main" val="1849486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400523" y="378916"/>
            <a:ext cx="7754114" cy="323165"/>
          </a:xfrm>
        </p:spPr>
        <p:txBody>
          <a:bodyPr/>
          <a:lstStyle/>
          <a:p>
            <a:r>
              <a:rPr lang="en-US" dirty="0" smtClean="0">
                <a:latin typeface="HP Simplified" panose="020B0604020204020204" pitchFamily="34" charset="0"/>
              </a:rPr>
              <a:t>XML </a:t>
            </a:r>
            <a:endParaRPr lang="en-GB" sz="1350" b="0" dirty="0">
              <a:latin typeface="HP Simplified" panose="020B0604020204020204" pitchFamily="34" charset="0"/>
            </a:endParaRPr>
          </a:p>
        </p:txBody>
      </p:sp>
      <p:sp>
        <p:nvSpPr>
          <p:cNvPr id="2" name="TextBox 1"/>
          <p:cNvSpPr txBox="1"/>
          <p:nvPr/>
        </p:nvSpPr>
        <p:spPr>
          <a:xfrm>
            <a:off x="483649" y="801837"/>
            <a:ext cx="8261492" cy="4086049"/>
          </a:xfrm>
          <a:prstGeom prst="rect">
            <a:avLst/>
          </a:prstGeom>
          <a:noFill/>
        </p:spPr>
        <p:txBody>
          <a:bodyPr wrap="square" lIns="0" tIns="0" rIns="0" bIns="0" rtlCol="0">
            <a:noAutofit/>
          </a:bodyPr>
          <a:lstStyle/>
          <a:p>
            <a:pPr>
              <a:lnSpc>
                <a:spcPct val="150000"/>
              </a:lnSpc>
            </a:pPr>
            <a:r>
              <a:rPr lang="en-US" sz="1400" dirty="0" smtClean="0">
                <a:latin typeface="HP Simplified" panose="020B0604020204020204" pitchFamily="34" charset="0"/>
              </a:rPr>
              <a:t>Actual Content as per the agenda goes here..  Further content follow with this template slide.</a:t>
            </a:r>
          </a:p>
          <a:p>
            <a:pPr marL="171450" indent="-171450">
              <a:lnSpc>
                <a:spcPct val="150000"/>
              </a:lnSpc>
              <a:buFont typeface="Arial" panose="020B0604020202020204" pitchFamily="34" charset="0"/>
              <a:buChar char="•"/>
            </a:pPr>
            <a:endParaRPr lang="en-US" sz="1400" dirty="0">
              <a:latin typeface="HP Simplified" panose="020B0604020204020204" pitchFamily="34" charset="0"/>
            </a:endParaRP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2372613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400523" y="378916"/>
            <a:ext cx="7754114" cy="323165"/>
          </a:xfrm>
        </p:spPr>
        <p:txBody>
          <a:bodyPr/>
          <a:lstStyle/>
          <a:p>
            <a:r>
              <a:rPr lang="en-US" dirty="0" smtClean="0">
                <a:latin typeface="HP Simplified" panose="020B0604020204020204" pitchFamily="34" charset="0"/>
              </a:rPr>
              <a:t>XML </a:t>
            </a:r>
            <a:endParaRPr lang="en-GB" sz="1350" b="0" dirty="0">
              <a:latin typeface="HP Simplified" panose="020B0604020204020204" pitchFamily="34" charset="0"/>
            </a:endParaRPr>
          </a:p>
        </p:txBody>
      </p:sp>
      <p:sp>
        <p:nvSpPr>
          <p:cNvPr id="2" name="TextBox 1"/>
          <p:cNvSpPr txBox="1"/>
          <p:nvPr/>
        </p:nvSpPr>
        <p:spPr>
          <a:xfrm>
            <a:off x="483649" y="801837"/>
            <a:ext cx="8261492" cy="4086049"/>
          </a:xfrm>
          <a:prstGeom prst="rect">
            <a:avLst/>
          </a:prstGeom>
          <a:noFill/>
        </p:spPr>
        <p:txBody>
          <a:bodyPr wrap="square" lIns="0" tIns="0" rIns="0" bIns="0" rtlCol="0">
            <a:noAutofit/>
          </a:bodyPr>
          <a:lstStyle/>
          <a:p>
            <a:pPr>
              <a:lnSpc>
                <a:spcPct val="150000"/>
              </a:lnSpc>
            </a:pPr>
            <a:r>
              <a:rPr lang="en-US" sz="1400" dirty="0" smtClean="0">
                <a:latin typeface="HP Simplified" panose="020B0604020204020204" pitchFamily="34" charset="0"/>
              </a:rPr>
              <a:t>Actual Content as per the agenda goes here..  Further content follow with this template slide.</a:t>
            </a:r>
          </a:p>
          <a:p>
            <a:pPr marL="171450" indent="-171450">
              <a:lnSpc>
                <a:spcPct val="150000"/>
              </a:lnSpc>
              <a:buFont typeface="Arial" panose="020B0604020202020204" pitchFamily="34" charset="0"/>
              <a:buChar char="•"/>
            </a:pPr>
            <a:endParaRPr lang="en-US" sz="1400" dirty="0">
              <a:latin typeface="HP Simplified" panose="020B0604020204020204" pitchFamily="34" charset="0"/>
            </a:endParaRP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4202208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400523" y="378916"/>
            <a:ext cx="7754114" cy="323165"/>
          </a:xfrm>
        </p:spPr>
        <p:txBody>
          <a:bodyPr/>
          <a:lstStyle/>
          <a:p>
            <a:r>
              <a:rPr lang="en-US" dirty="0" smtClean="0">
                <a:latin typeface="HP Simplified" panose="020B0604020204020204" pitchFamily="34" charset="0"/>
              </a:rPr>
              <a:t>XML </a:t>
            </a:r>
            <a:endParaRPr lang="en-GB" sz="1350" b="0" dirty="0">
              <a:latin typeface="HP Simplified" panose="020B0604020204020204" pitchFamily="34" charset="0"/>
            </a:endParaRPr>
          </a:p>
        </p:txBody>
      </p:sp>
      <p:sp>
        <p:nvSpPr>
          <p:cNvPr id="2" name="TextBox 1"/>
          <p:cNvSpPr txBox="1"/>
          <p:nvPr/>
        </p:nvSpPr>
        <p:spPr>
          <a:xfrm>
            <a:off x="483649" y="801837"/>
            <a:ext cx="8261492" cy="4086049"/>
          </a:xfrm>
          <a:prstGeom prst="rect">
            <a:avLst/>
          </a:prstGeom>
          <a:noFill/>
        </p:spPr>
        <p:txBody>
          <a:bodyPr wrap="square" lIns="0" tIns="0" rIns="0" bIns="0" rtlCol="0">
            <a:noAutofit/>
          </a:bodyPr>
          <a:lstStyle/>
          <a:p>
            <a:pPr>
              <a:lnSpc>
                <a:spcPct val="150000"/>
              </a:lnSpc>
            </a:pPr>
            <a:r>
              <a:rPr lang="en-US" sz="1400" dirty="0" smtClean="0">
                <a:latin typeface="HP Simplified" panose="020B0604020204020204" pitchFamily="34" charset="0"/>
              </a:rPr>
              <a:t>Actual Content as per the agenda goes here..  Further content follow with this template slide.</a:t>
            </a:r>
          </a:p>
          <a:p>
            <a:pPr marL="171450" indent="-171450">
              <a:lnSpc>
                <a:spcPct val="150000"/>
              </a:lnSpc>
              <a:buFont typeface="Arial" panose="020B0604020202020204" pitchFamily="34" charset="0"/>
              <a:buChar char="•"/>
            </a:pPr>
            <a:endParaRPr lang="en-US" sz="1400" dirty="0">
              <a:latin typeface="HP Simplified" panose="020B0604020204020204" pitchFamily="34" charset="0"/>
            </a:endParaRP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2765928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400523" y="378916"/>
            <a:ext cx="7754114" cy="323165"/>
          </a:xfrm>
        </p:spPr>
        <p:txBody>
          <a:bodyPr/>
          <a:lstStyle/>
          <a:p>
            <a:r>
              <a:rPr lang="en-US" dirty="0" smtClean="0">
                <a:latin typeface="HP Simplified" panose="020B0604020204020204" pitchFamily="34" charset="0"/>
              </a:rPr>
              <a:t>XML </a:t>
            </a:r>
            <a:endParaRPr lang="en-GB" sz="1350" b="0" dirty="0">
              <a:latin typeface="HP Simplified" panose="020B0604020204020204" pitchFamily="34" charset="0"/>
            </a:endParaRPr>
          </a:p>
        </p:txBody>
      </p:sp>
      <p:sp>
        <p:nvSpPr>
          <p:cNvPr id="2" name="TextBox 1"/>
          <p:cNvSpPr txBox="1"/>
          <p:nvPr/>
        </p:nvSpPr>
        <p:spPr>
          <a:xfrm>
            <a:off x="483649" y="801837"/>
            <a:ext cx="8261492" cy="4086049"/>
          </a:xfrm>
          <a:prstGeom prst="rect">
            <a:avLst/>
          </a:prstGeom>
          <a:noFill/>
        </p:spPr>
        <p:txBody>
          <a:bodyPr wrap="square" lIns="0" tIns="0" rIns="0" bIns="0" rtlCol="0">
            <a:noAutofit/>
          </a:bodyPr>
          <a:lstStyle/>
          <a:p>
            <a:pPr>
              <a:lnSpc>
                <a:spcPct val="150000"/>
              </a:lnSpc>
            </a:pPr>
            <a:r>
              <a:rPr lang="en-US" sz="1400" dirty="0" smtClean="0">
                <a:latin typeface="HP Simplified" panose="020B0604020204020204" pitchFamily="34" charset="0"/>
              </a:rPr>
              <a:t>Actual Content as per the agenda goes here..  Further content follow with this template slide.</a:t>
            </a:r>
          </a:p>
          <a:p>
            <a:pPr marL="171450" indent="-171450">
              <a:lnSpc>
                <a:spcPct val="150000"/>
              </a:lnSpc>
              <a:buFont typeface="Arial" panose="020B0604020202020204" pitchFamily="34" charset="0"/>
              <a:buChar char="•"/>
            </a:pPr>
            <a:endParaRPr lang="en-US" sz="1400" dirty="0">
              <a:latin typeface="HP Simplified" panose="020B0604020204020204" pitchFamily="34" charset="0"/>
            </a:endParaRP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57044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400523" y="378916"/>
            <a:ext cx="7754114" cy="323165"/>
          </a:xfrm>
        </p:spPr>
        <p:txBody>
          <a:bodyPr/>
          <a:lstStyle/>
          <a:p>
            <a:r>
              <a:rPr lang="en-US" dirty="0" smtClean="0">
                <a:latin typeface="HP Simplified" panose="020B0604020204020204" pitchFamily="34" charset="0"/>
              </a:rPr>
              <a:t>XML </a:t>
            </a:r>
            <a:endParaRPr lang="en-GB" sz="1350" b="0" dirty="0">
              <a:latin typeface="HP Simplified" panose="020B0604020204020204" pitchFamily="34" charset="0"/>
            </a:endParaRPr>
          </a:p>
        </p:txBody>
      </p:sp>
      <p:sp>
        <p:nvSpPr>
          <p:cNvPr id="2" name="TextBox 1"/>
          <p:cNvSpPr txBox="1"/>
          <p:nvPr/>
        </p:nvSpPr>
        <p:spPr>
          <a:xfrm>
            <a:off x="483649" y="801837"/>
            <a:ext cx="8261492" cy="4086049"/>
          </a:xfrm>
          <a:prstGeom prst="rect">
            <a:avLst/>
          </a:prstGeom>
          <a:noFill/>
        </p:spPr>
        <p:txBody>
          <a:bodyPr wrap="square" lIns="0" tIns="0" rIns="0" bIns="0" rtlCol="0">
            <a:noAutofit/>
          </a:bodyPr>
          <a:lstStyle/>
          <a:p>
            <a:pPr>
              <a:lnSpc>
                <a:spcPct val="150000"/>
              </a:lnSpc>
            </a:pPr>
            <a:r>
              <a:rPr lang="en-US" sz="1400" dirty="0" smtClean="0">
                <a:latin typeface="HP Simplified" panose="020B0604020204020204" pitchFamily="34" charset="0"/>
              </a:rPr>
              <a:t>Actual Content as per the agenda goes here..  Further content follow with this template slide.</a:t>
            </a:r>
          </a:p>
          <a:p>
            <a:pPr marL="171450" indent="-171450">
              <a:lnSpc>
                <a:spcPct val="150000"/>
              </a:lnSpc>
              <a:buFont typeface="Arial" panose="020B0604020202020204" pitchFamily="34" charset="0"/>
              <a:buChar char="•"/>
            </a:pPr>
            <a:endParaRPr lang="en-US" sz="1400" dirty="0">
              <a:latin typeface="HP Simplified" panose="020B0604020204020204" pitchFamily="34" charset="0"/>
            </a:endParaRP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3003009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400523" y="378916"/>
            <a:ext cx="7754114" cy="323165"/>
          </a:xfrm>
        </p:spPr>
        <p:txBody>
          <a:bodyPr/>
          <a:lstStyle/>
          <a:p>
            <a:r>
              <a:rPr lang="en-US" dirty="0" smtClean="0">
                <a:latin typeface="HP Simplified" panose="020B0604020204020204" pitchFamily="34" charset="0"/>
              </a:rPr>
              <a:t>XML </a:t>
            </a:r>
            <a:endParaRPr lang="en-GB" sz="1350" b="0" dirty="0">
              <a:latin typeface="HP Simplified" panose="020B0604020204020204" pitchFamily="34" charset="0"/>
            </a:endParaRPr>
          </a:p>
        </p:txBody>
      </p:sp>
      <p:sp>
        <p:nvSpPr>
          <p:cNvPr id="2" name="TextBox 1"/>
          <p:cNvSpPr txBox="1"/>
          <p:nvPr/>
        </p:nvSpPr>
        <p:spPr>
          <a:xfrm>
            <a:off x="483649" y="801837"/>
            <a:ext cx="8261492" cy="4086049"/>
          </a:xfrm>
          <a:prstGeom prst="rect">
            <a:avLst/>
          </a:prstGeom>
          <a:noFill/>
        </p:spPr>
        <p:txBody>
          <a:bodyPr wrap="square" lIns="0" tIns="0" rIns="0" bIns="0" rtlCol="0">
            <a:noAutofit/>
          </a:bodyPr>
          <a:lstStyle/>
          <a:p>
            <a:pPr>
              <a:lnSpc>
                <a:spcPct val="150000"/>
              </a:lnSpc>
            </a:pPr>
            <a:r>
              <a:rPr lang="en-US" sz="1400" dirty="0" smtClean="0">
                <a:latin typeface="HP Simplified" panose="020B0604020204020204" pitchFamily="34" charset="0"/>
              </a:rPr>
              <a:t>Actual Content as per the agenda goes here..  Further content follow with this template slide.</a:t>
            </a:r>
          </a:p>
          <a:p>
            <a:pPr marL="171450" indent="-171450">
              <a:lnSpc>
                <a:spcPct val="150000"/>
              </a:lnSpc>
              <a:buFont typeface="Arial" panose="020B0604020202020204" pitchFamily="34" charset="0"/>
              <a:buChar char="•"/>
            </a:pPr>
            <a:endParaRPr lang="en-US" sz="1400" dirty="0">
              <a:latin typeface="HP Simplified" panose="020B0604020204020204" pitchFamily="34" charset="0"/>
            </a:endParaRP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1471439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59663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83127" y="378916"/>
            <a:ext cx="8071510" cy="276226"/>
          </a:xfrm>
        </p:spPr>
        <p:txBody>
          <a:bodyPr/>
          <a:lstStyle/>
          <a:p>
            <a:r>
              <a:rPr lang="en-US" dirty="0" smtClean="0">
                <a:latin typeface="HP Simplified" panose="020B0604020204020204" pitchFamily="34" charset="0"/>
              </a:rPr>
              <a:t> </a:t>
            </a:r>
            <a:r>
              <a:rPr lang="en-US" sz="1600" dirty="0" smtClean="0">
                <a:latin typeface="HP Simplified" panose="020B0604020204020204" pitchFamily="34" charset="0"/>
              </a:rPr>
              <a:t>2. Advantages of XML </a:t>
            </a:r>
            <a:r>
              <a:rPr lang="en-US" sz="1600" dirty="0"/>
              <a:t>:-</a:t>
            </a:r>
            <a:endParaRPr lang="en-GB" sz="1600" b="0" dirty="0">
              <a:latin typeface="HP Simplified" panose="020B0604020204020204" pitchFamily="34" charset="0"/>
            </a:endParaRPr>
          </a:p>
        </p:txBody>
      </p:sp>
      <p:sp>
        <p:nvSpPr>
          <p:cNvPr id="2" name="TextBox 1"/>
          <p:cNvSpPr txBox="1"/>
          <p:nvPr/>
        </p:nvSpPr>
        <p:spPr>
          <a:xfrm>
            <a:off x="67650" y="669429"/>
            <a:ext cx="8662014" cy="4232745"/>
          </a:xfrm>
          <a:prstGeom prst="rect">
            <a:avLst/>
          </a:prstGeom>
          <a:noFill/>
        </p:spPr>
        <p:txBody>
          <a:bodyPr wrap="square" lIns="0" tIns="0" rIns="0" bIns="0" rtlCol="0">
            <a:noAutofit/>
          </a:bodyPr>
          <a:lstStyle/>
          <a:p>
            <a:r>
              <a:rPr lang="en-US" sz="1400" dirty="0" smtClean="0"/>
              <a:t> </a:t>
            </a:r>
            <a:r>
              <a:rPr lang="en-US" sz="1200" dirty="0" smtClean="0">
                <a:latin typeface="HP Simplified" panose="020B0604020204020204" pitchFamily="34" charset="0"/>
              </a:rPr>
              <a:t>Following </a:t>
            </a:r>
            <a:r>
              <a:rPr lang="en-US" sz="1200" dirty="0">
                <a:latin typeface="HP Simplified" panose="020B0604020204020204" pitchFamily="34" charset="0"/>
              </a:rPr>
              <a:t>are the advantages </a:t>
            </a:r>
            <a:r>
              <a:rPr lang="en-US" sz="1200" dirty="0" smtClean="0">
                <a:latin typeface="HP Simplified" panose="020B0604020204020204" pitchFamily="34" charset="0"/>
              </a:rPr>
              <a:t>of </a:t>
            </a:r>
            <a:r>
              <a:rPr lang="en-US" sz="1200" dirty="0">
                <a:latin typeface="HP Simplified" panose="020B0604020204020204" pitchFamily="34" charset="0"/>
              </a:rPr>
              <a:t>XML provides:</a:t>
            </a:r>
          </a:p>
          <a:p>
            <a:pPr marL="285750" lvl="0" indent="-285750">
              <a:buFont typeface="Wingdings" panose="05000000000000000000" pitchFamily="2" charset="2"/>
              <a:buChar char="ü"/>
            </a:pPr>
            <a:r>
              <a:rPr lang="en-US" sz="1200" b="1" dirty="0">
                <a:latin typeface="HP Simplified" panose="020B0604020204020204" pitchFamily="34" charset="0"/>
              </a:rPr>
              <a:t>Technology agnostic</a:t>
            </a:r>
            <a:r>
              <a:rPr lang="en-US" sz="1200" dirty="0">
                <a:latin typeface="HP Simplified" panose="020B0604020204020204" pitchFamily="34" charset="0"/>
              </a:rPr>
              <a:t> - Being plain text, XML is technology independent. It can be used by any technology for data storage and transmission purpose</a:t>
            </a:r>
            <a:r>
              <a:rPr lang="en-US" sz="1200" dirty="0" smtClean="0">
                <a:latin typeface="HP Simplified" panose="020B0604020204020204" pitchFamily="34" charset="0"/>
              </a:rPr>
              <a:t>.</a:t>
            </a:r>
          </a:p>
          <a:p>
            <a:pPr marL="285750" lvl="0" indent="-285750">
              <a:buFont typeface="Wingdings" panose="05000000000000000000" pitchFamily="2" charset="2"/>
              <a:buChar char="ü"/>
            </a:pPr>
            <a:r>
              <a:rPr lang="en-US" sz="1200" b="1" dirty="0" smtClean="0">
                <a:latin typeface="HP Simplified" panose="020B0604020204020204" pitchFamily="34" charset="0"/>
              </a:rPr>
              <a:t>Human </a:t>
            </a:r>
            <a:r>
              <a:rPr lang="en-US" sz="1200" b="1" dirty="0">
                <a:latin typeface="HP Simplified" panose="020B0604020204020204" pitchFamily="34" charset="0"/>
              </a:rPr>
              <a:t>readable</a:t>
            </a:r>
            <a:r>
              <a:rPr lang="en-US" sz="1200" dirty="0">
                <a:latin typeface="HP Simplified" panose="020B0604020204020204" pitchFamily="34" charset="0"/>
              </a:rPr>
              <a:t>- XML uses simple text format. It is human readable and understandable.</a:t>
            </a:r>
          </a:p>
          <a:p>
            <a:pPr marL="285750" lvl="0" indent="-285750">
              <a:buFont typeface="Wingdings" panose="05000000000000000000" pitchFamily="2" charset="2"/>
              <a:buChar char="ü"/>
            </a:pPr>
            <a:r>
              <a:rPr lang="en-US" sz="1200" b="1" dirty="0">
                <a:latin typeface="HP Simplified" panose="020B0604020204020204" pitchFamily="34" charset="0"/>
              </a:rPr>
              <a:t>Extensible</a:t>
            </a:r>
            <a:r>
              <a:rPr lang="en-US" sz="1200" dirty="0">
                <a:latin typeface="HP Simplified" panose="020B0604020204020204" pitchFamily="34" charset="0"/>
              </a:rPr>
              <a:t> - in XML, custom tags can be created and used very easily.</a:t>
            </a:r>
          </a:p>
          <a:p>
            <a:pPr marL="285750" lvl="0" indent="-285750">
              <a:buFont typeface="Wingdings" panose="05000000000000000000" pitchFamily="2" charset="2"/>
              <a:buChar char="ü"/>
            </a:pPr>
            <a:r>
              <a:rPr lang="en-US" sz="1200" b="1" dirty="0">
                <a:latin typeface="HP Simplified" panose="020B0604020204020204" pitchFamily="34" charset="0"/>
              </a:rPr>
              <a:t>Allow Validation</a:t>
            </a:r>
            <a:r>
              <a:rPr lang="en-US" sz="1200" dirty="0">
                <a:latin typeface="HP Simplified" panose="020B0604020204020204" pitchFamily="34" charset="0"/>
              </a:rPr>
              <a:t> - Using XSD, DTD and XML structure can be validated easily</a:t>
            </a:r>
            <a:r>
              <a:rPr lang="en-US" sz="1200" dirty="0" smtClean="0">
                <a:latin typeface="HP Simplified" panose="020B0604020204020204" pitchFamily="34" charset="0"/>
              </a:rPr>
              <a:t>.</a:t>
            </a:r>
          </a:p>
          <a:p>
            <a:pPr lvl="0"/>
            <a:endParaRPr lang="en-US" sz="1400" dirty="0" smtClean="0"/>
          </a:p>
          <a:p>
            <a:pPr lvl="0"/>
            <a:r>
              <a:rPr lang="en-US" sz="1400" dirty="0">
                <a:latin typeface="HP Simplified" panose="020B0604020204020204" pitchFamily="34" charset="0"/>
              </a:rPr>
              <a:t> </a:t>
            </a:r>
            <a:r>
              <a:rPr lang="en-US" sz="1600" b="1" dirty="0" smtClean="0">
                <a:latin typeface="HP Simplified" panose="020B0604020204020204" pitchFamily="34" charset="0"/>
              </a:rPr>
              <a:t>3. Disadvantages </a:t>
            </a:r>
            <a:r>
              <a:rPr lang="en-US" sz="1600" b="1" dirty="0">
                <a:latin typeface="HP Simplified" panose="020B0604020204020204" pitchFamily="34" charset="0"/>
              </a:rPr>
              <a:t>of </a:t>
            </a:r>
            <a:r>
              <a:rPr lang="en-US" sz="1600" b="1" dirty="0" smtClean="0">
                <a:latin typeface="HP Simplified" panose="020B0604020204020204" pitchFamily="34" charset="0"/>
              </a:rPr>
              <a:t>XML </a:t>
            </a:r>
            <a:r>
              <a:rPr lang="en-US" sz="1600" b="1" dirty="0"/>
              <a:t>:-</a:t>
            </a:r>
            <a:endParaRPr lang="en-US" sz="1600" b="1" dirty="0" smtClean="0">
              <a:latin typeface="HP Simplified" panose="020B0604020204020204" pitchFamily="34" charset="0"/>
            </a:endParaRPr>
          </a:p>
          <a:p>
            <a:r>
              <a:rPr lang="en-US" sz="1200" dirty="0" smtClean="0">
                <a:latin typeface="HP Simplified" panose="020B0604020204020204" pitchFamily="34" charset="0"/>
              </a:rPr>
              <a:t> Following </a:t>
            </a:r>
            <a:r>
              <a:rPr lang="en-US" sz="1200" dirty="0">
                <a:latin typeface="HP Simplified" panose="020B0604020204020204" pitchFamily="34" charset="0"/>
              </a:rPr>
              <a:t>are the disadvantages of XML usage:</a:t>
            </a:r>
          </a:p>
          <a:p>
            <a:pPr marL="171450" lvl="0" indent="-171450">
              <a:buFont typeface="Wingdings" panose="05000000000000000000" pitchFamily="2" charset="2"/>
              <a:buChar char="ü"/>
            </a:pPr>
            <a:r>
              <a:rPr lang="en-US" sz="1200" b="1" dirty="0">
                <a:latin typeface="HP Simplified" panose="020B0604020204020204" pitchFamily="34" charset="0"/>
              </a:rPr>
              <a:t>Redundant Syntax</a:t>
            </a:r>
            <a:r>
              <a:rPr lang="en-US" sz="1200" dirty="0">
                <a:latin typeface="HP Simplified" panose="020B0604020204020204" pitchFamily="34" charset="0"/>
              </a:rPr>
              <a:t> - Normally XML file contains lot of </a:t>
            </a:r>
            <a:r>
              <a:rPr lang="en-US" sz="1200" dirty="0" err="1">
                <a:latin typeface="HP Simplified" panose="020B0604020204020204" pitchFamily="34" charset="0"/>
              </a:rPr>
              <a:t>repeatitive</a:t>
            </a:r>
            <a:r>
              <a:rPr lang="en-US" sz="1200" dirty="0">
                <a:latin typeface="HP Simplified" panose="020B0604020204020204" pitchFamily="34" charset="0"/>
              </a:rPr>
              <a:t> terms.</a:t>
            </a:r>
          </a:p>
          <a:p>
            <a:pPr marL="171450" lvl="0" indent="-171450">
              <a:buFont typeface="Wingdings" panose="05000000000000000000" pitchFamily="2" charset="2"/>
              <a:buChar char="ü"/>
            </a:pPr>
            <a:r>
              <a:rPr lang="en-US" sz="1200" b="1" dirty="0">
                <a:latin typeface="HP Simplified" panose="020B0604020204020204" pitchFamily="34" charset="0"/>
              </a:rPr>
              <a:t>Verbose</a:t>
            </a:r>
            <a:r>
              <a:rPr lang="en-US" sz="1200" dirty="0">
                <a:latin typeface="HP Simplified" panose="020B0604020204020204" pitchFamily="34" charset="0"/>
              </a:rPr>
              <a:t>-Being a verbose language, XML file size increases the transmission and storage costs</a:t>
            </a:r>
            <a:r>
              <a:rPr lang="en-US" sz="1200" dirty="0" smtClean="0">
                <a:latin typeface="HP Simplified" panose="020B0604020204020204" pitchFamily="34" charset="0"/>
              </a:rPr>
              <a:t>.</a:t>
            </a:r>
            <a:endParaRPr lang="en-US" sz="1600" b="1" dirty="0">
              <a:latin typeface="HP Simplified" panose="020B0604020204020204" pitchFamily="34" charset="0"/>
            </a:endParaRPr>
          </a:p>
          <a:p>
            <a:pPr>
              <a:lnSpc>
                <a:spcPct val="150000"/>
              </a:lnSpc>
            </a:pPr>
            <a:r>
              <a:rPr lang="en-US" sz="1600" b="1" dirty="0" smtClean="0">
                <a:latin typeface="HP Simplified" panose="020B0604020204020204" pitchFamily="34" charset="0"/>
              </a:rPr>
              <a:t>4. XML Element </a:t>
            </a:r>
            <a:r>
              <a:rPr lang="en-US" sz="1600" b="1" dirty="0"/>
              <a:t>:-</a:t>
            </a:r>
            <a:endParaRPr lang="en-US" sz="1600" b="1" dirty="0" smtClean="0">
              <a:latin typeface="HP Simplified" panose="020B0604020204020204" pitchFamily="34" charset="0"/>
            </a:endParaRPr>
          </a:p>
          <a:p>
            <a:pPr marL="171450" indent="-171450">
              <a:buFont typeface="Wingdings" panose="05000000000000000000" pitchFamily="2" charset="2"/>
              <a:buChar char="Ø"/>
            </a:pPr>
            <a:r>
              <a:rPr lang="en-US" sz="1200" dirty="0">
                <a:latin typeface="HP Simplified" panose="020B0604020204020204" pitchFamily="34" charset="0"/>
              </a:rPr>
              <a:t>Element in an xml is written in angular braces for e.g. &lt;beans&gt;. In  xml there are two types of elements as follows</a:t>
            </a:r>
          </a:p>
          <a:p>
            <a:pPr lvl="0"/>
            <a:r>
              <a:rPr lang="en-US" sz="1200" dirty="0" smtClean="0">
                <a:latin typeface="HP Simplified" panose="020B0604020204020204" pitchFamily="34" charset="0"/>
              </a:rPr>
              <a:t>    (1) Start </a:t>
            </a:r>
            <a:r>
              <a:rPr lang="en-US" sz="1200" dirty="0">
                <a:latin typeface="HP Simplified" panose="020B0604020204020204" pitchFamily="34" charset="0"/>
              </a:rPr>
              <a:t>Element/Opening tag:-Start element is the element which is written in &lt;</a:t>
            </a:r>
            <a:r>
              <a:rPr lang="en-US" sz="1200" dirty="0" err="1">
                <a:latin typeface="HP Simplified" panose="020B0604020204020204" pitchFamily="34" charset="0"/>
              </a:rPr>
              <a:t>elementname</a:t>
            </a:r>
            <a:r>
              <a:rPr lang="en-US" sz="1200" dirty="0">
                <a:latin typeface="HP Simplified" panose="020B0604020204020204" pitchFamily="34" charset="0"/>
              </a:rPr>
              <a:t>&gt; indicating the start of block.</a:t>
            </a:r>
          </a:p>
          <a:p>
            <a:pPr lvl="0"/>
            <a:r>
              <a:rPr lang="en-US" sz="1200" dirty="0" smtClean="0">
                <a:latin typeface="HP Simplified" panose="020B0604020204020204" pitchFamily="34" charset="0"/>
              </a:rPr>
              <a:t>    (2</a:t>
            </a:r>
            <a:r>
              <a:rPr lang="en-US" sz="1200" dirty="0">
                <a:latin typeface="HP Simplified" panose="020B0604020204020204" pitchFamily="34" charset="0"/>
              </a:rPr>
              <a:t>) End Element/End tag:- End Element is the Element which is written in &lt;/</a:t>
            </a:r>
            <a:r>
              <a:rPr lang="en-US" sz="1200" dirty="0" err="1">
                <a:latin typeface="HP Simplified" panose="020B0604020204020204" pitchFamily="34" charset="0"/>
              </a:rPr>
              <a:t>elementname</a:t>
            </a:r>
            <a:r>
              <a:rPr lang="en-US" sz="1200" dirty="0">
                <a:latin typeface="HP Simplified" panose="020B0604020204020204" pitchFamily="34" charset="0"/>
              </a:rPr>
              <a:t>&gt; indicating the end of a block.</a:t>
            </a:r>
          </a:p>
          <a:p>
            <a:pPr marL="171450" indent="-171450">
              <a:buFont typeface="Wingdings" panose="05000000000000000000" pitchFamily="2" charset="2"/>
              <a:buChar char="Ø"/>
            </a:pPr>
            <a:r>
              <a:rPr lang="en-US" sz="1200" dirty="0">
                <a:latin typeface="HP Simplified" panose="020B0604020204020204" pitchFamily="34" charset="0"/>
              </a:rPr>
              <a:t>As everything is written in terms of start and  end elements, xml is said to be more structure in nature.  An xml Element may contain content or may contain other element under it. So xml elements which contain other element in it are called as compound element or xml containers.</a:t>
            </a:r>
          </a:p>
          <a:p>
            <a:pPr>
              <a:lnSpc>
                <a:spcPct val="150000"/>
              </a:lnSpc>
            </a:pPr>
            <a:endParaRPr lang="en-US" sz="1600" b="1" dirty="0" smtClean="0">
              <a:latin typeface="HP Simplified" panose="020B0604020204020204" pitchFamily="34" charset="0"/>
            </a:endParaRPr>
          </a:p>
          <a:p>
            <a:pPr>
              <a:lnSpc>
                <a:spcPct val="150000"/>
              </a:lnSpc>
            </a:pPr>
            <a:endParaRPr lang="en-US" sz="1600" b="1" dirty="0">
              <a:latin typeface="HP Simplified" panose="020B0604020204020204" pitchFamily="34" charset="0"/>
            </a:endParaRPr>
          </a:p>
          <a:p>
            <a:pPr>
              <a:lnSpc>
                <a:spcPct val="150000"/>
              </a:lnSpc>
            </a:pPr>
            <a:endParaRPr lang="en-US" sz="1400" dirty="0" smtClean="0">
              <a:latin typeface="HP Simplified" panose="020B0604020204020204" pitchFamily="34" charset="0"/>
            </a:endParaRPr>
          </a:p>
          <a:p>
            <a:pPr marL="171450" indent="-171450">
              <a:lnSpc>
                <a:spcPct val="150000"/>
              </a:lnSpc>
              <a:buFont typeface="Arial" panose="020B0604020202020204" pitchFamily="34" charset="0"/>
              <a:buChar char="•"/>
            </a:pPr>
            <a:endParaRPr lang="en-US" sz="1400" dirty="0">
              <a:latin typeface="HP Simplified" panose="020B0604020204020204" pitchFamily="34" charset="0"/>
            </a:endParaRPr>
          </a:p>
        </p:txBody>
      </p:sp>
      <p:grpSp>
        <p:nvGrpSpPr>
          <p:cNvPr id="4" name="Group 3"/>
          <p:cNvGrpSpPr>
            <a:grpSpLocks noChangeAspect="1"/>
          </p:cNvGrpSpPr>
          <p:nvPr/>
        </p:nvGrpSpPr>
        <p:grpSpPr>
          <a:xfrm>
            <a:off x="8668097" y="121741"/>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12827007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157163" y="378916"/>
            <a:ext cx="7997474" cy="323165"/>
          </a:xfrm>
        </p:spPr>
        <p:txBody>
          <a:bodyPr/>
          <a:lstStyle/>
          <a:p>
            <a:r>
              <a:rPr lang="en-US" sz="1600" dirty="0" smtClean="0">
                <a:latin typeface="HP Simplified" panose="020B0604020204020204" pitchFamily="34" charset="0"/>
              </a:rPr>
              <a:t>5. XML Attribute </a:t>
            </a:r>
            <a:r>
              <a:rPr lang="en-US" sz="1600" dirty="0"/>
              <a:t>:-</a:t>
            </a:r>
            <a:endParaRPr lang="en-GB" sz="1600" b="0" dirty="0">
              <a:latin typeface="HP Simplified" panose="020B0604020204020204" pitchFamily="34" charset="0"/>
            </a:endParaRPr>
          </a:p>
        </p:txBody>
      </p:sp>
      <p:sp>
        <p:nvSpPr>
          <p:cNvPr id="2" name="TextBox 1"/>
          <p:cNvSpPr txBox="1"/>
          <p:nvPr/>
        </p:nvSpPr>
        <p:spPr>
          <a:xfrm>
            <a:off x="157163" y="587653"/>
            <a:ext cx="8587978" cy="4300234"/>
          </a:xfrm>
          <a:prstGeom prst="rect">
            <a:avLst/>
          </a:prstGeom>
          <a:noFill/>
        </p:spPr>
        <p:txBody>
          <a:bodyPr wrap="square" lIns="0" tIns="0" rIns="0" bIns="0" rtlCol="0">
            <a:noAutofit/>
          </a:bodyPr>
          <a:lstStyle/>
          <a:p>
            <a:pPr marL="285750" indent="-285750">
              <a:buFont typeface="Wingdings" panose="05000000000000000000" pitchFamily="2" charset="2"/>
              <a:buChar char="Ø"/>
            </a:pPr>
            <a:r>
              <a:rPr lang="en-US" sz="1200" dirty="0">
                <a:latin typeface="HP Simplified" panose="020B0604020204020204" pitchFamily="34" charset="0"/>
              </a:rPr>
              <a:t>If we want to have supplementary information attached to an element  instead of having it as content or another element , we can write it as an Attribute of the element </a:t>
            </a:r>
          </a:p>
          <a:p>
            <a:r>
              <a:rPr lang="en-US" sz="1200" dirty="0" smtClean="0">
                <a:latin typeface="HP Simplified" panose="020B0604020204020204" pitchFamily="34" charset="0"/>
              </a:rPr>
              <a:t>  Example</a:t>
            </a:r>
            <a:r>
              <a:rPr lang="en-US" sz="1200" dirty="0">
                <a:latin typeface="HP Simplified" panose="020B0604020204020204" pitchFamily="34" charset="0"/>
              </a:rPr>
              <a:t>:-</a:t>
            </a:r>
          </a:p>
          <a:p>
            <a:r>
              <a:rPr lang="en-US" sz="1200" dirty="0" smtClean="0">
                <a:latin typeface="HP Simplified" panose="020B0604020204020204" pitchFamily="34" charset="0"/>
              </a:rPr>
              <a:t>                     &lt;</a:t>
            </a:r>
            <a:r>
              <a:rPr lang="en-US" sz="1200" dirty="0">
                <a:latin typeface="HP Simplified" panose="020B0604020204020204" pitchFamily="34" charset="0"/>
              </a:rPr>
              <a:t>book type=”entertainment”&gt;</a:t>
            </a:r>
          </a:p>
          <a:p>
            <a:r>
              <a:rPr lang="en-US" sz="1200" dirty="0" smtClean="0">
                <a:latin typeface="HP Simplified" panose="020B0604020204020204" pitchFamily="34" charset="0"/>
              </a:rPr>
              <a:t>                         &lt;</a:t>
            </a:r>
            <a:r>
              <a:rPr lang="en-US" sz="1200" dirty="0" err="1">
                <a:latin typeface="HP Simplified" panose="020B0604020204020204" pitchFamily="34" charset="0"/>
              </a:rPr>
              <a:t>isbn</a:t>
            </a:r>
            <a:r>
              <a:rPr lang="en-US" sz="1200" dirty="0">
                <a:latin typeface="HP Simplified" panose="020B0604020204020204" pitchFamily="34" charset="0"/>
              </a:rPr>
              <a:t>&gt;isbn1001&lt;/</a:t>
            </a:r>
            <a:r>
              <a:rPr lang="en-US" sz="1200" dirty="0" err="1">
                <a:latin typeface="HP Simplified" panose="020B0604020204020204" pitchFamily="34" charset="0"/>
              </a:rPr>
              <a:t>isbn</a:t>
            </a:r>
            <a:r>
              <a:rPr lang="en-US" sz="1200" dirty="0">
                <a:latin typeface="HP Simplified" panose="020B0604020204020204" pitchFamily="34" charset="0"/>
              </a:rPr>
              <a:t>&gt;</a:t>
            </a:r>
          </a:p>
          <a:p>
            <a:r>
              <a:rPr lang="en-US" sz="1200" dirty="0" smtClean="0">
                <a:latin typeface="HP Simplified" panose="020B0604020204020204" pitchFamily="34" charset="0"/>
              </a:rPr>
              <a:t>                      &lt;/</a:t>
            </a:r>
            <a:r>
              <a:rPr lang="en-US" sz="1200" dirty="0">
                <a:latin typeface="HP Simplified" panose="020B0604020204020204" pitchFamily="34" charset="0"/>
              </a:rPr>
              <a:t>book</a:t>
            </a:r>
            <a:r>
              <a:rPr lang="en-US" sz="1200" dirty="0" smtClean="0">
                <a:latin typeface="HP Simplified" panose="020B0604020204020204" pitchFamily="34" charset="0"/>
              </a:rPr>
              <a:t>&gt;</a:t>
            </a:r>
            <a:endParaRPr lang="en-US" sz="1200" dirty="0">
              <a:latin typeface="HP Simplified" panose="020B0604020204020204" pitchFamily="34" charset="0"/>
            </a:endParaRPr>
          </a:p>
          <a:p>
            <a:pPr marL="285750" indent="-285750">
              <a:buFont typeface="Wingdings" panose="05000000000000000000" pitchFamily="2" charset="2"/>
              <a:buChar char="Ø"/>
            </a:pPr>
            <a:r>
              <a:rPr lang="en-US" sz="1200" dirty="0">
                <a:latin typeface="HP Simplified" panose="020B0604020204020204" pitchFamily="34" charset="0"/>
              </a:rPr>
              <a:t>In the above example “book”  is  an element which contains </a:t>
            </a:r>
            <a:r>
              <a:rPr lang="en-US" sz="1200" dirty="0" smtClean="0">
                <a:latin typeface="HP Simplified" panose="020B0604020204020204" pitchFamily="34" charset="0"/>
              </a:rPr>
              <a:t>one </a:t>
            </a:r>
            <a:r>
              <a:rPr lang="en-US" sz="1200" dirty="0">
                <a:latin typeface="HP Simplified" panose="020B0604020204020204" pitchFamily="34" charset="0"/>
              </a:rPr>
              <a:t>attributes </a:t>
            </a:r>
            <a:r>
              <a:rPr lang="en-US" sz="1200" dirty="0" smtClean="0">
                <a:latin typeface="HP Simplified" panose="020B0604020204020204" pitchFamily="34" charset="0"/>
              </a:rPr>
              <a:t>“type” </a:t>
            </a:r>
            <a:r>
              <a:rPr lang="en-US" sz="1200" dirty="0">
                <a:latin typeface="HP Simplified" panose="020B0604020204020204" pitchFamily="34" charset="0"/>
              </a:rPr>
              <a:t>which act as an supplementary information.  </a:t>
            </a:r>
            <a:r>
              <a:rPr lang="en-US" sz="1200" dirty="0" err="1">
                <a:latin typeface="HP Simplified" panose="020B0604020204020204" pitchFamily="34" charset="0"/>
              </a:rPr>
              <a:t>Isbn</a:t>
            </a:r>
            <a:r>
              <a:rPr lang="en-US" sz="1200" dirty="0">
                <a:latin typeface="HP Simplified" panose="020B0604020204020204" pitchFamily="34" charset="0"/>
              </a:rPr>
              <a:t> is the sub- element of the book element</a:t>
            </a:r>
            <a:r>
              <a:rPr lang="en-US" sz="1200" dirty="0" smtClean="0">
                <a:latin typeface="HP Simplified" panose="020B0604020204020204" pitchFamily="34" charset="0"/>
              </a:rPr>
              <a:t>.</a:t>
            </a:r>
          </a:p>
          <a:p>
            <a:endParaRPr lang="en-US" sz="1400" dirty="0" smtClean="0">
              <a:latin typeface="HP Simplified" panose="020B0604020204020204" pitchFamily="34" charset="0"/>
            </a:endParaRPr>
          </a:p>
          <a:p>
            <a:r>
              <a:rPr lang="en-US" sz="1600" b="1" dirty="0" smtClean="0">
                <a:latin typeface="HP Simplified" panose="020B0604020204020204" pitchFamily="34" charset="0"/>
              </a:rPr>
              <a:t>6. Well-</a:t>
            </a:r>
            <a:r>
              <a:rPr lang="en-US" sz="1600" b="1" dirty="0" err="1" smtClean="0">
                <a:latin typeface="HP Simplified" panose="020B0604020204020204" pitchFamily="34" charset="0"/>
              </a:rPr>
              <a:t>formness</a:t>
            </a:r>
            <a:r>
              <a:rPr lang="en-US" sz="1600" b="1" dirty="0" smtClean="0">
                <a:latin typeface="HP Simplified" panose="020B0604020204020204" pitchFamily="34" charset="0"/>
              </a:rPr>
              <a:t> </a:t>
            </a:r>
            <a:r>
              <a:rPr lang="en-US" sz="1600" b="1" dirty="0"/>
              <a:t>:-</a:t>
            </a:r>
            <a:endParaRPr lang="en-US" sz="1600" b="1" dirty="0">
              <a:latin typeface="HP Simplified" panose="020B0604020204020204" pitchFamily="34" charset="0"/>
            </a:endParaRPr>
          </a:p>
          <a:p>
            <a:pPr marL="171450" indent="-171450">
              <a:buFont typeface="Wingdings" panose="05000000000000000000" pitchFamily="2" charset="2"/>
              <a:buChar char="Ø"/>
            </a:pPr>
            <a:r>
              <a:rPr lang="en-US" sz="1200" dirty="0">
                <a:latin typeface="HP Simplified" panose="020B0604020204020204" pitchFamily="34" charset="0"/>
              </a:rPr>
              <a:t>well </a:t>
            </a:r>
            <a:r>
              <a:rPr lang="en-US" sz="1200" dirty="0" err="1">
                <a:latin typeface="HP Simplified" panose="020B0604020204020204" pitchFamily="34" charset="0"/>
              </a:rPr>
              <a:t>formness</a:t>
            </a:r>
            <a:r>
              <a:rPr lang="en-US" sz="1200" dirty="0">
                <a:latin typeface="HP Simplified" panose="020B0604020204020204" pitchFamily="34" charset="0"/>
              </a:rPr>
              <a:t> of xml document talks about how to write an xml document. Well-</a:t>
            </a:r>
            <a:r>
              <a:rPr lang="en-US" sz="1200" dirty="0" err="1">
                <a:latin typeface="HP Simplified" panose="020B0604020204020204" pitchFamily="34" charset="0"/>
              </a:rPr>
              <a:t>formness</a:t>
            </a:r>
            <a:r>
              <a:rPr lang="en-US" sz="1200" dirty="0">
                <a:latin typeface="HP Simplified" panose="020B0604020204020204" pitchFamily="34" charset="0"/>
              </a:rPr>
              <a:t> indicates  </a:t>
            </a:r>
            <a:r>
              <a:rPr lang="en-US" sz="1200" dirty="0" err="1">
                <a:latin typeface="HP Simplified" panose="020B0604020204020204" pitchFamily="34" charset="0"/>
              </a:rPr>
              <a:t>indicates</a:t>
            </a:r>
            <a:r>
              <a:rPr lang="en-US" sz="1200" dirty="0">
                <a:latin typeface="HP Simplified" panose="020B0604020204020204" pitchFamily="34" charset="0"/>
              </a:rPr>
              <a:t> the readability nature of an xml document . In other way if an xml document is said to be well-formed than it is readable in nature.</a:t>
            </a:r>
          </a:p>
          <a:p>
            <a:pPr marL="171450" indent="-171450">
              <a:buFont typeface="Wingdings" panose="05000000000000000000" pitchFamily="2" charset="2"/>
              <a:buChar char="Ø"/>
            </a:pPr>
            <a:r>
              <a:rPr lang="en-US" sz="1200" dirty="0" smtClean="0">
                <a:latin typeface="HP Simplified" panose="020B0604020204020204" pitchFamily="34" charset="0"/>
              </a:rPr>
              <a:t>Following </a:t>
            </a:r>
            <a:r>
              <a:rPr lang="en-US" sz="1200" dirty="0">
                <a:latin typeface="HP Simplified" panose="020B0604020204020204" pitchFamily="34" charset="0"/>
              </a:rPr>
              <a:t>are the rules that describe the well-</a:t>
            </a:r>
            <a:r>
              <a:rPr lang="en-US" sz="1200" dirty="0" err="1">
                <a:latin typeface="HP Simplified" panose="020B0604020204020204" pitchFamily="34" charset="0"/>
              </a:rPr>
              <a:t>formness</a:t>
            </a:r>
            <a:r>
              <a:rPr lang="en-US" sz="1200" dirty="0">
                <a:latin typeface="HP Simplified" panose="020B0604020204020204" pitchFamily="34" charset="0"/>
              </a:rPr>
              <a:t> of an xml </a:t>
            </a:r>
            <a:r>
              <a:rPr lang="en-US" sz="1200" dirty="0" smtClean="0">
                <a:latin typeface="HP Simplified" panose="020B0604020204020204" pitchFamily="34" charset="0"/>
              </a:rPr>
              <a:t>document.</a:t>
            </a:r>
          </a:p>
          <a:p>
            <a:r>
              <a:rPr lang="en-US" sz="1200" dirty="0" smtClean="0">
                <a:latin typeface="HP Simplified" panose="020B0604020204020204" pitchFamily="34" charset="0"/>
              </a:rPr>
              <a:t>         (1) Every </a:t>
            </a:r>
            <a:r>
              <a:rPr lang="en-US" sz="1200" dirty="0">
                <a:latin typeface="HP Simplified" panose="020B0604020204020204" pitchFamily="34" charset="0"/>
              </a:rPr>
              <a:t>XML document must start PROLOG :- prolog stands for processing instruction , and typically used for understanding about the version of XML used and data encoding used .</a:t>
            </a:r>
          </a:p>
          <a:p>
            <a:r>
              <a:rPr lang="en-US" sz="1200" dirty="0" smtClean="0">
                <a:latin typeface="HP Simplified" panose="020B0604020204020204" pitchFamily="34" charset="0"/>
              </a:rPr>
              <a:t>      Example </a:t>
            </a:r>
            <a:r>
              <a:rPr lang="en-US" sz="1200" dirty="0">
                <a:latin typeface="HP Simplified" panose="020B0604020204020204" pitchFamily="34" charset="0"/>
              </a:rPr>
              <a:t>:- &lt;?xml version=”1.0” encoding=”uft-8”?&gt;      </a:t>
            </a:r>
          </a:p>
          <a:p>
            <a:pPr lvl="0"/>
            <a:r>
              <a:rPr lang="en-US" sz="1200" dirty="0" smtClean="0">
                <a:latin typeface="HP Simplified" panose="020B0604020204020204" pitchFamily="34" charset="0"/>
              </a:rPr>
              <a:t>        (2) Root </a:t>
            </a:r>
            <a:r>
              <a:rPr lang="en-US" sz="1200" dirty="0">
                <a:latin typeface="HP Simplified" panose="020B0604020204020204" pitchFamily="34" charset="0"/>
              </a:rPr>
              <a:t>Element  :- XML document must contain a root element and should be the only </a:t>
            </a:r>
            <a:r>
              <a:rPr lang="en-US" sz="1200" dirty="0" smtClean="0">
                <a:latin typeface="HP Simplified" panose="020B0604020204020204" pitchFamily="34" charset="0"/>
              </a:rPr>
              <a:t>One </a:t>
            </a:r>
            <a:r>
              <a:rPr lang="en-US" sz="1200" dirty="0">
                <a:latin typeface="HP Simplified" panose="020B0604020204020204" pitchFamily="34" charset="0"/>
              </a:rPr>
              <a:t>root element. All the other element should be the children of root element.</a:t>
            </a:r>
          </a:p>
          <a:p>
            <a:pPr lvl="0"/>
            <a:r>
              <a:rPr lang="en-US" sz="1200" dirty="0" smtClean="0">
                <a:latin typeface="HP Simplified" panose="020B0604020204020204" pitchFamily="34" charset="0"/>
              </a:rPr>
              <a:t>        (3) Level </a:t>
            </a:r>
            <a:r>
              <a:rPr lang="en-US" sz="1200" dirty="0">
                <a:latin typeface="HP Simplified" panose="020B0604020204020204" pitchFamily="34" charset="0"/>
              </a:rPr>
              <a:t>constraint:- Every start element must have an end element and the level </a:t>
            </a:r>
            <a:r>
              <a:rPr lang="en-US" sz="1200" dirty="0" smtClean="0">
                <a:latin typeface="HP Simplified" panose="020B0604020204020204" pitchFamily="34" charset="0"/>
              </a:rPr>
              <a:t>at which </a:t>
            </a:r>
            <a:r>
              <a:rPr lang="en-US" sz="1200" dirty="0">
                <a:latin typeface="HP Simplified" panose="020B0604020204020204" pitchFamily="34" charset="0"/>
              </a:rPr>
              <a:t>you open a start element . the same </a:t>
            </a:r>
            <a:r>
              <a:rPr lang="en-US" sz="1200" dirty="0" smtClean="0">
                <a:latin typeface="HP Simplified" panose="020B0604020204020204" pitchFamily="34" charset="0"/>
              </a:rPr>
              <a:t>level </a:t>
            </a:r>
            <a:r>
              <a:rPr lang="en-US" sz="1200" dirty="0">
                <a:latin typeface="HP Simplified" panose="020B0604020204020204" pitchFamily="34" charset="0"/>
              </a:rPr>
              <a:t>you need to close your end element as well.</a:t>
            </a:r>
          </a:p>
          <a:p>
            <a:pPr>
              <a:lnSpc>
                <a:spcPct val="150000"/>
              </a:lnSpc>
            </a:pPr>
            <a:endParaRPr lang="en-US" sz="1400" dirty="0" smtClean="0">
              <a:latin typeface="HP Simplified" panose="020B0604020204020204" pitchFamily="34" charset="0"/>
            </a:endParaRPr>
          </a:p>
        </p:txBody>
      </p:sp>
      <p:grpSp>
        <p:nvGrpSpPr>
          <p:cNvPr id="4" name="Group 3"/>
          <p:cNvGrpSpPr>
            <a:grpSpLocks noChangeAspect="1"/>
          </p:cNvGrpSpPr>
          <p:nvPr/>
        </p:nvGrpSpPr>
        <p:grpSpPr>
          <a:xfrm>
            <a:off x="8622502" y="159027"/>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2079724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9629" y="590205"/>
            <a:ext cx="8595512" cy="4297682"/>
          </a:xfrm>
          <a:prstGeom prst="rect">
            <a:avLst/>
          </a:prstGeom>
          <a:noFill/>
        </p:spPr>
        <p:txBody>
          <a:bodyPr wrap="square" lIns="0" tIns="0" rIns="0" bIns="0" rtlCol="0">
            <a:noAutofit/>
          </a:bodyPr>
          <a:lstStyle/>
          <a:p>
            <a:r>
              <a:rPr lang="en-US" sz="1200" dirty="0">
                <a:latin typeface="HP Simplified" panose="020B0604020204020204" pitchFamily="34" charset="0"/>
              </a:rPr>
              <a:t>Example :- </a:t>
            </a:r>
            <a:endParaRPr lang="en-US" sz="1200" dirty="0" smtClean="0">
              <a:latin typeface="HP Simplified" panose="020B0604020204020204" pitchFamily="34" charset="0"/>
            </a:endParaRPr>
          </a:p>
          <a:p>
            <a:r>
              <a:rPr lang="en-US" sz="1200" dirty="0" smtClean="0">
                <a:latin typeface="HP Simplified" panose="020B0604020204020204" pitchFamily="34" charset="0"/>
              </a:rPr>
              <a:t>                        &lt;?</a:t>
            </a:r>
            <a:r>
              <a:rPr lang="en-US" sz="1200" dirty="0">
                <a:latin typeface="HP Simplified" panose="020B0604020204020204" pitchFamily="34" charset="0"/>
              </a:rPr>
              <a:t>xml version=”1.0” encoding=”uft-8”?&gt;</a:t>
            </a:r>
          </a:p>
          <a:p>
            <a:r>
              <a:rPr lang="en-US" sz="1200" dirty="0" smtClean="0">
                <a:latin typeface="HP Simplified" panose="020B0604020204020204" pitchFamily="34" charset="0"/>
              </a:rPr>
              <a:t>                           &lt;</a:t>
            </a:r>
            <a:r>
              <a:rPr lang="en-US" sz="1200" dirty="0">
                <a:latin typeface="HP Simplified" panose="020B0604020204020204" pitchFamily="34" charset="0"/>
              </a:rPr>
              <a:t>student&gt;</a:t>
            </a:r>
          </a:p>
          <a:p>
            <a:r>
              <a:rPr lang="en-US" sz="1200" dirty="0">
                <a:latin typeface="HP Simplified" panose="020B0604020204020204" pitchFamily="34" charset="0"/>
              </a:rPr>
              <a:t>                </a:t>
            </a:r>
            <a:r>
              <a:rPr lang="en-US" sz="1200" dirty="0" smtClean="0">
                <a:latin typeface="HP Simplified" panose="020B0604020204020204" pitchFamily="34" charset="0"/>
              </a:rPr>
              <a:t>                 &lt;</a:t>
            </a:r>
            <a:r>
              <a:rPr lang="en-US" sz="1200" dirty="0">
                <a:latin typeface="HP Simplified" panose="020B0604020204020204" pitchFamily="34" charset="0"/>
              </a:rPr>
              <a:t>info&gt;</a:t>
            </a:r>
          </a:p>
          <a:p>
            <a:r>
              <a:rPr lang="en-US" sz="1200" dirty="0">
                <a:latin typeface="HP Simplified" panose="020B0604020204020204" pitchFamily="34" charset="0"/>
              </a:rPr>
              <a:t>                             </a:t>
            </a:r>
            <a:r>
              <a:rPr lang="en-US" sz="1200" dirty="0" smtClean="0">
                <a:latin typeface="HP Simplified" panose="020B0604020204020204" pitchFamily="34" charset="0"/>
              </a:rPr>
              <a:t>           &lt;</a:t>
            </a:r>
            <a:r>
              <a:rPr lang="en-US" sz="1200" dirty="0" err="1">
                <a:latin typeface="HP Simplified" panose="020B0604020204020204" pitchFamily="34" charset="0"/>
              </a:rPr>
              <a:t>rollno</a:t>
            </a:r>
            <a:r>
              <a:rPr lang="en-US" sz="1200" dirty="0">
                <a:latin typeface="HP Simplified" panose="020B0604020204020204" pitchFamily="34" charset="0"/>
              </a:rPr>
              <a:t>&gt;42&lt;/</a:t>
            </a:r>
            <a:r>
              <a:rPr lang="en-US" sz="1200" dirty="0" err="1">
                <a:latin typeface="HP Simplified" panose="020B0604020204020204" pitchFamily="34" charset="0"/>
              </a:rPr>
              <a:t>rollno</a:t>
            </a:r>
            <a:r>
              <a:rPr lang="en-US" sz="1200" dirty="0">
                <a:latin typeface="HP Simplified" panose="020B0604020204020204" pitchFamily="34" charset="0"/>
              </a:rPr>
              <a:t>&gt;</a:t>
            </a:r>
          </a:p>
          <a:p>
            <a:r>
              <a:rPr lang="en-US" sz="1200" dirty="0">
                <a:latin typeface="HP Simplified" panose="020B0604020204020204" pitchFamily="34" charset="0"/>
              </a:rPr>
              <a:t>                             </a:t>
            </a:r>
            <a:r>
              <a:rPr lang="en-US" sz="1200" dirty="0" smtClean="0">
                <a:latin typeface="HP Simplified" panose="020B0604020204020204" pitchFamily="34" charset="0"/>
              </a:rPr>
              <a:t>           &lt;</a:t>
            </a:r>
            <a:r>
              <a:rPr lang="en-US" sz="1200" dirty="0">
                <a:latin typeface="HP Simplified" panose="020B0604020204020204" pitchFamily="34" charset="0"/>
              </a:rPr>
              <a:t>name&gt;john&lt;/info&gt;   (-- info is closed in-correctly--)</a:t>
            </a:r>
          </a:p>
          <a:p>
            <a:r>
              <a:rPr lang="en-US" sz="1200" dirty="0">
                <a:latin typeface="HP Simplified" panose="020B0604020204020204" pitchFamily="34" charset="0"/>
              </a:rPr>
              <a:t>                  </a:t>
            </a:r>
            <a:r>
              <a:rPr lang="en-US" sz="1200" dirty="0" smtClean="0">
                <a:latin typeface="HP Simplified" panose="020B0604020204020204" pitchFamily="34" charset="0"/>
              </a:rPr>
              <a:t>                     &lt;/</a:t>
            </a:r>
            <a:r>
              <a:rPr lang="en-US" sz="1200" dirty="0">
                <a:latin typeface="HP Simplified" panose="020B0604020204020204" pitchFamily="34" charset="0"/>
              </a:rPr>
              <a:t>name&gt;</a:t>
            </a:r>
          </a:p>
          <a:p>
            <a:r>
              <a:rPr lang="en-US" sz="1200" dirty="0" smtClean="0">
                <a:latin typeface="HP Simplified" panose="020B0604020204020204" pitchFamily="34" charset="0"/>
              </a:rPr>
              <a:t>                             &lt;/</a:t>
            </a:r>
            <a:r>
              <a:rPr lang="en-US" sz="1200" dirty="0">
                <a:latin typeface="HP Simplified" panose="020B0604020204020204" pitchFamily="34" charset="0"/>
              </a:rPr>
              <a:t>student&gt;</a:t>
            </a:r>
          </a:p>
          <a:p>
            <a:r>
              <a:rPr lang="en-US" sz="1200" u="sng" dirty="0" smtClean="0">
                <a:solidFill>
                  <a:srgbClr val="FF0000"/>
                </a:solidFill>
                <a:latin typeface="HP Simplified" panose="020B0604020204020204" pitchFamily="34" charset="0"/>
              </a:rPr>
              <a:t>Note</a:t>
            </a:r>
            <a:r>
              <a:rPr lang="en-US" sz="1200" dirty="0" smtClean="0">
                <a:solidFill>
                  <a:srgbClr val="FF0000"/>
                </a:solidFill>
                <a:latin typeface="HP Simplified" panose="020B0604020204020204" pitchFamily="34" charset="0"/>
              </a:rPr>
              <a:t> :</a:t>
            </a:r>
            <a:r>
              <a:rPr lang="en-US" sz="1200" dirty="0" smtClean="0">
                <a:latin typeface="HP Simplified" panose="020B0604020204020204" pitchFamily="34" charset="0"/>
              </a:rPr>
              <a:t> If </a:t>
            </a:r>
            <a:r>
              <a:rPr lang="en-US" sz="1200" dirty="0">
                <a:latin typeface="HP Simplified" panose="020B0604020204020204" pitchFamily="34" charset="0"/>
              </a:rPr>
              <a:t>any xml is said to follow the above defined the above defined rules then it is termed as well as formed</a:t>
            </a:r>
            <a:r>
              <a:rPr lang="en-US" sz="1200" dirty="0" smtClean="0">
                <a:latin typeface="HP Simplified" panose="020B0604020204020204" pitchFamily="34" charset="0"/>
              </a:rPr>
              <a:t>.</a:t>
            </a:r>
          </a:p>
          <a:p>
            <a:endParaRPr lang="en-US" sz="1200" dirty="0" smtClean="0">
              <a:latin typeface="HP Simplified" panose="020B0604020204020204" pitchFamily="34" charset="0"/>
            </a:endParaRPr>
          </a:p>
          <a:p>
            <a:r>
              <a:rPr lang="en-US" sz="1600" b="1" dirty="0" smtClean="0">
                <a:latin typeface="HP Simplified" panose="020B0604020204020204" pitchFamily="34" charset="0"/>
              </a:rPr>
              <a:t>7. XML </a:t>
            </a:r>
            <a:r>
              <a:rPr lang="en-US" sz="1600" b="1" dirty="0">
                <a:latin typeface="HP Simplified" panose="020B0604020204020204" pitchFamily="34" charset="0"/>
              </a:rPr>
              <a:t>Usage :-</a:t>
            </a:r>
            <a:endParaRPr lang="en-US" sz="1600" dirty="0">
              <a:latin typeface="HP Simplified" panose="020B0604020204020204" pitchFamily="34" charset="0"/>
            </a:endParaRPr>
          </a:p>
          <a:p>
            <a:r>
              <a:rPr lang="en-US" sz="1200" dirty="0">
                <a:latin typeface="HP Simplified" panose="020B0604020204020204" pitchFamily="34" charset="0"/>
              </a:rPr>
              <a:t>    An xml document is used in two scenarios</a:t>
            </a:r>
          </a:p>
          <a:p>
            <a:pPr lvl="0"/>
            <a:r>
              <a:rPr lang="en-US" sz="1200" b="1" dirty="0" smtClean="0">
                <a:latin typeface="HP Simplified" panose="020B0604020204020204" pitchFamily="34" charset="0"/>
              </a:rPr>
              <a:t>  (1) Used </a:t>
            </a:r>
            <a:r>
              <a:rPr lang="en-US" sz="1200" b="1" dirty="0">
                <a:latin typeface="HP Simplified" panose="020B0604020204020204" pitchFamily="34" charset="0"/>
              </a:rPr>
              <a:t>for transferring information :-  </a:t>
            </a:r>
            <a:r>
              <a:rPr lang="en-US" sz="1200" dirty="0">
                <a:latin typeface="HP Simplified" panose="020B0604020204020204" pitchFamily="34" charset="0"/>
              </a:rPr>
              <a:t>As said earlier XML is a document represented data and is used for carrying information between two computer system in an Interoperable manner.</a:t>
            </a:r>
          </a:p>
          <a:p>
            <a:pPr lvl="0"/>
            <a:r>
              <a:rPr lang="en-US" sz="1200" b="1" dirty="0" smtClean="0">
                <a:latin typeface="HP Simplified" panose="020B0604020204020204" pitchFamily="34" charset="0"/>
              </a:rPr>
              <a:t>  (2) Configurations</a:t>
            </a:r>
            <a:r>
              <a:rPr lang="en-US" sz="1200" b="1" dirty="0">
                <a:latin typeface="HP Simplified" panose="020B0604020204020204" pitchFamily="34" charset="0"/>
              </a:rPr>
              <a:t>:-  </a:t>
            </a:r>
            <a:r>
              <a:rPr lang="en-US" sz="1200" dirty="0">
                <a:latin typeface="HP Simplified" panose="020B0604020204020204" pitchFamily="34" charset="0"/>
              </a:rPr>
              <a:t>IN J2EE world every component/ resource you develop like servlet or EJB  it has to be deployed into a web server.  For e.g. in a servlet application, the path with which the servlet has to be </a:t>
            </a:r>
            <a:r>
              <a:rPr lang="en-US" sz="1200" dirty="0" err="1">
                <a:latin typeface="HP Simplified" panose="020B0604020204020204" pitchFamily="34" charset="0"/>
              </a:rPr>
              <a:t>eccessible</a:t>
            </a:r>
            <a:r>
              <a:rPr lang="en-US" sz="1200" dirty="0">
                <a:latin typeface="HP Simplified" panose="020B0604020204020204" pitchFamily="34" charset="0"/>
              </a:rPr>
              <a:t> should be specified to the servlet container so that it can map the incoming request to the servlet . This is done in web .xml . When we provide the configuration information in xml file the main advantage is the same xml document can be used in the different platforms  without any changes. </a:t>
            </a:r>
          </a:p>
          <a:p>
            <a:endParaRPr lang="en-US" sz="1200" dirty="0" smtClean="0">
              <a:latin typeface="HP Simplified" panose="020B0604020204020204" pitchFamily="34" charset="0"/>
            </a:endParaRPr>
          </a:p>
          <a:p>
            <a:endParaRPr lang="en-US" sz="1200" dirty="0">
              <a:latin typeface="HP Simplified" panose="020B0604020204020204" pitchFamily="34" charset="0"/>
            </a:endParaRPr>
          </a:p>
          <a:p>
            <a:endParaRPr lang="en-US" sz="1200" dirty="0">
              <a:latin typeface="HP Simplified" panose="020B0604020204020204" pitchFamily="34" charset="0"/>
            </a:endParaRPr>
          </a:p>
        </p:txBody>
      </p:sp>
      <p:grpSp>
        <p:nvGrpSpPr>
          <p:cNvPr id="4" name="Group 3"/>
          <p:cNvGrpSpPr>
            <a:grpSpLocks noChangeAspect="1"/>
          </p:cNvGrpSpPr>
          <p:nvPr/>
        </p:nvGrpSpPr>
        <p:grpSpPr>
          <a:xfrm>
            <a:off x="8343900" y="378916"/>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29023314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189" y="357447"/>
            <a:ext cx="8686952" cy="4480562"/>
          </a:xfrm>
          <a:prstGeom prst="rect">
            <a:avLst/>
          </a:prstGeom>
          <a:noFill/>
        </p:spPr>
        <p:txBody>
          <a:bodyPr wrap="square" lIns="0" tIns="0" rIns="0" bIns="0" rtlCol="0">
            <a:noAutofit/>
          </a:bodyPr>
          <a:lstStyle/>
          <a:p>
            <a:r>
              <a:rPr lang="en-US" sz="1400" b="1" dirty="0" smtClean="0">
                <a:latin typeface="HP Simplified" panose="020B0604020204020204" pitchFamily="34" charset="0"/>
              </a:rPr>
              <a:t>8. </a:t>
            </a:r>
            <a:r>
              <a:rPr lang="en-US" sz="1400" b="1" dirty="0" err="1" smtClean="0">
                <a:latin typeface="HP Simplified" panose="020B0604020204020204" pitchFamily="34" charset="0"/>
              </a:rPr>
              <a:t>Validatity</a:t>
            </a:r>
            <a:r>
              <a:rPr lang="en-US" sz="1400" b="1" dirty="0" smtClean="0">
                <a:latin typeface="HP Simplified" panose="020B0604020204020204" pitchFamily="34" charset="0"/>
              </a:rPr>
              <a:t> :-</a:t>
            </a:r>
            <a:endParaRPr lang="en-US" sz="1400" dirty="0">
              <a:latin typeface="HP Simplified" panose="020B0604020204020204" pitchFamily="34" charset="0"/>
            </a:endParaRPr>
          </a:p>
          <a:p>
            <a:pPr marL="171450" indent="-171450">
              <a:buFont typeface="Wingdings" panose="05000000000000000000" pitchFamily="2" charset="2"/>
              <a:buChar char="Ø"/>
            </a:pPr>
            <a:r>
              <a:rPr lang="en-US" sz="1200" dirty="0">
                <a:latin typeface="HP Simplified" panose="020B0604020204020204" pitchFamily="34" charset="0"/>
              </a:rPr>
              <a:t>Every xml in-order to parse (read)should be well-</a:t>
            </a:r>
            <a:r>
              <a:rPr lang="en-US" sz="1200" dirty="0" err="1">
                <a:latin typeface="HP Simplified" panose="020B0604020204020204" pitchFamily="34" charset="0"/>
              </a:rPr>
              <a:t>formedin</a:t>
            </a:r>
            <a:r>
              <a:rPr lang="en-US" sz="1200" dirty="0">
                <a:latin typeface="HP Simplified" panose="020B0604020204020204" pitchFamily="34" charset="0"/>
              </a:rPr>
              <a:t> nature. As said earlier well-</a:t>
            </a:r>
            <a:r>
              <a:rPr lang="en-US" sz="1200" dirty="0" err="1">
                <a:latin typeface="HP Simplified" panose="020B0604020204020204" pitchFamily="34" charset="0"/>
              </a:rPr>
              <a:t>formness</a:t>
            </a:r>
            <a:r>
              <a:rPr lang="en-US" sz="1200" dirty="0">
                <a:latin typeface="HP Simplified" panose="020B0604020204020204" pitchFamily="34" charset="0"/>
              </a:rPr>
              <a:t> of an xml document indicates whether it is readable or not, it doesn’t talks about whether the data contained in it is valid or not.</a:t>
            </a:r>
          </a:p>
          <a:p>
            <a:pPr marL="171450" indent="-171450">
              <a:buFont typeface="Wingdings" panose="05000000000000000000" pitchFamily="2" charset="2"/>
              <a:buChar char="Ø"/>
            </a:pPr>
            <a:r>
              <a:rPr lang="en-US" sz="1200" dirty="0" err="1">
                <a:latin typeface="HP Simplified" panose="020B0604020204020204" pitchFamily="34" charset="0"/>
              </a:rPr>
              <a:t>Validatity</a:t>
            </a:r>
            <a:r>
              <a:rPr lang="en-US" sz="1200" dirty="0">
                <a:latin typeface="HP Simplified" panose="020B0604020204020204" pitchFamily="34" charset="0"/>
              </a:rPr>
              <a:t> of the xml document would be defined by application which is going  to process your xml document . let’s consider a scenario as follows.</a:t>
            </a:r>
          </a:p>
          <a:p>
            <a:r>
              <a:rPr lang="en-US" sz="1200" dirty="0" smtClean="0">
                <a:solidFill>
                  <a:srgbClr val="FF0000"/>
                </a:solidFill>
                <a:latin typeface="HP Simplified" panose="020B0604020204020204" pitchFamily="34" charset="0"/>
              </a:rPr>
              <a:t>Example : </a:t>
            </a:r>
            <a:r>
              <a:rPr lang="en-US" sz="1200" dirty="0" smtClean="0">
                <a:latin typeface="HP Simplified" panose="020B0604020204020204" pitchFamily="34" charset="0"/>
              </a:rPr>
              <a:t>You </a:t>
            </a:r>
            <a:r>
              <a:rPr lang="en-US" sz="1200" dirty="0">
                <a:latin typeface="HP Simplified" panose="020B0604020204020204" pitchFamily="34" charset="0"/>
              </a:rPr>
              <a:t>want to </a:t>
            </a:r>
            <a:r>
              <a:rPr lang="en-US" sz="1200" dirty="0" smtClean="0">
                <a:latin typeface="HP Simplified" panose="020B0604020204020204" pitchFamily="34" charset="0"/>
              </a:rPr>
              <a:t>open Bank Account. </a:t>
            </a:r>
            <a:r>
              <a:rPr lang="en-US" sz="1200" dirty="0">
                <a:latin typeface="HP Simplified" panose="020B0604020204020204" pitchFamily="34" charset="0"/>
              </a:rPr>
              <a:t>In order to get a </a:t>
            </a:r>
            <a:r>
              <a:rPr lang="en-US" sz="1200" dirty="0" smtClean="0">
                <a:latin typeface="HP Simplified" panose="020B0604020204020204" pitchFamily="34" charset="0"/>
              </a:rPr>
              <a:t>Bank Account </a:t>
            </a:r>
            <a:r>
              <a:rPr lang="en-US" sz="1200" dirty="0">
                <a:latin typeface="HP Simplified" panose="020B0604020204020204" pitchFamily="34" charset="0"/>
              </a:rPr>
              <a:t>you need to follow certain process like filling </a:t>
            </a:r>
            <a:r>
              <a:rPr lang="en-US" sz="1200" dirty="0" smtClean="0">
                <a:latin typeface="HP Simplified" panose="020B0604020204020204" pitchFamily="34" charset="0"/>
              </a:rPr>
              <a:t>the  forms </a:t>
            </a:r>
            <a:r>
              <a:rPr lang="en-US" sz="1200" dirty="0">
                <a:latin typeface="HP Simplified" panose="020B0604020204020204" pitchFamily="34" charset="0"/>
              </a:rPr>
              <a:t>and signing them and submitting to the </a:t>
            </a:r>
            <a:r>
              <a:rPr lang="en-US" sz="1200" dirty="0" smtClean="0">
                <a:latin typeface="HP Simplified" panose="020B0604020204020204" pitchFamily="34" charset="0"/>
              </a:rPr>
              <a:t>Bank </a:t>
            </a:r>
            <a:r>
              <a:rPr lang="en-US" sz="1200" dirty="0">
                <a:latin typeface="HP Simplified" panose="020B0604020204020204" pitchFamily="34" charset="0"/>
              </a:rPr>
              <a:t>department</a:t>
            </a:r>
            <a:r>
              <a:rPr lang="en-US" sz="1200" dirty="0" smtClean="0">
                <a:latin typeface="HP Simplified" panose="020B0604020204020204" pitchFamily="34" charset="0"/>
              </a:rPr>
              <a:t>.</a:t>
            </a:r>
            <a:endParaRPr lang="en-US" sz="1200" dirty="0">
              <a:latin typeface="HP Simplified" panose="020B0604020204020204" pitchFamily="34" charset="0"/>
            </a:endParaRPr>
          </a:p>
          <a:p>
            <a:pPr marL="171450" indent="-171450">
              <a:buFont typeface="Wingdings" panose="05000000000000000000" pitchFamily="2" charset="2"/>
              <a:buChar char="Ø"/>
            </a:pPr>
            <a:r>
              <a:rPr lang="en-US" sz="1200" dirty="0">
                <a:latin typeface="HP Simplified" panose="020B0604020204020204" pitchFamily="34" charset="0"/>
              </a:rPr>
              <a:t>For Example let’s consider the bellow xml </a:t>
            </a:r>
            <a:r>
              <a:rPr lang="en-US" sz="1200" dirty="0" smtClean="0">
                <a:latin typeface="HP Simplified" panose="020B0604020204020204" pitchFamily="34" charset="0"/>
              </a:rPr>
              <a:t>fragment</a:t>
            </a:r>
            <a:endParaRPr lang="en-US" sz="1200" dirty="0">
              <a:latin typeface="HP Simplified" panose="020B0604020204020204" pitchFamily="34" charset="0"/>
            </a:endParaRPr>
          </a:p>
          <a:p>
            <a:r>
              <a:rPr lang="en-US" sz="1200" dirty="0" smtClean="0">
                <a:latin typeface="HP Simplified" panose="020B0604020204020204" pitchFamily="34" charset="0"/>
              </a:rPr>
              <a:t>Example:- Purchase order xml document                                                                </a:t>
            </a:r>
          </a:p>
          <a:p>
            <a:r>
              <a:rPr lang="en-US" sz="1200" dirty="0" smtClean="0">
                <a:latin typeface="HP Simplified" panose="020B0604020204020204" pitchFamily="34" charset="0"/>
              </a:rPr>
              <a:t>                                             &lt;?</a:t>
            </a:r>
            <a:r>
              <a:rPr lang="en-US" sz="1200" dirty="0">
                <a:latin typeface="HP Simplified" panose="020B0604020204020204" pitchFamily="34" charset="0"/>
              </a:rPr>
              <a:t>xml version =”1.0” encoding=”uff-8”?&gt;</a:t>
            </a:r>
          </a:p>
          <a:p>
            <a:r>
              <a:rPr lang="en-US" sz="1200" dirty="0" smtClean="0">
                <a:latin typeface="HP Simplified" panose="020B0604020204020204" pitchFamily="34" charset="0"/>
              </a:rPr>
              <a:t>                                                     &lt;</a:t>
            </a:r>
            <a:r>
              <a:rPr lang="en-US" sz="1200" dirty="0" err="1">
                <a:latin typeface="HP Simplified" panose="020B0604020204020204" pitchFamily="34" charset="0"/>
              </a:rPr>
              <a:t>purchaseorder</a:t>
            </a:r>
            <a:r>
              <a:rPr lang="en-US" sz="1200" dirty="0">
                <a:latin typeface="HP Simplified" panose="020B0604020204020204" pitchFamily="34" charset="0"/>
              </a:rPr>
              <a:t>&gt;</a:t>
            </a:r>
          </a:p>
          <a:p>
            <a:r>
              <a:rPr lang="en-US" sz="1200" dirty="0" smtClean="0">
                <a:latin typeface="HP Simplified" panose="020B0604020204020204" pitchFamily="34" charset="0"/>
              </a:rPr>
              <a:t>                                                               &lt;</a:t>
            </a:r>
            <a:r>
              <a:rPr lang="en-US" sz="1200" dirty="0" err="1">
                <a:latin typeface="HP Simplified" panose="020B0604020204020204" pitchFamily="34" charset="0"/>
              </a:rPr>
              <a:t>o</a:t>
            </a:r>
            <a:r>
              <a:rPr lang="en-US" sz="1200" dirty="0" err="1" smtClean="0">
                <a:latin typeface="HP Simplified" panose="020B0604020204020204" pitchFamily="34" charset="0"/>
              </a:rPr>
              <a:t>rderitems</a:t>
            </a:r>
            <a:r>
              <a:rPr lang="en-US" sz="1200" dirty="0">
                <a:latin typeface="HP Simplified" panose="020B0604020204020204" pitchFamily="34" charset="0"/>
              </a:rPr>
              <a:t>&gt;</a:t>
            </a:r>
          </a:p>
          <a:p>
            <a:r>
              <a:rPr lang="en-US" sz="1200" dirty="0" smtClean="0">
                <a:latin typeface="HP Simplified" panose="020B0604020204020204" pitchFamily="34" charset="0"/>
              </a:rPr>
              <a:t>                                                                          &lt;</a:t>
            </a:r>
            <a:r>
              <a:rPr lang="en-US" sz="1200" dirty="0">
                <a:latin typeface="HP Simplified" panose="020B0604020204020204" pitchFamily="34" charset="0"/>
              </a:rPr>
              <a:t>item&gt;</a:t>
            </a:r>
          </a:p>
          <a:p>
            <a:r>
              <a:rPr lang="en-US" sz="1200" dirty="0" smtClean="0">
                <a:latin typeface="HP Simplified" panose="020B0604020204020204" pitchFamily="34" charset="0"/>
              </a:rPr>
              <a:t>                                                                                 &lt;</a:t>
            </a:r>
            <a:r>
              <a:rPr lang="en-US" sz="1200" dirty="0" err="1">
                <a:latin typeface="HP Simplified" panose="020B0604020204020204" pitchFamily="34" charset="0"/>
              </a:rPr>
              <a:t>itemcode</a:t>
            </a:r>
            <a:r>
              <a:rPr lang="en-US" sz="1200" dirty="0">
                <a:latin typeface="HP Simplified" panose="020B0604020204020204" pitchFamily="34" charset="0"/>
              </a:rPr>
              <a:t>&gt;IC324&lt;/</a:t>
            </a:r>
            <a:r>
              <a:rPr lang="en-US" sz="1200" dirty="0" err="1">
                <a:latin typeface="HP Simplified" panose="020B0604020204020204" pitchFamily="34" charset="0"/>
              </a:rPr>
              <a:t>itemcode</a:t>
            </a:r>
            <a:r>
              <a:rPr lang="en-US" sz="1200" dirty="0">
                <a:latin typeface="HP Simplified" panose="020B0604020204020204" pitchFamily="34" charset="0"/>
              </a:rPr>
              <a:t>&gt;</a:t>
            </a:r>
          </a:p>
          <a:p>
            <a:r>
              <a:rPr lang="en-US" sz="1200" dirty="0" smtClean="0">
                <a:latin typeface="HP Simplified" panose="020B0604020204020204" pitchFamily="34" charset="0"/>
              </a:rPr>
              <a:t>                                                                                  &lt;</a:t>
            </a:r>
            <a:r>
              <a:rPr lang="en-US" sz="1200" dirty="0">
                <a:latin typeface="HP Simplified" panose="020B0604020204020204" pitchFamily="34" charset="0"/>
              </a:rPr>
              <a:t>quantity&gt;24&lt;/quantity&gt;</a:t>
            </a:r>
          </a:p>
          <a:p>
            <a:r>
              <a:rPr lang="en-US" sz="1200" dirty="0" smtClean="0">
                <a:latin typeface="HP Simplified" panose="020B0604020204020204" pitchFamily="34" charset="0"/>
              </a:rPr>
              <a:t>                                                                           &lt;/</a:t>
            </a:r>
            <a:r>
              <a:rPr lang="en-US" sz="1200" dirty="0">
                <a:latin typeface="HP Simplified" panose="020B0604020204020204" pitchFamily="34" charset="0"/>
              </a:rPr>
              <a:t>item&gt;</a:t>
            </a:r>
          </a:p>
          <a:p>
            <a:r>
              <a:rPr lang="en-US" sz="1200" dirty="0" smtClean="0">
                <a:latin typeface="HP Simplified" panose="020B0604020204020204" pitchFamily="34" charset="0"/>
              </a:rPr>
              <a:t>                                                                           &lt;</a:t>
            </a:r>
            <a:r>
              <a:rPr lang="en-US" sz="1200" dirty="0">
                <a:latin typeface="HP Simplified" panose="020B0604020204020204" pitchFamily="34" charset="0"/>
              </a:rPr>
              <a:t>item&gt;</a:t>
            </a:r>
          </a:p>
          <a:p>
            <a:r>
              <a:rPr lang="en-US" sz="1200" dirty="0" smtClean="0">
                <a:latin typeface="HP Simplified" panose="020B0604020204020204" pitchFamily="34" charset="0"/>
              </a:rPr>
              <a:t>                                                                                 &lt;</a:t>
            </a:r>
            <a:r>
              <a:rPr lang="en-US" sz="1200" dirty="0" err="1">
                <a:latin typeface="HP Simplified" panose="020B0604020204020204" pitchFamily="34" charset="0"/>
              </a:rPr>
              <a:t>itemcode</a:t>
            </a:r>
            <a:r>
              <a:rPr lang="en-US" sz="1200" dirty="0">
                <a:latin typeface="HP Simplified" panose="020B0604020204020204" pitchFamily="34" charset="0"/>
              </a:rPr>
              <a:t>&gt;IC324&lt;/</a:t>
            </a:r>
            <a:r>
              <a:rPr lang="en-US" sz="1200" dirty="0" err="1">
                <a:latin typeface="HP Simplified" panose="020B0604020204020204" pitchFamily="34" charset="0"/>
              </a:rPr>
              <a:t>itemcode</a:t>
            </a:r>
            <a:r>
              <a:rPr lang="en-US" sz="1200" dirty="0">
                <a:latin typeface="HP Simplified" panose="020B0604020204020204" pitchFamily="34" charset="0"/>
              </a:rPr>
              <a:t>&gt;</a:t>
            </a:r>
          </a:p>
          <a:p>
            <a:r>
              <a:rPr lang="en-US" sz="1200" dirty="0" smtClean="0">
                <a:latin typeface="HP Simplified" panose="020B0604020204020204" pitchFamily="34" charset="0"/>
              </a:rPr>
              <a:t>                                                                                  &lt;</a:t>
            </a:r>
            <a:r>
              <a:rPr lang="en-US" sz="1200" dirty="0">
                <a:latin typeface="HP Simplified" panose="020B0604020204020204" pitchFamily="34" charset="0"/>
              </a:rPr>
              <a:t>quantity&gt;</a:t>
            </a:r>
            <a:r>
              <a:rPr lang="en-US" sz="1200" dirty="0" err="1">
                <a:latin typeface="HP Simplified" panose="020B0604020204020204" pitchFamily="34" charset="0"/>
              </a:rPr>
              <a:t>abc</a:t>
            </a:r>
            <a:r>
              <a:rPr lang="en-US" sz="1200" dirty="0">
                <a:latin typeface="HP Simplified" panose="020B0604020204020204" pitchFamily="34" charset="0"/>
              </a:rPr>
              <a:t>&lt;/quantity&gt;</a:t>
            </a:r>
          </a:p>
          <a:p>
            <a:r>
              <a:rPr lang="en-US" sz="1200" dirty="0" smtClean="0">
                <a:latin typeface="HP Simplified" panose="020B0604020204020204" pitchFamily="34" charset="0"/>
              </a:rPr>
              <a:t>                                                                           &lt;/</a:t>
            </a:r>
            <a:r>
              <a:rPr lang="en-US" sz="1200" dirty="0">
                <a:latin typeface="HP Simplified" panose="020B0604020204020204" pitchFamily="34" charset="0"/>
              </a:rPr>
              <a:t>item</a:t>
            </a:r>
            <a:r>
              <a:rPr lang="en-US" sz="1200" b="1" dirty="0">
                <a:latin typeface="HP Simplified" panose="020B0604020204020204" pitchFamily="34" charset="0"/>
              </a:rPr>
              <a:t> &gt;</a:t>
            </a:r>
            <a:endParaRPr lang="en-US" sz="1200" dirty="0">
              <a:latin typeface="HP Simplified" panose="020B0604020204020204" pitchFamily="34" charset="0"/>
            </a:endParaRPr>
          </a:p>
          <a:p>
            <a:r>
              <a:rPr lang="en-US" sz="1200" b="1" dirty="0" smtClean="0">
                <a:latin typeface="HP Simplified" panose="020B0604020204020204" pitchFamily="34" charset="0"/>
              </a:rPr>
              <a:t>                                                                   &lt;/</a:t>
            </a:r>
            <a:r>
              <a:rPr lang="en-US" sz="1200" dirty="0" err="1" smtClean="0">
                <a:latin typeface="HP Simplified" panose="020B0604020204020204" pitchFamily="34" charset="0"/>
              </a:rPr>
              <a:t>orderitems</a:t>
            </a:r>
            <a:r>
              <a:rPr lang="en-US" sz="1200" dirty="0" smtClean="0">
                <a:latin typeface="HP Simplified" panose="020B0604020204020204" pitchFamily="34" charset="0"/>
              </a:rPr>
              <a:t>&gt;</a:t>
            </a:r>
            <a:endParaRPr lang="en-US" sz="1200" dirty="0">
              <a:latin typeface="HP Simplified" panose="020B0604020204020204" pitchFamily="34" charset="0"/>
            </a:endParaRPr>
          </a:p>
          <a:p>
            <a:r>
              <a:rPr lang="en-US" sz="1200" dirty="0" smtClean="0">
                <a:latin typeface="HP Simplified" panose="020B0604020204020204" pitchFamily="34" charset="0"/>
              </a:rPr>
              <a:t>                                                     &lt;/</a:t>
            </a:r>
            <a:r>
              <a:rPr lang="en-US" sz="1200" dirty="0" err="1" smtClean="0">
                <a:latin typeface="HP Simplified" panose="020B0604020204020204" pitchFamily="34" charset="0"/>
              </a:rPr>
              <a:t>purchaseorder</a:t>
            </a:r>
            <a:r>
              <a:rPr lang="en-US" sz="1200" dirty="0">
                <a:latin typeface="HP Simplified" panose="020B0604020204020204" pitchFamily="34" charset="0"/>
              </a:rPr>
              <a:t>&gt; </a:t>
            </a:r>
          </a:p>
          <a:p>
            <a:r>
              <a:rPr lang="en-US" sz="1200" dirty="0">
                <a:latin typeface="HP Simplified" panose="020B0604020204020204" pitchFamily="34" charset="0"/>
              </a:rPr>
              <a:t> </a:t>
            </a:r>
          </a:p>
          <a:p>
            <a:pPr marL="171450" indent="-171450">
              <a:lnSpc>
                <a:spcPct val="150000"/>
              </a:lnSpc>
              <a:buFont typeface="Arial" panose="020B0604020202020204" pitchFamily="34" charset="0"/>
              <a:buChar char="•"/>
            </a:pPr>
            <a:endParaRPr lang="en-US" sz="1400" dirty="0">
              <a:latin typeface="HP Simplified" panose="020B060402020402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3568" y="4419500"/>
            <a:ext cx="7144301" cy="418510"/>
          </a:xfrm>
          <a:prstGeom prst="rect">
            <a:avLst/>
          </a:prstGeom>
        </p:spPr>
      </p:pic>
    </p:spTree>
    <p:extLst>
      <p:ext uri="{BB962C8B-B14F-4D97-AF65-F5344CB8AC3E}">
        <p14:creationId xmlns:p14="http://schemas.microsoft.com/office/powerpoint/2010/main" val="3464044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400523" y="378916"/>
            <a:ext cx="7754114" cy="323165"/>
          </a:xfrm>
        </p:spPr>
        <p:txBody>
          <a:bodyPr/>
          <a:lstStyle/>
          <a:p>
            <a:r>
              <a:rPr lang="en-US" dirty="0" smtClean="0">
                <a:latin typeface="HP Simplified" panose="020B0604020204020204" pitchFamily="34" charset="0"/>
              </a:rPr>
              <a:t>DTD</a:t>
            </a:r>
            <a:r>
              <a:rPr lang="en-US" dirty="0" smtClean="0">
                <a:latin typeface="HP Simplified" panose="020B0604020204020204" pitchFamily="34" charset="0"/>
              </a:rPr>
              <a:t> </a:t>
            </a:r>
            <a:endParaRPr lang="en-GB" sz="1350" b="0" dirty="0">
              <a:latin typeface="HP Simplified" panose="020B0604020204020204" pitchFamily="34" charset="0"/>
            </a:endParaRPr>
          </a:p>
        </p:txBody>
      </p:sp>
      <p:sp>
        <p:nvSpPr>
          <p:cNvPr id="2" name="TextBox 1"/>
          <p:cNvSpPr txBox="1"/>
          <p:nvPr/>
        </p:nvSpPr>
        <p:spPr>
          <a:xfrm>
            <a:off x="483649" y="692898"/>
            <a:ext cx="8569063" cy="3886542"/>
          </a:xfrm>
          <a:prstGeom prst="rect">
            <a:avLst/>
          </a:prstGeom>
          <a:noFill/>
        </p:spPr>
        <p:txBody>
          <a:bodyPr wrap="square" lIns="0" tIns="0" rIns="0" bIns="0" rtlCol="0">
            <a:noAutofit/>
          </a:bodyPr>
          <a:lstStyle/>
          <a:p>
            <a:pPr marL="342900" indent="-342900">
              <a:lnSpc>
                <a:spcPct val="150000"/>
              </a:lnSpc>
              <a:buAutoNum type="arabicPeriod"/>
            </a:pPr>
            <a:r>
              <a:rPr lang="en-US" sz="1400" dirty="0" smtClean="0">
                <a:latin typeface="HP Simplified" panose="020B0604020204020204" pitchFamily="34" charset="0"/>
              </a:rPr>
              <a:t>What is DTD</a:t>
            </a:r>
          </a:p>
          <a:p>
            <a:pPr marL="342900" indent="-342900">
              <a:lnSpc>
                <a:spcPct val="150000"/>
              </a:lnSpc>
              <a:buAutoNum type="arabicPeriod"/>
            </a:pPr>
            <a:r>
              <a:rPr lang="en-US" sz="1400" dirty="0" smtClean="0">
                <a:latin typeface="HP Simplified" panose="020B0604020204020204" pitchFamily="34" charset="0"/>
              </a:rPr>
              <a:t>Syntax for declaring single element of an XML</a:t>
            </a:r>
          </a:p>
          <a:p>
            <a:pPr marL="342900" indent="-342900">
              <a:lnSpc>
                <a:spcPct val="150000"/>
              </a:lnSpc>
              <a:buAutoNum type="arabicPeriod"/>
            </a:pPr>
            <a:r>
              <a:rPr lang="en-US" sz="1400" dirty="0" smtClean="0">
                <a:latin typeface="HP Simplified" panose="020B0604020204020204" pitchFamily="34" charset="0"/>
              </a:rPr>
              <a:t>Syntax for declaring compound element of an XML</a:t>
            </a:r>
          </a:p>
          <a:p>
            <a:pPr marL="342900" indent="-342900">
              <a:lnSpc>
                <a:spcPct val="150000"/>
              </a:lnSpc>
              <a:buAutoNum type="arabicPeriod"/>
            </a:pPr>
            <a:r>
              <a:rPr lang="en-US" sz="1400" dirty="0" smtClean="0">
                <a:latin typeface="HP Simplified" panose="020B0604020204020204" pitchFamily="34" charset="0"/>
              </a:rPr>
              <a:t>Rules for  declaring element in DTD</a:t>
            </a:r>
          </a:p>
          <a:p>
            <a:pPr marL="342900" indent="-342900">
              <a:lnSpc>
                <a:spcPct val="150000"/>
              </a:lnSpc>
              <a:buFontTx/>
              <a:buAutoNum type="arabicPeriod"/>
            </a:pPr>
            <a:r>
              <a:rPr lang="en-US" sz="1400" dirty="0"/>
              <a:t>Occurrence of an element under another element</a:t>
            </a:r>
          </a:p>
          <a:p>
            <a:pPr marL="342900" indent="-342900">
              <a:lnSpc>
                <a:spcPct val="150000"/>
              </a:lnSpc>
              <a:buAutoNum type="arabicPeriod"/>
            </a:pPr>
            <a:r>
              <a:rPr lang="en-US" sz="1400" dirty="0"/>
              <a:t>Element with any </a:t>
            </a:r>
            <a:r>
              <a:rPr lang="en-US" sz="1400" dirty="0" smtClean="0"/>
              <a:t>contents</a:t>
            </a:r>
          </a:p>
          <a:p>
            <a:pPr marL="342900" indent="-342900">
              <a:lnSpc>
                <a:spcPct val="150000"/>
              </a:lnSpc>
              <a:buFontTx/>
              <a:buAutoNum type="arabicPeriod"/>
            </a:pPr>
            <a:r>
              <a:rPr lang="en-US" sz="1400" dirty="0"/>
              <a:t>Element with either /or content</a:t>
            </a:r>
          </a:p>
          <a:p>
            <a:pPr marL="342900" indent="-342900">
              <a:lnSpc>
                <a:spcPct val="150000"/>
              </a:lnSpc>
              <a:buAutoNum type="arabicPeriod"/>
            </a:pPr>
            <a:r>
              <a:rPr lang="en-US" sz="1400" dirty="0"/>
              <a:t>declaration mixed </a:t>
            </a:r>
            <a:r>
              <a:rPr lang="en-US" sz="1400" dirty="0" smtClean="0"/>
              <a:t>content</a:t>
            </a:r>
          </a:p>
          <a:p>
            <a:pPr marL="342900" indent="-342900">
              <a:lnSpc>
                <a:spcPct val="150000"/>
              </a:lnSpc>
              <a:buAutoNum type="arabicPeriod"/>
            </a:pPr>
            <a:r>
              <a:rPr lang="en-US" sz="1400" dirty="0"/>
              <a:t>Declaration attribute for an element </a:t>
            </a:r>
            <a:endParaRPr lang="en-US" sz="1400" dirty="0" smtClean="0"/>
          </a:p>
          <a:p>
            <a:pPr marL="342900" indent="-342900">
              <a:lnSpc>
                <a:spcPct val="150000"/>
              </a:lnSpc>
              <a:buAutoNum type="arabicPeriod"/>
            </a:pPr>
            <a:r>
              <a:rPr lang="en-US" sz="1400" dirty="0" smtClean="0">
                <a:latin typeface="HP Simplified" panose="020B0604020204020204" pitchFamily="34" charset="0"/>
              </a:rPr>
              <a:t>Drawback With DTD’s.</a:t>
            </a:r>
            <a:endParaRPr lang="en-US" sz="1400" dirty="0" smtClean="0">
              <a:latin typeface="HP Simplified" panose="020B0604020204020204" pitchFamily="34" charset="0"/>
            </a:endParaRPr>
          </a:p>
          <a:p>
            <a:pPr marL="171450" indent="-171450">
              <a:lnSpc>
                <a:spcPct val="150000"/>
              </a:lnSpc>
              <a:buFont typeface="Arial" panose="020B0604020202020204" pitchFamily="34" charset="0"/>
              <a:buChar char="•"/>
            </a:pPr>
            <a:endParaRPr lang="en-US" sz="1400" dirty="0">
              <a:latin typeface="HP Simplified" panose="020B0604020204020204" pitchFamily="34" charset="0"/>
            </a:endParaRPr>
          </a:p>
        </p:txBody>
      </p:sp>
      <p:grpSp>
        <p:nvGrpSpPr>
          <p:cNvPr id="4" name="Group 3"/>
          <p:cNvGrpSpPr>
            <a:grpSpLocks noChangeAspect="1"/>
          </p:cNvGrpSpPr>
          <p:nvPr/>
        </p:nvGrpSpPr>
        <p:grpSpPr>
          <a:xfrm>
            <a:off x="8651471" y="145210"/>
            <a:ext cx="407194" cy="395288"/>
            <a:chOff x="5822950" y="3163888"/>
            <a:chExt cx="542925" cy="527050"/>
          </a:xfrm>
        </p:grpSpPr>
        <p:sp>
          <p:nvSpPr>
            <p:cNvPr id="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1625331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AA TeamOne-PowerPoint TEMPLATE">
  <a:themeElements>
    <a:clrScheme name="Custom 214">
      <a:dk1>
        <a:sysClr val="windowText" lastClr="000000"/>
      </a:dk1>
      <a:lt1>
        <a:sysClr val="window" lastClr="FFFFFF"/>
      </a:lt1>
      <a:dk2>
        <a:srgbClr val="0096D6"/>
      </a:dk2>
      <a:lt2>
        <a:srgbClr val="E5E8E8"/>
      </a:lt2>
      <a:accent1>
        <a:srgbClr val="0096D6"/>
      </a:accent1>
      <a:accent2>
        <a:srgbClr val="F05332"/>
      </a:accent2>
      <a:accent3>
        <a:srgbClr val="822980"/>
      </a:accent3>
      <a:accent4>
        <a:srgbClr val="87898B"/>
      </a:accent4>
      <a:accent5>
        <a:srgbClr val="B9B8BB"/>
      </a:accent5>
      <a:accent6>
        <a:srgbClr val="008B2B"/>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extLst>
    <a:ext uri="{05A4C25C-085E-4340-85A3-A5531E510DB2}">
      <thm15:themeFamily xmlns:thm15="http://schemas.microsoft.com/office/thememl/2012/main" name="HP_PPT_Standard_template_16x9_Jan2013.potx" id="{26B89C45-1081-40D7-A203-A7BAA1D02ABD}" vid="{371154E7-5F1A-4FB3-904F-80E2BC84AD88}"/>
    </a:ext>
  </a:extLst>
</a:theme>
</file>

<file path=ppt/theme/theme2.xml><?xml version="1.0" encoding="utf-8"?>
<a:theme xmlns:a="http://schemas.openxmlformats.org/drawingml/2006/main" name="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 TeamOne Template - 02NOV2015.potx" id="{79E457A2-96E6-419E-9903-5CB25F74E331}" vid="{BC618455-F669-4AAF-BFC5-1E37A01E76D6}"/>
    </a:ext>
  </a:extLst>
</a:theme>
</file>

<file path=ppt/theme/theme3.xml><?xml version="1.0" encoding="utf-8"?>
<a:theme xmlns:a="http://schemas.openxmlformats.org/drawingml/2006/main" name="1_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 TeamOne Template - 02NOV2015.potx" id="{79E457A2-96E6-419E-9903-5CB25F74E331}" vid="{BC618455-F669-4AAF-BFC5-1E37A01E76D6}"/>
    </a:ext>
  </a:extLst>
</a:theme>
</file>

<file path=ppt/theme/theme4.xml><?xml version="1.0" encoding="utf-8"?>
<a:theme xmlns:a="http://schemas.openxmlformats.org/drawingml/2006/main" name="2_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 TeamOne Template - 02NOV2015.potx" id="{79E457A2-96E6-419E-9903-5CB25F74E331}" vid="{BC618455-F669-4AAF-BFC5-1E37A01E76D6}"/>
    </a:ext>
  </a:extLst>
</a:theme>
</file>

<file path=ppt/theme/theme5.xml><?xml version="1.0" encoding="utf-8"?>
<a:theme xmlns:a="http://schemas.openxmlformats.org/drawingml/2006/main" name="Office Theme">
  <a:themeElements>
    <a:clrScheme name="HP Theme colors">
      <a:dk1>
        <a:sysClr val="windowText" lastClr="000000"/>
      </a:dk1>
      <a:lt1>
        <a:sysClr val="window" lastClr="FFFFFF"/>
      </a:lt1>
      <a:dk2>
        <a:srgbClr val="000000"/>
      </a:dk2>
      <a:lt2>
        <a:srgbClr val="EEECE1"/>
      </a:lt2>
      <a:accent1>
        <a:srgbClr val="0096D6"/>
      </a:accent1>
      <a:accent2>
        <a:srgbClr val="F05332"/>
      </a:accent2>
      <a:accent3>
        <a:srgbClr val="B7CA34"/>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23661</TotalTime>
  <Words>5738</Words>
  <Application>Microsoft Office PowerPoint</Application>
  <PresentationFormat>On-screen Show (16:9)</PresentationFormat>
  <Paragraphs>669</Paragraphs>
  <Slides>46</Slides>
  <Notes>45</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46</vt:i4>
      </vt:variant>
    </vt:vector>
  </HeadingPairs>
  <TitlesOfParts>
    <vt:vector size="57" baseType="lpstr">
      <vt:lpstr>Arial</vt:lpstr>
      <vt:lpstr>Calibri</vt:lpstr>
      <vt:lpstr>HP Simplified</vt:lpstr>
      <vt:lpstr>Lucida Grande</vt:lpstr>
      <vt:lpstr>Times New Roman</vt:lpstr>
      <vt:lpstr>Vani</vt:lpstr>
      <vt:lpstr>Wingdings</vt:lpstr>
      <vt:lpstr>AA TeamOne-PowerPoint TEMPLATE</vt:lpstr>
      <vt:lpstr>HPE_Standard_Arial_16x9_v2</vt:lpstr>
      <vt:lpstr>1_HPE_Standard_Arial_16x9_v2</vt:lpstr>
      <vt:lpstr>2_HPE_Standard_Arial_16x9_v2</vt:lpstr>
      <vt:lpstr>XML Validation and Parsing with JAXB</vt:lpstr>
      <vt:lpstr>Agenda</vt:lpstr>
      <vt:lpstr>XML </vt:lpstr>
      <vt:lpstr>1. What is XML :-</vt:lpstr>
      <vt:lpstr> 2. Advantages of XML :-</vt:lpstr>
      <vt:lpstr>5. XML Attribute :-</vt:lpstr>
      <vt:lpstr>PowerPoint Presentation</vt:lpstr>
      <vt:lpstr>PowerPoint Presentation</vt:lpstr>
      <vt:lpstr>DTD </vt:lpstr>
      <vt:lpstr>1. What is DTD </vt:lpstr>
      <vt:lpstr>PowerPoint Presentation</vt:lpstr>
      <vt:lpstr>Let’s take a complete Xml and derive how does the DTD looks like for it :- </vt:lpstr>
      <vt:lpstr>PowerPoint Presentation</vt:lpstr>
      <vt:lpstr>PowerPoint Presentation</vt:lpstr>
      <vt:lpstr>PowerPoint Presentation</vt:lpstr>
      <vt:lpstr>PowerPoint Presentation</vt:lpstr>
      <vt:lpstr>XSD</vt:lpstr>
      <vt:lpstr>PowerPoint Presentation</vt:lpstr>
      <vt:lpstr>PowerPoint Presentation</vt:lpstr>
      <vt:lpstr>Sequence VS all</vt:lpstr>
      <vt:lpstr>Extending ComplexTypes</vt:lpstr>
      <vt:lpstr>Declaring attributes for complex elements</vt:lpstr>
      <vt:lpstr>Declaring Attributes for simple eleemnts</vt:lpstr>
      <vt:lpstr>PowerPoint Presentation</vt:lpstr>
      <vt:lpstr>PowerPoint Presentation</vt:lpstr>
      <vt:lpstr>(1) XSD Targetnamespace</vt:lpstr>
      <vt:lpstr>PowerPoint Presentation</vt:lpstr>
      <vt:lpstr>PowerPoint Presentation</vt:lpstr>
      <vt:lpstr>Importing Multiple XSD’s in XML</vt:lpstr>
      <vt:lpstr>Difference b/w DTD ans XSD </vt:lpstr>
      <vt:lpstr>PowerPoint Presentation</vt:lpstr>
      <vt:lpstr>JAX-P </vt:lpstr>
      <vt:lpstr>XML Processing Methodologies :</vt:lpstr>
      <vt:lpstr>PowerPoint Presentation</vt:lpstr>
      <vt:lpstr>PowerPoint Presentation</vt:lpstr>
      <vt:lpstr>SAX Parser Example :</vt:lpstr>
      <vt:lpstr>PowerPoint Presentation</vt:lpstr>
      <vt:lpstr>XML </vt:lpstr>
      <vt:lpstr>XML </vt:lpstr>
      <vt:lpstr>XML </vt:lpstr>
      <vt:lpstr>XML </vt:lpstr>
      <vt:lpstr>XML </vt:lpstr>
      <vt:lpstr>XML </vt:lpstr>
      <vt:lpstr>XML </vt:lpstr>
      <vt:lpstr>XML </vt:lpstr>
      <vt:lpstr>Thank you</vt:lpstr>
    </vt:vector>
  </TitlesOfParts>
  <Company>Hewlett Packard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 Colors</dc:title>
  <dc:creator>Sankaralingam, Mathalai Rajan</dc:creator>
  <cp:lastModifiedBy>Rajauriya, Ajay</cp:lastModifiedBy>
  <cp:revision>1453</cp:revision>
  <cp:lastPrinted>2012-04-13T15:38:33Z</cp:lastPrinted>
  <dcterms:created xsi:type="dcterms:W3CDTF">2014-05-04T17:02:18Z</dcterms:created>
  <dcterms:modified xsi:type="dcterms:W3CDTF">2016-11-17T11:50:10Z</dcterms:modified>
</cp:coreProperties>
</file>