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58" r:id="rId4"/>
    <p:sldId id="307" r:id="rId5"/>
    <p:sldId id="309" r:id="rId6"/>
    <p:sldId id="275" r:id="rId7"/>
    <p:sldId id="310" r:id="rId8"/>
    <p:sldId id="311" r:id="rId9"/>
    <p:sldId id="259" r:id="rId10"/>
    <p:sldId id="312" r:id="rId11"/>
    <p:sldId id="313" r:id="rId12"/>
    <p:sldId id="316" r:id="rId13"/>
    <p:sldId id="314" r:id="rId14"/>
    <p:sldId id="31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BM Plex Mono" panose="020B0509050203000203" pitchFamily="49" charset="77"/>
      <p:regular r:id="rId21"/>
      <p:bold r:id="rId22"/>
      <p:italic r:id="rId23"/>
      <p:boldItalic r:id="rId24"/>
    </p:embeddedFont>
    <p:embeddedFont>
      <p:font typeface="Poppins" pitchFamily="2" charset="77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D22AA9-5C4B-4496-97A4-44F2FA5E8CD8}">
  <a:tblStyle styleId="{6CD22AA9-5C4B-4496-97A4-44F2FA5E8C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8"/>
    <p:restoredTop sz="94729"/>
  </p:normalViewPr>
  <p:slideViewPr>
    <p:cSldViewPr snapToGrid="0">
      <p:cViewPr varScale="1">
        <p:scale>
          <a:sx n="75" d="100"/>
          <a:sy n="75" d="100"/>
        </p:scale>
        <p:origin x="8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13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Out of all the instances the model predicted as “True” (showed up), </a:t>
            </a:r>
            <a:r>
              <a:rPr lang="en-IN" b="1" dirty="0">
                <a:solidFill>
                  <a:srgbClr val="0E0E0E"/>
                </a:solidFill>
                <a:effectLst/>
                <a:latin typeface=".AppleSystemUIFont"/>
              </a:rPr>
              <a:t>81% were actually True</a:t>
            </a:r>
            <a:endParaRPr lang="en-IN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Out of all the actual “True” instances (patients who really showed up), </a:t>
            </a:r>
            <a:r>
              <a:rPr lang="en-IN" b="1" dirty="0">
                <a:solidFill>
                  <a:srgbClr val="0E0E0E"/>
                </a:solidFill>
                <a:effectLst/>
                <a:latin typeface=".AppleSystemUIFont"/>
              </a:rPr>
              <a:t>75% were correctly identified by the model</a:t>
            </a: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556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AUC = Area Under the curve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216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133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3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8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39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18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14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789030" y="3428848"/>
            <a:ext cx="4882500" cy="1397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"/>
              </a:rPr>
              <a:t>AJAY RAMA RAJU DATLA (Z1979893)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"/>
              </a:rPr>
              <a:t>JAYA SANDEEP BATHINA  (Z1976378)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"/>
              </a:rPr>
              <a:t>CHAKRAFANI CHADALAVADA(Z2007545)</a:t>
            </a:r>
            <a:endParaRPr b="1" dirty="0">
              <a:latin typeface="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672185" y="931382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"/>
              </a:rPr>
              <a:t>Medical Appointment No-Show Prediction</a:t>
            </a:r>
            <a:endParaRPr dirty="0">
              <a:solidFill>
                <a:schemeClr val="dk1"/>
              </a:solidFill>
              <a:latin typeface="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551554" y="4081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"/>
              </a:rPr>
              <a:t>Model 1:</a:t>
            </a:r>
            <a:r>
              <a:rPr lang="en-IN" dirty="0">
                <a:latin typeface=""/>
              </a:rPr>
              <a:t>Neural Network </a:t>
            </a:r>
            <a:endParaRPr dirty="0">
              <a:latin typeface="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551554" y="2222221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16 Neurons, </a:t>
            </a:r>
            <a:r>
              <a:rPr lang="en" dirty="0" err="1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ReLu</a:t>
            </a: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 Activation</a:t>
            </a:r>
            <a:endParaRPr b="1"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697154" y="1794421"/>
            <a:ext cx="190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Input Layer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307654" y="2222221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Relu</a:t>
            </a: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 Activation </a:t>
            </a:r>
            <a:endParaRPr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3115371" y="1807471"/>
            <a:ext cx="257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4 Hidden Layers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063754" y="2222221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1 neurons, Sigmoid Activation </a:t>
            </a:r>
          </a:p>
        </p:txBody>
      </p:sp>
      <p:sp>
        <p:nvSpPr>
          <p:cNvPr id="2160" name="Google Shape;2160;p55"/>
          <p:cNvSpPr txBox="1"/>
          <p:nvPr/>
        </p:nvSpPr>
        <p:spPr>
          <a:xfrm>
            <a:off x="6063761" y="1807471"/>
            <a:ext cx="219179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Output Layer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1" name="Google Shape;2161;p55"/>
          <p:cNvCxnSpPr>
            <a:cxnSpLocks/>
            <a:stCxn id="2162" idx="4"/>
            <a:endCxn id="2156" idx="0"/>
          </p:cNvCxnSpPr>
          <p:nvPr/>
        </p:nvCxnSpPr>
        <p:spPr>
          <a:xfrm rot="5400000">
            <a:off x="1456686" y="1603636"/>
            <a:ext cx="38155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3" name="Google Shape;2163;p55"/>
          <p:cNvGrpSpPr/>
          <p:nvPr/>
        </p:nvGrpSpPr>
        <p:grpSpPr>
          <a:xfrm>
            <a:off x="7069820" y="1233793"/>
            <a:ext cx="179668" cy="179626"/>
            <a:chOff x="7238266" y="3053222"/>
            <a:chExt cx="179668" cy="179626"/>
          </a:xfrm>
        </p:grpSpPr>
        <p:sp>
          <p:nvSpPr>
            <p:cNvPr id="2164" name="Google Shape;2164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cxnSp>
        <p:nvCxnSpPr>
          <p:cNvPr id="2174" name="Google Shape;2174;p55"/>
          <p:cNvCxnSpPr>
            <a:cxnSpLocks/>
            <a:stCxn id="2158" idx="0"/>
            <a:endCxn id="2175" idx="4"/>
          </p:cNvCxnSpPr>
          <p:nvPr/>
        </p:nvCxnSpPr>
        <p:spPr>
          <a:xfrm rot="16200000" flipV="1">
            <a:off x="4206270" y="1610169"/>
            <a:ext cx="394603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cxnSpLocks/>
            <a:stCxn id="2160" idx="0"/>
            <a:endCxn id="2164" idx="4"/>
          </p:cNvCxnSpPr>
          <p:nvPr/>
        </p:nvCxnSpPr>
        <p:spPr>
          <a:xfrm rot="16200000" flipV="1">
            <a:off x="6962630" y="1610443"/>
            <a:ext cx="394052" cy="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80" name="Google Shape;2180;p55"/>
          <p:cNvCxnSpPr>
            <a:cxnSpLocks/>
            <a:stCxn id="2164" idx="2"/>
            <a:endCxn id="2175" idx="6"/>
          </p:cNvCxnSpPr>
          <p:nvPr/>
        </p:nvCxnSpPr>
        <p:spPr>
          <a:xfrm rot="10800000">
            <a:off x="4493420" y="1323006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55"/>
          <p:cNvCxnSpPr>
            <a:stCxn id="2175" idx="2"/>
            <a:endCxn id="2162" idx="6"/>
          </p:cNvCxnSpPr>
          <p:nvPr/>
        </p:nvCxnSpPr>
        <p:spPr>
          <a:xfrm flipH="1">
            <a:off x="1737320" y="1323018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5"/>
          <p:cNvGrpSpPr/>
          <p:nvPr/>
        </p:nvGrpSpPr>
        <p:grpSpPr>
          <a:xfrm>
            <a:off x="1557620" y="1233168"/>
            <a:ext cx="179700" cy="179700"/>
            <a:chOff x="1726066" y="2580534"/>
            <a:chExt cx="179700" cy="179700"/>
          </a:xfrm>
        </p:grpSpPr>
        <p:sp>
          <p:nvSpPr>
            <p:cNvPr id="2162" name="Google Shape;2162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2186" name="Google Shape;2186;p55"/>
          <p:cNvGrpSpPr/>
          <p:nvPr/>
        </p:nvGrpSpPr>
        <p:grpSpPr>
          <a:xfrm>
            <a:off x="4313720" y="1233168"/>
            <a:ext cx="179700" cy="179700"/>
            <a:chOff x="4482166" y="2580534"/>
            <a:chExt cx="179700" cy="179700"/>
          </a:xfrm>
        </p:grpSpPr>
        <p:sp>
          <p:nvSpPr>
            <p:cNvPr id="2175" name="Google Shape;2175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91C94F-1159-DABF-691F-B0559F50BAAF}"/>
              </a:ext>
            </a:extLst>
          </p:cNvPr>
          <p:cNvSpPr txBox="1"/>
          <p:nvPr/>
        </p:nvSpPr>
        <p:spPr>
          <a:xfrm>
            <a:off x="551554" y="3425206"/>
            <a:ext cx="460480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"/>
              </a:rPr>
              <a:t>After 30 Epochs (Training Cycles):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"/>
              </a:rPr>
              <a:t>Test Accuracy: 79.82%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"/>
              </a:rPr>
              <a:t>F1-Score: 71%</a:t>
            </a:r>
          </a:p>
          <a:p>
            <a:r>
              <a:rPr lang="en-IN" sz="2000" dirty="0">
                <a:latin typeface=""/>
              </a:rPr>
              <a:t>-</a:t>
            </a: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Indicates a decent balance between precision and recall</a:t>
            </a:r>
          </a:p>
          <a:p>
            <a:r>
              <a:rPr lang="en-IN" sz="2000" dirty="0">
                <a:latin typeface="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9122F-DA1A-7FF3-B497-83E81A24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71" y="2832030"/>
            <a:ext cx="3192129" cy="226441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938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415400" y="431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"/>
              </a:rPr>
              <a:t>Model 2:</a:t>
            </a:r>
            <a:r>
              <a:rPr lang="en-IN" dirty="0">
                <a:latin typeface=""/>
              </a:rPr>
              <a:t>Random Forest</a:t>
            </a:r>
            <a:endParaRPr dirty="0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1C94F-1159-DABF-691F-B0559F50BAAF}"/>
              </a:ext>
            </a:extLst>
          </p:cNvPr>
          <p:cNvSpPr txBox="1"/>
          <p:nvPr/>
        </p:nvSpPr>
        <p:spPr>
          <a:xfrm>
            <a:off x="544108" y="2785924"/>
            <a:ext cx="366528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"/>
              </a:rPr>
              <a:t>Evaluation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"/>
              </a:rPr>
              <a:t>Test Accuracy: 79%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"/>
              </a:rPr>
              <a:t>Precision (True label): 81%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"/>
              </a:rPr>
              <a:t>Recall (True label): 75% </a:t>
            </a:r>
          </a:p>
          <a:p>
            <a:endParaRPr lang="en-IN" sz="2000" dirty="0">
              <a:latin typeface=""/>
            </a:endParaRPr>
          </a:p>
        </p:txBody>
      </p:sp>
      <p:sp>
        <p:nvSpPr>
          <p:cNvPr id="3" name="Google Shape;1459;p36">
            <a:extLst>
              <a:ext uri="{FF2B5EF4-FFF2-40B4-BE49-F238E27FC236}">
                <a16:creationId xmlns:a16="http://schemas.microsoft.com/office/drawing/2014/main" id="{9EB35DFA-865C-190F-9E2F-129D2AB35D8D}"/>
              </a:ext>
            </a:extLst>
          </p:cNvPr>
          <p:cNvSpPr txBox="1">
            <a:spLocks/>
          </p:cNvSpPr>
          <p:nvPr/>
        </p:nvSpPr>
        <p:spPr>
          <a:xfrm>
            <a:off x="415400" y="1228450"/>
            <a:ext cx="7704000" cy="311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IN" sz="1800" b="1" dirty="0">
                <a:latin typeface=""/>
              </a:rPr>
              <a:t>1. Data: </a:t>
            </a:r>
            <a:r>
              <a:rPr lang="en-IN" sz="1800" dirty="0">
                <a:latin typeface=""/>
              </a:rPr>
              <a:t>Used only 11 columns on this model as 4 others were not a significant predictors.</a:t>
            </a:r>
          </a:p>
          <a:p>
            <a:pPr marL="139700"/>
            <a:endParaRPr lang="en-IN" sz="1800" b="1" dirty="0">
              <a:latin typeface=""/>
            </a:endParaRPr>
          </a:p>
          <a:p>
            <a:pPr marL="139700"/>
            <a:r>
              <a:rPr lang="en-IN" sz="1800" b="1" dirty="0">
                <a:latin typeface=""/>
              </a:rPr>
              <a:t>2. SMOTE: </a:t>
            </a:r>
            <a:r>
              <a:rPr lang="en-IN" sz="1800" dirty="0">
                <a:latin typeface=""/>
              </a:rPr>
              <a:t>For oversampling the minority class.</a:t>
            </a:r>
          </a:p>
          <a:p>
            <a:pPr marL="139700"/>
            <a:endParaRPr lang="en-IN" sz="2000" dirty="0">
              <a:latin typeface="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ED0EB-DFBF-A1D1-3628-C62FD9C4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67" y="3490211"/>
            <a:ext cx="4372533" cy="122201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2277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415400" y="431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"/>
              </a:rPr>
              <a:t>Model 2:</a:t>
            </a:r>
            <a:r>
              <a:rPr lang="en-IN" dirty="0">
                <a:latin typeface=""/>
              </a:rPr>
              <a:t>Random Forest</a:t>
            </a:r>
            <a:endParaRPr dirty="0">
              <a:latin typeface="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99405-F89A-A434-8218-6ED87079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22" y="1340379"/>
            <a:ext cx="4347146" cy="328760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322A4-8ADA-CE83-E124-D71581FED2BA}"/>
              </a:ext>
            </a:extLst>
          </p:cNvPr>
          <p:cNvSpPr txBox="1"/>
          <p:nvPr/>
        </p:nvSpPr>
        <p:spPr>
          <a:xfrm>
            <a:off x="259032" y="1840564"/>
            <a:ext cx="4167394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model achieved a good balance between high TPR and low FPR.</a:t>
            </a:r>
          </a:p>
          <a:p>
            <a:endParaRPr lang="en-IN" sz="1800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AUC of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0.88</a:t>
            </a:r>
            <a:r>
              <a:rPr lang="en-IN" sz="18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means the model has an 88% chance of correctly distinguishing between the positive and negative classes.</a:t>
            </a:r>
          </a:p>
          <a:p>
            <a:endParaRPr lang="en-IN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1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"/>
              </a:rPr>
              <a:t>Conclusion:</a:t>
            </a: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720000" y="1126850"/>
            <a:ext cx="7704000" cy="311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"/>
              </a:rPr>
              <a:t>Both models achieved approximately 79% accuracy.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IN" sz="2000" dirty="0">
              <a:latin typeface=""/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"/>
              </a:rPr>
              <a:t>Neural Network excels in capturing complex relationships.</a:t>
            </a:r>
          </a:p>
          <a:p>
            <a:pPr marL="139700" indent="0">
              <a:buNone/>
            </a:pPr>
            <a:endParaRPr lang="en-IN" sz="2000" dirty="0">
              <a:latin typeface=""/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"/>
              </a:rPr>
              <a:t>Random Forest provides more interpretability and handles imbalanced data effectively.</a:t>
            </a:r>
          </a:p>
          <a:p>
            <a:pPr marL="139700" indent="0">
              <a:buNone/>
            </a:pPr>
            <a:endParaRPr lang="en-IN" sz="2000" dirty="0">
              <a:latin typeface=""/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"/>
              </a:rPr>
              <a:t>Future Scope: Explore other algorithms (e.g., Gradient Boosting), optimize hyperparameters, and incorporate external factors like weather or traffic.</a:t>
            </a:r>
          </a:p>
          <a:p>
            <a:pPr marL="139700" indent="0">
              <a:buNone/>
            </a:pPr>
            <a:endParaRPr lang="en-IN" sz="20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0902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1120" y="-2734536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"/>
                    </a:endParaRPr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"/>
                    </a:endParaRPr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"/>
                    </a:endParaRPr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"/>
                      </a:endParaRPr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"/>
                    </a:endParaRPr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"/>
                  </a:endParaRPr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"/>
                  </a:endParaRPr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"/>
                  </a:endParaRPr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808919" y="3382501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sp>
        <p:nvSpPr>
          <p:cNvPr id="4" name="Google Shape;2412;p64">
            <a:extLst>
              <a:ext uri="{FF2B5EF4-FFF2-40B4-BE49-F238E27FC236}">
                <a16:creationId xmlns:a16="http://schemas.microsoft.com/office/drawing/2014/main" id="{C7E14D28-7DD7-5260-B727-645071677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862" y="1827764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latin typeface=""/>
              </a:rPr>
              <a:t>Thanks!</a:t>
            </a:r>
          </a:p>
        </p:txBody>
      </p:sp>
      <p:sp>
        <p:nvSpPr>
          <p:cNvPr id="5" name="Google Shape;2414;p64">
            <a:extLst>
              <a:ext uri="{FF2B5EF4-FFF2-40B4-BE49-F238E27FC236}">
                <a16:creationId xmlns:a16="http://schemas.microsoft.com/office/drawing/2014/main" id="{A3123066-95CE-E119-5712-C6A7456A3A40}"/>
              </a:ext>
            </a:extLst>
          </p:cNvPr>
          <p:cNvSpPr txBox="1">
            <a:spLocks/>
          </p:cNvSpPr>
          <p:nvPr/>
        </p:nvSpPr>
        <p:spPr>
          <a:xfrm>
            <a:off x="750749" y="2780160"/>
            <a:ext cx="6370430" cy="85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>
                <a:latin typeface="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499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"/>
              </a:rPr>
              <a:t>Problem Statement:</a:t>
            </a: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517000" y="13808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18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The problem is to predict whether a patient will </a:t>
            </a:r>
            <a:r>
              <a:rPr lang="en-IN" sz="18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show 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 or </a:t>
            </a:r>
            <a:r>
              <a:rPr lang="en-IN" sz="18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not show 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 for their medical appointment based on various patient and appointment-related factors.</a:t>
            </a:r>
          </a:p>
          <a:p>
            <a:pPr marL="139700" indent="0">
              <a:buNone/>
            </a:pPr>
            <a:endParaRPr lang="en-IN" sz="1800" dirty="0">
              <a:solidFill>
                <a:srgbClr val="000000"/>
              </a:solidFill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39700" indent="0">
              <a:buNone/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Research question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: "What factors influence no-show rates, and how accurately can we predict whether a patient will attend their scheduled appointment?"</a:t>
            </a:r>
            <a:endParaRPr lang="en-IN" sz="1800" kern="100" dirty="0">
              <a:effectLst/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39700" indent="0">
              <a:buNone/>
            </a:pPr>
            <a:endParaRPr lang="en-IN" sz="1800" kern="100" dirty="0">
              <a:effectLst/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62253" y="508828"/>
            <a:ext cx="78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"/>
                <a:sym typeface="IBM Plex Mono"/>
              </a:rPr>
              <a:t>Why it is Important to address?</a:t>
            </a:r>
            <a:endParaRPr sz="3200" dirty="0">
              <a:solidFill>
                <a:schemeClr val="dk2"/>
              </a:solidFill>
              <a:latin typeface="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230814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</a:rPr>
              <a:t>Improving healthcare efficiency</a:t>
            </a:r>
            <a:r>
              <a:rPr lang="en-IN" sz="2000" dirty="0">
                <a:effectLst/>
                <a:latin typeface=""/>
              </a:rPr>
              <a:t> </a:t>
            </a:r>
            <a:endParaRPr sz="2000" dirty="0">
              <a:latin typeface="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"/>
              </a:rPr>
              <a:t>01</a:t>
            </a:r>
            <a:endParaRPr dirty="0">
              <a:latin typeface="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"/>
              </a:rPr>
              <a:t>03</a:t>
            </a:r>
            <a:endParaRPr>
              <a:latin typeface="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"/>
              </a:rPr>
              <a:t>02</a:t>
            </a:r>
            <a:endParaRPr>
              <a:latin typeface=""/>
            </a:endParaRPr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"/>
              </a:rPr>
              <a:t>04</a:t>
            </a:r>
            <a:endParaRPr dirty="0">
              <a:latin typeface="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8" y="232932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"/>
              </a:rPr>
              <a:t>Optimizing </a:t>
            </a:r>
            <a:r>
              <a:rPr lang="en-IN" sz="2000" dirty="0">
                <a:solidFill>
                  <a:srgbClr val="000000"/>
                </a:solidFill>
                <a:latin typeface=""/>
              </a:rPr>
              <a:t>r</a:t>
            </a:r>
            <a:r>
              <a:rPr lang="en-IN" sz="20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</a:rPr>
              <a:t>esource allocation</a:t>
            </a:r>
            <a:r>
              <a:rPr lang="en-IN" sz="2000" dirty="0">
                <a:effectLst/>
                <a:latin typeface=""/>
              </a:rPr>
              <a:t> </a:t>
            </a:r>
            <a:endParaRPr sz="2000" dirty="0">
              <a:latin typeface="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5967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</a:rPr>
              <a:t>Cost reduction</a:t>
            </a:r>
            <a:r>
              <a:rPr lang="en-IN" sz="2000" dirty="0">
                <a:effectLst/>
                <a:latin typeface=""/>
              </a:rPr>
              <a:t> </a:t>
            </a:r>
            <a:endParaRPr sz="2000" dirty="0">
              <a:latin typeface=""/>
            </a:endParaRP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5967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"/>
              </a:rPr>
              <a:t>Saving Time</a:t>
            </a:r>
            <a:endParaRPr sz="2000" dirty="0">
              <a:latin typeface="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90171" y="2083327"/>
            <a:ext cx="581275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"/>
              </a:rPr>
              <a:t>Dataset Overview</a:t>
            </a:r>
            <a:endParaRPr dirty="0">
              <a:latin typeface="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32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"/>
              </a:rPr>
              <a:t>Dataset Overview:</a:t>
            </a: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517000" y="13808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1800" b="1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Dataset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: It includes details on patient demographics, appointment schedules, health history, and external factors like reminders.</a:t>
            </a:r>
          </a:p>
          <a:p>
            <a:pPr marL="139700" indent="0">
              <a:buNone/>
            </a:pPr>
            <a:endParaRPr lang="en-IN" sz="1800" dirty="0">
              <a:solidFill>
                <a:srgbClr val="000000"/>
              </a:solidFill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39700" indent="0"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"/>
                <a:ea typeface="Calibri" panose="020F0502020204030204" pitchFamily="34" charset="0"/>
                <a:cs typeface="Gautami" panose="020B0502040204020203" pitchFamily="34" charset="0"/>
              </a:rPr>
              <a:t>Number of Columns: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"/>
                <a:ea typeface="Calibri" panose="020F0502020204030204" pitchFamily="34" charset="0"/>
                <a:cs typeface="Gautami" panose="020B0502040204020203" pitchFamily="34" charset="0"/>
              </a:rPr>
              <a:t>15</a:t>
            </a:r>
          </a:p>
          <a:p>
            <a:pPr marL="139700" indent="0">
              <a:buNone/>
            </a:pPr>
            <a:endParaRPr lang="en-IN" sz="1800" kern="100" dirty="0">
              <a:solidFill>
                <a:srgbClr val="000000"/>
              </a:solidFill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39700" indent="0">
              <a:buNone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"/>
                <a:ea typeface="Calibri" panose="020F0502020204030204" pitchFamily="34" charset="0"/>
                <a:cs typeface="Gautami" panose="020B0502040204020203" pitchFamily="34" charset="0"/>
              </a:rPr>
              <a:t>Number of rows: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"/>
                <a:ea typeface="Calibri" panose="020F0502020204030204" pitchFamily="34" charset="0"/>
                <a:cs typeface="Gautami" panose="020B0502040204020203" pitchFamily="34" charset="0"/>
              </a:rPr>
              <a:t>100,000</a:t>
            </a:r>
            <a:endParaRPr lang="en-IN" sz="1800" kern="100" dirty="0">
              <a:effectLst/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139700" indent="0">
              <a:buNone/>
            </a:pPr>
            <a:endParaRPr lang="en-IN" sz="1800" kern="100" dirty="0">
              <a:effectLst/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97B14-4234-E4DE-0BC7-C86381F292CC}"/>
              </a:ext>
            </a:extLst>
          </p:cNvPr>
          <p:cNvSpPr txBox="1"/>
          <p:nvPr/>
        </p:nvSpPr>
        <p:spPr>
          <a:xfrm>
            <a:off x="720000" y="3605350"/>
            <a:ext cx="703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0" dirty="0">
                <a:solidFill>
                  <a:schemeClr val="tx1"/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Link to dataset: </a:t>
            </a:r>
            <a:r>
              <a:rPr lang="en-IN" sz="1400" kern="0" dirty="0">
                <a:solidFill>
                  <a:schemeClr val="bg1">
                    <a:lumMod val="50000"/>
                  </a:schemeClr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https://</a:t>
            </a:r>
            <a:r>
              <a:rPr lang="en-IN" sz="1400" kern="0" dirty="0" err="1">
                <a:solidFill>
                  <a:schemeClr val="bg1">
                    <a:lumMod val="50000"/>
                  </a:schemeClr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www.kaggle.com</a:t>
            </a:r>
            <a:r>
              <a:rPr lang="en-IN" sz="1400" kern="0" dirty="0">
                <a:solidFill>
                  <a:schemeClr val="bg1">
                    <a:lumMod val="50000"/>
                  </a:schemeClr>
                </a:solidFill>
                <a:effectLst/>
                <a:latin typeface=""/>
                <a:ea typeface="Times New Roman" panose="02020603050405020304" pitchFamily="18" charset="0"/>
                <a:cs typeface="Gautami" panose="020B0502040204020203" pitchFamily="34" charset="0"/>
              </a:rPr>
              <a:t>/datasets/wajahat1064/healthcare-appointment-dataset</a:t>
            </a:r>
            <a:endParaRPr lang="en-IN" sz="1400" kern="100" dirty="0">
              <a:solidFill>
                <a:schemeClr val="bg1">
                  <a:lumMod val="50000"/>
                </a:schemeClr>
              </a:solidFill>
              <a:effectLst/>
              <a:latin typeface="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3146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"/>
              </a:rPr>
              <a:t>Dataset Overview</a:t>
            </a:r>
            <a:endParaRPr dirty="0">
              <a:latin typeface="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4197300" y="1161439"/>
            <a:ext cx="4341000" cy="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Age, Gender, Neighborhood</a:t>
            </a:r>
            <a:endParaRPr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1568350" y="1020663"/>
            <a:ext cx="20892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Demographics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845950" y="10206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dk2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1568350" y="1868456"/>
            <a:ext cx="20892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Appointment Details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845950" y="1830576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1568350" y="2660108"/>
            <a:ext cx="187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Medical History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845950" y="2671908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1568350" y="3399122"/>
            <a:ext cx="208925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"/>
              </a:rPr>
              <a:t>Reminders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5" name="Google Shape;2135;p54"/>
          <p:cNvSpPr txBox="1"/>
          <p:nvPr/>
        </p:nvSpPr>
        <p:spPr>
          <a:xfrm>
            <a:off x="845950" y="3407711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dk2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cxnSp>
        <p:nvCxnSpPr>
          <p:cNvPr id="2137" name="Google Shape;2137;p54"/>
          <p:cNvCxnSpPr>
            <a:cxnSpLocks/>
          </p:cNvCxnSpPr>
          <p:nvPr/>
        </p:nvCxnSpPr>
        <p:spPr>
          <a:xfrm>
            <a:off x="3657600" y="1361315"/>
            <a:ext cx="425400" cy="7202"/>
          </a:xfrm>
          <a:prstGeom prst="bentConnector3">
            <a:avLst>
              <a:gd name="adj1" fmla="val 10373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4"/>
          <p:cNvCxnSpPr>
            <a:cxnSpLocks/>
          </p:cNvCxnSpPr>
          <p:nvPr/>
        </p:nvCxnSpPr>
        <p:spPr>
          <a:xfrm flipV="1">
            <a:off x="3616300" y="2975595"/>
            <a:ext cx="466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cxnSpLocks/>
            <a:stCxn id="2134" idx="3"/>
          </p:cNvCxnSpPr>
          <p:nvPr/>
        </p:nvCxnSpPr>
        <p:spPr>
          <a:xfrm flipV="1">
            <a:off x="3657600" y="3686522"/>
            <a:ext cx="42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2135;p54">
            <a:extLst>
              <a:ext uri="{FF2B5EF4-FFF2-40B4-BE49-F238E27FC236}">
                <a16:creationId xmlns:a16="http://schemas.microsoft.com/office/drawing/2014/main" id="{1F0C7459-FB42-7DE1-972E-13A77605FF9F}"/>
              </a:ext>
            </a:extLst>
          </p:cNvPr>
          <p:cNvSpPr txBox="1"/>
          <p:nvPr/>
        </p:nvSpPr>
        <p:spPr>
          <a:xfrm>
            <a:off x="845950" y="4000492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"/>
                <a:ea typeface="Poppins"/>
                <a:cs typeface="Poppins"/>
                <a:sym typeface="Poppins"/>
              </a:rPr>
              <a:t>05</a:t>
            </a:r>
            <a:endParaRPr sz="3000" b="1" dirty="0">
              <a:solidFill>
                <a:schemeClr val="dk2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cxnSp>
        <p:nvCxnSpPr>
          <p:cNvPr id="6" name="Google Shape;2140;p54">
            <a:extLst>
              <a:ext uri="{FF2B5EF4-FFF2-40B4-BE49-F238E27FC236}">
                <a16:creationId xmlns:a16="http://schemas.microsoft.com/office/drawing/2014/main" id="{168D0641-6D87-22CA-6A66-BBA210FD076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657600" y="4288492"/>
            <a:ext cx="425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137;p54">
            <a:extLst>
              <a:ext uri="{FF2B5EF4-FFF2-40B4-BE49-F238E27FC236}">
                <a16:creationId xmlns:a16="http://schemas.microsoft.com/office/drawing/2014/main" id="{81615309-06A8-3C63-CF91-D4C42A097583}"/>
              </a:ext>
            </a:extLst>
          </p:cNvPr>
          <p:cNvCxnSpPr>
            <a:cxnSpLocks/>
          </p:cNvCxnSpPr>
          <p:nvPr/>
        </p:nvCxnSpPr>
        <p:spPr>
          <a:xfrm>
            <a:off x="3616300" y="2136567"/>
            <a:ext cx="425400" cy="7202"/>
          </a:xfrm>
          <a:prstGeom prst="bentConnector3">
            <a:avLst>
              <a:gd name="adj1" fmla="val 10373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2124;p54">
            <a:extLst>
              <a:ext uri="{FF2B5EF4-FFF2-40B4-BE49-F238E27FC236}">
                <a16:creationId xmlns:a16="http://schemas.microsoft.com/office/drawing/2014/main" id="{3F4F23C1-3AE3-2160-9B6B-3A1C9C0D1407}"/>
              </a:ext>
            </a:extLst>
          </p:cNvPr>
          <p:cNvSpPr txBox="1"/>
          <p:nvPr/>
        </p:nvSpPr>
        <p:spPr>
          <a:xfrm>
            <a:off x="4197300" y="1935100"/>
            <a:ext cx="4341000" cy="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ScheduledDay</a:t>
            </a: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AppointmentDay</a:t>
            </a: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Date.diff</a:t>
            </a:r>
            <a:endParaRPr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124;p54">
            <a:extLst>
              <a:ext uri="{FF2B5EF4-FFF2-40B4-BE49-F238E27FC236}">
                <a16:creationId xmlns:a16="http://schemas.microsoft.com/office/drawing/2014/main" id="{32ECFA5F-991B-32DE-19E5-260A9CAE91F9}"/>
              </a:ext>
            </a:extLst>
          </p:cNvPr>
          <p:cNvSpPr txBox="1"/>
          <p:nvPr/>
        </p:nvSpPr>
        <p:spPr>
          <a:xfrm>
            <a:off x="4197300" y="4113342"/>
            <a:ext cx="4341000" cy="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No-show</a:t>
            </a:r>
            <a:endParaRPr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2124;p54">
            <a:extLst>
              <a:ext uri="{FF2B5EF4-FFF2-40B4-BE49-F238E27FC236}">
                <a16:creationId xmlns:a16="http://schemas.microsoft.com/office/drawing/2014/main" id="{5B197CD5-3F67-00DF-DB2C-F618F3B6868B}"/>
              </a:ext>
            </a:extLst>
          </p:cNvPr>
          <p:cNvSpPr txBox="1"/>
          <p:nvPr/>
        </p:nvSpPr>
        <p:spPr>
          <a:xfrm>
            <a:off x="4197300" y="3467853"/>
            <a:ext cx="4341000" cy="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SMS received</a:t>
            </a:r>
            <a:endParaRPr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2124;p54">
            <a:extLst>
              <a:ext uri="{FF2B5EF4-FFF2-40B4-BE49-F238E27FC236}">
                <a16:creationId xmlns:a16="http://schemas.microsoft.com/office/drawing/2014/main" id="{2D80DCC5-2EE7-0D3D-9708-693272DCBBA2}"/>
              </a:ext>
            </a:extLst>
          </p:cNvPr>
          <p:cNvSpPr txBox="1"/>
          <p:nvPr/>
        </p:nvSpPr>
        <p:spPr>
          <a:xfrm>
            <a:off x="4197300" y="2708761"/>
            <a:ext cx="4341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"/>
                <a:ea typeface="Poppins"/>
                <a:cs typeface="Poppins"/>
                <a:sym typeface="Poppins"/>
              </a:rPr>
              <a:t> Hypertension, Diabetes, Alcoholism, Handicap</a:t>
            </a:r>
            <a:endParaRPr dirty="0">
              <a:solidFill>
                <a:schemeClr val="dk1"/>
              </a:solidFill>
              <a:latin typeface="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2131;p54">
            <a:extLst>
              <a:ext uri="{FF2B5EF4-FFF2-40B4-BE49-F238E27FC236}">
                <a16:creationId xmlns:a16="http://schemas.microsoft.com/office/drawing/2014/main" id="{6A5E9A72-AECC-F5B1-048B-37422D66537A}"/>
              </a:ext>
            </a:extLst>
          </p:cNvPr>
          <p:cNvSpPr txBox="1"/>
          <p:nvPr/>
        </p:nvSpPr>
        <p:spPr>
          <a:xfrm>
            <a:off x="1585800" y="4000492"/>
            <a:ext cx="2071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"/>
                <a:ea typeface="IBM Plex Mono"/>
                <a:cs typeface="IBM Plex Mono"/>
                <a:sym typeface="IBM Plex Mono"/>
              </a:rPr>
              <a:t>Target (Y)</a:t>
            </a:r>
            <a:endParaRPr sz="2000" b="1" dirty="0">
              <a:solidFill>
                <a:schemeClr val="dk1"/>
              </a:solidFill>
              <a:latin typeface="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07620" y="2056906"/>
            <a:ext cx="441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"/>
              </a:rPr>
              <a:t>Approach</a:t>
            </a:r>
            <a:endParaRPr dirty="0">
              <a:latin typeface="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14151" y="303284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3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"/>
              </a:rPr>
              <a:t>Data and Model:</a:t>
            </a: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542400" y="1241150"/>
            <a:ext cx="7704000" cy="311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sz="2000" b="1" dirty="0">
                <a:latin typeface=""/>
              </a:rPr>
              <a:t>1. Data Pre-processing:</a:t>
            </a:r>
          </a:p>
          <a:p>
            <a:pPr marL="139700" indent="0">
              <a:buNone/>
            </a:pPr>
            <a:r>
              <a:rPr lang="en-IN" sz="2000" dirty="0">
                <a:latin typeface=""/>
              </a:rPr>
              <a:t>Handle missing values, encode categorical variables, and normalize numerical features.</a:t>
            </a:r>
          </a:p>
          <a:p>
            <a:pPr marL="139700" indent="0">
              <a:buNone/>
            </a:pPr>
            <a:endParaRPr lang="en-IN" sz="2000" dirty="0">
              <a:latin typeface=""/>
            </a:endParaRPr>
          </a:p>
          <a:p>
            <a:pPr marL="139700" indent="0">
              <a:buNone/>
            </a:pPr>
            <a:r>
              <a:rPr lang="en-IN" sz="2000" b="1" dirty="0">
                <a:latin typeface=""/>
              </a:rPr>
              <a:t>2. Feature Engineering:</a:t>
            </a:r>
          </a:p>
          <a:p>
            <a:pPr marL="139700" indent="0">
              <a:buNone/>
            </a:pPr>
            <a:r>
              <a:rPr lang="en-IN" sz="2000" dirty="0">
                <a:latin typeface=""/>
              </a:rPr>
              <a:t>Created new feature: </a:t>
            </a:r>
            <a:r>
              <a:rPr lang="en-IN" sz="2000" dirty="0" err="1">
                <a:latin typeface=""/>
              </a:rPr>
              <a:t>Date.diff</a:t>
            </a:r>
            <a:endParaRPr lang="en-IN" sz="2000" dirty="0">
              <a:latin typeface=""/>
            </a:endParaRPr>
          </a:p>
          <a:p>
            <a:pPr marL="139700" indent="0">
              <a:buNone/>
            </a:pPr>
            <a:endParaRPr lang="en-IN" sz="2000" dirty="0">
              <a:latin typeface=""/>
            </a:endParaRPr>
          </a:p>
          <a:p>
            <a:pPr marL="139700" indent="0">
              <a:buNone/>
            </a:pPr>
            <a:r>
              <a:rPr lang="en-IN" sz="2000" b="1" dirty="0">
                <a:latin typeface=""/>
              </a:rPr>
              <a:t>3. Machine Learning Models:</a:t>
            </a:r>
          </a:p>
          <a:p>
            <a:pPr marL="139700" indent="0">
              <a:buNone/>
            </a:pPr>
            <a:r>
              <a:rPr lang="en-IN" sz="2000" dirty="0">
                <a:latin typeface=""/>
              </a:rPr>
              <a:t>- Neural Network Model</a:t>
            </a:r>
          </a:p>
          <a:p>
            <a:pPr marL="139700" indent="0">
              <a:buNone/>
            </a:pPr>
            <a:r>
              <a:rPr lang="en-IN" sz="2000" dirty="0">
                <a:latin typeface=""/>
              </a:rPr>
              <a:t>- Random Forest Classifier</a:t>
            </a:r>
          </a:p>
          <a:p>
            <a:pPr marL="139700" indent="0">
              <a:buNone/>
            </a:pPr>
            <a:endParaRPr lang="en-IN" sz="20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652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19120" y="1866129"/>
            <a:ext cx="5936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"/>
              </a:rPr>
              <a:t>Machine Learning Models</a:t>
            </a:r>
            <a:endParaRPr dirty="0">
              <a:latin typeface="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94CE22-92B4-CDF9-4F0E-61018EA157DE}"/>
              </a:ext>
            </a:extLst>
          </p:cNvPr>
          <p:cNvSpPr txBox="1"/>
          <p:nvPr/>
        </p:nvSpPr>
        <p:spPr>
          <a:xfrm>
            <a:off x="3962400" y="4953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506</Words>
  <Application>Microsoft Macintosh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</vt:lpstr>
      <vt:lpstr>Source Code Pro</vt:lpstr>
      <vt:lpstr>IBM Plex Mono</vt:lpstr>
      <vt:lpstr>.AppleSystemUIFont</vt:lpstr>
      <vt:lpstr>Arial</vt:lpstr>
      <vt:lpstr>Calibri</vt:lpstr>
      <vt:lpstr>Roboto Condensed Light</vt:lpstr>
      <vt:lpstr>Introduction to Coding Workshop by Slidesgo</vt:lpstr>
      <vt:lpstr>Medical Appointment No-Show Prediction</vt:lpstr>
      <vt:lpstr>Problem Statement:</vt:lpstr>
      <vt:lpstr>Why it is Important to address?</vt:lpstr>
      <vt:lpstr>Dataset Overview</vt:lpstr>
      <vt:lpstr>Dataset Overview:</vt:lpstr>
      <vt:lpstr>Dataset Overview</vt:lpstr>
      <vt:lpstr>Approach</vt:lpstr>
      <vt:lpstr>Data and Model:</vt:lpstr>
      <vt:lpstr>Machine Learning Models</vt:lpstr>
      <vt:lpstr>Model 1:Neural Network </vt:lpstr>
      <vt:lpstr>Model 2:Random Forest</vt:lpstr>
      <vt:lpstr>Model 2:Random Forest</vt:lpstr>
      <vt:lpstr>Conclusion: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Appointment No-Show Prediction</dc:title>
  <dc:creator>Jaya Sandeep</dc:creator>
  <cp:lastModifiedBy>D. Ajay Rama Raju</cp:lastModifiedBy>
  <cp:revision>12</cp:revision>
  <dcterms:modified xsi:type="dcterms:W3CDTF">2024-12-08T02:11:35Z</dcterms:modified>
</cp:coreProperties>
</file>