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95" r:id="rId2"/>
    <p:sldId id="529" r:id="rId3"/>
    <p:sldId id="543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55" r:id="rId12"/>
    <p:sldId id="551" r:id="rId13"/>
    <p:sldId id="554" r:id="rId14"/>
    <p:sldId id="552" r:id="rId15"/>
    <p:sldId id="55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FF4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3" autoAdjust="0"/>
    <p:restoredTop sz="93009"/>
  </p:normalViewPr>
  <p:slideViewPr>
    <p:cSldViewPr snapToGrid="0">
      <p:cViewPr varScale="1">
        <p:scale>
          <a:sx n="105" d="100"/>
          <a:sy n="105" d="100"/>
        </p:scale>
        <p:origin x="2208" y="20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C28DD-188B-7048-B8FB-2D4E8EDBC17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98FB8-8E47-784C-B012-1FA24896D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98FB8-8E47-784C-B012-1FA24896D4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7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3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6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7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06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5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28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6A29D-75A8-41BD-A3DF-15B099EB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1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48576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5532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t="-1" r="-174" b="-2098"/>
          <a:stretch/>
        </p:blipFill>
        <p:spPr>
          <a:xfrm>
            <a:off x="3481754" y="803031"/>
            <a:ext cx="2133600" cy="171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1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30BF5B-43C7-4D1B-8BE8-A11F5B30DF6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35169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02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46"/>
            <a:ext cx="8610600" cy="701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23446"/>
            <a:ext cx="8610600" cy="701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67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23446"/>
            <a:ext cx="8610600" cy="701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28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46"/>
            <a:ext cx="8610600" cy="7019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5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46"/>
            <a:ext cx="8610600" cy="7019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5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1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62000"/>
            <a:ext cx="9144000" cy="76200"/>
          </a:xfrm>
          <a:prstGeom prst="rect">
            <a:avLst/>
          </a:prstGeom>
          <a:solidFill>
            <a:srgbClr val="A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3446"/>
            <a:ext cx="7543800" cy="701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1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8115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0CC402-2F1C-40F0-A507-51447FF7D56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133" y="1"/>
            <a:ext cx="43575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Roboto Slab" pitchFamily="2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yuanyuwendymu/airline-delay-and-cancellation-data-2009-201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96558" y="2894496"/>
            <a:ext cx="7924800" cy="584775"/>
          </a:xfr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IN" sz="3200" i="0" u="none" strike="noStrike" dirty="0">
                <a:solidFill>
                  <a:srgbClr val="C00000"/>
                </a:solidFill>
                <a:effectLst/>
                <a:latin typeface="+mj-lt"/>
              </a:rPr>
              <a:t>Airline Efficiency Analysis</a:t>
            </a:r>
            <a:endParaRPr lang="en-US" sz="3200" dirty="0">
              <a:solidFill>
                <a:srgbClr val="C00000"/>
              </a:solidFill>
              <a:latin typeface="+mj-lt"/>
              <a:ea typeface="+mn-ea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BA2A91C6-DAE0-A024-4F7F-3865CBD5F41B}"/>
              </a:ext>
            </a:extLst>
          </p:cNvPr>
          <p:cNvSpPr txBox="1">
            <a:spLocks/>
          </p:cNvSpPr>
          <p:nvPr/>
        </p:nvSpPr>
        <p:spPr>
          <a:xfrm>
            <a:off x="1642334" y="3941988"/>
            <a:ext cx="5859332" cy="2209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900" dirty="0"/>
              <a:t>Group – 2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700" dirty="0">
                <a:ea typeface="Malgun Gothic" panose="020B0503020000020004" pitchFamily="34" charset="-127"/>
                <a:cs typeface="Times New Roman" panose="02020603050405020304" pitchFamily="18" charset="0"/>
              </a:rPr>
              <a:t>Ajay Rama Raju </a:t>
            </a:r>
            <a:r>
              <a:rPr lang="en-US" sz="1700" dirty="0" err="1">
                <a:ea typeface="Malgun Gothic" panose="020B0503020000020004" pitchFamily="34" charset="-127"/>
                <a:cs typeface="Times New Roman" panose="02020603050405020304" pitchFamily="18" charset="0"/>
              </a:rPr>
              <a:t>Datla</a:t>
            </a:r>
            <a:r>
              <a:rPr lang="en-US" sz="1700" dirty="0">
                <a:ea typeface="Malgun Gothic" panose="020B0503020000020004" pitchFamily="34" charset="-127"/>
                <a:cs typeface="Times New Roman" panose="02020603050405020304" pitchFamily="18" charset="0"/>
              </a:rPr>
              <a:t>			Z1979893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1700" dirty="0">
                <a:ea typeface="Malgun Gothic" panose="020B0503020000020004" pitchFamily="34" charset="-127"/>
                <a:cs typeface="Times New Roman" panose="02020603050405020304" pitchFamily="18" charset="0"/>
              </a:rPr>
              <a:t>Ranjith Reddy </a:t>
            </a:r>
            <a:r>
              <a:rPr lang="en-US" sz="1700" dirty="0" err="1">
                <a:ea typeface="Malgun Gothic" panose="020B0503020000020004" pitchFamily="34" charset="-127"/>
                <a:cs typeface="Times New Roman" panose="02020603050405020304" pitchFamily="18" charset="0"/>
              </a:rPr>
              <a:t>Narra</a:t>
            </a:r>
            <a:r>
              <a:rPr lang="en-US" sz="1700" dirty="0">
                <a:ea typeface="Malgun Gothic" panose="020B0503020000020004" pitchFamily="34" charset="-127"/>
                <a:cs typeface="Times New Roman" panose="02020603050405020304" pitchFamily="18" charset="0"/>
              </a:rPr>
              <a:t>			Z1979493</a:t>
            </a:r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Chart 4: Number of flights by Airline: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E507-FF9C-78A1-9127-ED9948E55326}"/>
              </a:ext>
            </a:extLst>
          </p:cNvPr>
          <p:cNvSpPr txBox="1"/>
          <p:nvPr/>
        </p:nvSpPr>
        <p:spPr>
          <a:xfrm>
            <a:off x="145228" y="944846"/>
            <a:ext cx="8853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Analysis: </a:t>
            </a:r>
            <a:r>
              <a:rPr lang="en-IN" sz="1600" b="0" i="0" u="none" strike="noStrike" dirty="0">
                <a:effectLst/>
                <a:latin typeface="Söhne"/>
              </a:rPr>
              <a:t>This chart provides insights into the number of flights operated by each airline from a given origin airport to its corresponding destination Airport.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E6FB8-78F0-BC9F-F1F2-094BE8FB8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2" y="1925619"/>
            <a:ext cx="7244175" cy="41308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446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Chart 5: 80/20 Rule (Pareto Chart):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E507-FF9C-78A1-9127-ED9948E55326}"/>
              </a:ext>
            </a:extLst>
          </p:cNvPr>
          <p:cNvSpPr txBox="1"/>
          <p:nvPr/>
        </p:nvSpPr>
        <p:spPr>
          <a:xfrm>
            <a:off x="145227" y="1002934"/>
            <a:ext cx="8853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Analysis: </a:t>
            </a:r>
            <a:r>
              <a:rPr lang="en-IN" sz="1600" b="0" i="0" u="none" strike="noStrike" dirty="0">
                <a:effectLst/>
                <a:latin typeface="Söhne"/>
              </a:rPr>
              <a:t>20% of airports (DFW, MIA, ORD) contribute to 80% of the delays experienced by American Airlines at its destination airports.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86109-C25C-0FF4-A808-D6FB7A136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6" y="1955753"/>
            <a:ext cx="8349825" cy="360692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9381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C8CFB-E2F0-9D9F-DDE3-130981529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42" y="972749"/>
            <a:ext cx="6422315" cy="530493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8538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DBF0F-59ED-05F4-6877-5321B1E9AF2D}"/>
              </a:ext>
            </a:extLst>
          </p:cNvPr>
          <p:cNvSpPr txBox="1"/>
          <p:nvPr/>
        </p:nvSpPr>
        <p:spPr>
          <a:xfrm>
            <a:off x="177501" y="989704"/>
            <a:ext cx="8788998" cy="434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</a:pPr>
            <a:r>
              <a:rPr lang="en-US" sz="1800" b="1" dirty="0">
                <a:solidFill>
                  <a:srgbClr val="0000CC"/>
                </a:solidFill>
              </a:rPr>
              <a:t>Analysis Summary</a:t>
            </a:r>
            <a:r>
              <a:rPr lang="en-US" sz="1800" dirty="0">
                <a:solidFill>
                  <a:srgbClr val="0000CC"/>
                </a:solidFill>
              </a:rPr>
              <a:t>: 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Data-driven insights are pivotal in refining airline operations and elevating customer experience to new heights.</a:t>
            </a:r>
          </a:p>
          <a:p>
            <a:pPr rtl="0">
              <a:lnSpc>
                <a:spcPct val="150000"/>
              </a:lnSpc>
            </a:pPr>
            <a:endParaRPr lang="en-IN" sz="800" dirty="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Comparative analysis of American Airlines, Jet Blue, and Delta Airlines reveals delay patterns, airport performance, departure/arrival delays, and air-time efficiency.</a:t>
            </a:r>
          </a:p>
          <a:p>
            <a:pPr rtl="0">
              <a:lnSpc>
                <a:spcPct val="150000"/>
              </a:lnSpc>
            </a:pPr>
            <a:endParaRPr lang="en-IN" sz="800" dirty="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Insights empower American Airlines to optimize operations and enhance efficiency.</a:t>
            </a:r>
          </a:p>
          <a:p>
            <a:pPr rtl="0">
              <a:lnSpc>
                <a:spcPct val="150000"/>
              </a:lnSpc>
            </a:pPr>
            <a:endParaRPr lang="en-IN" sz="800" dirty="0">
              <a:effectLst/>
            </a:endParaRP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Leveraging data depth, American Airlines can implement targeted strategies to mitigate delays and improve passenger satisfaction.</a:t>
            </a:r>
          </a:p>
          <a:p>
            <a:pPr rtl="0">
              <a:lnSpc>
                <a:spcPct val="150000"/>
              </a:lnSpc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8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23069-D518-1592-6E5E-2E947F89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7" y="1160307"/>
            <a:ext cx="8845965" cy="4834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A079C-3E80-3894-A439-6306E81C0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24" y="1473547"/>
            <a:ext cx="3285067" cy="16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7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Thank You: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ECA42-E166-1F1D-4EE1-7436ACC19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4" y="1041401"/>
            <a:ext cx="5096934" cy="50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4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Agenda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E772F-CB79-7586-7DD4-58DA404E2FD4}"/>
              </a:ext>
            </a:extLst>
          </p:cNvPr>
          <p:cNvSpPr txBox="1"/>
          <p:nvPr/>
        </p:nvSpPr>
        <p:spPr>
          <a:xfrm>
            <a:off x="-250613" y="720969"/>
            <a:ext cx="6871547" cy="442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3-Minute Story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Big Idea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Data Collection Process &amp; Data Source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Analysis Overview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Data Visualization and Dashboard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Conclusion and References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F211BDE-A0AB-9016-E077-7A5E8E4486AF}"/>
              </a:ext>
            </a:extLst>
          </p:cNvPr>
          <p:cNvSpPr txBox="1">
            <a:spLocks/>
          </p:cNvSpPr>
          <p:nvPr/>
        </p:nvSpPr>
        <p:spPr>
          <a:xfrm>
            <a:off x="426720" y="2525359"/>
            <a:ext cx="10972800" cy="41695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6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Minute Story: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8D3CCF8-1195-6BB5-CB51-36BD272BF5D0}"/>
              </a:ext>
            </a:extLst>
          </p:cNvPr>
          <p:cNvSpPr txBox="1">
            <a:spLocks/>
          </p:cNvSpPr>
          <p:nvPr/>
        </p:nvSpPr>
        <p:spPr>
          <a:xfrm>
            <a:off x="125506" y="1108038"/>
            <a:ext cx="8738795" cy="415612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/>
              <a:t>This dataset provides a wealth of information about flights operated by </a:t>
            </a:r>
            <a:r>
              <a:rPr lang="en-US" sz="1800" b="1" dirty="0"/>
              <a:t>American</a:t>
            </a:r>
            <a:r>
              <a:rPr lang="en-US" sz="1800" dirty="0"/>
              <a:t> </a:t>
            </a:r>
            <a:r>
              <a:rPr lang="en-US" sz="1800" b="1" dirty="0"/>
              <a:t>Airlines (AA), JetBlue Airways (B6), </a:t>
            </a:r>
            <a:r>
              <a:rPr lang="en-US" sz="1800" dirty="0"/>
              <a:t>and</a:t>
            </a:r>
            <a:r>
              <a:rPr lang="en-US" sz="1800" b="1" dirty="0"/>
              <a:t> Delta Air Lines (DL).</a:t>
            </a:r>
          </a:p>
          <a:p>
            <a:pPr algn="just"/>
            <a:endParaRPr lang="en-US" sz="1400" dirty="0"/>
          </a:p>
          <a:p>
            <a:pPr algn="just"/>
            <a:r>
              <a:rPr lang="en-US" sz="1800" dirty="0"/>
              <a:t>The data includes details on flight schedules, delays, and airport efficiency, with </a:t>
            </a:r>
            <a:r>
              <a:rPr lang="en-US" sz="1800" b="1" dirty="0"/>
              <a:t>31 columns </a:t>
            </a:r>
            <a:r>
              <a:rPr lang="en-US" sz="1800" dirty="0"/>
              <a:t>and nearly </a:t>
            </a:r>
            <a:r>
              <a:rPr lang="en-US" sz="1800" b="1" dirty="0"/>
              <a:t>1,30,104 rows</a:t>
            </a:r>
            <a:r>
              <a:rPr lang="en-US" sz="1800" dirty="0"/>
              <a:t>.</a:t>
            </a:r>
            <a:endParaRPr lang="en-US" sz="14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By analyzing this data, we can gain insights into flight delays, compare airline performance, identify busy airports, and assess ground efficiency.</a:t>
            </a:r>
            <a:endParaRPr lang="en-US" sz="14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Understanding the reasons behind delays and evaluating key performance metrics can help improve the overall travel experience for passengers and enhance operational efficiency for </a:t>
            </a:r>
            <a:r>
              <a:rPr lang="en-US" sz="1800" b="1" dirty="0"/>
              <a:t>American Airline </a:t>
            </a:r>
            <a:r>
              <a:rPr lang="en-US" sz="1800" dirty="0"/>
              <a:t>aviation.</a:t>
            </a:r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84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Big Idea: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4A93C-FB54-EB64-F6A5-AF18378C44A5}"/>
              </a:ext>
            </a:extLst>
          </p:cNvPr>
          <p:cNvSpPr txBox="1"/>
          <p:nvPr/>
        </p:nvSpPr>
        <p:spPr>
          <a:xfrm>
            <a:off x="150607" y="1312433"/>
            <a:ext cx="44213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The main point to deliver to the Stake Holders of American Airlines is that this project will provide a comparative analysis of the types of delays experienced by passengers across different airlines, enabling American Airlines to identify specific areas for improvement that can enhance customer satisfaction and operational efficiency.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BE2DF7B-DD5C-B423-3471-829F8364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080" y="1412165"/>
            <a:ext cx="4124313" cy="40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6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Source and Method of Data Collection: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8A259B5-4FB6-3442-9F66-427AFE103AF2}"/>
              </a:ext>
            </a:extLst>
          </p:cNvPr>
          <p:cNvSpPr txBox="1">
            <a:spLocks/>
          </p:cNvSpPr>
          <p:nvPr/>
        </p:nvSpPr>
        <p:spPr>
          <a:xfrm>
            <a:off x="91440" y="1032734"/>
            <a:ext cx="8961120" cy="41238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sz="1800" b="1" dirty="0"/>
              <a:t>Data Source</a:t>
            </a:r>
            <a:r>
              <a:rPr lang="en-US" sz="1800" dirty="0"/>
              <a:t>:  </a:t>
            </a:r>
            <a:r>
              <a:rPr lang="en-US" sz="1800" dirty="0">
                <a:hlinkClick r:id="rId3"/>
              </a:rPr>
              <a:t>https://www.kaggle.com/</a:t>
            </a:r>
            <a:endParaRPr lang="en-US" sz="1800" dirty="0"/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sz="1800" b="1" dirty="0"/>
              <a:t>Data Set</a:t>
            </a:r>
            <a:r>
              <a:rPr lang="en-US" sz="1800" dirty="0"/>
              <a:t>:         </a:t>
            </a:r>
            <a:r>
              <a:rPr lang="en-US" sz="1800" dirty="0">
                <a:hlinkClick r:id="rId4"/>
              </a:rPr>
              <a:t>Airline Delay and Cancellation Data, 2009 - 2018 (kaggle.com)</a:t>
            </a:r>
            <a:endParaRPr lang="en-US" sz="1800" dirty="0"/>
          </a:p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en-US" sz="1800" b="1" dirty="0"/>
              <a:t>Industry</a:t>
            </a:r>
            <a:r>
              <a:rPr lang="en-US" sz="1800" dirty="0"/>
              <a:t>:         Aviation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/>
              <a:t>Objective</a:t>
            </a:r>
            <a:r>
              <a:rPr lang="en-US" sz="1800" dirty="0"/>
              <a:t>:       Analyze airline and airport data with the aim of improving overall 		          aviation industry effectiveness and passenger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4477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Analysis Overview: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60C8370-5334-538F-0EE8-49B588AF0531}"/>
              </a:ext>
            </a:extLst>
          </p:cNvPr>
          <p:cNvSpPr txBox="1">
            <a:spLocks/>
          </p:cNvSpPr>
          <p:nvPr/>
        </p:nvSpPr>
        <p:spPr>
          <a:xfrm>
            <a:off x="93233" y="1000461"/>
            <a:ext cx="8953948" cy="45433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US" sz="1800" dirty="0"/>
              <a:t>We aim to find out on how competitor airlines (</a:t>
            </a:r>
            <a:r>
              <a:rPr lang="en-US" sz="1800" b="1" dirty="0"/>
              <a:t>JetBlue Airways (B6), </a:t>
            </a:r>
            <a:r>
              <a:rPr lang="en-US" sz="1800" dirty="0"/>
              <a:t>and</a:t>
            </a:r>
            <a:r>
              <a:rPr lang="en-US" sz="1800" b="1" dirty="0"/>
              <a:t> Delta Air Lines (DL)</a:t>
            </a:r>
            <a:r>
              <a:rPr lang="en-US" sz="1800" dirty="0"/>
              <a:t>) operate when compared to </a:t>
            </a:r>
            <a:r>
              <a:rPr lang="en-US" sz="1800" b="1" dirty="0"/>
              <a:t>American Airlines</a:t>
            </a:r>
            <a:r>
              <a:rPr lang="en-US" sz="1800" dirty="0"/>
              <a:t>:</a:t>
            </a:r>
          </a:p>
          <a:p>
            <a:pPr marL="0" indent="0" algn="just">
              <a:buFont typeface="Arial" pitchFamily="34" charset="0"/>
              <a:buNone/>
            </a:pPr>
            <a:endParaRPr lang="en-US" sz="18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0000CC"/>
                </a:solidFill>
              </a:rPr>
              <a:t>Delay Analysis</a:t>
            </a:r>
            <a:r>
              <a:rPr lang="en-US" sz="1800" dirty="0">
                <a:solidFill>
                  <a:srgbClr val="0000CC"/>
                </a:solidFill>
              </a:rPr>
              <a:t>: </a:t>
            </a:r>
            <a:r>
              <a:rPr lang="en-US" sz="1800" dirty="0"/>
              <a:t>We examine factors causing delays, from weather to operational issues, to empower airlines with preemptive strategies for disruption mitigation.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9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0000CC"/>
                </a:solidFill>
              </a:rPr>
              <a:t>Airport Performance</a:t>
            </a:r>
            <a:r>
              <a:rPr lang="en-US" sz="1800" dirty="0">
                <a:solidFill>
                  <a:srgbClr val="0000CC"/>
                </a:solidFill>
              </a:rPr>
              <a:t>: </a:t>
            </a:r>
            <a:r>
              <a:rPr lang="en-US" sz="1800" dirty="0"/>
              <a:t>By scrutinizing delay patterns, we identify airports with consistent delays, paving the way for infrastructure improvements and operational optimizations.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8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0000CC"/>
                </a:solidFill>
              </a:rPr>
              <a:t>Departure and Arrival Delays</a:t>
            </a:r>
            <a:r>
              <a:rPr lang="en-US" sz="1800" dirty="0">
                <a:solidFill>
                  <a:srgbClr val="0000CC"/>
                </a:solidFill>
              </a:rPr>
              <a:t>: </a:t>
            </a:r>
            <a:r>
              <a:rPr lang="en-US" sz="1800" dirty="0"/>
              <a:t>Comparing average departure and arrival delays reveals operational nuances and prompts reevaluation of scheduling strategies.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9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0000CC"/>
                </a:solidFill>
              </a:rPr>
              <a:t>Air-Time Performance</a:t>
            </a:r>
            <a:r>
              <a:rPr lang="en-US" sz="1800" dirty="0">
                <a:solidFill>
                  <a:srgbClr val="0000CC"/>
                </a:solidFill>
              </a:rPr>
              <a:t>: </a:t>
            </a:r>
            <a:r>
              <a:rPr lang="en-IN" sz="1900" b="0" i="0" u="none" strike="noStrike" dirty="0">
                <a:effectLst/>
                <a:latin typeface="+mn-lt"/>
              </a:rPr>
              <a:t>Examining average flight time versus distance for AA, B6, and DL determines if AA's routes prioritize quick travel. Analysis unveils route efficiency, aiding AA's strategy.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900" dirty="0">
              <a:latin typeface="+mn-lt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b="1" dirty="0">
                <a:solidFill>
                  <a:srgbClr val="0000CC"/>
                </a:solidFill>
              </a:rPr>
              <a:t>Weekly Airline performance</a:t>
            </a:r>
            <a:r>
              <a:rPr lang="en-US" sz="1800" dirty="0">
                <a:solidFill>
                  <a:srgbClr val="0000CC"/>
                </a:solidFill>
              </a:rPr>
              <a:t>: </a:t>
            </a:r>
            <a:r>
              <a:rPr lang="en-IN" sz="1900" b="0" i="0" u="none" strike="noStrike" dirty="0">
                <a:effectLst/>
                <a:latin typeface="+mn-lt"/>
              </a:rPr>
              <a:t>Analysing daily airline performance throughout the week to identify trends impacting delays and optimize operations.</a:t>
            </a:r>
            <a:endParaRPr lang="en-US" sz="1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958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Chart 1: Air Time Vs Distance Covered By Each Airline: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87900-05D0-CBCA-827B-5EF966023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50" y="1822528"/>
            <a:ext cx="4879873" cy="43055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D27324-EA71-D74C-C67D-DB8EE44240C3}"/>
              </a:ext>
            </a:extLst>
          </p:cNvPr>
          <p:cNvSpPr txBox="1"/>
          <p:nvPr/>
        </p:nvSpPr>
        <p:spPr>
          <a:xfrm>
            <a:off x="96820" y="979361"/>
            <a:ext cx="8853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Analysis: </a:t>
            </a:r>
            <a:r>
              <a:rPr lang="en-IN" sz="1600" b="0" i="0" u="none" strike="noStrike" dirty="0">
                <a:effectLst/>
                <a:latin typeface="Söhne"/>
              </a:rPr>
              <a:t>Each airline demonstrates consistent efficiency in airtime consumption relative to the distance travelled.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297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Chart 2: Relation between day of a week to total delays.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B9C6E-A72F-33F7-EE6A-3E1A005A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24" y="1955996"/>
            <a:ext cx="6334707" cy="385590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D33BD-63EF-5239-7863-D0337E51C0A5}"/>
              </a:ext>
            </a:extLst>
          </p:cNvPr>
          <p:cNvSpPr txBox="1"/>
          <p:nvPr/>
        </p:nvSpPr>
        <p:spPr>
          <a:xfrm>
            <a:off x="145229" y="1046095"/>
            <a:ext cx="8853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Analysis: </a:t>
            </a:r>
            <a:r>
              <a:rPr lang="en-IN" sz="1600" b="0" i="0" u="none" strike="noStrike" dirty="0">
                <a:effectLst/>
                <a:latin typeface="Söhne"/>
              </a:rPr>
              <a:t>AA maintains consistent performance compared to competitors (DL, B6) throughout the weekdays, with increased delays observed on weekends.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17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ADD-85E9-5638-8BFD-DE3C62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Chart 3: Number of Cancellations for Various Reasons: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1FEB8-B092-2316-343D-A9C2085E4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09953"/>
            <a:ext cx="4021666" cy="517071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E6F229-1E13-6FB3-5D71-40A623E9114E}"/>
              </a:ext>
            </a:extLst>
          </p:cNvPr>
          <p:cNvSpPr txBox="1"/>
          <p:nvPr/>
        </p:nvSpPr>
        <p:spPr>
          <a:xfrm>
            <a:off x="172122" y="1009953"/>
            <a:ext cx="40216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flight cancellations by each airlines for each individual reasons. Where,</a:t>
            </a:r>
          </a:p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CC"/>
                </a:solidFill>
              </a:rPr>
              <a:t>Reason A: </a:t>
            </a:r>
            <a:r>
              <a:rPr lang="en-US" b="1" dirty="0"/>
              <a:t>Airline Or Carrier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CC"/>
                </a:solidFill>
              </a:rPr>
              <a:t>Reason B: </a:t>
            </a:r>
            <a:r>
              <a:rPr lang="en-US" b="1" dirty="0"/>
              <a:t>Weather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CC"/>
                </a:solidFill>
              </a:rPr>
              <a:t>Reason C: </a:t>
            </a:r>
            <a:r>
              <a:rPr lang="en-US" b="1" dirty="0"/>
              <a:t>National Air System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00CC"/>
                </a:solidFill>
              </a:rPr>
              <a:t>Reason D: </a:t>
            </a:r>
            <a:r>
              <a:rPr lang="en-US" b="1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825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16217</TotalTime>
  <Words>705</Words>
  <Application>Microsoft Macintosh PowerPoint</Application>
  <PresentationFormat>On-screen Show (4:3)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Roboto Slab</vt:lpstr>
      <vt:lpstr>Söhne</vt:lpstr>
      <vt:lpstr>1_Office Theme</vt:lpstr>
      <vt:lpstr>Airline Efficiency Analysis</vt:lpstr>
      <vt:lpstr>Agenda :</vt:lpstr>
      <vt:lpstr>3 Minute Story:</vt:lpstr>
      <vt:lpstr>Big Idea:</vt:lpstr>
      <vt:lpstr>Source and Method of Data Collection:</vt:lpstr>
      <vt:lpstr>Analysis Overview:</vt:lpstr>
      <vt:lpstr>Chart 1: Air Time Vs Distance Covered By Each Airline:</vt:lpstr>
      <vt:lpstr>Chart 2: Relation between day of a week to total delays.</vt:lpstr>
      <vt:lpstr>Chart 3: Number of Cancellations for Various Reasons:</vt:lpstr>
      <vt:lpstr>Chart 4: Number of flights by Airline:</vt:lpstr>
      <vt:lpstr>Chart 5: 80/20 Rule (Pareto Chart):</vt:lpstr>
      <vt:lpstr>Dashboard:</vt:lpstr>
      <vt:lpstr>Conclusion:</vt:lpstr>
      <vt:lpstr>Questions?</vt:lpstr>
      <vt:lpstr>Thank You: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Inexpensive and non-Toxic Flow Battery</dc:title>
  <dc:creator>Kyu Taek Cho</dc:creator>
  <cp:lastModifiedBy>D. Ajay Rama Raju</cp:lastModifiedBy>
  <cp:revision>261</cp:revision>
  <dcterms:created xsi:type="dcterms:W3CDTF">2017-05-16T16:02:01Z</dcterms:created>
  <dcterms:modified xsi:type="dcterms:W3CDTF">2024-09-12T00:22:38Z</dcterms:modified>
</cp:coreProperties>
</file>