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78" r:id="rId3"/>
    <p:sldId id="277" r:id="rId4"/>
    <p:sldId id="262" r:id="rId5"/>
    <p:sldId id="263" r:id="rId6"/>
    <p:sldId id="257" r:id="rId7"/>
    <p:sldId id="264" r:id="rId8"/>
    <p:sldId id="258" r:id="rId9"/>
    <p:sldId id="260" r:id="rId10"/>
    <p:sldId id="259" r:id="rId11"/>
    <p:sldId id="261" r:id="rId12"/>
    <p:sldId id="279" r:id="rId13"/>
    <p:sldId id="280" r:id="rId14"/>
    <p:sldId id="281" r:id="rId15"/>
    <p:sldId id="28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6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A5F12-0412-466D-A447-DCFA6D330D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CD78-9CA9-492F-AC1F-C82BCCFA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AC7-B583-4D53-AFD6-841B56FFA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AC7-B583-4D53-AFD6-841B56FFA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52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74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8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EBBF-7FA0-4503-9BCF-81EA85BC96D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AB09BC-89DA-465B-908C-467768E3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B3FF-DA26-46B0-A9FB-18305FD0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364" y="852055"/>
            <a:ext cx="9454139" cy="98598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Monthly Gasoline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9FC3-4508-4E32-A2A6-040C0F8F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159" y="2392219"/>
            <a:ext cx="8915399" cy="446578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 5337-001 Group 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Ajay Singh Rathore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Amal Dev Thomas	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Anurag Patil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Arjit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Sakhuja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Varun Srinivasa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07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6A2E-842F-4187-BA95-E02B81E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65" y="106874"/>
            <a:ext cx="9971376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Snapshot of time series after applying the difference to log (hold)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F0B1E-E3DC-40A9-8422-DA53BBD8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673428"/>
            <a:ext cx="7701280" cy="517311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D80423-BB71-4C6E-B39D-861CE0DC7BC6}"/>
              </a:ext>
            </a:extLst>
          </p:cNvPr>
          <p:cNvSpPr/>
          <p:nvPr/>
        </p:nvSpPr>
        <p:spPr>
          <a:xfrm>
            <a:off x="4486111" y="5883415"/>
            <a:ext cx="7376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gasoline_diff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diff(log(hold))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plot(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gasoline_diff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68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226-13F0-4316-8CA2-931AAE26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54" y="689924"/>
            <a:ext cx="9975574" cy="6248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Unit root test result for the gasoline_diff = diff(log(hold))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B5813-DB82-4904-9790-7BA64B075642}"/>
              </a:ext>
            </a:extLst>
          </p:cNvPr>
          <p:cNvSpPr txBox="1"/>
          <p:nvPr/>
        </p:nvSpPr>
        <p:spPr>
          <a:xfrm>
            <a:off x="3261299" y="1218693"/>
            <a:ext cx="68842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regression drift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(formula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z.diff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~ z.lag.1 + 1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z.diff.lag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13 Lags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Min        1Q    Median        3Q       Max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-0.105919 -0.019893  0.001225  0.021093  0.089988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Residual standard error: 0.0338 on 151 degrees of freedom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R-squared:  0.9422,	Adjusted R-squared:  0.9368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F-statistic: 175.8 on 14 and 151 DF,  p-value: &lt; 2.2e-16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of test-statistic is: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-4.1517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8.6422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Critical values for test statistics: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1pct      5pct     10pct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tau2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-3.46   -2.88      -2.57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Phi1   6.52     4.63       3.81</a:t>
            </a:r>
          </a:p>
        </p:txBody>
      </p:sp>
    </p:spTree>
    <p:extLst>
      <p:ext uri="{BB962C8B-B14F-4D97-AF65-F5344CB8AC3E}">
        <p14:creationId xmlns:p14="http://schemas.microsoft.com/office/powerpoint/2010/main" val="35756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6F3-D0F1-49BE-95FA-8323B970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089" y="707237"/>
            <a:ext cx="8911687" cy="613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C9763-C9BB-410E-BA5D-C06496A90C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12" y="1320800"/>
            <a:ext cx="8473440" cy="505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21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62D101-BD50-46A4-A3C9-8E9682677F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389254"/>
            <a:ext cx="9276080" cy="4274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CB921-0FAC-4831-A92A-B9AD98480803}"/>
              </a:ext>
            </a:extLst>
          </p:cNvPr>
          <p:cNvSpPr txBox="1"/>
          <p:nvPr/>
        </p:nvSpPr>
        <p:spPr>
          <a:xfrm>
            <a:off x="2153920" y="4592319"/>
            <a:ext cx="9276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Both ACF and PACF plots show the presence of seasonal effects.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ACF shows the presence of an auto-regressive component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PACF plot shows that it is statistically significant at several lags, 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denoting the presence of a moving average component.</a:t>
            </a:r>
            <a:b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DA43-1029-47CA-B709-E0CAF27C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43" y="716474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Estimated Models: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90C6-07F3-4CDC-BEFE-A93B3A10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36" y="1540189"/>
            <a:ext cx="9361776" cy="3835375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=c(1,1,1),seasonal=c(0,0,1))                                		#BIC=-455.29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=c(1,1,1),seasonal=c(1,0,1))                              		#BIC=-633.72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=c(2,1,1),seasonal=c(1,0,1))                   	             	#BIC=-662.90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=c(2,1,2),seasonal=c(1,0,1))                                		#BIC=-657.73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=c(3,1,2),seasonal=c(1,0,1))                                		#BIC=-653.45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=c(4,1,1),seasonal=c(1,0,1))                                		#BIC=-653.06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=c(2,1,1),seasonal=c(2,0,1))                                		#BIC=-660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=c(2,1,1),seasonal=c(2,0,2))                                		#BIC=-654.94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=c(2,1,1),seasonal=c(1,1,1))                                		#BIC=-651.28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=c(4,0,2),seasonal=c(0,1,1),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include.drift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= TRUE)   	#BIC=-660.97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=c(3,1,5),seasonal=c(3,0,1))                   #AIC=-705.03         #BIC=-663.16</a:t>
            </a:r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0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5380-41C8-4B51-A290-BD75BED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780" y="716474"/>
            <a:ext cx="8911687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Shortlisted Models: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029E-62AA-403F-80D1-D6C3A16B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6" y="2133600"/>
            <a:ext cx="9260176" cy="3777622"/>
          </a:xfrm>
        </p:spPr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model1=Arima(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=c(2,1,1),seasonal=c(1,0,1))                   	      #BIC=-662.90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model2=Arima(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=c(3,1,5),seasonal=c(3,0,1))                                		#BIC=-663.16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48EC-44F6-49F2-BD73-76AF7F78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298" y="681038"/>
            <a:ext cx="10520702" cy="621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Diagnostic Checks on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7774-3D99-4CDC-B8C7-329F810D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97" y="1422400"/>
            <a:ext cx="5062011" cy="4754562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U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=c(2,1,1),seasonal=c(1,0,1))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20 Auto-correlation coefficients and all of them are well within our 95% confidence band except one coefficient which is marginally outside our confidence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coefficient which is marginally outside is not significant enough with Ljung Box test p-value of 0.254.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Ljung Box test generated a p-value of 0.28 which implies that  we fail to reject that our first 20 auto correlation coefficients are jointly zero.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not have enough evidence to show these residuals have correlation.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C9826-7A62-4CAE-9E0A-0F526B1C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7" y="1422400"/>
            <a:ext cx="5323017" cy="4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50D8D-D408-49FD-8350-6B50F54C3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" r="1" b="1"/>
          <a:stretch/>
        </p:blipFill>
        <p:spPr>
          <a:xfrm>
            <a:off x="7142018" y="1825626"/>
            <a:ext cx="5049981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D48EC-44F6-49F2-BD73-76AF7F78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6810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Diagnostic Checks on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7774-3D99-4CDC-B8C7-329F810D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82" y="1825626"/>
            <a:ext cx="6181436" cy="4351338"/>
          </a:xfrm>
        </p:spPr>
        <p:txBody>
          <a:bodyPr>
            <a:normAutofit fontScale="32500" lnSpcReduction="20000"/>
          </a:bodyPr>
          <a:lstStyle/>
          <a:p>
            <a:r>
              <a:rPr lang="en-US" sz="5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Arima(</a:t>
            </a:r>
            <a:r>
              <a:rPr lang="en-US" sz="55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holdLOG,order</a:t>
            </a:r>
            <a:r>
              <a:rPr lang="en-US" sz="5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=c(3,1,5),seasonal=c(3,0,1))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20 Auto-correlation coefficients and all of them are well within our 95% confidence band except one coefficient which is marginally outside our confidence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plot looks more cleaner as compared to model1.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Ljung Box test generated a p-value of 0.1666 which implies that  we fail to reject that our first 20 auto correlation coefficients are jointly zero.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coefficient which is marginally outside is not significant enough with Ljung Box test p-value of 0.20.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not have enough evidence to show these residuals have correlation.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choose this model to proceed ahead with forecasting.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5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02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746A-6118-4AAC-A351-18F563D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70" y="66105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7003-98F0-46B4-B20C-B52DFB4A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910" y="1630500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fore2 = forecast(model2,h=4,lambda = 0,biasadj = 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 Point ahead forecast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and the actual values have a marginal difference.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D03AF8-6FD2-470B-98E4-8B49A17C3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89894"/>
              </p:ext>
            </p:extLst>
          </p:nvPr>
        </p:nvGraphicFramePr>
        <p:xfrm>
          <a:off x="2262910" y="3714044"/>
          <a:ext cx="7666180" cy="212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337">
                  <a:extLst>
                    <a:ext uri="{9D8B030D-6E8A-4147-A177-3AD203B41FA5}">
                      <a16:colId xmlns:a16="http://schemas.microsoft.com/office/drawing/2014/main" val="1500592926"/>
                    </a:ext>
                  </a:extLst>
                </a:gridCol>
                <a:gridCol w="2585815">
                  <a:extLst>
                    <a:ext uri="{9D8B030D-6E8A-4147-A177-3AD203B41FA5}">
                      <a16:colId xmlns:a16="http://schemas.microsoft.com/office/drawing/2014/main" val="2607831112"/>
                    </a:ext>
                  </a:extLst>
                </a:gridCol>
                <a:gridCol w="2890028">
                  <a:extLst>
                    <a:ext uri="{9D8B030D-6E8A-4147-A177-3AD203B41FA5}">
                      <a16:colId xmlns:a16="http://schemas.microsoft.com/office/drawing/2014/main" val="3027032743"/>
                    </a:ext>
                  </a:extLst>
                </a:gridCol>
              </a:tblGrid>
              <a:tr h="424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Point Forecast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187393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Sep-75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228145.7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237579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725499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Oct-75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241728.8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237579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713064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Nov-75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217539.7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217775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613352"/>
                  </a:ext>
                </a:extLst>
              </a:tr>
              <a:tr h="424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Dec-75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228520.8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227621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81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68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275A450-5E6C-4580-80A1-97158889D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65" y="1525956"/>
            <a:ext cx="5614835" cy="405671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5746A-6118-4AAC-A351-18F563D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777" y="704153"/>
            <a:ext cx="3505495" cy="8218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7003-98F0-46B4-B20C-B52DFB4A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699" y="1611448"/>
            <a:ext cx="4386805" cy="388573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fore2 = forecast(model2,h=4,lambda = 0,biasadj = TRUE)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management/government has such an accurate estimate of gasoline demand they could make arrangement of supply beforehand.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use of Strategic Petroleum Reserves(SPR) to reduce cost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solve supply demand problem efficiently.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8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0C4E-1C07-43C1-8D56-886F6640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634" y="698001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A9EC-87A5-43C9-9A01-F462EC08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158" y="1727200"/>
            <a:ext cx="8915400" cy="3971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is the Monthly Gasoline Demand in Ontario between years 1960 and 1975 in million gallons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was obtained from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datamarket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Link: https://datamarket.com/data/set/22of/monthly-gasoline-demand           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predict gasoline demand and peak times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Holdout period: 1960-01-01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 1975-08-01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 Variable not present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9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517" y="694086"/>
            <a:ext cx="7086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BED62-8574-446E-A777-33F108B7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062" y="1397936"/>
            <a:ext cx="8775738" cy="490475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ARIMA(3,1,5)(3,0,1)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                                                              </a:t>
            </a:r>
          </a:p>
          <a:p>
            <a:pPr marL="0" indent="0">
              <a:buNone/>
            </a:pPr>
            <a:r>
              <a:rPr lang="en-US" sz="2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</a:p>
          <a:p>
            <a:pPr marL="0" indent="0">
              <a:buNone/>
            </a:pPr>
            <a:r>
              <a:rPr lang="en-US" sz="2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indent="0">
              <a:buNone/>
            </a:pPr>
            <a:endParaRPr lang="en-US" baseline="-25000" dirty="0"/>
          </a:p>
          <a:p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99BC-F070-4436-8E56-B2190A1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91" y="2397729"/>
            <a:ext cx="10381009" cy="1220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0A301-35BD-45AF-9BF2-4FA8EB57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83" y="4928527"/>
            <a:ext cx="10611678" cy="760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CEE507-480F-4777-8986-9ACB7593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122" y="1324045"/>
            <a:ext cx="3949147" cy="5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06250"/>
            <a:ext cx="10515600" cy="9589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of Actual Values and Forecasted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BED62-8574-446E-A777-33F108B7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73" y="1585946"/>
            <a:ext cx="10515600" cy="5090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ORIGINAL DATA</a:t>
            </a:r>
            <a:endParaRPr lang="en-US" sz="2400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ARIMA FORECAST</a:t>
            </a:r>
            <a:r>
              <a:rPr lang="en-US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</a:t>
            </a:r>
          </a:p>
          <a:p>
            <a:pPr marL="0" indent="0">
              <a:buNone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ETS FORECAST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A40AA-925E-4277-A32C-6BF07A26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45" y="2544865"/>
            <a:ext cx="5036655" cy="547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E128B7-DBB2-42AE-BFBE-00B8F5DC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45" y="4051264"/>
            <a:ext cx="4942854" cy="664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A5FF3-482A-466C-80CC-D8E3E732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45" y="5725987"/>
            <a:ext cx="4942854" cy="8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0491" y="628131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Residual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BED62-8574-446E-A777-33F108B7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3294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    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ARIMA(3,1,5)(3,0,1)</a:t>
            </a:r>
            <a:r>
              <a:rPr lang="en-US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                                                                                                                               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  <a:endParaRPr lang="en-US" sz="2400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12AB26-08B7-4ED1-8292-05861529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832409"/>
            <a:ext cx="6198342" cy="5025591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60DD04-14BC-4949-958B-54FA35A4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70" y="1781726"/>
            <a:ext cx="5808929" cy="50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6163" y="694086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Diagnostic Check on Residuals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BED62-8574-446E-A777-33F108B7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330" y="1402386"/>
            <a:ext cx="10515600" cy="49047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ARIMA(3,1,5)(3,0,1)</a:t>
            </a:r>
            <a:r>
              <a:rPr lang="en-US" sz="2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                                                              </a:t>
            </a: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ETS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D7982-E1A3-4F2F-BB69-B306328E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30" y="2224747"/>
            <a:ext cx="8508058" cy="1204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9AB3-7036-4ACF-83DB-56772B92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30" y="4482948"/>
            <a:ext cx="8508058" cy="13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636" y="660690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Forecast on Hold Out Data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B73D8A-E8CA-4F54-AF78-CFBF50D2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368990"/>
            <a:ext cx="9397218" cy="4635795"/>
          </a:xfrm>
        </p:spPr>
      </p:pic>
    </p:spTree>
    <p:extLst>
      <p:ext uri="{BB962C8B-B14F-4D97-AF65-F5344CB8AC3E}">
        <p14:creationId xmlns:p14="http://schemas.microsoft.com/office/powerpoint/2010/main" val="328425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636" y="660690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Two Months Ahead forecast</a:t>
            </a:r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116B4C98-2280-4537-A384-C3674D9EE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83" y="1364852"/>
            <a:ext cx="9382539" cy="4638783"/>
          </a:xfrm>
        </p:spPr>
      </p:pic>
    </p:spTree>
    <p:extLst>
      <p:ext uri="{BB962C8B-B14F-4D97-AF65-F5344CB8AC3E}">
        <p14:creationId xmlns:p14="http://schemas.microsoft.com/office/powerpoint/2010/main" val="203006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0964" y="688399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Two Years Ahead forecast</a:t>
            </a:r>
          </a:p>
        </p:txBody>
      </p:sp>
      <p:pic>
        <p:nvPicPr>
          <p:cNvPr id="12" name="Content Placeholder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6BF356E5-FE7E-4B5E-8C7B-66C6F1D8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61306"/>
            <a:ext cx="10190871" cy="4682476"/>
          </a:xfrm>
        </p:spPr>
      </p:pic>
    </p:spTree>
    <p:extLst>
      <p:ext uri="{BB962C8B-B14F-4D97-AF65-F5344CB8AC3E}">
        <p14:creationId xmlns:p14="http://schemas.microsoft.com/office/powerpoint/2010/main" val="256012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1EBAA-ABE8-4195-B67F-FD7A9776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467"/>
            <a:ext cx="10515600" cy="708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Effects of Forecasting on Interested Parties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41201-9D68-49F5-9FAA-C213EEB5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Supply Chain Scheduling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Labor Management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Adequate Cash Flow</a:t>
            </a:r>
          </a:p>
          <a:p>
            <a:pPr marL="0" indent="0" fontAlgn="base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Accurate Budgeting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0474-191A-4892-B1F4-29AF2A6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923965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42612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D090-270D-454F-AD25-6971BA3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06" y="716474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152C-2623-4BDF-90FB-406CDB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Demand, Quantity, Transportation facility to avoid delay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Gasoline prices become volatile as a result of shortage and uncertainty in world market- Formulate policy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use of Strategic Petroleum Reserves(SPR) to reduce cost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Impose taxes as part of pollution reduction monthly plan/cap and trade program.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D170-7F1E-4305-A7C3-51E822C4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157735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63F38-88DB-4561-8364-A0E5FA58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81" y="924560"/>
            <a:ext cx="7630160" cy="5040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7E1C4-AAA6-4AF1-AC1B-BC31612422FB}"/>
              </a:ext>
            </a:extLst>
          </p:cNvPr>
          <p:cNvSpPr txBox="1"/>
          <p:nvPr/>
        </p:nvSpPr>
        <p:spPr>
          <a:xfrm>
            <a:off x="1371123" y="5965012"/>
            <a:ext cx="924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plot(decompose(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gasoline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976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C454-9000-42DA-8264-B750AF40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0" y="688398"/>
            <a:ext cx="10717696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Seasonality, Deterministic trends and Stochastic variation exists in the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AFFA-0694-4328-8FBD-49B2BAC0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Higher sale in the month of June and July of every year is observed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Increasing trend is observed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Stochastic variation </a:t>
            </a:r>
          </a:p>
        </p:txBody>
      </p:sp>
    </p:spTree>
    <p:extLst>
      <p:ext uri="{BB962C8B-B14F-4D97-AF65-F5344CB8AC3E}">
        <p14:creationId xmlns:p14="http://schemas.microsoft.com/office/powerpoint/2010/main" val="352727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7F31-4D4B-41BA-95F3-326AE9CE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291" y="0"/>
            <a:ext cx="6024418" cy="56517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Snapshot of hold of the timeseries data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104708-EAFA-4110-8867-C2A0FC868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0" y="541710"/>
            <a:ext cx="8127999" cy="494468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A6513-E9F8-459C-AD82-C990588EFB59}"/>
              </a:ext>
            </a:extLst>
          </p:cNvPr>
          <p:cNvSpPr txBox="1"/>
          <p:nvPr/>
        </p:nvSpPr>
        <p:spPr>
          <a:xfrm>
            <a:off x="2575537" y="5215395"/>
            <a:ext cx="780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hold=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(temp[,2],start=c(1960,1),end=c(1975,8),frequency = 12)</a:t>
            </a:r>
          </a:p>
        </p:txBody>
      </p:sp>
    </p:spTree>
    <p:extLst>
      <p:ext uri="{BB962C8B-B14F-4D97-AF65-F5344CB8AC3E}">
        <p14:creationId xmlns:p14="http://schemas.microsoft.com/office/powerpoint/2010/main" val="166782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B34-8169-4579-B3EF-CDDCAB0F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5127" y="1028369"/>
            <a:ext cx="9144000" cy="48502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covariance stationary model 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17F0-4637-415D-B9E2-70F9961F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127" y="2216968"/>
            <a:ext cx="9144000" cy="287240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Wingdings 3" charset="2"/>
              <a:buChar char="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Dickery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-Fuller unit root test-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determine if the data is stationary of nonstationary 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based on that we will decide if the transformation is required or not.</a:t>
            </a:r>
          </a:p>
          <a:p>
            <a:pPr marL="342900" indent="-342900">
              <a:buFont typeface="Wingdings 3" charset="2"/>
              <a:buChar char="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3F0F-9EA2-4902-8D36-145C3623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484" y="31037"/>
            <a:ext cx="10515600" cy="7401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Applied Log to get the data to Stationary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A82D7-E4EA-4C46-B199-09882827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701976"/>
            <a:ext cx="8026400" cy="48957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11AD6-EC05-4EB8-AB5C-CE10DD98E225}"/>
              </a:ext>
            </a:extLst>
          </p:cNvPr>
          <p:cNvSpPr txBox="1"/>
          <p:nvPr/>
        </p:nvSpPr>
        <p:spPr>
          <a:xfrm>
            <a:off x="4762108" y="5625907"/>
            <a:ext cx="2534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holdLOG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=log(hold)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plot(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holdLOG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1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226-13F0-4316-8CA2-931AAE26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545" y="656027"/>
            <a:ext cx="9975574" cy="7162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Result for the Unit Root Test for the Log(hold)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B5813-DB82-4904-9790-7BA64B075642}"/>
              </a:ext>
            </a:extLst>
          </p:cNvPr>
          <p:cNvSpPr txBox="1"/>
          <p:nvPr/>
        </p:nvSpPr>
        <p:spPr>
          <a:xfrm>
            <a:off x="3103418" y="1372279"/>
            <a:ext cx="6750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regression drift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(formula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z.diff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~ z.lag.1 + 1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z.diff.lag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14 Lags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Min        1Q    Median        3Q       Max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-0.105521 -0.020534 -0.000466  0.021170  0.090045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Residual standard error: 0.03375 on 151 degrees of freedom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R-squared:  0.8698,	Adjusted R-squared:  0.8569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F-statistic: 67.27 on 15 and 151 DF,  p-value: &lt; 2.2e-16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of test-statistic is: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-0.6383 7.0535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Critical values for test statistics: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1pct  5pct 10pct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tau2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-3.46 -2.88 -2.57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phi1  6.52  4.63  3.81</a:t>
            </a:r>
          </a:p>
        </p:txBody>
      </p:sp>
    </p:spTree>
    <p:extLst>
      <p:ext uri="{BB962C8B-B14F-4D97-AF65-F5344CB8AC3E}">
        <p14:creationId xmlns:p14="http://schemas.microsoft.com/office/powerpoint/2010/main" val="2950276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844</Words>
  <Application>Microsoft Office PowerPoint</Application>
  <PresentationFormat>Widescreen</PresentationFormat>
  <Paragraphs>203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Wisp</vt:lpstr>
      <vt:lpstr>Monthly Gasoline Demand</vt:lpstr>
      <vt:lpstr>Overview</vt:lpstr>
      <vt:lpstr>Benefits of Forecasting</vt:lpstr>
      <vt:lpstr> </vt:lpstr>
      <vt:lpstr>Seasonality, Deterministic trends and Stochastic variation exists in the time series data</vt:lpstr>
      <vt:lpstr>Snapshot of hold of the timeseries data </vt:lpstr>
      <vt:lpstr>covariance stationary model Check</vt:lpstr>
      <vt:lpstr>   Applied Log to get the data to Stationary</vt:lpstr>
      <vt:lpstr>Result for the Unit Root Test for the Log(hold)</vt:lpstr>
      <vt:lpstr>Snapshot of time series after applying the difference to log (hold)</vt:lpstr>
      <vt:lpstr>Unit root test result for the gasoline_diff = diff(log(hold))</vt:lpstr>
      <vt:lpstr>Model Selection</vt:lpstr>
      <vt:lpstr>PowerPoint Presentation</vt:lpstr>
      <vt:lpstr>Estimated Models:</vt:lpstr>
      <vt:lpstr>Shortlisted Models:</vt:lpstr>
      <vt:lpstr>Diagnostic Checks on Residuals</vt:lpstr>
      <vt:lpstr>Diagnostic Checks on Residuals</vt:lpstr>
      <vt:lpstr>Forecast</vt:lpstr>
      <vt:lpstr>Forecast</vt:lpstr>
      <vt:lpstr>Model Comparison</vt:lpstr>
      <vt:lpstr>Comparison of Actual Values and Forecasted Values</vt:lpstr>
      <vt:lpstr>Residual Analysis</vt:lpstr>
      <vt:lpstr>Diagnostic Check on Residuals</vt:lpstr>
      <vt:lpstr>Forecast on Hold Out Data</vt:lpstr>
      <vt:lpstr>Two Months Ahead forecast</vt:lpstr>
      <vt:lpstr>Two Years Ahead forecast</vt:lpstr>
      <vt:lpstr>Effects of Forecasting on Interested Parties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Gasoline Demand</dc:title>
  <dc:creator>amal dev</dc:creator>
  <cp:lastModifiedBy>Ajay</cp:lastModifiedBy>
  <cp:revision>27</cp:revision>
  <dcterms:created xsi:type="dcterms:W3CDTF">2018-05-02T19:16:05Z</dcterms:created>
  <dcterms:modified xsi:type="dcterms:W3CDTF">2018-05-02T22:26:31Z</dcterms:modified>
</cp:coreProperties>
</file>