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7" r:id="rId3"/>
    <p:sldId id="275" r:id="rId4"/>
    <p:sldId id="274" r:id="rId5"/>
    <p:sldId id="277" r:id="rId6"/>
    <p:sldId id="278" r:id="rId7"/>
    <p:sldId id="276" r:id="rId8"/>
    <p:sldId id="279" r:id="rId9"/>
    <p:sldId id="281" r:id="rId10"/>
    <p:sldId id="282" r:id="rId11"/>
    <p:sldId id="286" r:id="rId12"/>
    <p:sldId id="285" r:id="rId13"/>
    <p:sldId id="287" r:id="rId14"/>
    <p:sldId id="288" r:id="rId15"/>
    <p:sldId id="289" r:id="rId16"/>
    <p:sldId id="290" r:id="rId17"/>
    <p:sldId id="291" r:id="rId18"/>
    <p:sldId id="292" r:id="rId19"/>
    <p:sldId id="293" r:id="rId20"/>
    <p:sldId id="294" r:id="rId21"/>
    <p:sldId id="296" r:id="rId22"/>
    <p:sldId id="297" r:id="rId23"/>
    <p:sldId id="295" r:id="rId24"/>
    <p:sldId id="28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9846"/>
            <a:ext cx="8229600" cy="1143004"/>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ovielens.org/"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dementor.io/" TargetMode="External"/><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hyperlink" Target="http://yos.io/2015/07/30/collaborative-filtering-with-apache-spark/" TargetMode="External"/><Relationship Id="rId5" Type="http://schemas.openxmlformats.org/officeDocument/2006/relationships/hyperlink" Target="https://datascience.ibm.com/" TargetMode="External"/><Relationship Id="rId4" Type="http://schemas.openxmlformats.org/officeDocument/2006/relationships/hyperlink" Target="https://movielens.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83987" y="3970698"/>
            <a:ext cx="8018620" cy="579646"/>
          </a:xfrm>
          <a:prstGeom prst="rect">
            <a:avLst/>
          </a:prstGeom>
          <a:noFill/>
        </p:spPr>
        <p:txBody>
          <a:bodyPr wrap="square" rtlCol="0">
            <a:spAutoFit/>
          </a:bodyPr>
          <a:lstStyle/>
          <a:p>
            <a:pPr>
              <a:lnSpc>
                <a:spcPct val="80000"/>
              </a:lnSpc>
            </a:pPr>
            <a:r>
              <a:rPr lang="en-US" sz="3800" b="1" dirty="0">
                <a:latin typeface="Arial"/>
              </a:rPr>
              <a:t>RECOMMENDER SYSTEM</a:t>
            </a:r>
          </a:p>
        </p:txBody>
      </p:sp>
      <p:sp>
        <p:nvSpPr>
          <p:cNvPr id="3" name="TextBox 2"/>
          <p:cNvSpPr txBox="1"/>
          <p:nvPr/>
        </p:nvSpPr>
        <p:spPr>
          <a:xfrm>
            <a:off x="474479" y="5186379"/>
            <a:ext cx="5486400" cy="323165"/>
          </a:xfrm>
          <a:prstGeom prst="rect">
            <a:avLst/>
          </a:prstGeom>
          <a:noFill/>
        </p:spPr>
        <p:txBody>
          <a:bodyPr wrap="square" rtlCol="0">
            <a:spAutoFit/>
          </a:bodyPr>
          <a:lstStyle/>
          <a:p>
            <a:pPr>
              <a:lnSpc>
                <a:spcPct val="80000"/>
              </a:lnSpc>
            </a:pPr>
            <a:r>
              <a:rPr lang="en-US" b="1" dirty="0">
                <a:solidFill>
                  <a:schemeClr val="tx1">
                    <a:lumMod val="75000"/>
                    <a:lumOff val="25000"/>
                  </a:schemeClr>
                </a:solidFill>
                <a:latin typeface="Arial"/>
              </a:rPr>
              <a:t>TEAM MEMBERS</a:t>
            </a:r>
          </a:p>
        </p:txBody>
      </p:sp>
      <p:sp>
        <p:nvSpPr>
          <p:cNvPr id="6" name="TextBox 5"/>
          <p:cNvSpPr txBox="1"/>
          <p:nvPr/>
        </p:nvSpPr>
        <p:spPr>
          <a:xfrm>
            <a:off x="479121" y="4498331"/>
            <a:ext cx="5325993" cy="430887"/>
          </a:xfrm>
          <a:prstGeom prst="rect">
            <a:avLst/>
          </a:prstGeom>
          <a:noFill/>
        </p:spPr>
        <p:txBody>
          <a:bodyPr wrap="square" rtlCol="0">
            <a:spAutoFit/>
          </a:bodyPr>
          <a:lstStyle/>
          <a:p>
            <a:pPr>
              <a:lnSpc>
                <a:spcPct val="90000"/>
              </a:lnSpc>
            </a:pPr>
            <a:r>
              <a:rPr lang="en-US" sz="2400" dirty="0">
                <a:solidFill>
                  <a:srgbClr val="13409F"/>
                </a:solidFill>
                <a:latin typeface="Arial"/>
              </a:rPr>
              <a:t>INSY 5376 BIG DATA ANALYTICS</a:t>
            </a:r>
          </a:p>
        </p:txBody>
      </p:sp>
      <p:cxnSp>
        <p:nvCxnSpPr>
          <p:cNvPr id="8" name="Straight Connector 7"/>
          <p:cNvCxnSpPr/>
          <p:nvPr/>
        </p:nvCxnSpPr>
        <p:spPr>
          <a:xfrm>
            <a:off x="567813" y="5053315"/>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347663" y="1681163"/>
            <a:ext cx="8796337" cy="4732337"/>
          </a:xfrm>
        </p:spPr>
        <p:txBody>
          <a:bodyPr>
            <a:normAutofit/>
          </a:bodyPr>
          <a:lstStyle/>
          <a:p>
            <a:endParaRPr lang="en-US" sz="2400" dirty="0"/>
          </a:p>
          <a:p>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Collaborative Filtering</a:t>
            </a:r>
          </a:p>
        </p:txBody>
      </p:sp>
      <p:pic>
        <p:nvPicPr>
          <p:cNvPr id="12" name="Picture Placeholder 11"/>
          <p:cNvPicPr>
            <a:picLocks noGrp="1" noChangeAspect="1"/>
          </p:cNvPicPr>
          <p:nvPr>
            <p:ph type="pic" idx="1"/>
          </p:nvPr>
        </p:nvPicPr>
        <p:blipFill>
          <a:blip r:embed="rId3"/>
          <a:srcRect l="13465" r="13465"/>
          <a:stretch>
            <a:fillRect/>
          </a:stretch>
        </p:blipFill>
        <p:spPr>
          <a:xfrm>
            <a:off x="1435621" y="1362075"/>
            <a:ext cx="6105355" cy="4579016"/>
          </a:xfrm>
        </p:spPr>
      </p:pic>
    </p:spTree>
    <p:extLst>
      <p:ext uri="{BB962C8B-B14F-4D97-AF65-F5344CB8AC3E}">
        <p14:creationId xmlns:p14="http://schemas.microsoft.com/office/powerpoint/2010/main" val="101566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fontScale="92500" lnSpcReduction="20000"/>
          </a:bodyPr>
          <a:lstStyle/>
          <a:p>
            <a:pPr marL="0" indent="0" algn="just">
              <a:buNone/>
            </a:pPr>
            <a:endParaRPr lang="en-US" sz="2400" dirty="0"/>
          </a:p>
          <a:p>
            <a:pPr algn="just"/>
            <a:r>
              <a:rPr lang="en-US" sz="2400" dirty="0"/>
              <a:t>clustering is the process of grouping objects based on object similarity, in such a way that objects that belong to the same group (also known as a cluster) are more similar to each other than to those in other groups.</a:t>
            </a:r>
          </a:p>
          <a:p>
            <a:pPr algn="just"/>
            <a:endParaRPr lang="en-US" sz="2400" dirty="0"/>
          </a:p>
          <a:p>
            <a:pPr algn="just"/>
            <a:r>
              <a:rPr lang="en-US" sz="2400" dirty="0"/>
              <a:t>In real world, a user rating a document is affected by both the user characteristics and the document characteristics. Often, this type of signal is represented as a matrix, of which each dimension represents one of the entity types. Co-clustering is a term in data mining that relates to a simultaneous clustering of the rows and columns of a matrix. Where classical clustering methods assume that a membership of an object depends solely on its similarity to other objects of the same type, co-clustering can be seen as a method of co-grouping two types of entities simultaneously, based on similarity of their pairwise interactions.</a:t>
            </a:r>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Clustering and Co-Clustering problem</a:t>
            </a:r>
          </a:p>
        </p:txBody>
      </p:sp>
    </p:spTree>
    <p:extLst>
      <p:ext uri="{BB962C8B-B14F-4D97-AF65-F5344CB8AC3E}">
        <p14:creationId xmlns:p14="http://schemas.microsoft.com/office/powerpoint/2010/main" val="350538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a:bodyPr>
          <a:lstStyle/>
          <a:p>
            <a:pPr marL="0" indent="0" algn="just">
              <a:buNone/>
            </a:pPr>
            <a:endParaRPr lang="en-US" sz="2400" dirty="0"/>
          </a:p>
          <a:p>
            <a:pPr algn="just"/>
            <a:endParaRPr lang="en-US" sz="24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Alternating Least Squares</a:t>
            </a:r>
          </a:p>
        </p:txBody>
      </p:sp>
      <p:pic>
        <p:nvPicPr>
          <p:cNvPr id="7" name="Picture 6"/>
          <p:cNvPicPr>
            <a:picLocks noChangeAspect="1"/>
          </p:cNvPicPr>
          <p:nvPr/>
        </p:nvPicPr>
        <p:blipFill>
          <a:blip r:embed="rId3"/>
          <a:stretch>
            <a:fillRect/>
          </a:stretch>
        </p:blipFill>
        <p:spPr>
          <a:xfrm>
            <a:off x="1147762" y="1167385"/>
            <a:ext cx="6848475" cy="5000625"/>
          </a:xfrm>
          <a:prstGeom prst="rect">
            <a:avLst/>
          </a:prstGeom>
        </p:spPr>
      </p:pic>
    </p:spTree>
    <p:extLst>
      <p:ext uri="{BB962C8B-B14F-4D97-AF65-F5344CB8AC3E}">
        <p14:creationId xmlns:p14="http://schemas.microsoft.com/office/powerpoint/2010/main" val="12919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a:bodyPr>
          <a:lstStyle/>
          <a:p>
            <a:pPr marL="0" indent="0" algn="just">
              <a:buNone/>
            </a:pPr>
            <a:endParaRPr lang="en-US" sz="2400" dirty="0"/>
          </a:p>
          <a:p>
            <a:pPr algn="just"/>
            <a:r>
              <a:rPr lang="en-US" sz="2400" dirty="0"/>
              <a:t>It is a two-step iterative optimization process. In every iteration it first fixes P and solves for U, and following that it fixes U and solves for P.</a:t>
            </a:r>
          </a:p>
          <a:p>
            <a:pPr marL="0" indent="0" algn="just">
              <a:buNone/>
            </a:pPr>
            <a:endParaRPr lang="en-US" sz="24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Alternating Least Squares</a:t>
            </a:r>
          </a:p>
        </p:txBody>
      </p:sp>
      <p:pic>
        <p:nvPicPr>
          <p:cNvPr id="6" name="Picture 5"/>
          <p:cNvPicPr>
            <a:picLocks noChangeAspect="1"/>
          </p:cNvPicPr>
          <p:nvPr/>
        </p:nvPicPr>
        <p:blipFill>
          <a:blip r:embed="rId3"/>
          <a:stretch>
            <a:fillRect/>
          </a:stretch>
        </p:blipFill>
        <p:spPr>
          <a:xfrm>
            <a:off x="3110086" y="3258253"/>
            <a:ext cx="2743205" cy="2057404"/>
          </a:xfrm>
          <a:prstGeom prst="rect">
            <a:avLst/>
          </a:prstGeom>
        </p:spPr>
      </p:pic>
    </p:spTree>
    <p:extLst>
      <p:ext uri="{BB962C8B-B14F-4D97-AF65-F5344CB8AC3E}">
        <p14:creationId xmlns:p14="http://schemas.microsoft.com/office/powerpoint/2010/main" val="378631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fontScale="92500" lnSpcReduction="10000"/>
          </a:bodyPr>
          <a:lstStyle/>
          <a:p>
            <a:pPr marL="0" indent="0" algn="just">
              <a:buNone/>
            </a:pPr>
            <a:endParaRPr lang="en-US" sz="2400" dirty="0"/>
          </a:p>
          <a:p>
            <a:pPr algn="just"/>
            <a:r>
              <a:rPr lang="en-US" sz="2400" dirty="0"/>
              <a:t>The reason why we choose Alternating least square algorithm over gradient descent algorithm because it is not a popular choice for an optimizer for MF if the dimensionality of the original rating matrix is high which is (n*k + m*k), where K is the rank of the factorization. In real life problems, this number (n*k + m*k) can get very large.</a:t>
            </a:r>
          </a:p>
          <a:p>
            <a:pPr algn="just"/>
            <a:endParaRPr lang="en-US" sz="2400" dirty="0"/>
          </a:p>
          <a:p>
            <a:pPr algn="just"/>
            <a:r>
              <a:rPr lang="en-US" sz="2400" dirty="0"/>
              <a:t>Additionally, alternating between the two steps guarantees reduction of the cost function, until convergence.</a:t>
            </a:r>
          </a:p>
          <a:p>
            <a:pPr marL="0" indent="0" algn="just">
              <a:buNone/>
            </a:pPr>
            <a:endParaRPr lang="en-US" sz="2400" dirty="0"/>
          </a:p>
          <a:p>
            <a:pPr algn="just"/>
            <a:r>
              <a:rPr lang="en-US" sz="2400" dirty="0"/>
              <a:t>In each step of ALS the cost function can either decrease or stay unchanged, but never increase.</a:t>
            </a:r>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Alternating Least Squares</a:t>
            </a:r>
          </a:p>
        </p:txBody>
      </p:sp>
    </p:spTree>
    <p:extLst>
      <p:ext uri="{BB962C8B-B14F-4D97-AF65-F5344CB8AC3E}">
        <p14:creationId xmlns:p14="http://schemas.microsoft.com/office/powerpoint/2010/main" val="42714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Dataset, Code and Output</a:t>
            </a:r>
            <a:endParaRPr lang="en-US" sz="2800" b="1" dirty="0"/>
          </a:p>
        </p:txBody>
      </p:sp>
    </p:spTree>
    <p:extLst>
      <p:ext uri="{BB962C8B-B14F-4D97-AF65-F5344CB8AC3E}">
        <p14:creationId xmlns:p14="http://schemas.microsoft.com/office/powerpoint/2010/main" val="37884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a:bodyPr>
          <a:lstStyle/>
          <a:p>
            <a:pPr marL="0" indent="0" algn="just">
              <a:buNone/>
            </a:pPr>
            <a:endParaRPr lang="en-US" sz="2400" dirty="0"/>
          </a:p>
          <a:p>
            <a:pPr algn="just"/>
            <a:r>
              <a:rPr lang="en-US" sz="2400" dirty="0"/>
              <a:t>We have used the Dataset from </a:t>
            </a:r>
            <a:r>
              <a:rPr lang="en-US" sz="2400" dirty="0">
                <a:hlinkClick r:id="rId3"/>
              </a:rPr>
              <a:t>https://movielens.org/</a:t>
            </a:r>
            <a:endParaRPr lang="en-US" sz="2400" dirty="0"/>
          </a:p>
          <a:p>
            <a:pPr algn="just"/>
            <a:r>
              <a:rPr lang="en-US" sz="2400" dirty="0"/>
              <a:t>The data sets were collected over various periods of time.</a:t>
            </a:r>
          </a:p>
          <a:p>
            <a:pPr algn="just"/>
            <a:r>
              <a:rPr lang="en-US" sz="2400" dirty="0"/>
              <a:t>Overall data set consist of 100,000 ratings applied to 8,570 movies by 671 users.</a:t>
            </a:r>
          </a:p>
          <a:p>
            <a:pPr algn="just"/>
            <a:r>
              <a:rPr lang="en-US" sz="2400" dirty="0"/>
              <a:t>This Data set consist of 4 CSV files:</a:t>
            </a:r>
          </a:p>
          <a:p>
            <a:pPr lvl="1" algn="just"/>
            <a:r>
              <a:rPr lang="en-US" sz="2000" dirty="0"/>
              <a:t>Ratings.csv (</a:t>
            </a:r>
            <a:r>
              <a:rPr lang="en-US" sz="2000" dirty="0" err="1"/>
              <a:t>userId</a:t>
            </a:r>
            <a:r>
              <a:rPr lang="en-US" sz="2000" dirty="0"/>
              <a:t>, </a:t>
            </a:r>
            <a:r>
              <a:rPr lang="en-US" sz="2000" dirty="0" err="1"/>
              <a:t>movieId</a:t>
            </a:r>
            <a:r>
              <a:rPr lang="en-US" sz="2000" dirty="0"/>
              <a:t>, rating, timestamp)</a:t>
            </a:r>
          </a:p>
          <a:p>
            <a:pPr lvl="1" algn="just"/>
            <a:r>
              <a:rPr lang="en-US" sz="2000" dirty="0"/>
              <a:t>Movies.csv (</a:t>
            </a:r>
            <a:r>
              <a:rPr lang="en-US" sz="2000" dirty="0" err="1"/>
              <a:t>movieId</a:t>
            </a:r>
            <a:r>
              <a:rPr lang="en-US" sz="2000" dirty="0"/>
              <a:t>, title, genres)</a:t>
            </a:r>
          </a:p>
          <a:p>
            <a:pPr lvl="1" algn="just"/>
            <a:r>
              <a:rPr lang="en-US" sz="2000" dirty="0"/>
              <a:t>Tags.csv (</a:t>
            </a:r>
            <a:r>
              <a:rPr lang="en-US" sz="2000" dirty="0" err="1"/>
              <a:t>userId</a:t>
            </a:r>
            <a:r>
              <a:rPr lang="en-US" sz="2000" dirty="0"/>
              <a:t>, </a:t>
            </a:r>
            <a:r>
              <a:rPr lang="en-US" sz="2000" dirty="0" err="1"/>
              <a:t>movieId</a:t>
            </a:r>
            <a:r>
              <a:rPr lang="en-US" sz="2000" dirty="0"/>
              <a:t>, tag, timestamp)</a:t>
            </a:r>
          </a:p>
          <a:p>
            <a:pPr lvl="1" algn="just"/>
            <a:r>
              <a:rPr lang="en-US" sz="2000" dirty="0"/>
              <a:t>Links.csv (</a:t>
            </a:r>
            <a:r>
              <a:rPr lang="en-US" sz="2000" dirty="0" err="1"/>
              <a:t>movieId</a:t>
            </a:r>
            <a:r>
              <a:rPr lang="en-US" sz="2000" dirty="0"/>
              <a:t>, </a:t>
            </a:r>
            <a:r>
              <a:rPr lang="en-US" sz="2000" dirty="0" err="1"/>
              <a:t>imdbId</a:t>
            </a:r>
            <a:r>
              <a:rPr lang="en-US" sz="2000" dirty="0"/>
              <a:t>, </a:t>
            </a:r>
            <a:r>
              <a:rPr lang="en-US" sz="2000" dirty="0" err="1"/>
              <a:t>tmdbId</a:t>
            </a:r>
            <a:r>
              <a:rPr lang="en-US" sz="2000" dirty="0"/>
              <a:t>)</a:t>
            </a:r>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p>
        </p:txBody>
      </p:sp>
    </p:spTree>
    <p:extLst>
      <p:ext uri="{BB962C8B-B14F-4D97-AF65-F5344CB8AC3E}">
        <p14:creationId xmlns:p14="http://schemas.microsoft.com/office/powerpoint/2010/main" val="27632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algn="just"/>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br>
              <a:rPr lang="en-US" sz="2800" b="1" dirty="0"/>
            </a:br>
            <a:r>
              <a:rPr lang="en-US" sz="2800" dirty="0"/>
              <a:t>Data Loading</a:t>
            </a:r>
          </a:p>
        </p:txBody>
      </p:sp>
      <p:pic>
        <p:nvPicPr>
          <p:cNvPr id="3" name="Picture 2"/>
          <p:cNvPicPr>
            <a:picLocks noChangeAspect="1"/>
          </p:cNvPicPr>
          <p:nvPr/>
        </p:nvPicPr>
        <p:blipFill>
          <a:blip r:embed="rId3"/>
          <a:stretch>
            <a:fillRect/>
          </a:stretch>
        </p:blipFill>
        <p:spPr>
          <a:xfrm>
            <a:off x="0" y="1669398"/>
            <a:ext cx="8524875" cy="4303921"/>
          </a:xfrm>
          <a:prstGeom prst="rect">
            <a:avLst/>
          </a:prstGeom>
        </p:spPr>
      </p:pic>
    </p:spTree>
    <p:extLst>
      <p:ext uri="{BB962C8B-B14F-4D97-AF65-F5344CB8AC3E}">
        <p14:creationId xmlns:p14="http://schemas.microsoft.com/office/powerpoint/2010/main" val="131921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algn="just"/>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br>
              <a:rPr lang="en-US" sz="2800" b="1" dirty="0"/>
            </a:br>
            <a:r>
              <a:rPr lang="en-US" sz="2800" dirty="0"/>
              <a:t>Filter Header</a:t>
            </a:r>
          </a:p>
        </p:txBody>
      </p:sp>
      <p:pic>
        <p:nvPicPr>
          <p:cNvPr id="4" name="Picture 3"/>
          <p:cNvPicPr>
            <a:picLocks noChangeAspect="1"/>
          </p:cNvPicPr>
          <p:nvPr/>
        </p:nvPicPr>
        <p:blipFill>
          <a:blip r:embed="rId3"/>
          <a:stretch>
            <a:fillRect/>
          </a:stretch>
        </p:blipFill>
        <p:spPr>
          <a:xfrm>
            <a:off x="87841" y="1559304"/>
            <a:ext cx="8920692" cy="4559274"/>
          </a:xfrm>
          <a:prstGeom prst="rect">
            <a:avLst/>
          </a:prstGeom>
        </p:spPr>
      </p:pic>
    </p:spTree>
    <p:extLst>
      <p:ext uri="{BB962C8B-B14F-4D97-AF65-F5344CB8AC3E}">
        <p14:creationId xmlns:p14="http://schemas.microsoft.com/office/powerpoint/2010/main" val="231851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marL="0" indent="0" algn="just">
              <a:buNone/>
            </a:pPr>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 </a:t>
            </a:r>
            <a:br>
              <a:rPr lang="en-US" sz="2800" b="1" dirty="0"/>
            </a:br>
            <a:endParaRPr lang="en-US" sz="2800" dirty="0"/>
          </a:p>
        </p:txBody>
      </p:sp>
      <p:pic>
        <p:nvPicPr>
          <p:cNvPr id="3" name="Picture 2"/>
          <p:cNvPicPr>
            <a:picLocks noChangeAspect="1"/>
          </p:cNvPicPr>
          <p:nvPr/>
        </p:nvPicPr>
        <p:blipFill>
          <a:blip r:embed="rId3"/>
          <a:stretch>
            <a:fillRect/>
          </a:stretch>
        </p:blipFill>
        <p:spPr>
          <a:xfrm>
            <a:off x="471556" y="882650"/>
            <a:ext cx="8067675" cy="6143625"/>
          </a:xfrm>
          <a:prstGeom prst="rect">
            <a:avLst/>
          </a:prstGeom>
        </p:spPr>
      </p:pic>
    </p:spTree>
    <p:extLst>
      <p:ext uri="{BB962C8B-B14F-4D97-AF65-F5344CB8AC3E}">
        <p14:creationId xmlns:p14="http://schemas.microsoft.com/office/powerpoint/2010/main" val="410898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RECOMMENDER SYSTEM</a:t>
            </a:r>
          </a:p>
        </p:txBody>
      </p:sp>
    </p:spTree>
    <p:extLst>
      <p:ext uri="{BB962C8B-B14F-4D97-AF65-F5344CB8AC3E}">
        <p14:creationId xmlns:p14="http://schemas.microsoft.com/office/powerpoint/2010/main" val="345221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marL="0" indent="0" algn="just">
              <a:buNone/>
            </a:pPr>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br>
              <a:rPr lang="en-US" sz="2800" b="1" dirty="0"/>
            </a:br>
            <a:r>
              <a:rPr lang="en-US" sz="2800" dirty="0"/>
              <a:t>Testing Model</a:t>
            </a:r>
          </a:p>
        </p:txBody>
      </p:sp>
      <p:pic>
        <p:nvPicPr>
          <p:cNvPr id="4" name="Picture 3"/>
          <p:cNvPicPr>
            <a:picLocks noChangeAspect="1"/>
          </p:cNvPicPr>
          <p:nvPr/>
        </p:nvPicPr>
        <p:blipFill>
          <a:blip r:embed="rId3"/>
          <a:stretch>
            <a:fillRect/>
          </a:stretch>
        </p:blipFill>
        <p:spPr>
          <a:xfrm>
            <a:off x="61912" y="1905000"/>
            <a:ext cx="9020175" cy="3965222"/>
          </a:xfrm>
          <a:prstGeom prst="rect">
            <a:avLst/>
          </a:prstGeom>
        </p:spPr>
      </p:pic>
    </p:spTree>
    <p:extLst>
      <p:ext uri="{BB962C8B-B14F-4D97-AF65-F5344CB8AC3E}">
        <p14:creationId xmlns:p14="http://schemas.microsoft.com/office/powerpoint/2010/main" val="419106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marL="0" indent="0" algn="just">
              <a:buNone/>
            </a:pPr>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br>
              <a:rPr lang="en-US" sz="2800" b="1" dirty="0"/>
            </a:br>
            <a:r>
              <a:rPr lang="en-US" sz="2800" dirty="0"/>
              <a:t>New user ratings</a:t>
            </a:r>
          </a:p>
        </p:txBody>
      </p:sp>
      <p:pic>
        <p:nvPicPr>
          <p:cNvPr id="3" name="Picture 2"/>
          <p:cNvPicPr>
            <a:picLocks noChangeAspect="1"/>
          </p:cNvPicPr>
          <p:nvPr/>
        </p:nvPicPr>
        <p:blipFill>
          <a:blip r:embed="rId3"/>
          <a:stretch>
            <a:fillRect/>
          </a:stretch>
        </p:blipFill>
        <p:spPr>
          <a:xfrm>
            <a:off x="381706" y="1816479"/>
            <a:ext cx="7658100" cy="3581400"/>
          </a:xfrm>
          <a:prstGeom prst="rect">
            <a:avLst/>
          </a:prstGeom>
        </p:spPr>
      </p:pic>
    </p:spTree>
    <p:extLst>
      <p:ext uri="{BB962C8B-B14F-4D97-AF65-F5344CB8AC3E}">
        <p14:creationId xmlns:p14="http://schemas.microsoft.com/office/powerpoint/2010/main" val="130504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marL="0" indent="0" algn="just">
              <a:buNone/>
            </a:pPr>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Dataset, Code and Output</a:t>
            </a:r>
            <a:br>
              <a:rPr lang="en-US" sz="2800" b="1" dirty="0"/>
            </a:br>
            <a:r>
              <a:rPr lang="en-US" sz="2800" dirty="0"/>
              <a:t>Recommendations</a:t>
            </a:r>
          </a:p>
        </p:txBody>
      </p:sp>
      <p:pic>
        <p:nvPicPr>
          <p:cNvPr id="4" name="Picture 3"/>
          <p:cNvPicPr>
            <a:picLocks noChangeAspect="1"/>
          </p:cNvPicPr>
          <p:nvPr/>
        </p:nvPicPr>
        <p:blipFill>
          <a:blip r:embed="rId3"/>
          <a:stretch>
            <a:fillRect/>
          </a:stretch>
        </p:blipFill>
        <p:spPr>
          <a:xfrm>
            <a:off x="0" y="2084797"/>
            <a:ext cx="9144000" cy="3593513"/>
          </a:xfrm>
          <a:prstGeom prst="rect">
            <a:avLst/>
          </a:prstGeom>
        </p:spPr>
      </p:pic>
    </p:spTree>
    <p:extLst>
      <p:ext uri="{BB962C8B-B14F-4D97-AF65-F5344CB8AC3E}">
        <p14:creationId xmlns:p14="http://schemas.microsoft.com/office/powerpoint/2010/main" val="9650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1556" y="1241040"/>
            <a:ext cx="8796131" cy="4732279"/>
          </a:xfrm>
        </p:spPr>
        <p:txBody>
          <a:bodyPr>
            <a:normAutofit/>
          </a:bodyPr>
          <a:lstStyle/>
          <a:p>
            <a:pPr marL="0" indent="0" algn="just">
              <a:buNone/>
            </a:pPr>
            <a:endParaRPr lang="en-US" sz="2400" dirty="0"/>
          </a:p>
          <a:p>
            <a:pPr marL="0" indent="0" algn="just">
              <a:buNone/>
            </a:pPr>
            <a:r>
              <a:rPr lang="en-US" sz="2000" dirty="0">
                <a:hlinkClick r:id="rId3"/>
              </a:rPr>
              <a:t>https://www.codementor.io</a:t>
            </a:r>
            <a:endParaRPr lang="en-US" sz="2000" dirty="0"/>
          </a:p>
          <a:p>
            <a:pPr marL="0" indent="0" algn="just">
              <a:buNone/>
            </a:pPr>
            <a:r>
              <a:rPr lang="en-US" sz="2000" dirty="0">
                <a:hlinkClick r:id="rId4"/>
              </a:rPr>
              <a:t>https://movielens.org/</a:t>
            </a:r>
            <a:endParaRPr lang="en-US" sz="2000" dirty="0"/>
          </a:p>
          <a:p>
            <a:pPr marL="0" indent="0" algn="just">
              <a:buNone/>
            </a:pPr>
            <a:r>
              <a:rPr lang="en-US" sz="2000" dirty="0">
                <a:hlinkClick r:id="rId5"/>
              </a:rPr>
              <a:t>https://datascience.ibm.com/</a:t>
            </a:r>
            <a:endParaRPr lang="en-US" sz="2000" dirty="0"/>
          </a:p>
          <a:p>
            <a:pPr marL="0" indent="0" algn="just">
              <a:buNone/>
            </a:pPr>
            <a:r>
              <a:rPr lang="en-US" sz="2000" dirty="0">
                <a:hlinkClick r:id="rId6"/>
              </a:rPr>
              <a:t>http://yos.io/2015/07/30/collaborative-filtering-with-apache-spark/</a:t>
            </a:r>
            <a:endParaRPr lang="en-US" sz="2000" dirty="0"/>
          </a:p>
          <a:p>
            <a:pPr marL="0" indent="0" algn="just">
              <a:buNone/>
            </a:pPr>
            <a:endParaRPr lang="en-US" sz="2000" dirty="0"/>
          </a:p>
          <a:p>
            <a:pPr marL="0" indent="0" algn="just">
              <a:buNone/>
            </a:pPr>
            <a:endParaRPr lang="en-US" sz="20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References</a:t>
            </a:r>
            <a:endParaRPr lang="en-US" sz="2800" dirty="0"/>
          </a:p>
        </p:txBody>
      </p:sp>
    </p:spTree>
    <p:extLst>
      <p:ext uri="{BB962C8B-B14F-4D97-AF65-F5344CB8AC3E}">
        <p14:creationId xmlns:p14="http://schemas.microsoft.com/office/powerpoint/2010/main" val="107610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3"/>
          <a:srcRect l="10000" r="10000"/>
          <a:stretch>
            <a:fillRect/>
          </a:stretch>
        </p:blipFill>
        <p:spPr>
          <a:xfrm>
            <a:off x="0" y="0"/>
            <a:ext cx="9143999" cy="6230017"/>
          </a:xfrm>
        </p:spPr>
      </p:pic>
      <p:sp>
        <p:nvSpPr>
          <p:cNvPr id="5" name="Content Placeholder 4"/>
          <p:cNvSpPr>
            <a:spLocks noGrp="1"/>
          </p:cNvSpPr>
          <p:nvPr>
            <p:ph type="body" sz="half" idx="4294967295"/>
          </p:nvPr>
        </p:nvSpPr>
        <p:spPr>
          <a:xfrm>
            <a:off x="0" y="1730375"/>
            <a:ext cx="6565900" cy="4132263"/>
          </a:xfrm>
        </p:spPr>
        <p:txBody>
          <a:bodyPr>
            <a:normAutofit/>
          </a:bodyPr>
          <a:lstStyle/>
          <a:p>
            <a:endParaRPr lang="en-US" sz="2400" dirty="0"/>
          </a:p>
          <a:p>
            <a:endParaRPr lang="en-US" sz="1800" dirty="0"/>
          </a:p>
        </p:txBody>
      </p:sp>
    </p:spTree>
    <p:extLst>
      <p:ext uri="{BB962C8B-B14F-4D97-AF65-F5344CB8AC3E}">
        <p14:creationId xmlns:p14="http://schemas.microsoft.com/office/powerpoint/2010/main" val="21497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749041"/>
            <a:ext cx="8796131" cy="4732279"/>
          </a:xfrm>
        </p:spPr>
        <p:txBody>
          <a:bodyPr>
            <a:normAutofit/>
          </a:bodyPr>
          <a:lstStyle/>
          <a:p>
            <a:pPr algn="just"/>
            <a:r>
              <a:rPr lang="en-US" sz="2400" dirty="0"/>
              <a:t>A recommender system seeks to predict the "rating" or "preference" that a user would give to an item. It is a subclass of information filtering system.</a:t>
            </a:r>
          </a:p>
          <a:p>
            <a:pPr marL="0" indent="0" algn="just">
              <a:buNone/>
            </a:pPr>
            <a:endParaRPr lang="en-US" sz="2400" dirty="0"/>
          </a:p>
          <a:p>
            <a:pPr algn="just"/>
            <a:r>
              <a:rPr lang="en-US" sz="2400" dirty="0"/>
              <a:t>Recommender systems have become increasingly popular in recent years, and are utilized in a variety of areas including music, movies, news, books and more.</a:t>
            </a:r>
          </a:p>
          <a:p>
            <a:pPr marL="0" indent="0" algn="just">
              <a:buNone/>
            </a:pPr>
            <a:endParaRPr lang="en-US" sz="2400" dirty="0"/>
          </a:p>
          <a:p>
            <a:pPr algn="just"/>
            <a:r>
              <a:rPr lang="en-US" sz="2400" dirty="0"/>
              <a:t>Recommender systems typically generates a list of recommendations by either of the following – collaborative and content-based filtering.</a:t>
            </a:r>
          </a:p>
          <a:p>
            <a:pPr marL="0" indent="0">
              <a:buNone/>
            </a:pPr>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RECOMMENDER SYSTEM</a:t>
            </a:r>
          </a:p>
        </p:txBody>
      </p:sp>
    </p:spTree>
    <p:extLst>
      <p:ext uri="{BB962C8B-B14F-4D97-AF65-F5344CB8AC3E}">
        <p14:creationId xmlns:p14="http://schemas.microsoft.com/office/powerpoint/2010/main" val="347440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681307"/>
            <a:ext cx="8796131" cy="4732279"/>
          </a:xfrm>
        </p:spPr>
        <p:txBody>
          <a:bodyPr>
            <a:normAutofit/>
          </a:bodyPr>
          <a:lstStyle/>
          <a:p>
            <a:pPr algn="just"/>
            <a:r>
              <a:rPr lang="en-US" sz="2400" dirty="0"/>
              <a:t>Content-based filtering recommend additional items with similar properties by utilizing discrete characteristics of an item.</a:t>
            </a:r>
          </a:p>
          <a:p>
            <a:pPr marL="0" indent="0" algn="just">
              <a:buNone/>
            </a:pPr>
            <a:endParaRPr lang="en-US" sz="2400" dirty="0"/>
          </a:p>
          <a:p>
            <a:pPr algn="just"/>
            <a:r>
              <a:rPr lang="en-US" sz="2400" dirty="0"/>
              <a:t>Collaborative filtering builds a model from a user's past behavior (such as ratings given by user to the product) as well as similar decisions made by other users. This model is then used to predict ratings for items (or items) that the user may have an interest in.</a:t>
            </a:r>
          </a:p>
          <a:p>
            <a:endParaRPr lang="en-US" sz="2400" dirty="0"/>
          </a:p>
          <a:p>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RECOMMENDER SYSTEM</a:t>
            </a:r>
          </a:p>
        </p:txBody>
      </p:sp>
    </p:spTree>
    <p:extLst>
      <p:ext uri="{BB962C8B-B14F-4D97-AF65-F5344CB8AC3E}">
        <p14:creationId xmlns:p14="http://schemas.microsoft.com/office/powerpoint/2010/main" val="18855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681307"/>
            <a:ext cx="8796131" cy="4732279"/>
          </a:xfrm>
        </p:spPr>
        <p:txBody>
          <a:bodyPr>
            <a:normAutofit/>
          </a:bodyPr>
          <a:lstStyle/>
          <a:p>
            <a:pPr algn="just"/>
            <a:r>
              <a:rPr lang="en-US" sz="2400" dirty="0"/>
              <a:t>Content-based filtering recommend additional items with similar properties by utilizing discrete characteristics of an item.</a:t>
            </a:r>
          </a:p>
          <a:p>
            <a:pPr marL="0" indent="0" algn="just">
              <a:buNone/>
            </a:pPr>
            <a:endParaRPr lang="en-US" sz="2400" dirty="0"/>
          </a:p>
          <a:p>
            <a:pPr algn="just"/>
            <a:r>
              <a:rPr lang="en-US" sz="2400" dirty="0"/>
              <a:t>Collaborative filtering builds a model from a user's past behavior (such as ratings given by user to the product) as well as similar decisions made by other users. This model is then used to predict ratings for items (or items) that the user may have an interest in.</a:t>
            </a:r>
          </a:p>
          <a:p>
            <a:endParaRPr lang="en-US" sz="2400" dirty="0"/>
          </a:p>
          <a:p>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RECOMMENDER SYSTEM</a:t>
            </a:r>
          </a:p>
        </p:txBody>
      </p:sp>
    </p:spTree>
    <p:extLst>
      <p:ext uri="{BB962C8B-B14F-4D97-AF65-F5344CB8AC3E}">
        <p14:creationId xmlns:p14="http://schemas.microsoft.com/office/powerpoint/2010/main" val="192958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3"/>
          <a:srcRect l="5520" r="5520"/>
          <a:stretch>
            <a:fillRect/>
          </a:stretch>
        </p:blipFill>
        <p:spPr>
          <a:xfrm>
            <a:off x="1254999" y="1237897"/>
            <a:ext cx="6398867" cy="4799150"/>
          </a:xfrm>
        </p:spPr>
      </p:pic>
      <p:sp>
        <p:nvSpPr>
          <p:cNvPr id="5" name="Content Placeholder 4"/>
          <p:cNvSpPr>
            <a:spLocks noGrp="1"/>
          </p:cNvSpPr>
          <p:nvPr>
            <p:ph idx="4294967295"/>
          </p:nvPr>
        </p:nvSpPr>
        <p:spPr>
          <a:xfrm>
            <a:off x="347663" y="1681163"/>
            <a:ext cx="8796337" cy="4732337"/>
          </a:xfrm>
        </p:spPr>
        <p:txBody>
          <a:bodyPr>
            <a:normAutofit/>
          </a:bodyPr>
          <a:lstStyle/>
          <a:p>
            <a:endParaRPr lang="en-US" sz="2400" dirty="0"/>
          </a:p>
          <a:p>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RECOMMENDER SYSTEM</a:t>
            </a:r>
          </a:p>
        </p:txBody>
      </p:sp>
    </p:spTree>
    <p:extLst>
      <p:ext uri="{BB962C8B-B14F-4D97-AF65-F5344CB8AC3E}">
        <p14:creationId xmlns:p14="http://schemas.microsoft.com/office/powerpoint/2010/main" val="170209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Collaborative Filtering</a:t>
            </a:r>
            <a:endParaRPr lang="en-US" sz="2800" b="1" dirty="0"/>
          </a:p>
        </p:txBody>
      </p:sp>
    </p:spTree>
    <p:extLst>
      <p:ext uri="{BB962C8B-B14F-4D97-AF65-F5344CB8AC3E}">
        <p14:creationId xmlns:p14="http://schemas.microsoft.com/office/powerpoint/2010/main" val="388027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a:bodyPr>
          <a:lstStyle/>
          <a:p>
            <a:pPr marL="0" indent="0" algn="just">
              <a:buNone/>
            </a:pPr>
            <a:endParaRPr lang="en-US" sz="2400" dirty="0"/>
          </a:p>
          <a:p>
            <a:pPr algn="just"/>
            <a:r>
              <a:rPr lang="en-US" sz="2400" dirty="0"/>
              <a:t>Collaborative Filtering is a method of making automatic predictions.</a:t>
            </a:r>
          </a:p>
          <a:p>
            <a:pPr marL="0" indent="0" algn="just">
              <a:buNone/>
            </a:pPr>
            <a:endParaRPr lang="en-US" sz="2400" dirty="0"/>
          </a:p>
          <a:p>
            <a:pPr algn="just"/>
            <a:r>
              <a:rPr lang="en-US" sz="2400" dirty="0"/>
              <a:t>Collaborative filtering learns a user’s preference based on information of his/her engagements (ex. Ratings) with a set of available products along with his/her engagements with same set of products.</a:t>
            </a:r>
          </a:p>
          <a:p>
            <a:endParaRPr lang="en-US" sz="1800" dirty="0"/>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Collaborative Filtering</a:t>
            </a:r>
          </a:p>
        </p:txBody>
      </p:sp>
    </p:spTree>
    <p:extLst>
      <p:ext uri="{BB962C8B-B14F-4D97-AF65-F5344CB8AC3E}">
        <p14:creationId xmlns:p14="http://schemas.microsoft.com/office/powerpoint/2010/main" val="23881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356" y="1241040"/>
            <a:ext cx="8796131" cy="4732279"/>
          </a:xfrm>
        </p:spPr>
        <p:txBody>
          <a:bodyPr>
            <a:normAutofit/>
          </a:bodyPr>
          <a:lstStyle/>
          <a:p>
            <a:pPr marL="0" indent="0" algn="just">
              <a:buNone/>
            </a:pPr>
            <a:endParaRPr lang="en-US" sz="2400" dirty="0"/>
          </a:p>
          <a:p>
            <a:pPr algn="just"/>
            <a:r>
              <a:rPr lang="en-US" sz="2400" dirty="0"/>
              <a:t>By discovering the usage patterns among users and items in  data, Collaborative Filtering algorithms are able to infer user’s preferences and to use those preferences to recommend them new items which he/she would like.</a:t>
            </a:r>
          </a:p>
          <a:p>
            <a:pPr marL="0" indent="0" algn="just">
              <a:buNone/>
            </a:pPr>
            <a:endParaRPr lang="en-US" sz="2400" dirty="0"/>
          </a:p>
          <a:p>
            <a:pPr algn="just"/>
            <a:r>
              <a:rPr lang="en-US" sz="2400" dirty="0"/>
              <a:t>CF algorithms are most widely used on e-commerce web sites, where they serve as cornerstones for their recommendation engines.</a:t>
            </a:r>
          </a:p>
        </p:txBody>
      </p:sp>
      <p:sp>
        <p:nvSpPr>
          <p:cNvPr id="2" name="Title 1"/>
          <p:cNvSpPr>
            <a:spLocks noGrp="1"/>
          </p:cNvSpPr>
          <p:nvPr>
            <p:ph type="title" idx="4294967295"/>
          </p:nvPr>
        </p:nvSpPr>
        <p:spPr>
          <a:xfrm>
            <a:off x="0" y="403225"/>
            <a:ext cx="8229600" cy="958850"/>
          </a:xfrm>
        </p:spPr>
        <p:txBody>
          <a:bodyPr>
            <a:normAutofit/>
          </a:bodyPr>
          <a:lstStyle/>
          <a:p>
            <a:r>
              <a:rPr lang="en-US" sz="2800" b="1" dirty="0"/>
              <a:t>Collaborative Filtering</a:t>
            </a:r>
          </a:p>
        </p:txBody>
      </p:sp>
    </p:spTree>
    <p:extLst>
      <p:ext uri="{BB962C8B-B14F-4D97-AF65-F5344CB8AC3E}">
        <p14:creationId xmlns:p14="http://schemas.microsoft.com/office/powerpoint/2010/main" val="6233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829</Words>
  <Application>Microsoft Office PowerPoint</Application>
  <PresentationFormat>On-screen Show (4:3)</PresentationFormat>
  <Paragraphs>70</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Office Theme</vt:lpstr>
      <vt:lpstr>PowerPoint Presentation</vt:lpstr>
      <vt:lpstr>RECOMMENDER SYSTEM</vt:lpstr>
      <vt:lpstr>RECOMMENDER SYSTEM</vt:lpstr>
      <vt:lpstr>RECOMMENDER SYSTEM</vt:lpstr>
      <vt:lpstr>RECOMMENDER SYSTEM</vt:lpstr>
      <vt:lpstr>RECOMMENDER SYSTEM</vt:lpstr>
      <vt:lpstr>Collaborative Filtering</vt:lpstr>
      <vt:lpstr>Collaborative Filtering</vt:lpstr>
      <vt:lpstr>Collaborative Filtering</vt:lpstr>
      <vt:lpstr>Collaborative Filtering</vt:lpstr>
      <vt:lpstr>Clustering and Co-Clustering problem</vt:lpstr>
      <vt:lpstr>Alternating Least Squares</vt:lpstr>
      <vt:lpstr>Alternating Least Squares</vt:lpstr>
      <vt:lpstr>Alternating Least Squares</vt:lpstr>
      <vt:lpstr>Dataset, Code and Output</vt:lpstr>
      <vt:lpstr>Dataset, Code and Output</vt:lpstr>
      <vt:lpstr>Dataset, Code and Output Data Loading</vt:lpstr>
      <vt:lpstr>Dataset, Code and Output Filter Header</vt:lpstr>
      <vt:lpstr>Dataset, Code and Output  </vt:lpstr>
      <vt:lpstr>Dataset, Code and Output Testing Model</vt:lpstr>
      <vt:lpstr>Dataset, Code and Output New user ratings</vt:lpstr>
      <vt:lpstr>Dataset, Code and Output Recommendations</vt:lpstr>
      <vt:lpstr>References</vt:lpstr>
      <vt:lpstr>PowerPoint Presentation</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Ajay</cp:lastModifiedBy>
  <cp:revision>138</cp:revision>
  <dcterms:created xsi:type="dcterms:W3CDTF">2013-10-16T17:47:49Z</dcterms:created>
  <dcterms:modified xsi:type="dcterms:W3CDTF">2018-02-11T18:10:37Z</dcterms:modified>
</cp:coreProperties>
</file>