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277" r:id="rId6"/>
    <p:sldId id="259" r:id="rId7"/>
    <p:sldId id="278" r:id="rId8"/>
    <p:sldId id="279" r:id="rId9"/>
    <p:sldId id="274" r:id="rId10"/>
    <p:sldId id="273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6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CDBB0-9E94-46E1-8A1C-B78C4498F597}" v="25" dt="2017-05-08T20:08:41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AC78C-7B8F-4FD4-9BDF-398D07B87088}" type="datetimeFigureOut">
              <a:rPr lang="en-US"/>
              <a:t>12/13/2017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3DD56-2BF2-42CF-A2B3-77C677EDAE51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1319" y="1032487"/>
            <a:ext cx="8915399" cy="16055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CONVEYOR BELT PROJECT</a:t>
            </a:r>
            <a:br>
              <a:rPr lang="en-US" dirty="0"/>
            </a:br>
            <a:r>
              <a:rPr lang="en-US" dirty="0"/>
              <a:t>Status Update</a:t>
            </a:r>
            <a:endParaRPr lang="hi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1320" y="3657600"/>
            <a:ext cx="9384264" cy="2948427"/>
          </a:xfrm>
        </p:spPr>
        <p:txBody>
          <a:bodyPr>
            <a:normAutofit/>
          </a:bodyPr>
          <a:lstStyle/>
          <a:p>
            <a:r>
              <a:rPr lang="en-US" sz="2000" b="1" dirty="0"/>
              <a:t>Submitted by: GROUP-33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Ajay Singh Rathore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Anurag Patil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Manisha Varma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Raisa Callistus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638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E640-6AD3-4633-B28F-98506FA7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30245"/>
            <a:ext cx="8911687" cy="1280890"/>
          </a:xfrm>
        </p:spPr>
        <p:txBody>
          <a:bodyPr/>
          <a:lstStyle/>
          <a:p>
            <a:r>
              <a:rPr lang="en-US" dirty="0"/>
              <a:t>Current Status As of 1</a:t>
            </a:r>
            <a:r>
              <a:rPr lang="en-US" baseline="30000" dirty="0"/>
              <a:t>st</a:t>
            </a:r>
            <a:r>
              <a:rPr lang="en-US" dirty="0"/>
              <a:t> Jan 2017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74CE9B-B641-4481-ABDA-488519CDB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300" y="1629169"/>
            <a:ext cx="10376734" cy="4498585"/>
          </a:xfrm>
        </p:spPr>
      </p:pic>
    </p:spTree>
    <p:extLst>
      <p:ext uri="{BB962C8B-B14F-4D97-AF65-F5344CB8AC3E}">
        <p14:creationId xmlns:p14="http://schemas.microsoft.com/office/powerpoint/2010/main" val="329761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282" y="182880"/>
            <a:ext cx="9828075" cy="1045202"/>
          </a:xfrm>
        </p:spPr>
        <p:txBody>
          <a:bodyPr>
            <a:noAutofit/>
          </a:bodyPr>
          <a:lstStyle/>
          <a:p>
            <a:r>
              <a:rPr lang="en-US" sz="5400" dirty="0"/>
              <a:t>Current Status/ Completion</a:t>
            </a:r>
            <a:endParaRPr lang="hi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4763"/>
            <a:ext cx="4401897" cy="49760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Schedule:</a:t>
            </a:r>
          </a:p>
          <a:p>
            <a:pPr marL="0" indent="0">
              <a:buNone/>
            </a:pPr>
            <a:r>
              <a:rPr lang="en-US" dirty="0"/>
              <a:t>Project Duration: </a:t>
            </a:r>
            <a:r>
              <a:rPr lang="en-US" dirty="0">
                <a:solidFill>
                  <a:srgbClr val="FF0000"/>
                </a:solidFill>
              </a:rPr>
              <a:t>560 days</a:t>
            </a:r>
          </a:p>
          <a:p>
            <a:pPr marL="0" indent="0">
              <a:buNone/>
            </a:pPr>
            <a:r>
              <a:rPr lang="en-US" dirty="0"/>
              <a:t>Total delay: 30 days</a:t>
            </a:r>
          </a:p>
          <a:p>
            <a:pPr marL="0" indent="0">
              <a:buNone/>
            </a:pPr>
            <a:r>
              <a:rPr lang="en-US" dirty="0"/>
              <a:t>Finish Date: 3/15/2018</a:t>
            </a:r>
          </a:p>
          <a:p>
            <a:pPr marL="0" indent="0">
              <a:buNone/>
            </a:pPr>
            <a:r>
              <a:rPr lang="en-US" b="1" i="1" dirty="0"/>
              <a:t>Project running Behind the schedule.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Cost:</a:t>
            </a:r>
          </a:p>
          <a:p>
            <a:pPr marL="0" indent="0">
              <a:buNone/>
            </a:pPr>
            <a:r>
              <a:rPr lang="en-US" dirty="0"/>
              <a:t>Cost Performance Index(CPI):0.96</a:t>
            </a:r>
          </a:p>
          <a:p>
            <a:pPr marL="0" indent="0">
              <a:buNone/>
            </a:pPr>
            <a:r>
              <a:rPr lang="en-US" dirty="0"/>
              <a:t>Cost variance: ($30,386.40)</a:t>
            </a:r>
          </a:p>
          <a:p>
            <a:pPr marL="0" indent="0">
              <a:buNone/>
            </a:pPr>
            <a:r>
              <a:rPr lang="en-US"/>
              <a:t>TCPI(</a:t>
            </a:r>
            <a:r>
              <a:rPr lang="en-US" dirty="0"/>
              <a:t>1.06): For every dollar we spend we   need to earn additional 6 cents on it.</a:t>
            </a:r>
          </a:p>
          <a:p>
            <a:pPr marL="0" indent="0">
              <a:buNone/>
            </a:pPr>
            <a:r>
              <a:rPr lang="en-US" b="1" i="1" dirty="0"/>
              <a:t>Project running under budget.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Scope:</a:t>
            </a:r>
          </a:p>
          <a:p>
            <a:pPr marL="0" indent="0">
              <a:buNone/>
            </a:pPr>
            <a:r>
              <a:rPr lang="en-US" dirty="0"/>
              <a:t>Scope is stable. </a:t>
            </a:r>
          </a:p>
          <a:p>
            <a:pPr marL="0" indent="0">
              <a:buNone/>
            </a:pPr>
            <a:r>
              <a:rPr lang="en-US" dirty="0"/>
              <a:t>Low chance of scope creep.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C16F6-77D2-48F7-8A25-CA3B7741F656}"/>
              </a:ext>
            </a:extLst>
          </p:cNvPr>
          <p:cNvSpPr txBox="1"/>
          <p:nvPr/>
        </p:nvSpPr>
        <p:spPr>
          <a:xfrm>
            <a:off x="7164729" y="1435261"/>
            <a:ext cx="47571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Completion:</a:t>
            </a:r>
          </a:p>
          <a:p>
            <a:endParaRPr lang="en-US" b="1" dirty="0"/>
          </a:p>
          <a:p>
            <a:r>
              <a:rPr lang="en-US" b="1" dirty="0"/>
              <a:t>PCIB</a:t>
            </a:r>
            <a:r>
              <a:rPr lang="en-US" dirty="0"/>
              <a:t>: 0.56</a:t>
            </a:r>
          </a:p>
          <a:p>
            <a:r>
              <a:rPr lang="en-US" dirty="0"/>
              <a:t>56% work has been accomplished to date in terms of budget.</a:t>
            </a:r>
          </a:p>
          <a:p>
            <a:endParaRPr lang="en-US" dirty="0"/>
          </a:p>
          <a:p>
            <a:r>
              <a:rPr lang="en-US" b="1" dirty="0"/>
              <a:t>PCIC</a:t>
            </a:r>
            <a:r>
              <a:rPr lang="en-US" dirty="0"/>
              <a:t>: 0.56</a:t>
            </a:r>
          </a:p>
          <a:p>
            <a:r>
              <a:rPr lang="en-US" dirty="0"/>
              <a:t>56% of the cost has been spent to date of the total estimated cost at completion.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9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44" y="92569"/>
            <a:ext cx="9828075" cy="1045202"/>
          </a:xfrm>
        </p:spPr>
        <p:txBody>
          <a:bodyPr>
            <a:noAutofit/>
          </a:bodyPr>
          <a:lstStyle/>
          <a:p>
            <a:r>
              <a:rPr lang="en-US" sz="5400" dirty="0"/>
              <a:t>Comparison</a:t>
            </a:r>
            <a:br>
              <a:rPr lang="en-US" sz="5400" dirty="0"/>
            </a:br>
            <a:endParaRPr lang="hi-IN" sz="54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AE0DE89-F758-4EE5-8390-8121E60E8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830013"/>
              </p:ext>
            </p:extLst>
          </p:nvPr>
        </p:nvGraphicFramePr>
        <p:xfrm>
          <a:off x="1616041" y="1137771"/>
          <a:ext cx="9334180" cy="5071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314">
                  <a:extLst>
                    <a:ext uri="{9D8B030D-6E8A-4147-A177-3AD203B41FA5}">
                      <a16:colId xmlns:a16="http://schemas.microsoft.com/office/drawing/2014/main" val="701558445"/>
                    </a:ext>
                  </a:extLst>
                </a:gridCol>
                <a:gridCol w="2016933">
                  <a:extLst>
                    <a:ext uri="{9D8B030D-6E8A-4147-A177-3AD203B41FA5}">
                      <a16:colId xmlns:a16="http://schemas.microsoft.com/office/drawing/2014/main" val="1713773182"/>
                    </a:ext>
                  </a:extLst>
                </a:gridCol>
                <a:gridCol w="2016933">
                  <a:extLst>
                    <a:ext uri="{9D8B030D-6E8A-4147-A177-3AD203B41FA5}">
                      <a16:colId xmlns:a16="http://schemas.microsoft.com/office/drawing/2014/main" val="432289432"/>
                    </a:ext>
                  </a:extLst>
                </a:gridCol>
              </a:tblGrid>
              <a:tr h="322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Criteria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Q4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Q4_Revised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extLst>
                  <a:ext uri="{0D108BD9-81ED-4DB2-BD59-A6C34878D82A}">
                    <a16:rowId xmlns:a16="http://schemas.microsoft.com/office/drawing/2014/main" val="1023663467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Planned Value (PV)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$683,440.00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$682,440.00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extLst>
                  <a:ext uri="{0D108BD9-81ED-4DB2-BD59-A6C34878D82A}">
                    <a16:rowId xmlns:a16="http://schemas.microsoft.com/office/drawing/2014/main" val="320965531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Earned Value (EV)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$688,384.92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$687,253.60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extLst>
                  <a:ext uri="{0D108BD9-81ED-4DB2-BD59-A6C34878D82A}">
                    <a16:rowId xmlns:a16="http://schemas.microsoft.com/office/drawing/2014/main" val="4279987600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Actual Cost (AC)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$717,840.00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$717,840.00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extLst>
                  <a:ext uri="{0D108BD9-81ED-4DB2-BD59-A6C34878D82A}">
                    <a16:rowId xmlns:a16="http://schemas.microsoft.com/office/drawing/2014/main" val="52317582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Schedule Variance (SV) 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$4,944.92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$3,813.60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extLst>
                  <a:ext uri="{0D108BD9-81ED-4DB2-BD59-A6C34878D82A}">
                    <a16:rowId xmlns:a16="http://schemas.microsoft.com/office/drawing/2014/main" val="1322119807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Cost Variance (CV)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($29,455.08)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($30,386.40)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extLst>
                  <a:ext uri="{0D108BD9-81ED-4DB2-BD59-A6C34878D82A}">
                    <a16:rowId xmlns:a16="http://schemas.microsoft.com/office/drawing/2014/main" val="3555572714"/>
                  </a:ext>
                </a:extLst>
              </a:tr>
              <a:tr h="5936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% of Mgmt. Reserve consumed by CV (MRI)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0.220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0.227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extLst>
                  <a:ext uri="{0D108BD9-81ED-4DB2-BD59-A6C34878D82A}">
                    <a16:rowId xmlns:a16="http://schemas.microsoft.com/office/drawing/2014/main" val="177131830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Budget at completion in cost (BAC) 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$1,229,360.00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$1,229,360.00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extLst>
                  <a:ext uri="{0D108BD9-81ED-4DB2-BD59-A6C34878D82A}">
                    <a16:rowId xmlns:a16="http://schemas.microsoft.com/office/drawing/2014/main" val="1963996767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Variance at completion in cost (VAC)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($52,606.85)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($54,713.61)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extLst>
                  <a:ext uri="{0D108BD9-81ED-4DB2-BD59-A6C34878D82A}">
                    <a16:rowId xmlns:a16="http://schemas.microsoft.com/office/drawing/2014/main" val="3108076945"/>
                  </a:ext>
                </a:extLst>
              </a:tr>
              <a:tr h="3739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Forecast estimate at completion (EAC</a:t>
                      </a:r>
                      <a:r>
                        <a:rPr lang="en-US" sz="1500" u="none" strike="noStrike" baseline="-25000" dirty="0">
                          <a:effectLst/>
                        </a:rPr>
                        <a:t>f</a:t>
                      </a:r>
                      <a:r>
                        <a:rPr lang="en-US" sz="1500" u="none" strike="noStrike" dirty="0">
                          <a:effectLst/>
                        </a:rPr>
                        <a:t>) 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$1,281,355.70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$1,282,534.16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extLst>
                  <a:ext uri="{0D108BD9-81ED-4DB2-BD59-A6C34878D82A}">
                    <a16:rowId xmlns:a16="http://schemas.microsoft.com/office/drawing/2014/main" val="552885310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Cost Performance index (CPI)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0.96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0.96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extLst>
                  <a:ext uri="{0D108BD9-81ED-4DB2-BD59-A6C34878D82A}">
                    <a16:rowId xmlns:a16="http://schemas.microsoft.com/office/drawing/2014/main" val="508507189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To Complete Performance Index (TCPI)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1.06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1.06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extLst>
                  <a:ext uri="{0D108BD9-81ED-4DB2-BD59-A6C34878D82A}">
                    <a16:rowId xmlns:a16="http://schemas.microsoft.com/office/drawing/2014/main" val="1603829975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% complete in terms of budget (PCIB)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0.56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0.56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extLst>
                  <a:ext uri="{0D108BD9-81ED-4DB2-BD59-A6C34878D82A}">
                    <a16:rowId xmlns:a16="http://schemas.microsoft.com/office/drawing/2014/main" val="2018422767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% complete in terms of exp. cost (PCIC)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0.56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0.56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43" marR="8143" marT="8143" marB="0" anchor="ctr"/>
                </a:tc>
                <a:extLst>
                  <a:ext uri="{0D108BD9-81ED-4DB2-BD59-A6C34878D82A}">
                    <a16:rowId xmlns:a16="http://schemas.microsoft.com/office/drawing/2014/main" val="73721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92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EC7880-C5D9-40A8-A6B0-3198AD07AD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543A62-A2AB-454A-878E-D3D9190D5F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358FB-0777-498E-A55A-AC05183E0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30" b="1"/>
          <a:stretch/>
        </p:blipFill>
        <p:spPr>
          <a:xfrm>
            <a:off x="1410355" y="901624"/>
            <a:ext cx="7687345" cy="4392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889" y="111544"/>
            <a:ext cx="6306957" cy="533559"/>
          </a:xfrm>
        </p:spPr>
        <p:txBody>
          <a:bodyPr>
            <a:normAutofit fontScale="90000"/>
          </a:bodyPr>
          <a:lstStyle/>
          <a:p>
            <a:r>
              <a:rPr lang="en-US" dirty="0"/>
              <a:t>Cumulative Trends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hi-IN" dirty="0"/>
          </a:p>
          <a:p>
            <a:endParaRPr lang="hi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794517-4F48-4EA2-BBF4-4F2F70FF9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55497"/>
              </p:ext>
            </p:extLst>
          </p:nvPr>
        </p:nvGraphicFramePr>
        <p:xfrm>
          <a:off x="1410355" y="5389707"/>
          <a:ext cx="7687343" cy="100789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54264">
                  <a:extLst>
                    <a:ext uri="{9D8B030D-6E8A-4147-A177-3AD203B41FA5}">
                      <a16:colId xmlns:a16="http://schemas.microsoft.com/office/drawing/2014/main" val="3488547727"/>
                    </a:ext>
                  </a:extLst>
                </a:gridCol>
                <a:gridCol w="1054264">
                  <a:extLst>
                    <a:ext uri="{9D8B030D-6E8A-4147-A177-3AD203B41FA5}">
                      <a16:colId xmlns:a16="http://schemas.microsoft.com/office/drawing/2014/main" val="2208387466"/>
                    </a:ext>
                  </a:extLst>
                </a:gridCol>
                <a:gridCol w="1054264">
                  <a:extLst>
                    <a:ext uri="{9D8B030D-6E8A-4147-A177-3AD203B41FA5}">
                      <a16:colId xmlns:a16="http://schemas.microsoft.com/office/drawing/2014/main" val="2809303833"/>
                    </a:ext>
                  </a:extLst>
                </a:gridCol>
                <a:gridCol w="1054264">
                  <a:extLst>
                    <a:ext uri="{9D8B030D-6E8A-4147-A177-3AD203B41FA5}">
                      <a16:colId xmlns:a16="http://schemas.microsoft.com/office/drawing/2014/main" val="1323417608"/>
                    </a:ext>
                  </a:extLst>
                </a:gridCol>
                <a:gridCol w="1054264">
                  <a:extLst>
                    <a:ext uri="{9D8B030D-6E8A-4147-A177-3AD203B41FA5}">
                      <a16:colId xmlns:a16="http://schemas.microsoft.com/office/drawing/2014/main" val="2414464456"/>
                    </a:ext>
                  </a:extLst>
                </a:gridCol>
                <a:gridCol w="2416023">
                  <a:extLst>
                    <a:ext uri="{9D8B030D-6E8A-4147-A177-3AD203B41FA5}">
                      <a16:colId xmlns:a16="http://schemas.microsoft.com/office/drawing/2014/main" val="1920188171"/>
                    </a:ext>
                  </a:extLst>
                </a:gridCol>
              </a:tblGrid>
              <a:tr h="263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Criteria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Q4_Revised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268216"/>
                  </a:ext>
                </a:extLst>
              </a:tr>
              <a:tr h="183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EAC</a:t>
                      </a:r>
                      <a:r>
                        <a:rPr lang="en-US" sz="1100" u="none" strike="noStrike" baseline="-25000" dirty="0">
                          <a:effectLst/>
                        </a:rPr>
                        <a:t>f </a:t>
                      </a:r>
                      <a:endParaRPr lang="en-US" sz="11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1195823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1269508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1270610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1281356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1282534.16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4628591"/>
                  </a:ext>
                </a:extLst>
              </a:tr>
              <a:tr h="183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VAC</a:t>
                      </a:r>
                      <a:r>
                        <a:rPr lang="en-US" sz="1100" u="none" strike="noStrike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110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33536.84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-40147.7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-41250.3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-51995.7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-53174.16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5611750"/>
                  </a:ext>
                </a:extLst>
              </a:tr>
              <a:tr h="200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ETC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1073379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774824.1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619840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540975.1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542106.4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5147591"/>
                  </a:ext>
                </a:extLst>
              </a:tr>
              <a:tr h="115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ETCf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1044143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798787.7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639010.3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563515.7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564694.16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655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72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EF7F-DAB6-4005-ADB2-52EF193A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to concentrate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621F-CF42-47D6-8904-B6A2A18E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668" y="5031922"/>
            <a:ext cx="8915400" cy="1524000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Prototype VAC =  $1,119.50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A126FF5-02D7-4EBB-9014-EA523D08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577259"/>
            <a:ext cx="9851864" cy="34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4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16BC-F76D-4E7A-8EB2-655BB090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306" y="191769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/>
              <a:t>Risk Assessment 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2A13F-14A8-4A29-9C74-D744BA5BAC62}"/>
              </a:ext>
            </a:extLst>
          </p:cNvPr>
          <p:cNvSpPr txBox="1"/>
          <p:nvPr/>
        </p:nvSpPr>
        <p:spPr>
          <a:xfrm>
            <a:off x="2349306" y="4305032"/>
            <a:ext cx="79850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</a:t>
            </a:r>
            <a:r>
              <a:rPr lang="en-US" sz="2000" b="1" dirty="0"/>
              <a:t>Budget reserve </a:t>
            </a:r>
            <a:r>
              <a:rPr lang="en-US" sz="2000" dirty="0"/>
              <a:t>is $44,540.00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Identified risk: Failure of mechanical component.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Failure of mechanical components will consume $8,368.00 with a probability of 40% over cost of impact $20,920.00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0A0B2C-9B73-44BE-9728-EE2655B49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68945"/>
              </p:ext>
            </p:extLst>
          </p:nvPr>
        </p:nvGraphicFramePr>
        <p:xfrm>
          <a:off x="2438965" y="1537336"/>
          <a:ext cx="6913379" cy="2253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8932">
                  <a:extLst>
                    <a:ext uri="{9D8B030D-6E8A-4147-A177-3AD203B41FA5}">
                      <a16:colId xmlns:a16="http://schemas.microsoft.com/office/drawing/2014/main" val="2780240159"/>
                    </a:ext>
                  </a:extLst>
                </a:gridCol>
                <a:gridCol w="1076225">
                  <a:extLst>
                    <a:ext uri="{9D8B030D-6E8A-4147-A177-3AD203B41FA5}">
                      <a16:colId xmlns:a16="http://schemas.microsoft.com/office/drawing/2014/main" val="3596468988"/>
                    </a:ext>
                  </a:extLst>
                </a:gridCol>
                <a:gridCol w="875574">
                  <a:extLst>
                    <a:ext uri="{9D8B030D-6E8A-4147-A177-3AD203B41FA5}">
                      <a16:colId xmlns:a16="http://schemas.microsoft.com/office/drawing/2014/main" val="3975528612"/>
                    </a:ext>
                  </a:extLst>
                </a:gridCol>
                <a:gridCol w="2772648">
                  <a:extLst>
                    <a:ext uri="{9D8B030D-6E8A-4147-A177-3AD203B41FA5}">
                      <a16:colId xmlns:a16="http://schemas.microsoft.com/office/drawing/2014/main" val="578293565"/>
                    </a:ext>
                  </a:extLst>
                </a:gridCol>
              </a:tblGrid>
              <a:tr h="346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Risk Event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Likelihood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Impact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When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519080"/>
                  </a:ext>
                </a:extLst>
              </a:tr>
              <a:tr h="381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Raw materials cost increase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Purchasing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228589"/>
                  </a:ext>
                </a:extLst>
              </a:tr>
              <a:tr h="5241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Failure of mechanical components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Testing Phase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915593"/>
                  </a:ext>
                </a:extLst>
              </a:tr>
              <a:tr h="381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Network Interface Failure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Integration Acceptance Testing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4052504"/>
                  </a:ext>
                </a:extLst>
              </a:tr>
              <a:tr h="2070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Natural Calamity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 any Phase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122159"/>
                  </a:ext>
                </a:extLst>
              </a:tr>
              <a:tr h="414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inability to operate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Post Installation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58796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7ED367E-68B6-4B5F-946A-989CB451B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3100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9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108" y="26630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Problems Identified and resolutions</a:t>
            </a:r>
            <a:endParaRPr lang="hi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395" y="2011426"/>
            <a:ext cx="8915400" cy="3777622"/>
          </a:xfrm>
        </p:spPr>
        <p:txBody>
          <a:bodyPr>
            <a:normAutofit fontScale="850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Problems: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Time management issues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Conflicts between team members.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Communication problems – miscommunication and misinterpretations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Multi-tasking.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Resolution Steps: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Looking out for potential problem areas – ask right questions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Having more number of meetings which run for short period of time.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Training and helping members of the team.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Avoid scope creep.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Outsourcing tasks to get back on schedule(when required).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62997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638" y="259868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89846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6680C257015498177D47041625AA4" ma:contentTypeVersion="0" ma:contentTypeDescription="Create a new document." ma:contentTypeScope="" ma:versionID="26204e815bc9dbd3745c3362b1c1490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7b4a4f76bea50102067bc7ec8c6d4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2384F6-9FF0-4936-A3F0-5C98649F3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3F72685-4B71-414A-8EB0-9B9FF44D5D3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7529D52-3A15-4919-9C80-058103042B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Widescreen</PresentationFormat>
  <Paragraphs>146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Mangal</vt:lpstr>
      <vt:lpstr>Times New Roman</vt:lpstr>
      <vt:lpstr>Wingdings</vt:lpstr>
      <vt:lpstr>Wingdings 3</vt:lpstr>
      <vt:lpstr>Wisp</vt:lpstr>
      <vt:lpstr>CONVEYOR BELT PROJECT Status Update</vt:lpstr>
      <vt:lpstr>Current Status As of 1st Jan 2017</vt:lpstr>
      <vt:lpstr>Current Status/ Completion</vt:lpstr>
      <vt:lpstr>Comparison </vt:lpstr>
      <vt:lpstr>Cumulative Trends</vt:lpstr>
      <vt:lpstr>Activities to concentrate</vt:lpstr>
      <vt:lpstr>Risk Assessment Form</vt:lpstr>
      <vt:lpstr>Problems Identified and resolutions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CONVEYOR BELT PROJECT</dc:title>
  <cp:lastModifiedBy>Ajay</cp:lastModifiedBy>
  <cp:revision>61</cp:revision>
  <dcterms:modified xsi:type="dcterms:W3CDTF">2017-12-14T02:09:06Z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0x0101000C06680C257015498177D47041625AA4</vt:lpwstr>
  </property>
</Properties>
</file>