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7" r:id="rId3"/>
    <p:sldId id="258" r:id="rId4"/>
    <p:sldId id="285" r:id="rId5"/>
    <p:sldId id="286" r:id="rId6"/>
    <p:sldId id="261" r:id="rId7"/>
    <p:sldId id="262" r:id="rId8"/>
    <p:sldId id="263" r:id="rId9"/>
    <p:sldId id="264" r:id="rId10"/>
    <p:sldId id="288" r:id="rId11"/>
    <p:sldId id="289" r:id="rId12"/>
    <p:sldId id="290" r:id="rId13"/>
    <p:sldId id="291" r:id="rId14"/>
    <p:sldId id="292" r:id="rId15"/>
    <p:sldId id="293" r:id="rId16"/>
    <p:sldId id="27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4FDB28-9C33-439A-A68B-E66BA7246F6F}">
  <a:tblStyle styleId="{5D4FDB28-9C33-439A-A68B-E66BA7246F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765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445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967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72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73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85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2" name="Google Shape;42;p6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6" name="Google Shape;46;p6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7" name="Google Shape;47;p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7" name="Google Shape;67;p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71" name="Google Shape;71;p8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72" name="Google Shape;72;p8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</p:sldLayoutIdLst>
  <p:transition spd="slow">
    <p:push dir="d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s://datasets.imdbw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ctrTitle"/>
          </p:nvPr>
        </p:nvSpPr>
        <p:spPr>
          <a:xfrm>
            <a:off x="1377939" y="1483825"/>
            <a:ext cx="5712289" cy="14335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IMDB WEB PROJECT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91BED-41DC-4784-8DB6-66D583731F26}"/>
              </a:ext>
            </a:extLst>
          </p:cNvPr>
          <p:cNvSpPr txBox="1"/>
          <p:nvPr/>
        </p:nvSpPr>
        <p:spPr>
          <a:xfrm>
            <a:off x="4463143" y="3142343"/>
            <a:ext cx="468085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Submitted by</a:t>
            </a:r>
          </a:p>
          <a:p>
            <a:pPr algn="ctr"/>
            <a:r>
              <a:rPr lang="en-US" sz="2400" i="1" dirty="0">
                <a:solidFill>
                  <a:srgbClr val="FFFF00"/>
                </a:solidFill>
              </a:rPr>
              <a:t>Ajay Saradhi Reddy Chilukuri</a:t>
            </a:r>
          </a:p>
          <a:p>
            <a:pPr algn="ctr"/>
            <a:r>
              <a:rPr lang="en-US" sz="2400" i="1" dirty="0">
                <a:solidFill>
                  <a:srgbClr val="FFFF00"/>
                </a:solidFill>
              </a:rPr>
              <a:t>Sri Datta Harshini Singu</a:t>
            </a:r>
          </a:p>
          <a:p>
            <a:pPr algn="ctr"/>
            <a:r>
              <a:rPr lang="en-US" sz="2400" i="1" dirty="0">
                <a:solidFill>
                  <a:srgbClr val="FFFF00"/>
                </a:solidFill>
              </a:rPr>
              <a:t>Jhansi Alugubelly</a:t>
            </a:r>
          </a:p>
          <a:p>
            <a:pPr algn="ctr"/>
            <a:r>
              <a:rPr lang="en-US" sz="2400" i="1" dirty="0">
                <a:solidFill>
                  <a:srgbClr val="FFFF00"/>
                </a:solidFill>
              </a:rPr>
              <a:t>Nagarjuna </a:t>
            </a:r>
            <a:r>
              <a:rPr lang="en-US" sz="2400" i="1" dirty="0" err="1">
                <a:solidFill>
                  <a:srgbClr val="FFFF00"/>
                </a:solidFill>
              </a:rPr>
              <a:t>Sriramaneni</a:t>
            </a:r>
            <a:endParaRPr lang="en-US" sz="2400" i="1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IMDb - Wikipedia">
            <a:extLst>
              <a:ext uri="{FF2B5EF4-FFF2-40B4-BE49-F238E27FC236}">
                <a16:creationId xmlns:a16="http://schemas.microsoft.com/office/drawing/2014/main" id="{3EF870A6-ACFD-4389-8A9E-FB19E64FC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" y="3508949"/>
            <a:ext cx="2528888" cy="127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61;p13">
            <a:extLst>
              <a:ext uri="{FF2B5EF4-FFF2-40B4-BE49-F238E27FC236}">
                <a16:creationId xmlns:a16="http://schemas.microsoft.com/office/drawing/2014/main" id="{B5DDF7B6-3939-46ED-84A5-59AB70A90ED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1719" y="1103772"/>
            <a:ext cx="1782850" cy="2031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Google Shape;383;p38">
            <a:extLst>
              <a:ext uri="{FF2B5EF4-FFF2-40B4-BE49-F238E27FC236}">
                <a16:creationId xmlns:a16="http://schemas.microsoft.com/office/drawing/2014/main" id="{4DEF651A-772B-4B2F-B967-9EB85A2ED4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154" y="1566490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83;p38">
            <a:extLst>
              <a:ext uri="{FF2B5EF4-FFF2-40B4-BE49-F238E27FC236}">
                <a16:creationId xmlns:a16="http://schemas.microsoft.com/office/drawing/2014/main" id="{36F57E24-2DB6-4902-A184-7F77469D8E3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1376" y="1566490"/>
            <a:ext cx="493125" cy="687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734250" y="373380"/>
            <a:ext cx="7370700" cy="579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>
                <a:latin typeface="+mj-lt"/>
              </a:rPr>
              <a:t>DESIGN OF QUERIES</a:t>
            </a:r>
            <a:endParaRPr sz="3200" dirty="0">
              <a:latin typeface="+mj-l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B73486-03C9-4D25-887D-0571FE1EF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240" y="1089660"/>
            <a:ext cx="7861110" cy="3924300"/>
          </a:xfrm>
        </p:spPr>
        <p:txBody>
          <a:bodyPr/>
          <a:lstStyle/>
          <a:p>
            <a:pPr marL="76200" indent="0">
              <a:buNone/>
            </a:pPr>
            <a:r>
              <a:rPr lang="en-US" b="1" dirty="0">
                <a:latin typeface="+mn-lt"/>
              </a:rPr>
              <a:t>SET OPERATORS :</a:t>
            </a:r>
          </a:p>
          <a:p>
            <a:pPr marL="76200" indent="0">
              <a:buNone/>
            </a:pPr>
            <a:r>
              <a:rPr lang="en-US" dirty="0">
                <a:latin typeface="+mn-lt"/>
              </a:rPr>
              <a:t>Set operations allow the results of multiple queries to be</a:t>
            </a:r>
          </a:p>
          <a:p>
            <a:pPr marL="76200" indent="0">
              <a:buNone/>
            </a:pPr>
            <a:r>
              <a:rPr lang="en-US" dirty="0">
                <a:latin typeface="+mn-lt"/>
              </a:rPr>
              <a:t>combined into a single result set.</a:t>
            </a:r>
          </a:p>
          <a:p>
            <a:pPr marL="76200" indent="0">
              <a:buNone/>
            </a:pPr>
            <a:r>
              <a:rPr lang="en-US" dirty="0">
                <a:latin typeface="+mn-lt"/>
              </a:rPr>
              <a:t>They Include UNION, INTERSECT and EXCEPT.</a:t>
            </a:r>
          </a:p>
          <a:p>
            <a:pPr marL="76200" indent="0">
              <a:buNone/>
            </a:pPr>
            <a:r>
              <a:rPr lang="en-US" b="1" dirty="0">
                <a:latin typeface="+mn-lt"/>
              </a:rPr>
              <a:t>NESTED QUERY:</a:t>
            </a:r>
          </a:p>
          <a:p>
            <a:pPr marL="76200" indent="0">
              <a:buNone/>
            </a:pPr>
            <a:r>
              <a:rPr lang="en-US" dirty="0">
                <a:latin typeface="+mn-lt"/>
              </a:rPr>
              <a:t>A nested query or inner query or sub query is a query within another SQL query and embedded within the WHERE clause.</a:t>
            </a:r>
          </a:p>
        </p:txBody>
      </p:sp>
      <p:sp>
        <p:nvSpPr>
          <p:cNvPr id="177" name="Google Shape;177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4484620"/>
      </p:ext>
    </p:extLst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396240" y="251460"/>
            <a:ext cx="7370700" cy="579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>
                <a:latin typeface="+mj-lt"/>
              </a:rPr>
              <a:t>SAMPLE QUERIES</a:t>
            </a:r>
            <a:endParaRPr sz="3200" dirty="0">
              <a:latin typeface="+mj-l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B73486-03C9-4D25-887D-0571FE1EF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22" y="1127759"/>
            <a:ext cx="9089756" cy="4015691"/>
          </a:xfrm>
        </p:spPr>
        <p:txBody>
          <a:bodyPr/>
          <a:lstStyle/>
          <a:p>
            <a:pPr marL="76200" indent="0">
              <a:buNone/>
            </a:pPr>
            <a:r>
              <a:rPr lang="en-US" sz="1800" b="1" dirty="0">
                <a:latin typeface="+mn-lt"/>
              </a:rPr>
              <a:t>Show the information of movies (Title, Region, Language, Year, Rating, Votes) which have average rating greater than 7 and number of votes greater than 1000.</a:t>
            </a:r>
          </a:p>
          <a:p>
            <a:pPr marL="76200" indent="0">
              <a:buNone/>
            </a:pPr>
            <a:r>
              <a:rPr lang="en-US" sz="1800" b="1" dirty="0">
                <a:latin typeface="+mn-lt"/>
              </a:rPr>
              <a:t>STATEMENT:</a:t>
            </a:r>
          </a:p>
          <a:p>
            <a:pPr marL="76200" indent="0">
              <a:buNone/>
            </a:pPr>
            <a:r>
              <a:rPr lang="en-US" sz="1800" dirty="0">
                <a:latin typeface="+mn-lt"/>
              </a:rPr>
              <a:t>CREATE VIEW </a:t>
            </a:r>
            <a:r>
              <a:rPr lang="en-US" sz="1800" dirty="0" err="1">
                <a:latin typeface="+mn-lt"/>
              </a:rPr>
              <a:t>Movies_Details</a:t>
            </a:r>
            <a:endParaRPr lang="en-US" sz="1800" dirty="0">
              <a:latin typeface="+mn-lt"/>
            </a:endParaRPr>
          </a:p>
          <a:p>
            <a:pPr marL="76200" indent="0">
              <a:buNone/>
            </a:pPr>
            <a:r>
              <a:rPr lang="en-US" sz="1800" dirty="0">
                <a:latin typeface="+mn-lt"/>
              </a:rPr>
              <a:t>AS</a:t>
            </a:r>
          </a:p>
          <a:p>
            <a:pPr marL="76200" indent="0">
              <a:buNone/>
            </a:pPr>
            <a:r>
              <a:rPr lang="en-US" sz="1800" dirty="0">
                <a:latin typeface="+mn-lt"/>
              </a:rPr>
              <a:t>SELECT </a:t>
            </a:r>
            <a:r>
              <a:rPr lang="en-US" sz="1800" dirty="0" err="1">
                <a:latin typeface="+mn-lt"/>
              </a:rPr>
              <a:t>b.primaryTitle</a:t>
            </a:r>
            <a:r>
              <a:rPr lang="en-US" sz="1800" dirty="0">
                <a:latin typeface="+mn-lt"/>
              </a:rPr>
              <a:t> as </a:t>
            </a:r>
            <a:r>
              <a:rPr lang="en-US" sz="1800" dirty="0" err="1">
                <a:latin typeface="+mn-lt"/>
              </a:rPr>
              <a:t>Title,a.region</a:t>
            </a:r>
            <a:r>
              <a:rPr lang="en-US" sz="1800" dirty="0">
                <a:latin typeface="+mn-lt"/>
              </a:rPr>
              <a:t> as </a:t>
            </a:r>
            <a:r>
              <a:rPr lang="en-US" sz="1800" dirty="0" err="1">
                <a:latin typeface="+mn-lt"/>
              </a:rPr>
              <a:t>Region,a.language</a:t>
            </a:r>
            <a:r>
              <a:rPr lang="en-US" sz="1800" dirty="0">
                <a:latin typeface="+mn-lt"/>
              </a:rPr>
              <a:t> as 'Language',</a:t>
            </a:r>
            <a:r>
              <a:rPr lang="en-US" sz="1800" dirty="0" err="1">
                <a:latin typeface="+mn-lt"/>
              </a:rPr>
              <a:t>b.startYear</a:t>
            </a:r>
            <a:r>
              <a:rPr lang="en-US" sz="1800" dirty="0">
                <a:latin typeface="+mn-lt"/>
              </a:rPr>
              <a:t> as 'Year', </a:t>
            </a:r>
            <a:r>
              <a:rPr lang="en-US" sz="1800" dirty="0" err="1">
                <a:latin typeface="+mn-lt"/>
              </a:rPr>
              <a:t>r.averageRating</a:t>
            </a:r>
            <a:r>
              <a:rPr lang="en-US" sz="1800" dirty="0">
                <a:latin typeface="+mn-lt"/>
              </a:rPr>
              <a:t> as </a:t>
            </a:r>
            <a:r>
              <a:rPr lang="en-US" sz="1800" dirty="0" err="1">
                <a:latin typeface="+mn-lt"/>
              </a:rPr>
              <a:t>Rating,r.numVotes</a:t>
            </a:r>
            <a:r>
              <a:rPr lang="en-US" sz="1800" dirty="0">
                <a:latin typeface="+mn-lt"/>
              </a:rPr>
              <a:t> as Votes</a:t>
            </a:r>
          </a:p>
          <a:p>
            <a:pPr marL="76200" indent="0">
              <a:buNone/>
            </a:pPr>
            <a:r>
              <a:rPr lang="en-US" sz="1800" dirty="0">
                <a:latin typeface="+mn-lt"/>
              </a:rPr>
              <a:t>FROM </a:t>
            </a:r>
            <a:r>
              <a:rPr lang="en-US" sz="1800" dirty="0" err="1">
                <a:latin typeface="+mn-lt"/>
              </a:rPr>
              <a:t>Title.akas</a:t>
            </a:r>
            <a:r>
              <a:rPr lang="en-US" sz="1800" dirty="0">
                <a:latin typeface="+mn-lt"/>
              </a:rPr>
              <a:t> a</a:t>
            </a:r>
          </a:p>
          <a:p>
            <a:pPr marL="76200" indent="0">
              <a:buNone/>
            </a:pPr>
            <a:r>
              <a:rPr lang="en-US" sz="1800" dirty="0">
                <a:latin typeface="+mn-lt"/>
              </a:rPr>
              <a:t>INNER JOIN </a:t>
            </a:r>
            <a:r>
              <a:rPr lang="en-US" sz="1800" dirty="0" err="1">
                <a:latin typeface="+mn-lt"/>
              </a:rPr>
              <a:t>Title.basic</a:t>
            </a:r>
            <a:r>
              <a:rPr lang="en-US" sz="1800" dirty="0">
                <a:latin typeface="+mn-lt"/>
              </a:rPr>
              <a:t> b ON </a:t>
            </a:r>
            <a:r>
              <a:rPr lang="en-US" sz="1800" dirty="0" err="1">
                <a:latin typeface="+mn-lt"/>
              </a:rPr>
              <a:t>b.tconst</a:t>
            </a:r>
            <a:r>
              <a:rPr lang="en-US" sz="1800" dirty="0">
                <a:latin typeface="+mn-lt"/>
              </a:rPr>
              <a:t>=</a:t>
            </a:r>
            <a:r>
              <a:rPr lang="en-US" sz="1800" dirty="0" err="1">
                <a:latin typeface="+mn-lt"/>
              </a:rPr>
              <a:t>a.titleId</a:t>
            </a:r>
            <a:endParaRPr lang="en-US" sz="1800" dirty="0">
              <a:latin typeface="+mn-lt"/>
            </a:endParaRPr>
          </a:p>
          <a:p>
            <a:pPr marL="76200" indent="0">
              <a:buNone/>
            </a:pPr>
            <a:r>
              <a:rPr lang="en-US" sz="1800" dirty="0">
                <a:latin typeface="+mn-lt"/>
              </a:rPr>
              <a:t>INNER JOIN </a:t>
            </a:r>
            <a:r>
              <a:rPr lang="en-US" sz="1800" dirty="0" err="1">
                <a:latin typeface="+mn-lt"/>
              </a:rPr>
              <a:t>Title.ratings</a:t>
            </a:r>
            <a:r>
              <a:rPr lang="en-US" sz="1800" dirty="0">
                <a:latin typeface="+mn-lt"/>
              </a:rPr>
              <a:t> r ON </a:t>
            </a:r>
            <a:r>
              <a:rPr lang="en-US" sz="1800" dirty="0" err="1">
                <a:latin typeface="+mn-lt"/>
              </a:rPr>
              <a:t>r.tconst</a:t>
            </a:r>
            <a:r>
              <a:rPr lang="en-US" sz="1800" dirty="0">
                <a:latin typeface="+mn-lt"/>
              </a:rPr>
              <a:t>=</a:t>
            </a:r>
            <a:r>
              <a:rPr lang="en-US" sz="1800" dirty="0" err="1">
                <a:latin typeface="+mn-lt"/>
              </a:rPr>
              <a:t>b.tconst</a:t>
            </a:r>
            <a:endParaRPr lang="en-US" sz="1800" dirty="0">
              <a:latin typeface="+mn-lt"/>
            </a:endParaRPr>
          </a:p>
          <a:p>
            <a:pPr marL="76200" indent="0">
              <a:buNone/>
            </a:pPr>
            <a:r>
              <a:rPr lang="en-US" sz="1800" dirty="0">
                <a:latin typeface="+mn-lt"/>
              </a:rPr>
              <a:t>WHERE </a:t>
            </a:r>
            <a:r>
              <a:rPr lang="en-US" sz="1800" dirty="0" err="1">
                <a:latin typeface="+mn-lt"/>
              </a:rPr>
              <a:t>r.averageRating</a:t>
            </a:r>
            <a:r>
              <a:rPr lang="en-US" sz="1800" dirty="0">
                <a:latin typeface="+mn-lt"/>
              </a:rPr>
              <a:t>&gt;7 AND </a:t>
            </a:r>
            <a:r>
              <a:rPr lang="en-US" sz="1800" dirty="0" err="1">
                <a:latin typeface="+mn-lt"/>
              </a:rPr>
              <a:t>r.numVotes</a:t>
            </a:r>
            <a:r>
              <a:rPr lang="en-US" sz="1800" dirty="0">
                <a:latin typeface="+mn-lt"/>
              </a:rPr>
              <a:t>&gt;1000;</a:t>
            </a:r>
          </a:p>
          <a:p>
            <a:pPr marL="76200" indent="0">
              <a:buNone/>
            </a:pPr>
            <a:endParaRPr lang="en-US" sz="1800" dirty="0">
              <a:latin typeface="+mn-lt"/>
            </a:endParaRPr>
          </a:p>
          <a:p>
            <a:pPr marL="76200" indent="0">
              <a:buNone/>
            </a:pPr>
            <a:endParaRPr lang="en-US" sz="1800" dirty="0">
              <a:latin typeface="+mn-lt"/>
            </a:endParaRPr>
          </a:p>
        </p:txBody>
      </p:sp>
      <p:sp>
        <p:nvSpPr>
          <p:cNvPr id="177" name="Google Shape;177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898420"/>
      </p:ext>
    </p:extLst>
  </p:cSld>
  <p:clrMapOvr>
    <a:masterClrMapping/>
  </p:clrMapOvr>
  <p:transition spd="slow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F0DD0-253C-4AE3-9624-AA3B5D13DDD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0"/>
            <a:ext cx="913638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72612"/>
      </p:ext>
    </p:extLst>
  </p:cSld>
  <p:clrMapOvr>
    <a:masterClrMapping/>
  </p:clrMapOvr>
  <p:transition spd="slow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396240" y="251460"/>
            <a:ext cx="7370700" cy="579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>
                <a:latin typeface="+mj-lt"/>
              </a:rPr>
              <a:t>SAMPLE QUERIES</a:t>
            </a:r>
            <a:endParaRPr sz="3200" dirty="0">
              <a:latin typeface="+mj-l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B73486-03C9-4D25-887D-0571FE1EF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22" y="1226820"/>
            <a:ext cx="8415838" cy="3817620"/>
          </a:xfrm>
        </p:spPr>
        <p:txBody>
          <a:bodyPr/>
          <a:lstStyle/>
          <a:p>
            <a:pPr marL="76200" indent="0">
              <a:buNone/>
            </a:pPr>
            <a:r>
              <a:rPr lang="en-US" sz="2000" b="1" dirty="0">
                <a:latin typeface="+mn-lt"/>
              </a:rPr>
              <a:t>Show the names of persons who have directed more than 10 movies. </a:t>
            </a:r>
          </a:p>
          <a:p>
            <a:pPr marL="76200" indent="0">
              <a:buNone/>
            </a:pPr>
            <a:r>
              <a:rPr lang="en-US" sz="2000" b="1" dirty="0">
                <a:latin typeface="+mn-lt"/>
              </a:rPr>
              <a:t>STATEMENT:</a:t>
            </a:r>
          </a:p>
          <a:p>
            <a:pPr marL="76200" indent="0">
              <a:buNone/>
            </a:pPr>
            <a:r>
              <a:rPr lang="en-US" sz="2000" dirty="0">
                <a:latin typeface="+mn-lt"/>
              </a:rPr>
              <a:t>SELECT </a:t>
            </a:r>
            <a:r>
              <a:rPr lang="en-US" sz="2000" dirty="0" err="1">
                <a:latin typeface="+mn-lt"/>
              </a:rPr>
              <a:t>b.primaryName</a:t>
            </a:r>
            <a:r>
              <a:rPr lang="en-US" sz="2000" dirty="0">
                <a:latin typeface="+mn-lt"/>
              </a:rPr>
              <a:t> AS [Director Name]</a:t>
            </a:r>
          </a:p>
          <a:p>
            <a:pPr marL="76200" indent="0">
              <a:buNone/>
            </a:pPr>
            <a:r>
              <a:rPr lang="en-US" sz="2000" dirty="0">
                <a:latin typeface="+mn-lt"/>
              </a:rPr>
              <a:t>FROM     (SELECT DISTINCT directors</a:t>
            </a:r>
          </a:p>
          <a:p>
            <a:pPr marL="76200" indent="0">
              <a:buNone/>
            </a:pPr>
            <a:r>
              <a:rPr lang="en-US" sz="2000" dirty="0">
                <a:latin typeface="+mn-lt"/>
              </a:rPr>
              <a:t>                  FROM      </a:t>
            </a:r>
            <a:r>
              <a:rPr lang="en-US" sz="2000" dirty="0" err="1">
                <a:latin typeface="+mn-lt"/>
              </a:rPr>
              <a:t>Title.crew</a:t>
            </a:r>
            <a:r>
              <a:rPr lang="en-US" sz="2000" dirty="0">
                <a:latin typeface="+mn-lt"/>
              </a:rPr>
              <a:t> AS c</a:t>
            </a:r>
          </a:p>
          <a:p>
            <a:pPr marL="76200" indent="0">
              <a:buNone/>
            </a:pPr>
            <a:r>
              <a:rPr lang="en-US" sz="2000" dirty="0">
                <a:latin typeface="+mn-lt"/>
              </a:rPr>
              <a:t>                  GROUP BY directors</a:t>
            </a:r>
          </a:p>
          <a:p>
            <a:pPr marL="76200" indent="0">
              <a:buNone/>
            </a:pPr>
            <a:r>
              <a:rPr lang="en-US" sz="2000" dirty="0">
                <a:latin typeface="+mn-lt"/>
              </a:rPr>
              <a:t>                  HAVING  (COUNT(</a:t>
            </a:r>
            <a:r>
              <a:rPr lang="en-US" sz="2000" dirty="0" err="1">
                <a:latin typeface="+mn-lt"/>
              </a:rPr>
              <a:t>tconst</a:t>
            </a:r>
            <a:r>
              <a:rPr lang="en-US" sz="2000" dirty="0">
                <a:latin typeface="+mn-lt"/>
              </a:rPr>
              <a:t>) &gt; 10)) AS out1 INNER JOIN</a:t>
            </a:r>
          </a:p>
          <a:p>
            <a:pPr marL="76200" indent="0">
              <a:buNone/>
            </a:pPr>
            <a:r>
              <a:rPr lang="en-US" sz="2000" dirty="0">
                <a:latin typeface="+mn-lt"/>
              </a:rPr>
              <a:t>                  </a:t>
            </a:r>
            <a:r>
              <a:rPr lang="en-US" sz="2000" dirty="0" err="1">
                <a:latin typeface="+mn-lt"/>
              </a:rPr>
              <a:t>Name.basic</a:t>
            </a:r>
            <a:r>
              <a:rPr lang="en-US" sz="2000" dirty="0">
                <a:latin typeface="+mn-lt"/>
              </a:rPr>
              <a:t> AS b ON </a:t>
            </a:r>
            <a:r>
              <a:rPr lang="en-US" sz="2000" dirty="0" err="1">
                <a:latin typeface="+mn-lt"/>
              </a:rPr>
              <a:t>b.nconst</a:t>
            </a:r>
            <a:r>
              <a:rPr lang="en-US" sz="2000" dirty="0">
                <a:latin typeface="+mn-lt"/>
              </a:rPr>
              <a:t> = out1.directors</a:t>
            </a:r>
          </a:p>
          <a:p>
            <a:pPr marL="76200" indent="0">
              <a:buNone/>
            </a:pPr>
            <a:endParaRPr lang="en-US" sz="1800" dirty="0">
              <a:latin typeface="+mn-lt"/>
            </a:endParaRPr>
          </a:p>
        </p:txBody>
      </p:sp>
      <p:sp>
        <p:nvSpPr>
          <p:cNvPr id="177" name="Google Shape;177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5691603"/>
      </p:ext>
    </p:extLst>
  </p:cSld>
  <p:clrMapOvr>
    <a:masterClrMapping/>
  </p:clrMapOvr>
  <p:transition spd="slow"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CF7A4A-4E9B-42D7-AE74-88665C9547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02127"/>
      </p:ext>
    </p:extLst>
  </p:cSld>
  <p:clrMapOvr>
    <a:masterClrMapping/>
  </p:clrMapOvr>
  <p:transition spd="slow">
    <p:push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396240" y="243840"/>
            <a:ext cx="7370700" cy="73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3200" dirty="0">
                <a:latin typeface="+mj-lt"/>
              </a:rPr>
              <a:t>EXTRA FEATURES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B73486-03C9-4D25-887D-0571FE1EF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" y="1226820"/>
            <a:ext cx="8328660" cy="38176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+mn-lt"/>
              </a:rPr>
              <a:t>In our project we used below extra features.</a:t>
            </a:r>
          </a:p>
          <a:p>
            <a:pPr marL="76200" indent="0">
              <a:buNone/>
            </a:pPr>
            <a:endParaRPr lang="en-US" sz="2800" dirty="0">
              <a:latin typeface="+mn-lt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Apache tomcat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JSP Pages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Designed the </a:t>
            </a:r>
            <a:r>
              <a:rPr lang="en-US" sz="2800">
                <a:latin typeface="+mn-lt"/>
              </a:rPr>
              <a:t>queries using Views</a:t>
            </a:r>
            <a:r>
              <a:rPr lang="en-US" sz="2800" dirty="0">
                <a:latin typeface="+mn-lt"/>
              </a:rPr>
              <a:t>.</a:t>
            </a:r>
          </a:p>
        </p:txBody>
      </p:sp>
      <p:sp>
        <p:nvSpPr>
          <p:cNvPr id="177" name="Google Shape;177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7464610"/>
      </p:ext>
    </p:extLst>
  </p:cSld>
  <p:clrMapOvr>
    <a:masterClrMapping/>
  </p:clrMapOvr>
  <p:transition spd="slow">
    <p:push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ABE33F"/>
                </a:solidFill>
              </a:rPr>
              <a:t>Thanks!</a:t>
            </a:r>
            <a:endParaRPr sz="6000" dirty="0">
              <a:solidFill>
                <a:srgbClr val="ABE33F"/>
              </a:solidFill>
            </a:endParaRPr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800" cy="21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grpSp>
        <p:nvGrpSpPr>
          <p:cNvPr id="306" name="Google Shape;306;p34"/>
          <p:cNvGrpSpPr/>
          <p:nvPr/>
        </p:nvGrpSpPr>
        <p:grpSpPr>
          <a:xfrm>
            <a:off x="685795" y="1814227"/>
            <a:ext cx="1681779" cy="1179949"/>
            <a:chOff x="559275" y="1683950"/>
            <a:chExt cx="466500" cy="327300"/>
          </a:xfrm>
        </p:grpSpPr>
        <p:sp>
          <p:nvSpPr>
            <p:cNvPr id="307" name="Google Shape;307;p34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34"/>
          <p:cNvSpPr/>
          <p:nvPr/>
        </p:nvSpPr>
        <p:spPr>
          <a:xfrm>
            <a:off x="1681875" y="2683100"/>
            <a:ext cx="1274938" cy="115980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+mj-lt"/>
                <a:cs typeface="Calibri" panose="020F0502020204030204" pitchFamily="34" charset="0"/>
              </a:rPr>
              <a:t>CONTENTS</a:t>
            </a:r>
            <a:endParaRPr sz="44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886650" y="1443038"/>
            <a:ext cx="7370700" cy="3482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PLATFORMS USED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DESIGN OF DATABASE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MVC DESIGN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DESIGN OF QUERIES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EXTRA FEATURES</a:t>
            </a:r>
            <a:endParaRPr sz="2800" dirty="0">
              <a:latin typeface="+mn-lt"/>
            </a:endParaRPr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5FE5-AB9D-471E-B86D-493F6378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j-lt"/>
              </a:rPr>
              <a:t>PLATFORMS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0EBFF-2302-4C48-A4A1-6E17C9710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used below platforms for creating the IMDB Project.</a:t>
            </a:r>
          </a:p>
          <a:p>
            <a:r>
              <a:rPr lang="en-US" dirty="0"/>
              <a:t>On Database Side we used Microsoft SQL Server and SSMS to maintain and for storing IMDB </a:t>
            </a:r>
            <a:r>
              <a:rPr lang="en-US" dirty="0" err="1"/>
              <a:t>datsets</a:t>
            </a:r>
            <a:r>
              <a:rPr lang="en-US" dirty="0"/>
              <a:t>.</a:t>
            </a:r>
          </a:p>
          <a:p>
            <a:r>
              <a:rPr lang="en-US" dirty="0"/>
              <a:t>On Front End </a:t>
            </a:r>
            <a:r>
              <a:rPr lang="en-US" dirty="0" err="1"/>
              <a:t>i.e</a:t>
            </a:r>
            <a:r>
              <a:rPr lang="en-US" dirty="0"/>
              <a:t> Application platform End we used Java and JSP for to view an data.</a:t>
            </a:r>
          </a:p>
          <a:p>
            <a:r>
              <a:rPr lang="en-US" dirty="0"/>
              <a:t>We followed MVC Design Model. </a:t>
            </a:r>
          </a:p>
          <a:p>
            <a:endParaRPr lang="en-US" dirty="0"/>
          </a:p>
        </p:txBody>
      </p: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ED22-DB2F-44E7-825C-CB908AFC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j-lt"/>
              </a:rPr>
              <a:t>DATABASE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81701-346B-4732-9AB4-605AF338C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59" y="1442499"/>
            <a:ext cx="5507067" cy="3636707"/>
          </a:xfrm>
        </p:spPr>
        <p:txBody>
          <a:bodyPr/>
          <a:lstStyle/>
          <a:p>
            <a:r>
              <a:rPr lang="en-US" sz="2200" dirty="0">
                <a:latin typeface="+mn-lt"/>
              </a:rPr>
              <a:t>We Designed the database through the IMDB datasets from </a:t>
            </a:r>
            <a:r>
              <a:rPr lang="en-US" sz="2200" dirty="0">
                <a:latin typeface="+mn-lt"/>
                <a:hlinkClick r:id="rId2"/>
              </a:rPr>
              <a:t>https://datasets.imdbws.com/</a:t>
            </a:r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The Datasets are in the TSV format. We converted TSV to CSV by using python Code and imported to the database.</a:t>
            </a:r>
          </a:p>
          <a:p>
            <a:r>
              <a:rPr lang="en-US" sz="2200" dirty="0">
                <a:latin typeface="+mn-lt"/>
              </a:rPr>
              <a:t>We have updated the “/N” values to Null Values through the SQL query.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DC426-669A-4739-BBFE-F3C4125280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1" name="Google Shape;110;p19">
            <a:extLst>
              <a:ext uri="{FF2B5EF4-FFF2-40B4-BE49-F238E27FC236}">
                <a16:creationId xmlns:a16="http://schemas.microsoft.com/office/drawing/2014/main" id="{9DF758E0-7C3B-4BEE-A88A-B56C14C6179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909" y="1727571"/>
            <a:ext cx="2017495" cy="12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14;p19">
            <a:extLst>
              <a:ext uri="{FF2B5EF4-FFF2-40B4-BE49-F238E27FC236}">
                <a16:creationId xmlns:a16="http://schemas.microsoft.com/office/drawing/2014/main" id="{A8F80109-DF9E-44A1-978C-80E57C05284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4909" y="653279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116;p19">
            <a:extLst>
              <a:ext uri="{FF2B5EF4-FFF2-40B4-BE49-F238E27FC236}">
                <a16:creationId xmlns:a16="http://schemas.microsoft.com/office/drawing/2014/main" id="{71A03D9C-15B2-4AE7-B565-DD23B279916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8518" y="1686647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117;p19">
            <a:extLst>
              <a:ext uri="{FF2B5EF4-FFF2-40B4-BE49-F238E27FC236}">
                <a16:creationId xmlns:a16="http://schemas.microsoft.com/office/drawing/2014/main" id="{64C7B339-1429-453E-9854-F99E2C1D899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8518" y="1294081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119;p19">
            <a:extLst>
              <a:ext uri="{FF2B5EF4-FFF2-40B4-BE49-F238E27FC236}">
                <a16:creationId xmlns:a16="http://schemas.microsoft.com/office/drawing/2014/main" id="{E4BB4BB9-66E8-42CF-B911-C1C237D86AD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40082" y="1214048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Google Shape;120;p19">
            <a:extLst>
              <a:ext uri="{FF2B5EF4-FFF2-40B4-BE49-F238E27FC236}">
                <a16:creationId xmlns:a16="http://schemas.microsoft.com/office/drawing/2014/main" id="{70D6022B-F9AC-4149-867B-A10E1AB619D8}"/>
              </a:ext>
            </a:extLst>
          </p:cNvPr>
          <p:cNvCxnSpPr/>
          <p:nvPr/>
        </p:nvCxnSpPr>
        <p:spPr>
          <a:xfrm>
            <a:off x="7149399" y="2536065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8" name="Google Shape;121;p19">
            <a:extLst>
              <a:ext uri="{FF2B5EF4-FFF2-40B4-BE49-F238E27FC236}">
                <a16:creationId xmlns:a16="http://schemas.microsoft.com/office/drawing/2014/main" id="{3DC47558-B2DE-4BF6-A149-F7495724727E}"/>
              </a:ext>
            </a:extLst>
          </p:cNvPr>
          <p:cNvCxnSpPr/>
          <p:nvPr/>
        </p:nvCxnSpPr>
        <p:spPr>
          <a:xfrm>
            <a:off x="6061193" y="1072736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39" name="Google Shape;122;p19">
            <a:extLst>
              <a:ext uri="{FF2B5EF4-FFF2-40B4-BE49-F238E27FC236}">
                <a16:creationId xmlns:a16="http://schemas.microsoft.com/office/drawing/2014/main" id="{5921C223-878F-4ED9-9819-E53ED79D72C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00802" y="840561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124;p19">
            <a:extLst>
              <a:ext uri="{FF2B5EF4-FFF2-40B4-BE49-F238E27FC236}">
                <a16:creationId xmlns:a16="http://schemas.microsoft.com/office/drawing/2014/main" id="{C53933DC-27B8-449A-B15F-1CB249B98AB1}"/>
              </a:ext>
            </a:extLst>
          </p:cNvPr>
          <p:cNvCxnSpPr/>
          <p:nvPr/>
        </p:nvCxnSpPr>
        <p:spPr>
          <a:xfrm flipH="1">
            <a:off x="7311895" y="1566021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41" name="Google Shape;125;p19">
            <a:extLst>
              <a:ext uri="{FF2B5EF4-FFF2-40B4-BE49-F238E27FC236}">
                <a16:creationId xmlns:a16="http://schemas.microsoft.com/office/drawing/2014/main" id="{1A8073A9-BD94-4AE1-AE73-1592B492A36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46111" y="1985804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126;p19">
            <a:extLst>
              <a:ext uri="{FF2B5EF4-FFF2-40B4-BE49-F238E27FC236}">
                <a16:creationId xmlns:a16="http://schemas.microsoft.com/office/drawing/2014/main" id="{921F1A07-D44E-4D44-8539-1D10AEB71C2F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81148" y="2727765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27;p19">
            <a:extLst>
              <a:ext uri="{FF2B5EF4-FFF2-40B4-BE49-F238E27FC236}">
                <a16:creationId xmlns:a16="http://schemas.microsoft.com/office/drawing/2014/main" id="{DA671DE0-84BA-4256-B560-3473DBB7D8F7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95933" y="2939900"/>
            <a:ext cx="430025" cy="599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Google Shape;123;p19">
            <a:extLst>
              <a:ext uri="{FF2B5EF4-FFF2-40B4-BE49-F238E27FC236}">
                <a16:creationId xmlns:a16="http://schemas.microsoft.com/office/drawing/2014/main" id="{FD8E193F-8F41-44CA-B500-03485B21C0FE}"/>
              </a:ext>
            </a:extLst>
          </p:cNvPr>
          <p:cNvCxnSpPr/>
          <p:nvPr/>
        </p:nvCxnSpPr>
        <p:spPr>
          <a:xfrm flipH="1">
            <a:off x="5723488" y="2395921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45" name="Google Shape;110;p19">
            <a:extLst>
              <a:ext uri="{FF2B5EF4-FFF2-40B4-BE49-F238E27FC236}">
                <a16:creationId xmlns:a16="http://schemas.microsoft.com/office/drawing/2014/main" id="{A52BD815-4AD9-4F93-8D60-85A965AF1C3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6" y="1538185"/>
            <a:ext cx="2017495" cy="1209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8652841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CD1E-E3C2-4425-89A5-799EE8E1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70" y="131700"/>
            <a:ext cx="7370700" cy="857400"/>
          </a:xfrm>
        </p:spPr>
        <p:txBody>
          <a:bodyPr/>
          <a:lstStyle/>
          <a:p>
            <a:r>
              <a:rPr lang="en-US" sz="4000" dirty="0">
                <a:latin typeface="+mj-lt"/>
              </a:rPr>
              <a:t>ER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A7EE4-C118-4A2A-BD6B-C01CF5640B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11C09-0A55-4038-8096-E73FEAAE66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929640"/>
            <a:ext cx="9144000" cy="421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28357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469142" y="88252"/>
            <a:ext cx="7370700" cy="637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+mj-lt"/>
              </a:rPr>
              <a:t>MVC DESIGN</a:t>
            </a:r>
            <a:endParaRPr sz="4000" dirty="0">
              <a:latin typeface="+mj-lt"/>
            </a:endParaRP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469142" y="1051560"/>
            <a:ext cx="6884158" cy="4091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b="1" dirty="0">
                <a:latin typeface="+mn-lt"/>
              </a:rPr>
              <a:t>MODEL</a:t>
            </a:r>
            <a:r>
              <a:rPr lang="en-US" dirty="0">
                <a:latin typeface="+mn-lt"/>
              </a:rPr>
              <a:t>: In our project we created separate java file for each table in the database for declaring the columns. Below are those.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Akas.java				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Basic.java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Crew.java			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Episode.java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Principal.java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Rating.java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TitleBasic.java</a:t>
            </a:r>
          </a:p>
          <a:p>
            <a:pPr marL="76200" lvl="0" indent="0">
              <a:buNone/>
            </a:pPr>
            <a:endParaRPr lang="en-US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060" name="Picture 12" descr="JavaServer Pages - Wikipedia">
            <a:extLst>
              <a:ext uri="{FF2B5EF4-FFF2-40B4-BE49-F238E27FC236}">
                <a16:creationId xmlns:a16="http://schemas.microsoft.com/office/drawing/2014/main" id="{A7FA42B4-B936-45A9-8B19-C33D45D21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873" y="2349551"/>
            <a:ext cx="220599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>
            <a:off x="4874250" y="-17350"/>
            <a:ext cx="4290325" cy="3789650"/>
          </a:xfrm>
          <a:custGeom>
            <a:avLst/>
            <a:gdLst/>
            <a:ahLst/>
            <a:cxnLst/>
            <a:rect l="l" t="t" r="r" b="b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47" name="Google Shape;147;p17"/>
          <p:cNvSpPr/>
          <p:nvPr/>
        </p:nvSpPr>
        <p:spPr>
          <a:xfrm rot="10286814">
            <a:off x="6499116" y="1416524"/>
            <a:ext cx="177684" cy="1696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885862" y="419338"/>
            <a:ext cx="899284" cy="899339"/>
            <a:chOff x="6654650" y="3665275"/>
            <a:chExt cx="409100" cy="409125"/>
          </a:xfrm>
        </p:grpSpPr>
        <p:sp>
          <p:nvSpPr>
            <p:cNvPr id="149" name="Google Shape;149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17"/>
          <p:cNvSpPr/>
          <p:nvPr/>
        </p:nvSpPr>
        <p:spPr>
          <a:xfrm>
            <a:off x="6192650" y="1898869"/>
            <a:ext cx="914124" cy="914076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17"/>
          <p:cNvGrpSpPr/>
          <p:nvPr/>
        </p:nvGrpSpPr>
        <p:grpSpPr>
          <a:xfrm>
            <a:off x="6931317" y="1443562"/>
            <a:ext cx="671511" cy="671549"/>
            <a:chOff x="570875" y="4322250"/>
            <a:chExt cx="443300" cy="443325"/>
          </a:xfrm>
        </p:grpSpPr>
        <p:sp>
          <p:nvSpPr>
            <p:cNvPr id="153" name="Google Shape;153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7"/>
          <p:cNvSpPr/>
          <p:nvPr/>
        </p:nvSpPr>
        <p:spPr>
          <a:xfrm rot="-1627561">
            <a:off x="7434266" y="487482"/>
            <a:ext cx="280162" cy="2675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"/>
          <p:cNvSpPr/>
          <p:nvPr/>
        </p:nvSpPr>
        <p:spPr>
          <a:xfrm rot="1504353">
            <a:off x="7841214" y="2080539"/>
            <a:ext cx="280176" cy="2675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/>
          <p:nvPr/>
        </p:nvSpPr>
        <p:spPr>
          <a:xfrm rot="1973882">
            <a:off x="8121371" y="1454163"/>
            <a:ext cx="192944" cy="1842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7DC34-E1B5-4FE8-B107-F9C671C7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10" y="253506"/>
            <a:ext cx="7370700" cy="792989"/>
          </a:xfrm>
        </p:spPr>
        <p:txBody>
          <a:bodyPr/>
          <a:lstStyle/>
          <a:p>
            <a:r>
              <a:rPr lang="en-US" sz="4000" dirty="0">
                <a:latin typeface="+mj-lt"/>
              </a:rPr>
              <a:t>MVC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BA3C1-CDA0-465A-AEA8-A791CD456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07" y="1223385"/>
            <a:ext cx="5857712" cy="3865411"/>
          </a:xfrm>
        </p:spPr>
        <p:txBody>
          <a:bodyPr/>
          <a:lstStyle/>
          <a:p>
            <a:r>
              <a:rPr lang="en-US" b="1" dirty="0">
                <a:latin typeface="+mn-lt"/>
              </a:rPr>
              <a:t>VIEW:</a:t>
            </a:r>
            <a:r>
              <a:rPr lang="en-US" dirty="0">
                <a:latin typeface="+mn-lt"/>
              </a:rPr>
              <a:t> We used Java Server Pages (JSP) that we can create the dynamic web content to the user.</a:t>
            </a:r>
          </a:p>
          <a:p>
            <a:r>
              <a:rPr lang="en-US" b="1" dirty="0">
                <a:latin typeface="+mn-lt"/>
              </a:rPr>
              <a:t>CONTROLLER:</a:t>
            </a:r>
            <a:r>
              <a:rPr lang="en-US" dirty="0">
                <a:latin typeface="+mn-lt"/>
              </a:rPr>
              <a:t> We used the Servlets which collect input from users through web page forms, present records from a database, and create web pages dynamically.</a:t>
            </a:r>
          </a:p>
        </p:txBody>
      </p:sp>
      <p:sp>
        <p:nvSpPr>
          <p:cNvPr id="160" name="Google Shape;160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575822" y="217792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3600" dirty="0">
                <a:latin typeface="+mj-lt"/>
              </a:rPr>
              <a:t>DESIGN OF QUERIES</a:t>
            </a:r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DCC57AC-72B2-4012-98A0-E1AB192E0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41120"/>
            <a:ext cx="7800150" cy="3584588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We designed the queries for our project using below clauses and operators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Views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Group By &amp; Order By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Set Operations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Nested Queries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JOIN operations</a:t>
            </a:r>
          </a:p>
          <a:p>
            <a:endParaRPr lang="en-US" dirty="0"/>
          </a:p>
        </p:txBody>
      </p:sp>
      <p:pic>
        <p:nvPicPr>
          <p:cNvPr id="13" name="Google Shape;126;p19">
            <a:extLst>
              <a:ext uri="{FF2B5EF4-FFF2-40B4-BE49-F238E27FC236}">
                <a16:creationId xmlns:a16="http://schemas.microsoft.com/office/drawing/2014/main" id="{AA02CD85-F5CA-4569-93FC-43DC87AB954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5276" y="2769834"/>
            <a:ext cx="430025" cy="59915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</p:pic>
      <p:pic>
        <p:nvPicPr>
          <p:cNvPr id="14" name="Google Shape;127;p19">
            <a:extLst>
              <a:ext uri="{FF2B5EF4-FFF2-40B4-BE49-F238E27FC236}">
                <a16:creationId xmlns:a16="http://schemas.microsoft.com/office/drawing/2014/main" id="{96789B0B-2315-49AA-B70B-E826DB99DE3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8693" y="3054910"/>
            <a:ext cx="430025" cy="59915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</p:pic>
      <p:pic>
        <p:nvPicPr>
          <p:cNvPr id="15" name="Google Shape;126;p19">
            <a:extLst>
              <a:ext uri="{FF2B5EF4-FFF2-40B4-BE49-F238E27FC236}">
                <a16:creationId xmlns:a16="http://schemas.microsoft.com/office/drawing/2014/main" id="{D56F942E-C163-405F-BAAE-5725DC0893A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5301" y="2449112"/>
            <a:ext cx="430025" cy="59915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</p:pic>
      <p:pic>
        <p:nvPicPr>
          <p:cNvPr id="16" name="Google Shape;127;p19">
            <a:extLst>
              <a:ext uri="{FF2B5EF4-FFF2-40B4-BE49-F238E27FC236}">
                <a16:creationId xmlns:a16="http://schemas.microsoft.com/office/drawing/2014/main" id="{9A7162EA-6096-4940-A3FC-4BAE4EC2F61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3962" y="2707823"/>
            <a:ext cx="430025" cy="59915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734250" y="373380"/>
            <a:ext cx="7370700" cy="579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>
                <a:latin typeface="+mj-lt"/>
              </a:rPr>
              <a:t>DESIGN OF QUERIES</a:t>
            </a:r>
            <a:endParaRPr sz="3200" dirty="0">
              <a:latin typeface="+mj-l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B73486-03C9-4D25-887D-0571FE1EF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240" y="1089660"/>
            <a:ext cx="7861110" cy="3924300"/>
          </a:xfrm>
        </p:spPr>
        <p:txBody>
          <a:bodyPr/>
          <a:lstStyle/>
          <a:p>
            <a:pPr marL="76200" indent="0">
              <a:buNone/>
            </a:pPr>
            <a:r>
              <a:rPr lang="en-US" b="1" dirty="0">
                <a:latin typeface="+mn-lt"/>
              </a:rPr>
              <a:t>VIEW:</a:t>
            </a:r>
          </a:p>
          <a:p>
            <a:pPr marL="76200" indent="0">
              <a:buNone/>
            </a:pPr>
            <a:r>
              <a:rPr lang="en-US" dirty="0">
                <a:latin typeface="+mn-lt"/>
              </a:rPr>
              <a:t>Views are nothing but virtual tables which are used to fetch records from one or more tables</a:t>
            </a:r>
          </a:p>
          <a:p>
            <a:pPr marL="76200" indent="0">
              <a:buNone/>
            </a:pPr>
            <a:r>
              <a:rPr lang="en-US" b="1" dirty="0">
                <a:latin typeface="+mn-lt"/>
              </a:rPr>
              <a:t>GROUP BY :</a:t>
            </a:r>
          </a:p>
          <a:p>
            <a:pPr marL="76200" indent="0">
              <a:buNone/>
            </a:pPr>
            <a:r>
              <a:rPr lang="en-US" dirty="0">
                <a:latin typeface="+mn-lt"/>
              </a:rPr>
              <a:t>The GROUP BY clause is a SQL command that Is used to group rows that have same values.</a:t>
            </a:r>
          </a:p>
          <a:p>
            <a:pPr marL="76200" indent="0">
              <a:buNone/>
            </a:pPr>
            <a:r>
              <a:rPr lang="en-US" b="1" dirty="0">
                <a:latin typeface="+mn-lt"/>
              </a:rPr>
              <a:t>ORDER BY :</a:t>
            </a:r>
          </a:p>
          <a:p>
            <a:pPr marL="76200" indent="0">
              <a:buNone/>
            </a:pPr>
            <a:r>
              <a:rPr lang="en-US" dirty="0">
                <a:latin typeface="+mn-lt"/>
              </a:rPr>
              <a:t>The ORDER BY keyword is used to sort the result set in</a:t>
            </a:r>
          </a:p>
          <a:p>
            <a:pPr marL="76200" indent="0">
              <a:buNone/>
            </a:pPr>
            <a:r>
              <a:rPr lang="en-US" dirty="0">
                <a:latin typeface="+mn-lt"/>
              </a:rPr>
              <a:t>ascending or descending order.</a:t>
            </a:r>
          </a:p>
        </p:txBody>
      </p:sp>
      <p:sp>
        <p:nvSpPr>
          <p:cNvPr id="177" name="Google Shape;177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612</Words>
  <Application>Microsoft Office PowerPoint</Application>
  <PresentationFormat>On-screen Show (16:9)</PresentationFormat>
  <Paragraphs>98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Karla</vt:lpstr>
      <vt:lpstr>Raleway</vt:lpstr>
      <vt:lpstr>Wingdings</vt:lpstr>
      <vt:lpstr>Escalus template</vt:lpstr>
      <vt:lpstr>IMDB WEB PROJECT </vt:lpstr>
      <vt:lpstr>CONTENTS</vt:lpstr>
      <vt:lpstr>PLATFORMS USED</vt:lpstr>
      <vt:lpstr>DATABASE DESIGN</vt:lpstr>
      <vt:lpstr>ER DIAGRAM</vt:lpstr>
      <vt:lpstr>MVC DESIGN</vt:lpstr>
      <vt:lpstr>MVC DESIGN</vt:lpstr>
      <vt:lpstr>DESIGN OF QUERIES</vt:lpstr>
      <vt:lpstr>DESIGN OF QUERIES</vt:lpstr>
      <vt:lpstr>DESIGN OF QUERIES</vt:lpstr>
      <vt:lpstr>SAMPLE QUERIES</vt:lpstr>
      <vt:lpstr>PowerPoint Presentation</vt:lpstr>
      <vt:lpstr>SAMPLE QUERIES</vt:lpstr>
      <vt:lpstr>PowerPoint Presentation</vt:lpstr>
      <vt:lpstr>EXTRA FEATURES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</dc:title>
  <dc:creator>Ajay</dc:creator>
  <cp:lastModifiedBy>Ajay Saradhi Reddy Chilukuri</cp:lastModifiedBy>
  <cp:revision>42</cp:revision>
  <dcterms:modified xsi:type="dcterms:W3CDTF">2020-04-25T21:03:29Z</dcterms:modified>
</cp:coreProperties>
</file>