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embeddedFontLst>
    <p:embeddedFont>
      <p:font typeface="Alexandria Semi Bold"/>
      <p:regular r:id="rId17"/>
    </p:embeddedFont>
    <p:embeddedFont>
      <p:font typeface="Alexandria Semi Bold"/>
      <p:regular r:id="rId18"/>
    </p:embeddedFont>
    <p:embeddedFont>
      <p:font typeface="Sora Light"/>
      <p:regular r:id="rId19"/>
    </p:embeddedFont>
    <p:embeddedFont>
      <p:font typeface="Sora Light"/>
      <p:regular r:id="rId20"/>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7" Type="http://schemas.openxmlformats.org/officeDocument/2006/relationships/font" Target="fonts/font1.fntdata"/><Relationship Id="rId18" Type="http://schemas.openxmlformats.org/officeDocument/2006/relationships/font" Target="fonts/font2.fntdata"/><Relationship Id="rId19" Type="http://schemas.openxmlformats.org/officeDocument/2006/relationships/font" Target="fonts/font3.fntdata"/><Relationship Id="rId20" Type="http://schemas.openxmlformats.org/officeDocument/2006/relationships/font" Target="fonts/font4.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1-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1.xml"/><Relationship Id="rId3"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hyperlink" Target="mailto:support@xyzinsurance.com" TargetMode="External"/><Relationship Id="rId2" Type="http://schemas.openxmlformats.org/officeDocument/2006/relationships/slideLayout" Target="../slideLayouts/slideLayout8.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58309" y="3402092"/>
            <a:ext cx="7627382" cy="1425416"/>
          </a:xfrm>
          <a:prstGeom prst="rect">
            <a:avLst/>
          </a:prstGeom>
          <a:noFill/>
          <a:ln/>
        </p:spPr>
        <p:txBody>
          <a:bodyPr wrap="square" lIns="0" tIns="0" rIns="0" bIns="0" rtlCol="0" anchor="t"/>
          <a:lstStyle/>
          <a:p>
            <a:pPr algn="l" indent="0" marL="0">
              <a:lnSpc>
                <a:spcPts val="5600"/>
              </a:lnSpc>
              <a:buNone/>
            </a:pPr>
            <a:r>
              <a:rPr lang="en-US" sz="4450" dirty="0">
                <a:solidFill>
                  <a:srgbClr val="1F1E1E"/>
                </a:solidFill>
                <a:latin typeface="Alexandria Semi Bold" pitchFamily="34" charset="0"/>
                <a:ea typeface="Alexandria Semi Bold" pitchFamily="34" charset="-122"/>
                <a:cs typeface="Alexandria Semi Bold" pitchFamily="34" charset="-120"/>
              </a:rPr>
              <a:t>Insurance Application Use Case</a:t>
            </a:r>
            <a:endParaRPr lang="en-US" sz="44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58309" y="3768090"/>
            <a:ext cx="7627382" cy="693420"/>
          </a:xfrm>
          <a:prstGeom prst="rect">
            <a:avLst/>
          </a:prstGeom>
          <a:noFill/>
          <a:ln/>
        </p:spPr>
        <p:txBody>
          <a:bodyPr wrap="square" lIns="0" tIns="0" rIns="0" bIns="0" rtlCol="0" anchor="t"/>
          <a:lstStyle/>
          <a:p>
            <a:pPr algn="l"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The applicant can navigate back to previous steps to correct or update information before submission.</a:t>
            </a:r>
            <a:endParaRPr lang="en-US" sz="17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58309" y="2136338"/>
            <a:ext cx="4561284" cy="570071"/>
          </a:xfrm>
          <a:prstGeom prst="rect">
            <a:avLst/>
          </a:prstGeom>
          <a:noFill/>
          <a:ln/>
        </p:spPr>
        <p:txBody>
          <a:bodyPr wrap="none" lIns="0" tIns="0" rIns="0" bIns="0" rtlCol="0" anchor="t"/>
          <a:lstStyle/>
          <a:p>
            <a:pPr algn="l" indent="0" marL="0">
              <a:lnSpc>
                <a:spcPts val="4450"/>
              </a:lnSpc>
              <a:buNone/>
            </a:pPr>
            <a:r>
              <a:rPr lang="en-US" sz="3550" dirty="0">
                <a:solidFill>
                  <a:srgbClr val="1F1E1E"/>
                </a:solidFill>
                <a:latin typeface="Alexandria Semi Bold" pitchFamily="34" charset="0"/>
                <a:ea typeface="Alexandria Semi Bold" pitchFamily="34" charset="-122"/>
                <a:cs typeface="Alexandria Semi Bold" pitchFamily="34" charset="-120"/>
              </a:rPr>
              <a:t>Use Case Name</a:t>
            </a:r>
            <a:endParaRPr lang="en-US" sz="3550" dirty="0"/>
          </a:p>
        </p:txBody>
      </p:sp>
      <p:sp>
        <p:nvSpPr>
          <p:cNvPr id="3" name="Text 1"/>
          <p:cNvSpPr/>
          <p:nvPr/>
        </p:nvSpPr>
        <p:spPr>
          <a:xfrm>
            <a:off x="758309" y="3139678"/>
            <a:ext cx="13113782" cy="346710"/>
          </a:xfrm>
          <a:prstGeom prst="rect">
            <a:avLst/>
          </a:prstGeom>
          <a:noFill/>
          <a:ln/>
        </p:spPr>
        <p:txBody>
          <a:bodyPr wrap="none" lIns="0" tIns="0" rIns="0" bIns="0" rtlCol="0" anchor="t"/>
          <a:lstStyle/>
          <a:p>
            <a:pPr algn="l"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Apply for Life Insurance Coverage</a:t>
            </a:r>
            <a:endParaRPr lang="en-US" sz="1700" dirty="0"/>
          </a:p>
        </p:txBody>
      </p:sp>
      <p:sp>
        <p:nvSpPr>
          <p:cNvPr id="4" name="Text 2"/>
          <p:cNvSpPr/>
          <p:nvPr/>
        </p:nvSpPr>
        <p:spPr>
          <a:xfrm>
            <a:off x="758309" y="3811310"/>
            <a:ext cx="4848344" cy="570071"/>
          </a:xfrm>
          <a:prstGeom prst="rect">
            <a:avLst/>
          </a:prstGeom>
          <a:noFill/>
          <a:ln/>
        </p:spPr>
        <p:txBody>
          <a:bodyPr wrap="none" lIns="0" tIns="0" rIns="0" bIns="0" rtlCol="0" anchor="t"/>
          <a:lstStyle/>
          <a:p>
            <a:pPr algn="l" indent="0" marL="0">
              <a:lnSpc>
                <a:spcPts val="4450"/>
              </a:lnSpc>
              <a:buNone/>
            </a:pPr>
            <a:r>
              <a:rPr lang="en-US" sz="3550" dirty="0">
                <a:solidFill>
                  <a:srgbClr val="1F1E1E"/>
                </a:solidFill>
                <a:latin typeface="Alexandria Semi Bold" pitchFamily="34" charset="0"/>
                <a:ea typeface="Alexandria Semi Bold" pitchFamily="34" charset="-122"/>
                <a:cs typeface="Alexandria Semi Bold" pitchFamily="34" charset="-120"/>
              </a:rPr>
              <a:t>Use Case Description</a:t>
            </a:r>
            <a:endParaRPr lang="en-US" sz="3550" dirty="0"/>
          </a:p>
        </p:txBody>
      </p:sp>
      <p:sp>
        <p:nvSpPr>
          <p:cNvPr id="5" name="Text 3"/>
          <p:cNvSpPr/>
          <p:nvPr/>
        </p:nvSpPr>
        <p:spPr>
          <a:xfrm>
            <a:off x="758309" y="4706303"/>
            <a:ext cx="13113782" cy="1386840"/>
          </a:xfrm>
          <a:prstGeom prst="rect">
            <a:avLst/>
          </a:prstGeom>
          <a:noFill/>
          <a:ln/>
        </p:spPr>
        <p:txBody>
          <a:bodyPr wrap="square" lIns="0" tIns="0" rIns="0" bIns="0" rtlCol="0" anchor="t"/>
          <a:lstStyle/>
          <a:p>
            <a:pPr algn="l"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This use case describes the process by which an applicant selects and applies for life insurance coverage through an online system. The applicant provides personal information, selects a plan based on age, chooses optional coverages, answers health screening questions, provides billing information, and submits the application. The system validates inputs, displays eligible plans, and saves the applicant's preferences.</a:t>
            </a:r>
            <a:endParaRPr lang="en-US" sz="1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58309" y="3060621"/>
            <a:ext cx="4561284" cy="570071"/>
          </a:xfrm>
          <a:prstGeom prst="rect">
            <a:avLst/>
          </a:prstGeom>
          <a:noFill/>
          <a:ln/>
        </p:spPr>
        <p:txBody>
          <a:bodyPr wrap="none" lIns="0" tIns="0" rIns="0" bIns="0" rtlCol="0" anchor="t"/>
          <a:lstStyle/>
          <a:p>
            <a:pPr algn="l" indent="0" marL="0">
              <a:lnSpc>
                <a:spcPts val="4450"/>
              </a:lnSpc>
              <a:buNone/>
            </a:pPr>
            <a:r>
              <a:rPr lang="en-US" sz="3550" dirty="0">
                <a:solidFill>
                  <a:srgbClr val="1F1E1E"/>
                </a:solidFill>
                <a:latin typeface="Alexandria Semi Bold" pitchFamily="34" charset="0"/>
                <a:ea typeface="Alexandria Semi Bold" pitchFamily="34" charset="-122"/>
                <a:cs typeface="Alexandria Semi Bold" pitchFamily="34" charset="-120"/>
              </a:rPr>
              <a:t>Actors</a:t>
            </a:r>
            <a:endParaRPr lang="en-US" sz="3550" dirty="0"/>
          </a:p>
        </p:txBody>
      </p:sp>
      <p:sp>
        <p:nvSpPr>
          <p:cNvPr id="3" name="Text 1"/>
          <p:cNvSpPr/>
          <p:nvPr/>
        </p:nvSpPr>
        <p:spPr>
          <a:xfrm>
            <a:off x="758309" y="3847267"/>
            <a:ext cx="6292572" cy="693420"/>
          </a:xfrm>
          <a:prstGeom prst="rect">
            <a:avLst/>
          </a:prstGeom>
          <a:noFill/>
          <a:ln/>
        </p:spPr>
        <p:txBody>
          <a:bodyPr wrap="square" lIns="0" tIns="0" rIns="0" bIns="0" rtlCol="0" anchor="t"/>
          <a:lstStyle/>
          <a:p>
            <a:pPr algn="l" marL="342900" indent="-342900">
              <a:lnSpc>
                <a:spcPts val="2700"/>
              </a:lnSpc>
              <a:buSzPct val="100000"/>
              <a:buChar char="•"/>
            </a:pPr>
            <a:r>
              <a:rPr lang="en-US" sz="1700" b="1" dirty="0">
                <a:solidFill>
                  <a:srgbClr val="3B3535"/>
                </a:solidFill>
                <a:latin typeface="Sora Light" pitchFamily="34" charset="0"/>
                <a:ea typeface="Sora Light" pitchFamily="34" charset="-122"/>
                <a:cs typeface="Sora Light" pitchFamily="34" charset="-120"/>
              </a:rPr>
              <a:t>Primary Actor</a:t>
            </a:r>
            <a:pPr algn="l"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 Applicant (the user applying for life insurance)</a:t>
            </a:r>
            <a:endParaRPr lang="en-US" sz="1700" dirty="0"/>
          </a:p>
        </p:txBody>
      </p:sp>
      <p:sp>
        <p:nvSpPr>
          <p:cNvPr id="4" name="Text 2"/>
          <p:cNvSpPr/>
          <p:nvPr/>
        </p:nvSpPr>
        <p:spPr>
          <a:xfrm>
            <a:off x="758309" y="4616410"/>
            <a:ext cx="6292572" cy="693420"/>
          </a:xfrm>
          <a:prstGeom prst="rect">
            <a:avLst/>
          </a:prstGeom>
          <a:noFill/>
          <a:ln/>
        </p:spPr>
        <p:txBody>
          <a:bodyPr wrap="square" lIns="0" tIns="0" rIns="0" bIns="0" rtlCol="0" anchor="t"/>
          <a:lstStyle/>
          <a:p>
            <a:pPr algn="l" marL="342900" indent="-342900">
              <a:lnSpc>
                <a:spcPts val="2700"/>
              </a:lnSpc>
              <a:buSzPct val="100000"/>
              <a:buChar char="•"/>
            </a:pPr>
            <a:r>
              <a:rPr lang="en-US" sz="1700" b="1" dirty="0">
                <a:solidFill>
                  <a:srgbClr val="3B3535"/>
                </a:solidFill>
                <a:latin typeface="Sora Light" pitchFamily="34" charset="0"/>
                <a:ea typeface="Sora Light" pitchFamily="34" charset="-122"/>
                <a:cs typeface="Sora Light" pitchFamily="34" charset="-120"/>
              </a:rPr>
              <a:t>Secondary Actor</a:t>
            </a:r>
            <a:pPr algn="l"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 Insurance System (processes the application and stores preferences)</a:t>
            </a:r>
            <a:endParaRPr lang="en-US" sz="1700" dirty="0"/>
          </a:p>
        </p:txBody>
      </p:sp>
      <p:sp>
        <p:nvSpPr>
          <p:cNvPr id="5" name="Text 3"/>
          <p:cNvSpPr/>
          <p:nvPr/>
        </p:nvSpPr>
        <p:spPr>
          <a:xfrm>
            <a:off x="7587139" y="3060621"/>
            <a:ext cx="4561284" cy="570071"/>
          </a:xfrm>
          <a:prstGeom prst="rect">
            <a:avLst/>
          </a:prstGeom>
          <a:noFill/>
          <a:ln/>
        </p:spPr>
        <p:txBody>
          <a:bodyPr wrap="none" lIns="0" tIns="0" rIns="0" bIns="0" rtlCol="0" anchor="t"/>
          <a:lstStyle/>
          <a:p>
            <a:pPr algn="l" indent="0" marL="0">
              <a:lnSpc>
                <a:spcPts val="4450"/>
              </a:lnSpc>
              <a:buNone/>
            </a:pPr>
            <a:r>
              <a:rPr lang="en-US" sz="3550" dirty="0">
                <a:solidFill>
                  <a:srgbClr val="1F1E1E"/>
                </a:solidFill>
                <a:latin typeface="Alexandria Semi Bold" pitchFamily="34" charset="0"/>
                <a:ea typeface="Alexandria Semi Bold" pitchFamily="34" charset="-122"/>
                <a:cs typeface="Alexandria Semi Bold" pitchFamily="34" charset="-120"/>
              </a:rPr>
              <a:t>Preconditions</a:t>
            </a:r>
            <a:endParaRPr lang="en-US" sz="3550" dirty="0"/>
          </a:p>
        </p:txBody>
      </p:sp>
      <p:sp>
        <p:nvSpPr>
          <p:cNvPr id="6" name="Text 4"/>
          <p:cNvSpPr/>
          <p:nvPr/>
        </p:nvSpPr>
        <p:spPr>
          <a:xfrm>
            <a:off x="7587139" y="3847267"/>
            <a:ext cx="6292572" cy="693420"/>
          </a:xfrm>
          <a:prstGeom prst="rect">
            <a:avLst/>
          </a:prstGeom>
          <a:noFill/>
          <a:ln/>
        </p:spPr>
        <p:txBody>
          <a:bodyPr wrap="square" lIns="0" tIns="0" rIns="0" bIns="0" rtlCol="0" anchor="t"/>
          <a:lstStyle/>
          <a:p>
            <a:pPr algn="l" marL="342900" indent="-342900">
              <a:lnSpc>
                <a:spcPts val="2700"/>
              </a:lnSpc>
              <a:buSzPct val="100000"/>
              <a:buChar char="•"/>
            </a:pPr>
            <a:r>
              <a:rPr lang="en-US" sz="1700" dirty="0">
                <a:solidFill>
                  <a:srgbClr val="3B3535"/>
                </a:solidFill>
                <a:latin typeface="Sora Light" pitchFamily="34" charset="0"/>
                <a:ea typeface="Sora Light" pitchFamily="34" charset="-122"/>
                <a:cs typeface="Sora Light" pitchFamily="34" charset="-120"/>
              </a:rPr>
              <a:t>The applicant has access to the insurance company's online portal.</a:t>
            </a:r>
            <a:endParaRPr lang="en-US" sz="1700" dirty="0"/>
          </a:p>
        </p:txBody>
      </p:sp>
      <p:sp>
        <p:nvSpPr>
          <p:cNvPr id="7" name="Text 5"/>
          <p:cNvSpPr/>
          <p:nvPr/>
        </p:nvSpPr>
        <p:spPr>
          <a:xfrm>
            <a:off x="7587139" y="4616410"/>
            <a:ext cx="6292572" cy="693420"/>
          </a:xfrm>
          <a:prstGeom prst="rect">
            <a:avLst/>
          </a:prstGeom>
          <a:noFill/>
          <a:ln/>
        </p:spPr>
        <p:txBody>
          <a:bodyPr wrap="square" lIns="0" tIns="0" rIns="0" bIns="0" rtlCol="0" anchor="t"/>
          <a:lstStyle/>
          <a:p>
            <a:pPr algn="l" marL="342900" indent="-342900">
              <a:lnSpc>
                <a:spcPts val="2700"/>
              </a:lnSpc>
              <a:buSzPct val="100000"/>
              <a:buChar char="•"/>
            </a:pPr>
            <a:r>
              <a:rPr lang="en-US" sz="1700" dirty="0">
                <a:solidFill>
                  <a:srgbClr val="3B3535"/>
                </a:solidFill>
                <a:latin typeface="Sora Light" pitchFamily="34" charset="0"/>
                <a:ea typeface="Sora Light" pitchFamily="34" charset="-122"/>
                <a:cs typeface="Sora Light" pitchFamily="34" charset="-120"/>
              </a:rPr>
              <a:t>The system is operational and connected to the database.</a:t>
            </a:r>
            <a:endParaRPr lang="en-US" sz="1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58309" y="3228499"/>
            <a:ext cx="4561284" cy="570071"/>
          </a:xfrm>
          <a:prstGeom prst="rect">
            <a:avLst/>
          </a:prstGeom>
          <a:noFill/>
          <a:ln/>
        </p:spPr>
        <p:txBody>
          <a:bodyPr wrap="none" lIns="0" tIns="0" rIns="0" bIns="0" rtlCol="0" anchor="t"/>
          <a:lstStyle/>
          <a:p>
            <a:pPr algn="l" indent="0" marL="0">
              <a:lnSpc>
                <a:spcPts val="4450"/>
              </a:lnSpc>
              <a:buNone/>
            </a:pPr>
            <a:r>
              <a:rPr lang="en-US" sz="3550" dirty="0">
                <a:solidFill>
                  <a:srgbClr val="1F1E1E"/>
                </a:solidFill>
                <a:latin typeface="Alexandria Semi Bold" pitchFamily="34" charset="0"/>
                <a:ea typeface="Alexandria Semi Bold" pitchFamily="34" charset="-122"/>
                <a:cs typeface="Alexandria Semi Bold" pitchFamily="34" charset="-120"/>
              </a:rPr>
              <a:t>Postconditions</a:t>
            </a:r>
            <a:endParaRPr lang="en-US" sz="3550" dirty="0"/>
          </a:p>
        </p:txBody>
      </p:sp>
      <p:sp>
        <p:nvSpPr>
          <p:cNvPr id="3" name="Text 1"/>
          <p:cNvSpPr/>
          <p:nvPr/>
        </p:nvSpPr>
        <p:spPr>
          <a:xfrm>
            <a:off x="758309" y="4231838"/>
            <a:ext cx="13113782" cy="346710"/>
          </a:xfrm>
          <a:prstGeom prst="rect">
            <a:avLst/>
          </a:prstGeom>
          <a:noFill/>
          <a:ln/>
        </p:spPr>
        <p:txBody>
          <a:bodyPr wrap="none" lIns="0" tIns="0" rIns="0" bIns="0" rtlCol="0" anchor="t"/>
          <a:lstStyle/>
          <a:p>
            <a:pPr algn="l" marL="342900" indent="-342900">
              <a:lnSpc>
                <a:spcPts val="2700"/>
              </a:lnSpc>
              <a:buSzPct val="100000"/>
              <a:buChar char="•"/>
            </a:pPr>
            <a:r>
              <a:rPr lang="en-US" sz="1700" dirty="0">
                <a:solidFill>
                  <a:srgbClr val="3B3535"/>
                </a:solidFill>
                <a:latin typeface="Sora Light" pitchFamily="34" charset="0"/>
                <a:ea typeface="Sora Light" pitchFamily="34" charset="-122"/>
                <a:cs typeface="Sora Light" pitchFamily="34" charset="-120"/>
              </a:rPr>
              <a:t>The applicant's information and preferences are saved in the system.</a:t>
            </a:r>
            <a:endParaRPr lang="en-US" sz="1700" dirty="0"/>
          </a:p>
        </p:txBody>
      </p:sp>
      <p:sp>
        <p:nvSpPr>
          <p:cNvPr id="4" name="Text 2"/>
          <p:cNvSpPr/>
          <p:nvPr/>
        </p:nvSpPr>
        <p:spPr>
          <a:xfrm>
            <a:off x="758309" y="4654272"/>
            <a:ext cx="13113782" cy="346710"/>
          </a:xfrm>
          <a:prstGeom prst="rect">
            <a:avLst/>
          </a:prstGeom>
          <a:noFill/>
          <a:ln/>
        </p:spPr>
        <p:txBody>
          <a:bodyPr wrap="none" lIns="0" tIns="0" rIns="0" bIns="0" rtlCol="0" anchor="t"/>
          <a:lstStyle/>
          <a:p>
            <a:pPr algn="l" marL="342900" indent="-342900">
              <a:lnSpc>
                <a:spcPts val="2700"/>
              </a:lnSpc>
              <a:buSzPct val="100000"/>
              <a:buChar char="•"/>
            </a:pPr>
            <a:r>
              <a:rPr lang="en-US" sz="1700" dirty="0">
                <a:solidFill>
                  <a:srgbClr val="3B3535"/>
                </a:solidFill>
                <a:latin typeface="Sora Light" pitchFamily="34" charset="0"/>
                <a:ea typeface="Sora Light" pitchFamily="34" charset="-122"/>
                <a:cs typeface="Sora Light" pitchFamily="34" charset="-120"/>
              </a:rPr>
              <a:t>The application is submitted for review, or an error message is displayed if criteria are not met.</a:t>
            </a:r>
            <a:endParaRPr lang="en-US" sz="17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379095" y="297894"/>
            <a:ext cx="2280642" cy="285155"/>
          </a:xfrm>
          <a:prstGeom prst="rect">
            <a:avLst/>
          </a:prstGeom>
          <a:noFill/>
          <a:ln/>
        </p:spPr>
        <p:txBody>
          <a:bodyPr wrap="none" lIns="0" tIns="0" rIns="0" bIns="0" rtlCol="0" anchor="t"/>
          <a:lstStyle/>
          <a:p>
            <a:pPr algn="l" indent="0" marL="0">
              <a:lnSpc>
                <a:spcPts val="2200"/>
              </a:lnSpc>
              <a:buNone/>
            </a:pPr>
            <a:r>
              <a:rPr lang="en-US" sz="1750" dirty="0">
                <a:solidFill>
                  <a:srgbClr val="1F1E1E"/>
                </a:solidFill>
                <a:latin typeface="Alexandria Semi Bold" pitchFamily="34" charset="0"/>
                <a:ea typeface="Alexandria Semi Bold" pitchFamily="34" charset="-122"/>
                <a:cs typeface="Alexandria Semi Bold" pitchFamily="34" charset="-120"/>
              </a:rPr>
              <a:t>Primary Flow</a:t>
            </a:r>
            <a:endParaRPr lang="en-US" sz="1750" dirty="0"/>
          </a:p>
        </p:txBody>
      </p:sp>
      <p:sp>
        <p:nvSpPr>
          <p:cNvPr id="3" name="Text 1"/>
          <p:cNvSpPr/>
          <p:nvPr/>
        </p:nvSpPr>
        <p:spPr>
          <a:xfrm>
            <a:off x="379095" y="799624"/>
            <a:ext cx="13872210" cy="173355"/>
          </a:xfrm>
          <a:prstGeom prst="rect">
            <a:avLst/>
          </a:prstGeom>
          <a:noFill/>
          <a:ln/>
        </p:spPr>
        <p:txBody>
          <a:bodyPr wrap="none" lIns="0" tIns="0" rIns="0" bIns="0" rtlCol="0" anchor="t"/>
          <a:lstStyle/>
          <a:p>
            <a:pPr algn="l" marL="342900" indent="-342900">
              <a:lnSpc>
                <a:spcPts val="1350"/>
              </a:lnSpc>
              <a:buSzPct val="100000"/>
              <a:buFont typeface="+mj-lt"/>
              <a:buAutoNum type="arabicPeriod" startAt="1"/>
            </a:pPr>
            <a:r>
              <a:rPr lang="en-US" sz="850" dirty="0">
                <a:solidFill>
                  <a:srgbClr val="3B3535"/>
                </a:solidFill>
                <a:latin typeface="Sora Light" pitchFamily="34" charset="0"/>
                <a:ea typeface="Sora Light" pitchFamily="34" charset="-122"/>
                <a:cs typeface="Sora Light" pitchFamily="34" charset="-120"/>
              </a:rPr>
              <a:t>The applicant accesses the insurance company's online portal and initiates the application process for life insurance.</a:t>
            </a:r>
            <a:endParaRPr lang="en-US" sz="850" dirty="0"/>
          </a:p>
        </p:txBody>
      </p:sp>
      <p:sp>
        <p:nvSpPr>
          <p:cNvPr id="4" name="Text 2"/>
          <p:cNvSpPr/>
          <p:nvPr/>
        </p:nvSpPr>
        <p:spPr>
          <a:xfrm>
            <a:off x="379095" y="1010841"/>
            <a:ext cx="13872210" cy="173355"/>
          </a:xfrm>
          <a:prstGeom prst="rect">
            <a:avLst/>
          </a:prstGeom>
          <a:noFill/>
          <a:ln/>
        </p:spPr>
        <p:txBody>
          <a:bodyPr wrap="none" lIns="0" tIns="0" rIns="0" bIns="0" rtlCol="0" anchor="t"/>
          <a:lstStyle/>
          <a:p>
            <a:pPr algn="l" marL="342900" indent="-342900">
              <a:lnSpc>
                <a:spcPts val="1350"/>
              </a:lnSpc>
              <a:buSzPct val="100000"/>
              <a:buFont typeface="+mj-lt"/>
              <a:buAutoNum type="arabicPeriod" startAt="2"/>
            </a:pPr>
            <a:r>
              <a:rPr lang="en-US" sz="850" dirty="0">
                <a:solidFill>
                  <a:srgbClr val="3B3535"/>
                </a:solidFill>
                <a:latin typeface="Sora Light" pitchFamily="34" charset="0"/>
                <a:ea typeface="Sora Light" pitchFamily="34" charset="-122"/>
                <a:cs typeface="Sora Light" pitchFamily="34" charset="-120"/>
              </a:rPr>
              <a:t>The system prompts the applicant to enter personal information, including:</a:t>
            </a:r>
            <a:endParaRPr lang="en-US" sz="850" dirty="0"/>
          </a:p>
        </p:txBody>
      </p:sp>
      <p:sp>
        <p:nvSpPr>
          <p:cNvPr id="5" name="Text 3"/>
          <p:cNvSpPr/>
          <p:nvPr/>
        </p:nvSpPr>
        <p:spPr>
          <a:xfrm>
            <a:off x="379095" y="1222058"/>
            <a:ext cx="13872210" cy="173355"/>
          </a:xfrm>
          <a:prstGeom prst="rect">
            <a:avLst/>
          </a:prstGeom>
          <a:noFill/>
          <a:ln/>
        </p:spPr>
        <p:txBody>
          <a:bodyPr wrap="none" lIns="0" tIns="0" rIns="0" bIns="0" rtlCol="0" anchor="t"/>
          <a:lstStyle/>
          <a:p>
            <a:pPr algn="l" lvl="1" marL="685800" indent="-342900">
              <a:lnSpc>
                <a:spcPts val="1350"/>
              </a:lnSpc>
              <a:buSzPct val="100000"/>
              <a:buChar char="•"/>
            </a:pPr>
            <a:r>
              <a:rPr lang="en-US" sz="850" dirty="0">
                <a:solidFill>
                  <a:srgbClr val="3B3535"/>
                </a:solidFill>
                <a:latin typeface="Sora Light" pitchFamily="34" charset="0"/>
                <a:ea typeface="Sora Light" pitchFamily="34" charset="-122"/>
                <a:cs typeface="Sora Light" pitchFamily="34" charset="-120"/>
              </a:rPr>
              <a:t>Full name</a:t>
            </a:r>
            <a:endParaRPr lang="en-US" sz="850" dirty="0"/>
          </a:p>
        </p:txBody>
      </p:sp>
      <p:sp>
        <p:nvSpPr>
          <p:cNvPr id="6" name="Text 4"/>
          <p:cNvSpPr/>
          <p:nvPr/>
        </p:nvSpPr>
        <p:spPr>
          <a:xfrm>
            <a:off x="379095" y="1433274"/>
            <a:ext cx="13872210" cy="173355"/>
          </a:xfrm>
          <a:prstGeom prst="rect">
            <a:avLst/>
          </a:prstGeom>
          <a:noFill/>
          <a:ln/>
        </p:spPr>
        <p:txBody>
          <a:bodyPr wrap="none" lIns="0" tIns="0" rIns="0" bIns="0" rtlCol="0" anchor="t"/>
          <a:lstStyle/>
          <a:p>
            <a:pPr algn="l" lvl="1" marL="685800" indent="-342900">
              <a:lnSpc>
                <a:spcPts val="1350"/>
              </a:lnSpc>
              <a:buSzPct val="100000"/>
              <a:buChar char="•"/>
            </a:pPr>
            <a:r>
              <a:rPr lang="en-US" sz="850" dirty="0">
                <a:solidFill>
                  <a:srgbClr val="3B3535"/>
                </a:solidFill>
                <a:latin typeface="Sora Light" pitchFamily="34" charset="0"/>
                <a:ea typeface="Sora Light" pitchFamily="34" charset="-122"/>
                <a:cs typeface="Sora Light" pitchFamily="34" charset="-120"/>
              </a:rPr>
              <a:t>Date of birth (to calculate age)</a:t>
            </a:r>
            <a:endParaRPr lang="en-US" sz="850" dirty="0"/>
          </a:p>
        </p:txBody>
      </p:sp>
      <p:sp>
        <p:nvSpPr>
          <p:cNvPr id="7" name="Text 5"/>
          <p:cNvSpPr/>
          <p:nvPr/>
        </p:nvSpPr>
        <p:spPr>
          <a:xfrm>
            <a:off x="379095" y="1644491"/>
            <a:ext cx="13872210" cy="173355"/>
          </a:xfrm>
          <a:prstGeom prst="rect">
            <a:avLst/>
          </a:prstGeom>
          <a:noFill/>
          <a:ln/>
        </p:spPr>
        <p:txBody>
          <a:bodyPr wrap="none" lIns="0" tIns="0" rIns="0" bIns="0" rtlCol="0" anchor="t"/>
          <a:lstStyle/>
          <a:p>
            <a:pPr algn="l" lvl="1" marL="685800" indent="-342900">
              <a:lnSpc>
                <a:spcPts val="1350"/>
              </a:lnSpc>
              <a:buSzPct val="100000"/>
              <a:buChar char="•"/>
            </a:pPr>
            <a:r>
              <a:rPr lang="en-US" sz="850" dirty="0">
                <a:solidFill>
                  <a:srgbClr val="3B3535"/>
                </a:solidFill>
                <a:latin typeface="Sora Light" pitchFamily="34" charset="0"/>
                <a:ea typeface="Sora Light" pitchFamily="34" charset="-122"/>
                <a:cs typeface="Sora Light" pitchFamily="34" charset="-120"/>
              </a:rPr>
              <a:t>Contact information (email, phone number, address)</a:t>
            </a:r>
            <a:endParaRPr lang="en-US" sz="850" dirty="0"/>
          </a:p>
        </p:txBody>
      </p:sp>
      <p:sp>
        <p:nvSpPr>
          <p:cNvPr id="8" name="Text 6"/>
          <p:cNvSpPr/>
          <p:nvPr/>
        </p:nvSpPr>
        <p:spPr>
          <a:xfrm>
            <a:off x="379095" y="1855708"/>
            <a:ext cx="13872210" cy="173355"/>
          </a:xfrm>
          <a:prstGeom prst="rect">
            <a:avLst/>
          </a:prstGeom>
          <a:noFill/>
          <a:ln/>
        </p:spPr>
        <p:txBody>
          <a:bodyPr wrap="none" lIns="0" tIns="0" rIns="0" bIns="0" rtlCol="0" anchor="t"/>
          <a:lstStyle/>
          <a:p>
            <a:pPr algn="l" lvl="1" marL="685800" indent="-342900">
              <a:lnSpc>
                <a:spcPts val="1350"/>
              </a:lnSpc>
              <a:buSzPct val="100000"/>
              <a:buChar char="•"/>
            </a:pPr>
            <a:r>
              <a:rPr lang="en-US" sz="850" dirty="0">
                <a:solidFill>
                  <a:srgbClr val="3B3535"/>
                </a:solidFill>
                <a:latin typeface="Sora Light" pitchFamily="34" charset="0"/>
                <a:ea typeface="Sora Light" pitchFamily="34" charset="-122"/>
                <a:cs typeface="Sora Light" pitchFamily="34" charset="-120"/>
              </a:rPr>
              <a:t>Gender</a:t>
            </a:r>
            <a:endParaRPr lang="en-US" sz="850" dirty="0"/>
          </a:p>
        </p:txBody>
      </p:sp>
      <p:sp>
        <p:nvSpPr>
          <p:cNvPr id="9" name="Text 7"/>
          <p:cNvSpPr/>
          <p:nvPr/>
        </p:nvSpPr>
        <p:spPr>
          <a:xfrm>
            <a:off x="379095" y="2066925"/>
            <a:ext cx="13872210" cy="173355"/>
          </a:xfrm>
          <a:prstGeom prst="rect">
            <a:avLst/>
          </a:prstGeom>
          <a:noFill/>
          <a:ln/>
        </p:spPr>
        <p:txBody>
          <a:bodyPr wrap="none" lIns="0" tIns="0" rIns="0" bIns="0" rtlCol="0" anchor="t"/>
          <a:lstStyle/>
          <a:p>
            <a:pPr algn="l" marL="342900" indent="-342900">
              <a:lnSpc>
                <a:spcPts val="1350"/>
              </a:lnSpc>
              <a:buSzPct val="100000"/>
              <a:buFont typeface="+mj-lt"/>
              <a:buAutoNum type="arabicPeriod" startAt="3"/>
            </a:pPr>
            <a:r>
              <a:rPr lang="en-US" sz="850" dirty="0">
                <a:solidFill>
                  <a:srgbClr val="3B3535"/>
                </a:solidFill>
                <a:latin typeface="Sora Light" pitchFamily="34" charset="0"/>
                <a:ea typeface="Sora Light" pitchFamily="34" charset="-122"/>
                <a:cs typeface="Sora Light" pitchFamily="34" charset="-120"/>
              </a:rPr>
              <a:t>The applicant enters the type of insurance desired (life insurance).</a:t>
            </a:r>
            <a:endParaRPr lang="en-US" sz="850" dirty="0"/>
          </a:p>
        </p:txBody>
      </p:sp>
      <p:sp>
        <p:nvSpPr>
          <p:cNvPr id="10" name="Text 8"/>
          <p:cNvSpPr/>
          <p:nvPr/>
        </p:nvSpPr>
        <p:spPr>
          <a:xfrm>
            <a:off x="379095" y="2278142"/>
            <a:ext cx="13872210" cy="173355"/>
          </a:xfrm>
          <a:prstGeom prst="rect">
            <a:avLst/>
          </a:prstGeom>
          <a:noFill/>
          <a:ln/>
        </p:spPr>
        <p:txBody>
          <a:bodyPr wrap="none" lIns="0" tIns="0" rIns="0" bIns="0" rtlCol="0" anchor="t"/>
          <a:lstStyle/>
          <a:p>
            <a:pPr algn="l" marL="342900" indent="-342900">
              <a:lnSpc>
                <a:spcPts val="1350"/>
              </a:lnSpc>
              <a:buSzPct val="100000"/>
              <a:buFont typeface="+mj-lt"/>
              <a:buAutoNum type="arabicPeriod" startAt="4"/>
            </a:pPr>
            <a:r>
              <a:rPr lang="en-US" sz="850" dirty="0">
                <a:solidFill>
                  <a:srgbClr val="3B3535"/>
                </a:solidFill>
                <a:latin typeface="Sora Light" pitchFamily="34" charset="0"/>
                <a:ea typeface="Sora Light" pitchFamily="34" charset="-122"/>
                <a:cs typeface="Sora Light" pitchFamily="34" charset="-120"/>
              </a:rPr>
              <a:t>The system prompts the applicant to provide medical history, including:</a:t>
            </a:r>
            <a:endParaRPr lang="en-US" sz="850" dirty="0"/>
          </a:p>
        </p:txBody>
      </p:sp>
      <p:sp>
        <p:nvSpPr>
          <p:cNvPr id="11" name="Text 9"/>
          <p:cNvSpPr/>
          <p:nvPr/>
        </p:nvSpPr>
        <p:spPr>
          <a:xfrm>
            <a:off x="379095" y="2489359"/>
            <a:ext cx="13872210" cy="173355"/>
          </a:xfrm>
          <a:prstGeom prst="rect">
            <a:avLst/>
          </a:prstGeom>
          <a:noFill/>
          <a:ln/>
        </p:spPr>
        <p:txBody>
          <a:bodyPr wrap="none" lIns="0" tIns="0" rIns="0" bIns="0" rtlCol="0" anchor="t"/>
          <a:lstStyle/>
          <a:p>
            <a:pPr algn="l" lvl="1" marL="685800" indent="-342900">
              <a:lnSpc>
                <a:spcPts val="1350"/>
              </a:lnSpc>
              <a:buSzPct val="100000"/>
              <a:buChar char="•"/>
            </a:pPr>
            <a:r>
              <a:rPr lang="en-US" sz="850" dirty="0">
                <a:solidFill>
                  <a:srgbClr val="3B3535"/>
                </a:solidFill>
                <a:latin typeface="Sora Light" pitchFamily="34" charset="0"/>
                <a:ea typeface="Sora Light" pitchFamily="34" charset="-122"/>
                <a:cs typeface="Sora Light" pitchFamily="34" charset="-120"/>
              </a:rPr>
              <a:t>Pre-existing conditions</a:t>
            </a:r>
            <a:endParaRPr lang="en-US" sz="850" dirty="0"/>
          </a:p>
        </p:txBody>
      </p:sp>
      <p:sp>
        <p:nvSpPr>
          <p:cNvPr id="12" name="Text 10"/>
          <p:cNvSpPr/>
          <p:nvPr/>
        </p:nvSpPr>
        <p:spPr>
          <a:xfrm>
            <a:off x="379095" y="2700576"/>
            <a:ext cx="13872210" cy="173355"/>
          </a:xfrm>
          <a:prstGeom prst="rect">
            <a:avLst/>
          </a:prstGeom>
          <a:noFill/>
          <a:ln/>
        </p:spPr>
        <p:txBody>
          <a:bodyPr wrap="none" lIns="0" tIns="0" rIns="0" bIns="0" rtlCol="0" anchor="t"/>
          <a:lstStyle/>
          <a:p>
            <a:pPr algn="l" lvl="1" marL="685800" indent="-342900">
              <a:lnSpc>
                <a:spcPts val="1350"/>
              </a:lnSpc>
              <a:buSzPct val="100000"/>
              <a:buChar char="•"/>
            </a:pPr>
            <a:r>
              <a:rPr lang="en-US" sz="850" dirty="0">
                <a:solidFill>
                  <a:srgbClr val="3B3535"/>
                </a:solidFill>
                <a:latin typeface="Sora Light" pitchFamily="34" charset="0"/>
                <a:ea typeface="Sora Light" pitchFamily="34" charset="-122"/>
                <a:cs typeface="Sora Light" pitchFamily="34" charset="-120"/>
              </a:rPr>
              <a:t>Current medications</a:t>
            </a:r>
            <a:endParaRPr lang="en-US" sz="850" dirty="0"/>
          </a:p>
        </p:txBody>
      </p:sp>
      <p:sp>
        <p:nvSpPr>
          <p:cNvPr id="13" name="Text 11"/>
          <p:cNvSpPr/>
          <p:nvPr/>
        </p:nvSpPr>
        <p:spPr>
          <a:xfrm>
            <a:off x="379095" y="2911792"/>
            <a:ext cx="13872210" cy="173355"/>
          </a:xfrm>
          <a:prstGeom prst="rect">
            <a:avLst/>
          </a:prstGeom>
          <a:noFill/>
          <a:ln/>
        </p:spPr>
        <p:txBody>
          <a:bodyPr wrap="none" lIns="0" tIns="0" rIns="0" bIns="0" rtlCol="0" anchor="t"/>
          <a:lstStyle/>
          <a:p>
            <a:pPr algn="l" lvl="1" marL="685800" indent="-342900">
              <a:lnSpc>
                <a:spcPts val="1350"/>
              </a:lnSpc>
              <a:buSzPct val="100000"/>
              <a:buChar char="•"/>
            </a:pPr>
            <a:r>
              <a:rPr lang="en-US" sz="850" dirty="0">
                <a:solidFill>
                  <a:srgbClr val="3B3535"/>
                </a:solidFill>
                <a:latin typeface="Sora Light" pitchFamily="34" charset="0"/>
                <a:ea typeface="Sora Light" pitchFamily="34" charset="-122"/>
                <a:cs typeface="Sora Light" pitchFamily="34" charset="-120"/>
              </a:rPr>
              <a:t>Smoking status</a:t>
            </a:r>
            <a:endParaRPr lang="en-US" sz="850" dirty="0"/>
          </a:p>
        </p:txBody>
      </p:sp>
      <p:sp>
        <p:nvSpPr>
          <p:cNvPr id="14" name="Text 12"/>
          <p:cNvSpPr/>
          <p:nvPr/>
        </p:nvSpPr>
        <p:spPr>
          <a:xfrm>
            <a:off x="379095" y="3123009"/>
            <a:ext cx="13872210" cy="173355"/>
          </a:xfrm>
          <a:prstGeom prst="rect">
            <a:avLst/>
          </a:prstGeom>
          <a:noFill/>
          <a:ln/>
        </p:spPr>
        <p:txBody>
          <a:bodyPr wrap="none" lIns="0" tIns="0" rIns="0" bIns="0" rtlCol="0" anchor="t"/>
          <a:lstStyle/>
          <a:p>
            <a:pPr algn="l" lvl="1" marL="685800" indent="-342900">
              <a:lnSpc>
                <a:spcPts val="1350"/>
              </a:lnSpc>
              <a:buSzPct val="100000"/>
              <a:buChar char="•"/>
            </a:pPr>
            <a:r>
              <a:rPr lang="en-US" sz="850" dirty="0">
                <a:solidFill>
                  <a:srgbClr val="3B3535"/>
                </a:solidFill>
                <a:latin typeface="Sora Light" pitchFamily="34" charset="0"/>
                <a:ea typeface="Sora Light" pitchFamily="34" charset="-122"/>
                <a:cs typeface="Sora Light" pitchFamily="34" charset="-120"/>
              </a:rPr>
              <a:t>Family medical history</a:t>
            </a:r>
            <a:endParaRPr lang="en-US" sz="850" dirty="0"/>
          </a:p>
        </p:txBody>
      </p:sp>
      <p:sp>
        <p:nvSpPr>
          <p:cNvPr id="15" name="Text 13"/>
          <p:cNvSpPr/>
          <p:nvPr/>
        </p:nvSpPr>
        <p:spPr>
          <a:xfrm>
            <a:off x="379095" y="3334226"/>
            <a:ext cx="13872210" cy="173355"/>
          </a:xfrm>
          <a:prstGeom prst="rect">
            <a:avLst/>
          </a:prstGeom>
          <a:noFill/>
          <a:ln/>
        </p:spPr>
        <p:txBody>
          <a:bodyPr wrap="none" lIns="0" tIns="0" rIns="0" bIns="0" rtlCol="0" anchor="t"/>
          <a:lstStyle/>
          <a:p>
            <a:pPr algn="l" marL="342900" indent="-342900">
              <a:lnSpc>
                <a:spcPts val="1350"/>
              </a:lnSpc>
              <a:buSzPct val="100000"/>
              <a:buFont typeface="+mj-lt"/>
              <a:buAutoNum type="arabicPeriod" startAt="5"/>
            </a:pPr>
            <a:r>
              <a:rPr lang="en-US" sz="850" dirty="0">
                <a:solidFill>
                  <a:srgbClr val="3B3535"/>
                </a:solidFill>
                <a:latin typeface="Sora Light" pitchFamily="34" charset="0"/>
                <a:ea typeface="Sora Light" pitchFamily="34" charset="-122"/>
                <a:cs typeface="Sora Light" pitchFamily="34" charset="-120"/>
              </a:rPr>
              <a:t>The system displays health screening questions (e.g., recent hospitalizations, chronic illnesses) and the applicant provides answers.</a:t>
            </a:r>
            <a:endParaRPr lang="en-US" sz="850" dirty="0"/>
          </a:p>
        </p:txBody>
      </p:sp>
      <p:sp>
        <p:nvSpPr>
          <p:cNvPr id="16" name="Text 14"/>
          <p:cNvSpPr/>
          <p:nvPr/>
        </p:nvSpPr>
        <p:spPr>
          <a:xfrm>
            <a:off x="379095" y="3545443"/>
            <a:ext cx="13872210" cy="173355"/>
          </a:xfrm>
          <a:prstGeom prst="rect">
            <a:avLst/>
          </a:prstGeom>
          <a:noFill/>
          <a:ln/>
        </p:spPr>
        <p:txBody>
          <a:bodyPr wrap="none" lIns="0" tIns="0" rIns="0" bIns="0" rtlCol="0" anchor="t"/>
          <a:lstStyle/>
          <a:p>
            <a:pPr algn="l" marL="342900" indent="-342900">
              <a:lnSpc>
                <a:spcPts val="1350"/>
              </a:lnSpc>
              <a:buSzPct val="100000"/>
              <a:buFont typeface="+mj-lt"/>
              <a:buAutoNum type="arabicPeriod" startAt="6"/>
            </a:pPr>
            <a:r>
              <a:rPr lang="en-US" sz="850" dirty="0">
                <a:solidFill>
                  <a:srgbClr val="3B3535"/>
                </a:solidFill>
                <a:latin typeface="Sora Light" pitchFamily="34" charset="0"/>
                <a:ea typeface="Sora Light" pitchFamily="34" charset="-122"/>
                <a:cs typeface="Sora Light" pitchFamily="34" charset="-120"/>
              </a:rPr>
              <a:t>The system prompts the applicant to select billing information, including:</a:t>
            </a:r>
            <a:endParaRPr lang="en-US" sz="850" dirty="0"/>
          </a:p>
        </p:txBody>
      </p:sp>
      <p:sp>
        <p:nvSpPr>
          <p:cNvPr id="17" name="Text 15"/>
          <p:cNvSpPr/>
          <p:nvPr/>
        </p:nvSpPr>
        <p:spPr>
          <a:xfrm>
            <a:off x="379095" y="3756660"/>
            <a:ext cx="13872210" cy="173355"/>
          </a:xfrm>
          <a:prstGeom prst="rect">
            <a:avLst/>
          </a:prstGeom>
          <a:noFill/>
          <a:ln/>
        </p:spPr>
        <p:txBody>
          <a:bodyPr wrap="none" lIns="0" tIns="0" rIns="0" bIns="0" rtlCol="0" anchor="t"/>
          <a:lstStyle/>
          <a:p>
            <a:pPr algn="l" lvl="1" marL="685800" indent="-342900">
              <a:lnSpc>
                <a:spcPts val="1350"/>
              </a:lnSpc>
              <a:buSzPct val="100000"/>
              <a:buChar char="•"/>
            </a:pPr>
            <a:r>
              <a:rPr lang="en-US" sz="850" dirty="0">
                <a:solidFill>
                  <a:srgbClr val="3B3535"/>
                </a:solidFill>
                <a:latin typeface="Sora Light" pitchFamily="34" charset="0"/>
                <a:ea typeface="Sora Light" pitchFamily="34" charset="-122"/>
                <a:cs typeface="Sora Light" pitchFamily="34" charset="-120"/>
              </a:rPr>
              <a:t>Payment method (credit card, bank transfer, etc.)</a:t>
            </a:r>
            <a:endParaRPr lang="en-US" sz="850" dirty="0"/>
          </a:p>
        </p:txBody>
      </p:sp>
      <p:sp>
        <p:nvSpPr>
          <p:cNvPr id="18" name="Text 16"/>
          <p:cNvSpPr/>
          <p:nvPr/>
        </p:nvSpPr>
        <p:spPr>
          <a:xfrm>
            <a:off x="379095" y="3967877"/>
            <a:ext cx="13872210" cy="173355"/>
          </a:xfrm>
          <a:prstGeom prst="rect">
            <a:avLst/>
          </a:prstGeom>
          <a:noFill/>
          <a:ln/>
        </p:spPr>
        <p:txBody>
          <a:bodyPr wrap="none" lIns="0" tIns="0" rIns="0" bIns="0" rtlCol="0" anchor="t"/>
          <a:lstStyle/>
          <a:p>
            <a:pPr algn="l" lvl="1" marL="685800" indent="-342900">
              <a:lnSpc>
                <a:spcPts val="1350"/>
              </a:lnSpc>
              <a:buSzPct val="100000"/>
              <a:buChar char="•"/>
            </a:pPr>
            <a:r>
              <a:rPr lang="en-US" sz="850" dirty="0">
                <a:solidFill>
                  <a:srgbClr val="3B3535"/>
                </a:solidFill>
                <a:latin typeface="Sora Light" pitchFamily="34" charset="0"/>
                <a:ea typeface="Sora Light" pitchFamily="34" charset="-122"/>
                <a:cs typeface="Sora Light" pitchFamily="34" charset="-120"/>
              </a:rPr>
              <a:t>Billing frequency (monthly, quarterly, annually)</a:t>
            </a:r>
            <a:endParaRPr lang="en-US" sz="850" dirty="0"/>
          </a:p>
        </p:txBody>
      </p:sp>
      <p:sp>
        <p:nvSpPr>
          <p:cNvPr id="19" name="Text 17"/>
          <p:cNvSpPr/>
          <p:nvPr/>
        </p:nvSpPr>
        <p:spPr>
          <a:xfrm>
            <a:off x="379095" y="4179094"/>
            <a:ext cx="13872210" cy="173355"/>
          </a:xfrm>
          <a:prstGeom prst="rect">
            <a:avLst/>
          </a:prstGeom>
          <a:noFill/>
          <a:ln/>
        </p:spPr>
        <p:txBody>
          <a:bodyPr wrap="none" lIns="0" tIns="0" rIns="0" bIns="0" rtlCol="0" anchor="t"/>
          <a:lstStyle/>
          <a:p>
            <a:pPr algn="l" marL="342900" indent="-342900">
              <a:lnSpc>
                <a:spcPts val="1350"/>
              </a:lnSpc>
              <a:buSzPct val="100000"/>
              <a:buFont typeface="+mj-lt"/>
              <a:buAutoNum type="arabicPeriod" startAt="7"/>
            </a:pPr>
            <a:r>
              <a:rPr lang="en-US" sz="850" dirty="0">
                <a:solidFill>
                  <a:srgbClr val="3B3535"/>
                </a:solidFill>
                <a:latin typeface="Sora Light" pitchFamily="34" charset="0"/>
                <a:ea typeface="Sora Light" pitchFamily="34" charset="-122"/>
                <a:cs typeface="Sora Light" pitchFamily="34" charset="-120"/>
              </a:rPr>
              <a:t>The system calculates the applicant's age based on the provided date of birth and determines eligible term options:</a:t>
            </a:r>
            <a:endParaRPr lang="en-US" sz="850" dirty="0"/>
          </a:p>
        </p:txBody>
      </p:sp>
      <p:sp>
        <p:nvSpPr>
          <p:cNvPr id="20" name="Text 18"/>
          <p:cNvSpPr/>
          <p:nvPr/>
        </p:nvSpPr>
        <p:spPr>
          <a:xfrm>
            <a:off x="379095" y="4390311"/>
            <a:ext cx="13872210" cy="173355"/>
          </a:xfrm>
          <a:prstGeom prst="rect">
            <a:avLst/>
          </a:prstGeom>
          <a:noFill/>
          <a:ln/>
        </p:spPr>
        <p:txBody>
          <a:bodyPr wrap="none" lIns="0" tIns="0" rIns="0" bIns="0" rtlCol="0" anchor="t"/>
          <a:lstStyle/>
          <a:p>
            <a:pPr algn="l" lvl="1" marL="685800" indent="-342900">
              <a:lnSpc>
                <a:spcPts val="1350"/>
              </a:lnSpc>
              <a:buSzPct val="100000"/>
              <a:buChar char="•"/>
            </a:pPr>
            <a:r>
              <a:rPr lang="en-US" sz="850" dirty="0">
                <a:solidFill>
                  <a:srgbClr val="3B3535"/>
                </a:solidFill>
                <a:latin typeface="Sora Light" pitchFamily="34" charset="0"/>
                <a:ea typeface="Sora Light" pitchFamily="34" charset="-122"/>
                <a:cs typeface="Sora Light" pitchFamily="34" charset="-120"/>
              </a:rPr>
              <a:t>If the applicant is 50 to 60 years old (inclusive):</a:t>
            </a:r>
            <a:endParaRPr lang="en-US" sz="850" dirty="0"/>
          </a:p>
        </p:txBody>
      </p:sp>
      <p:sp>
        <p:nvSpPr>
          <p:cNvPr id="21" name="Text 19"/>
          <p:cNvSpPr/>
          <p:nvPr/>
        </p:nvSpPr>
        <p:spPr>
          <a:xfrm>
            <a:off x="379095" y="4601528"/>
            <a:ext cx="13872210" cy="173355"/>
          </a:xfrm>
          <a:prstGeom prst="rect">
            <a:avLst/>
          </a:prstGeom>
          <a:noFill/>
          <a:ln/>
        </p:spPr>
        <p:txBody>
          <a:bodyPr wrap="none" lIns="0" tIns="0" rIns="0" bIns="0" rtlCol="0" anchor="t"/>
          <a:lstStyle/>
          <a:p>
            <a:pPr algn="l" lvl="2" marL="1028700" indent="-342900">
              <a:lnSpc>
                <a:spcPts val="1350"/>
              </a:lnSpc>
              <a:buSzPct val="100000"/>
              <a:buChar char="•"/>
            </a:pPr>
            <a:r>
              <a:rPr lang="en-US" sz="850" dirty="0">
                <a:solidFill>
                  <a:srgbClr val="3B3535"/>
                </a:solidFill>
                <a:latin typeface="Sora Light" pitchFamily="34" charset="0"/>
                <a:ea typeface="Sora Light" pitchFamily="34" charset="-122"/>
                <a:cs typeface="Sora Light" pitchFamily="34" charset="-120"/>
              </a:rPr>
              <a:t>Display options for 10-year term and 20-year term.</a:t>
            </a:r>
            <a:endParaRPr lang="en-US" sz="850" dirty="0"/>
          </a:p>
        </p:txBody>
      </p:sp>
      <p:sp>
        <p:nvSpPr>
          <p:cNvPr id="22" name="Text 20"/>
          <p:cNvSpPr/>
          <p:nvPr/>
        </p:nvSpPr>
        <p:spPr>
          <a:xfrm>
            <a:off x="379095" y="4812744"/>
            <a:ext cx="13872210" cy="173355"/>
          </a:xfrm>
          <a:prstGeom prst="rect">
            <a:avLst/>
          </a:prstGeom>
          <a:noFill/>
          <a:ln/>
        </p:spPr>
        <p:txBody>
          <a:bodyPr wrap="none" lIns="0" tIns="0" rIns="0" bIns="0" rtlCol="0" anchor="t"/>
          <a:lstStyle/>
          <a:p>
            <a:pPr algn="l" lvl="1" marL="685800" indent="-342900">
              <a:lnSpc>
                <a:spcPts val="1350"/>
              </a:lnSpc>
              <a:buSzPct val="100000"/>
              <a:buChar char="•"/>
            </a:pPr>
            <a:r>
              <a:rPr lang="en-US" sz="850" dirty="0">
                <a:solidFill>
                  <a:srgbClr val="3B3535"/>
                </a:solidFill>
                <a:latin typeface="Sora Light" pitchFamily="34" charset="0"/>
                <a:ea typeface="Sora Light" pitchFamily="34" charset="-122"/>
                <a:cs typeface="Sora Light" pitchFamily="34" charset="-120"/>
              </a:rPr>
              <a:t>If the applicant is less than 50 years old or exactly 60 years old:</a:t>
            </a:r>
            <a:endParaRPr lang="en-US" sz="850" dirty="0"/>
          </a:p>
        </p:txBody>
      </p:sp>
      <p:sp>
        <p:nvSpPr>
          <p:cNvPr id="23" name="Text 21"/>
          <p:cNvSpPr/>
          <p:nvPr/>
        </p:nvSpPr>
        <p:spPr>
          <a:xfrm>
            <a:off x="379095" y="5023961"/>
            <a:ext cx="13872210" cy="173355"/>
          </a:xfrm>
          <a:prstGeom prst="rect">
            <a:avLst/>
          </a:prstGeom>
          <a:noFill/>
          <a:ln/>
        </p:spPr>
        <p:txBody>
          <a:bodyPr wrap="none" lIns="0" tIns="0" rIns="0" bIns="0" rtlCol="0" anchor="t"/>
          <a:lstStyle/>
          <a:p>
            <a:pPr algn="l" lvl="2" marL="1028700" indent="-342900">
              <a:lnSpc>
                <a:spcPts val="1350"/>
              </a:lnSpc>
              <a:buSzPct val="100000"/>
              <a:buChar char="•"/>
            </a:pPr>
            <a:r>
              <a:rPr lang="en-US" sz="850" dirty="0">
                <a:solidFill>
                  <a:srgbClr val="3B3535"/>
                </a:solidFill>
                <a:latin typeface="Sora Light" pitchFamily="34" charset="0"/>
                <a:ea typeface="Sora Light" pitchFamily="34" charset="-122"/>
                <a:cs typeface="Sora Light" pitchFamily="34" charset="-120"/>
              </a:rPr>
              <a:t>Display only the 10-year term option.</a:t>
            </a:r>
            <a:endParaRPr lang="en-US" sz="850" dirty="0"/>
          </a:p>
        </p:txBody>
      </p:sp>
      <p:sp>
        <p:nvSpPr>
          <p:cNvPr id="24" name="Text 22"/>
          <p:cNvSpPr/>
          <p:nvPr/>
        </p:nvSpPr>
        <p:spPr>
          <a:xfrm>
            <a:off x="379095" y="5235178"/>
            <a:ext cx="13872210" cy="173355"/>
          </a:xfrm>
          <a:prstGeom prst="rect">
            <a:avLst/>
          </a:prstGeom>
          <a:noFill/>
          <a:ln/>
        </p:spPr>
        <p:txBody>
          <a:bodyPr wrap="none" lIns="0" tIns="0" rIns="0" bIns="0" rtlCol="0" anchor="t"/>
          <a:lstStyle/>
          <a:p>
            <a:pPr algn="l" lvl="1" marL="685800" indent="-342900">
              <a:lnSpc>
                <a:spcPts val="1350"/>
              </a:lnSpc>
              <a:buSzPct val="100000"/>
              <a:buChar char="•"/>
            </a:pPr>
            <a:r>
              <a:rPr lang="en-US" sz="850" dirty="0">
                <a:solidFill>
                  <a:srgbClr val="3B3535"/>
                </a:solidFill>
                <a:latin typeface="Sora Light" pitchFamily="34" charset="0"/>
                <a:ea typeface="Sora Light" pitchFamily="34" charset="-122"/>
                <a:cs typeface="Sora Light" pitchFamily="34" charset="-120"/>
              </a:rPr>
              <a:t>If the applicant is 65 years or older:</a:t>
            </a:r>
            <a:endParaRPr lang="en-US" sz="850" dirty="0"/>
          </a:p>
        </p:txBody>
      </p:sp>
      <p:sp>
        <p:nvSpPr>
          <p:cNvPr id="25" name="Text 23"/>
          <p:cNvSpPr/>
          <p:nvPr/>
        </p:nvSpPr>
        <p:spPr>
          <a:xfrm>
            <a:off x="379095" y="5446395"/>
            <a:ext cx="13872210" cy="173355"/>
          </a:xfrm>
          <a:prstGeom prst="rect">
            <a:avLst/>
          </a:prstGeom>
          <a:noFill/>
          <a:ln/>
        </p:spPr>
        <p:txBody>
          <a:bodyPr wrap="none" lIns="0" tIns="0" rIns="0" bIns="0" rtlCol="0" anchor="t"/>
          <a:lstStyle/>
          <a:p>
            <a:pPr algn="l" lvl="2" marL="1028700" indent="-342900">
              <a:lnSpc>
                <a:spcPts val="1350"/>
              </a:lnSpc>
              <a:buSzPct val="100000"/>
              <a:buChar char="•"/>
            </a:pPr>
            <a:r>
              <a:rPr lang="en-US" sz="850" dirty="0">
                <a:solidFill>
                  <a:srgbClr val="3B3535"/>
                </a:solidFill>
                <a:latin typeface="Sora Light" pitchFamily="34" charset="0"/>
                <a:ea typeface="Sora Light" pitchFamily="34" charset="-122"/>
                <a:cs typeface="Sora Light" pitchFamily="34" charset="-120"/>
              </a:rPr>
              <a:t>Display an error message: "Sorry, you do not meet the eligibility criteria for life insurance due to age restrictions."</a:t>
            </a:r>
            <a:endParaRPr lang="en-US" sz="850" dirty="0"/>
          </a:p>
        </p:txBody>
      </p:sp>
      <p:sp>
        <p:nvSpPr>
          <p:cNvPr id="26" name="Text 24"/>
          <p:cNvSpPr/>
          <p:nvPr/>
        </p:nvSpPr>
        <p:spPr>
          <a:xfrm>
            <a:off x="379095" y="5657612"/>
            <a:ext cx="13872210" cy="173355"/>
          </a:xfrm>
          <a:prstGeom prst="rect">
            <a:avLst/>
          </a:prstGeom>
          <a:noFill/>
          <a:ln/>
        </p:spPr>
        <p:txBody>
          <a:bodyPr wrap="none" lIns="0" tIns="0" rIns="0" bIns="0" rtlCol="0" anchor="t"/>
          <a:lstStyle/>
          <a:p>
            <a:pPr algn="l" lvl="2" marL="1028700" indent="-342900">
              <a:lnSpc>
                <a:spcPts val="1350"/>
              </a:lnSpc>
              <a:buSzPct val="100000"/>
              <a:buChar char="•"/>
            </a:pPr>
            <a:r>
              <a:rPr lang="en-US" sz="850" dirty="0">
                <a:solidFill>
                  <a:srgbClr val="3B3535"/>
                </a:solidFill>
                <a:latin typeface="Sora Light" pitchFamily="34" charset="0"/>
                <a:ea typeface="Sora Light" pitchFamily="34" charset="-122"/>
                <a:cs typeface="Sora Light" pitchFamily="34" charset="-120"/>
              </a:rPr>
              <a:t>Terminate the application process.</a:t>
            </a:r>
            <a:endParaRPr lang="en-US" sz="850" dirty="0"/>
          </a:p>
        </p:txBody>
      </p:sp>
      <p:sp>
        <p:nvSpPr>
          <p:cNvPr id="27" name="Text 25"/>
          <p:cNvSpPr/>
          <p:nvPr/>
        </p:nvSpPr>
        <p:spPr>
          <a:xfrm>
            <a:off x="379095" y="5868829"/>
            <a:ext cx="13872210" cy="173355"/>
          </a:xfrm>
          <a:prstGeom prst="rect">
            <a:avLst/>
          </a:prstGeom>
          <a:noFill/>
          <a:ln/>
        </p:spPr>
        <p:txBody>
          <a:bodyPr wrap="none" lIns="0" tIns="0" rIns="0" bIns="0" rtlCol="0" anchor="t"/>
          <a:lstStyle/>
          <a:p>
            <a:pPr algn="l" marL="342900" indent="-342900">
              <a:lnSpc>
                <a:spcPts val="1350"/>
              </a:lnSpc>
              <a:buSzPct val="100000"/>
              <a:buFont typeface="+mj-lt"/>
              <a:buAutoNum type="arabicPeriod" startAt="8"/>
            </a:pPr>
            <a:r>
              <a:rPr lang="en-US" sz="850" dirty="0">
                <a:solidFill>
                  <a:srgbClr val="3B3535"/>
                </a:solidFill>
                <a:latin typeface="Sora Light" pitchFamily="34" charset="0"/>
                <a:ea typeface="Sora Light" pitchFamily="34" charset="-122"/>
                <a:cs typeface="Sora Light" pitchFamily="34" charset="-120"/>
              </a:rPr>
              <a:t>If eligible, the system displays coverage amounts based on the selected term:</a:t>
            </a:r>
            <a:endParaRPr lang="en-US" sz="850" dirty="0"/>
          </a:p>
        </p:txBody>
      </p:sp>
      <p:sp>
        <p:nvSpPr>
          <p:cNvPr id="28" name="Text 26"/>
          <p:cNvSpPr/>
          <p:nvPr/>
        </p:nvSpPr>
        <p:spPr>
          <a:xfrm>
            <a:off x="379095" y="6080046"/>
            <a:ext cx="13872210" cy="173355"/>
          </a:xfrm>
          <a:prstGeom prst="rect">
            <a:avLst/>
          </a:prstGeom>
          <a:noFill/>
          <a:ln/>
        </p:spPr>
        <p:txBody>
          <a:bodyPr wrap="none" lIns="0" tIns="0" rIns="0" bIns="0" rtlCol="0" anchor="t"/>
          <a:lstStyle/>
          <a:p>
            <a:pPr algn="l" lvl="1" marL="685800" indent="-342900">
              <a:lnSpc>
                <a:spcPts val="1350"/>
              </a:lnSpc>
              <a:buSzPct val="100000"/>
              <a:buChar char="•"/>
            </a:pPr>
            <a:r>
              <a:rPr lang="en-US" sz="850" dirty="0">
                <a:solidFill>
                  <a:srgbClr val="3B3535"/>
                </a:solidFill>
                <a:latin typeface="Sora Light" pitchFamily="34" charset="0"/>
                <a:ea typeface="Sora Light" pitchFamily="34" charset="-122"/>
                <a:cs typeface="Sora Light" pitchFamily="34" charset="-120"/>
              </a:rPr>
              <a:t>For a 20-year term:</a:t>
            </a:r>
            <a:endParaRPr lang="en-US" sz="850" dirty="0"/>
          </a:p>
        </p:txBody>
      </p:sp>
      <p:sp>
        <p:nvSpPr>
          <p:cNvPr id="29" name="Text 27"/>
          <p:cNvSpPr/>
          <p:nvPr/>
        </p:nvSpPr>
        <p:spPr>
          <a:xfrm>
            <a:off x="379095" y="6291263"/>
            <a:ext cx="13872210" cy="173355"/>
          </a:xfrm>
          <a:prstGeom prst="rect">
            <a:avLst/>
          </a:prstGeom>
          <a:noFill/>
          <a:ln/>
        </p:spPr>
        <p:txBody>
          <a:bodyPr wrap="none" lIns="0" tIns="0" rIns="0" bIns="0" rtlCol="0" anchor="t"/>
          <a:lstStyle/>
          <a:p>
            <a:pPr algn="l" lvl="2" marL="1028700" indent="-342900">
              <a:lnSpc>
                <a:spcPts val="1350"/>
              </a:lnSpc>
              <a:buSzPct val="100000"/>
              <a:buChar char="•"/>
            </a:pPr>
            <a:r>
              <a:rPr lang="en-US" sz="850" dirty="0">
                <a:solidFill>
                  <a:srgbClr val="3B3535"/>
                </a:solidFill>
                <a:latin typeface="Sora Light" pitchFamily="34" charset="0"/>
                <a:ea typeface="Sora Light" pitchFamily="34" charset="-122"/>
                <a:cs typeface="Sora Light" pitchFamily="34" charset="-120"/>
              </a:rPr>
              <a:t>$2,300</a:t>
            </a:r>
            <a:endParaRPr lang="en-US" sz="850" dirty="0"/>
          </a:p>
        </p:txBody>
      </p:sp>
      <p:sp>
        <p:nvSpPr>
          <p:cNvPr id="30" name="Text 28"/>
          <p:cNvSpPr/>
          <p:nvPr/>
        </p:nvSpPr>
        <p:spPr>
          <a:xfrm>
            <a:off x="379095" y="6502479"/>
            <a:ext cx="13872210" cy="173355"/>
          </a:xfrm>
          <a:prstGeom prst="rect">
            <a:avLst/>
          </a:prstGeom>
          <a:noFill/>
          <a:ln/>
        </p:spPr>
        <p:txBody>
          <a:bodyPr wrap="none" lIns="0" tIns="0" rIns="0" bIns="0" rtlCol="0" anchor="t"/>
          <a:lstStyle/>
          <a:p>
            <a:pPr algn="l" lvl="2" marL="1028700" indent="-342900">
              <a:lnSpc>
                <a:spcPts val="1350"/>
              </a:lnSpc>
              <a:buSzPct val="100000"/>
              <a:buChar char="•"/>
            </a:pPr>
            <a:r>
              <a:rPr lang="en-US" sz="850" dirty="0">
                <a:solidFill>
                  <a:srgbClr val="3B3535"/>
                </a:solidFill>
                <a:latin typeface="Sora Light" pitchFamily="34" charset="0"/>
                <a:ea typeface="Sora Light" pitchFamily="34" charset="-122"/>
                <a:cs typeface="Sora Light" pitchFamily="34" charset="-120"/>
              </a:rPr>
              <a:t>$5,000</a:t>
            </a:r>
            <a:endParaRPr lang="en-US" sz="850" dirty="0"/>
          </a:p>
        </p:txBody>
      </p:sp>
      <p:sp>
        <p:nvSpPr>
          <p:cNvPr id="31" name="Text 29"/>
          <p:cNvSpPr/>
          <p:nvPr/>
        </p:nvSpPr>
        <p:spPr>
          <a:xfrm>
            <a:off x="379095" y="6713696"/>
            <a:ext cx="13872210" cy="173355"/>
          </a:xfrm>
          <a:prstGeom prst="rect">
            <a:avLst/>
          </a:prstGeom>
          <a:noFill/>
          <a:ln/>
        </p:spPr>
        <p:txBody>
          <a:bodyPr wrap="none" lIns="0" tIns="0" rIns="0" bIns="0" rtlCol="0" anchor="t"/>
          <a:lstStyle/>
          <a:p>
            <a:pPr algn="l" lvl="2" marL="1028700" indent="-342900">
              <a:lnSpc>
                <a:spcPts val="1350"/>
              </a:lnSpc>
              <a:buSzPct val="100000"/>
              <a:buChar char="•"/>
            </a:pPr>
            <a:r>
              <a:rPr lang="en-US" sz="850" dirty="0">
                <a:solidFill>
                  <a:srgbClr val="3B3535"/>
                </a:solidFill>
                <a:latin typeface="Sora Light" pitchFamily="34" charset="0"/>
                <a:ea typeface="Sora Light" pitchFamily="34" charset="-122"/>
                <a:cs typeface="Sora Light" pitchFamily="34" charset="-120"/>
              </a:rPr>
              <a:t>$1,000,000</a:t>
            </a:r>
            <a:endParaRPr lang="en-US" sz="850" dirty="0"/>
          </a:p>
        </p:txBody>
      </p:sp>
      <p:sp>
        <p:nvSpPr>
          <p:cNvPr id="32" name="Text 30"/>
          <p:cNvSpPr/>
          <p:nvPr/>
        </p:nvSpPr>
        <p:spPr>
          <a:xfrm>
            <a:off x="379095" y="6924913"/>
            <a:ext cx="13872210" cy="173355"/>
          </a:xfrm>
          <a:prstGeom prst="rect">
            <a:avLst/>
          </a:prstGeom>
          <a:noFill/>
          <a:ln/>
        </p:spPr>
        <p:txBody>
          <a:bodyPr wrap="none" lIns="0" tIns="0" rIns="0" bIns="0" rtlCol="0" anchor="t"/>
          <a:lstStyle/>
          <a:p>
            <a:pPr algn="l" lvl="1" marL="685800" indent="-342900">
              <a:lnSpc>
                <a:spcPts val="1350"/>
              </a:lnSpc>
              <a:buSzPct val="100000"/>
              <a:buChar char="•"/>
            </a:pPr>
            <a:r>
              <a:rPr lang="en-US" sz="850" dirty="0">
                <a:solidFill>
                  <a:srgbClr val="3B3535"/>
                </a:solidFill>
                <a:latin typeface="Sora Light" pitchFamily="34" charset="0"/>
                <a:ea typeface="Sora Light" pitchFamily="34" charset="-122"/>
                <a:cs typeface="Sora Light" pitchFamily="34" charset="-120"/>
              </a:rPr>
              <a:t>For a 10-year term:</a:t>
            </a:r>
            <a:endParaRPr lang="en-US" sz="850" dirty="0"/>
          </a:p>
        </p:txBody>
      </p:sp>
      <p:sp>
        <p:nvSpPr>
          <p:cNvPr id="33" name="Text 31"/>
          <p:cNvSpPr/>
          <p:nvPr/>
        </p:nvSpPr>
        <p:spPr>
          <a:xfrm>
            <a:off x="379095" y="7136130"/>
            <a:ext cx="13872210" cy="173355"/>
          </a:xfrm>
          <a:prstGeom prst="rect">
            <a:avLst/>
          </a:prstGeom>
          <a:noFill/>
          <a:ln/>
        </p:spPr>
        <p:txBody>
          <a:bodyPr wrap="none" lIns="0" tIns="0" rIns="0" bIns="0" rtlCol="0" anchor="t"/>
          <a:lstStyle/>
          <a:p>
            <a:pPr algn="l" lvl="2" marL="1028700" indent="-342900">
              <a:lnSpc>
                <a:spcPts val="1350"/>
              </a:lnSpc>
              <a:buSzPct val="100000"/>
              <a:buChar char="•"/>
            </a:pPr>
            <a:r>
              <a:rPr lang="en-US" sz="850" dirty="0">
                <a:solidFill>
                  <a:srgbClr val="3B3535"/>
                </a:solidFill>
                <a:latin typeface="Sora Light" pitchFamily="34" charset="0"/>
                <a:ea typeface="Sora Light" pitchFamily="34" charset="-122"/>
                <a:cs typeface="Sora Light" pitchFamily="34" charset="-120"/>
              </a:rPr>
              <a:t>$2,500</a:t>
            </a:r>
            <a:endParaRPr lang="en-US" sz="850" dirty="0"/>
          </a:p>
        </p:txBody>
      </p:sp>
      <p:sp>
        <p:nvSpPr>
          <p:cNvPr id="34" name="Text 32"/>
          <p:cNvSpPr/>
          <p:nvPr/>
        </p:nvSpPr>
        <p:spPr>
          <a:xfrm>
            <a:off x="379095" y="7347347"/>
            <a:ext cx="13872210" cy="173355"/>
          </a:xfrm>
          <a:prstGeom prst="rect">
            <a:avLst/>
          </a:prstGeom>
          <a:noFill/>
          <a:ln/>
        </p:spPr>
        <p:txBody>
          <a:bodyPr wrap="none" lIns="0" tIns="0" rIns="0" bIns="0" rtlCol="0" anchor="t"/>
          <a:lstStyle/>
          <a:p>
            <a:pPr algn="l" lvl="2" marL="1028700" indent="-342900">
              <a:lnSpc>
                <a:spcPts val="1350"/>
              </a:lnSpc>
              <a:buSzPct val="100000"/>
              <a:buChar char="•"/>
            </a:pPr>
            <a:r>
              <a:rPr lang="en-US" sz="850" dirty="0">
                <a:solidFill>
                  <a:srgbClr val="3B3535"/>
                </a:solidFill>
                <a:latin typeface="Sora Light" pitchFamily="34" charset="0"/>
                <a:ea typeface="Sora Light" pitchFamily="34" charset="-122"/>
                <a:cs typeface="Sora Light" pitchFamily="34" charset="-120"/>
              </a:rPr>
              <a:t>$5,000</a:t>
            </a:r>
            <a:endParaRPr lang="en-US" sz="850" dirty="0"/>
          </a:p>
        </p:txBody>
      </p:sp>
      <p:sp>
        <p:nvSpPr>
          <p:cNvPr id="35" name="Text 33"/>
          <p:cNvSpPr/>
          <p:nvPr/>
        </p:nvSpPr>
        <p:spPr>
          <a:xfrm>
            <a:off x="379095" y="7558564"/>
            <a:ext cx="13872210" cy="173355"/>
          </a:xfrm>
          <a:prstGeom prst="rect">
            <a:avLst/>
          </a:prstGeom>
          <a:noFill/>
          <a:ln/>
        </p:spPr>
        <p:txBody>
          <a:bodyPr wrap="none" lIns="0" tIns="0" rIns="0" bIns="0" rtlCol="0" anchor="t"/>
          <a:lstStyle/>
          <a:p>
            <a:pPr algn="l" lvl="2" marL="1028700" indent="-342900">
              <a:lnSpc>
                <a:spcPts val="1350"/>
              </a:lnSpc>
              <a:buSzPct val="100000"/>
              <a:buChar char="•"/>
            </a:pPr>
            <a:r>
              <a:rPr lang="en-US" sz="850" dirty="0">
                <a:solidFill>
                  <a:srgbClr val="3B3535"/>
                </a:solidFill>
                <a:latin typeface="Sora Light" pitchFamily="34" charset="0"/>
                <a:ea typeface="Sora Light" pitchFamily="34" charset="-122"/>
                <a:cs typeface="Sora Light" pitchFamily="34" charset="-120"/>
              </a:rPr>
              <a:t>$7,500</a:t>
            </a:r>
            <a:endParaRPr lang="en-US" sz="850" dirty="0"/>
          </a:p>
        </p:txBody>
      </p:sp>
      <p:sp>
        <p:nvSpPr>
          <p:cNvPr id="36" name="Text 34"/>
          <p:cNvSpPr/>
          <p:nvPr/>
        </p:nvSpPr>
        <p:spPr>
          <a:xfrm>
            <a:off x="379095" y="7769781"/>
            <a:ext cx="13872210" cy="173355"/>
          </a:xfrm>
          <a:prstGeom prst="rect">
            <a:avLst/>
          </a:prstGeom>
          <a:noFill/>
          <a:ln/>
        </p:spPr>
        <p:txBody>
          <a:bodyPr wrap="none" lIns="0" tIns="0" rIns="0" bIns="0" rtlCol="0" anchor="t"/>
          <a:lstStyle/>
          <a:p>
            <a:pPr algn="l" lvl="2" marL="1028700" indent="-342900">
              <a:lnSpc>
                <a:spcPts val="1350"/>
              </a:lnSpc>
              <a:buSzPct val="100000"/>
              <a:buChar char="•"/>
            </a:pPr>
            <a:r>
              <a:rPr lang="en-US" sz="850" dirty="0">
                <a:solidFill>
                  <a:srgbClr val="3B3535"/>
                </a:solidFill>
                <a:latin typeface="Sora Light" pitchFamily="34" charset="0"/>
                <a:ea typeface="Sora Light" pitchFamily="34" charset="-122"/>
                <a:cs typeface="Sora Light" pitchFamily="34" charset="-120"/>
              </a:rPr>
              <a:t>$1,000,000</a:t>
            </a:r>
            <a:endParaRPr lang="en-US" sz="850" dirty="0"/>
          </a:p>
        </p:txBody>
      </p:sp>
      <p:sp>
        <p:nvSpPr>
          <p:cNvPr id="37" name="Text 35"/>
          <p:cNvSpPr/>
          <p:nvPr/>
        </p:nvSpPr>
        <p:spPr>
          <a:xfrm>
            <a:off x="379095" y="7980998"/>
            <a:ext cx="13872210" cy="173355"/>
          </a:xfrm>
          <a:prstGeom prst="rect">
            <a:avLst/>
          </a:prstGeom>
          <a:noFill/>
          <a:ln/>
        </p:spPr>
        <p:txBody>
          <a:bodyPr wrap="none" lIns="0" tIns="0" rIns="0" bIns="0" rtlCol="0" anchor="t"/>
          <a:lstStyle/>
          <a:p>
            <a:pPr algn="l" lvl="2" marL="1028700" indent="-342900">
              <a:lnSpc>
                <a:spcPts val="1350"/>
              </a:lnSpc>
              <a:buSzPct val="100000"/>
              <a:buChar char="•"/>
            </a:pPr>
            <a:r>
              <a:rPr lang="en-US" sz="850" dirty="0">
                <a:solidFill>
                  <a:srgbClr val="3B3535"/>
                </a:solidFill>
                <a:latin typeface="Sora Light" pitchFamily="34" charset="0"/>
                <a:ea typeface="Sora Light" pitchFamily="34" charset="-122"/>
                <a:cs typeface="Sora Light" pitchFamily="34" charset="-120"/>
              </a:rPr>
              <a:t>$1,200,000</a:t>
            </a:r>
            <a:endParaRPr lang="en-US" sz="850" dirty="0"/>
          </a:p>
        </p:txBody>
      </p:sp>
      <p:sp>
        <p:nvSpPr>
          <p:cNvPr id="38" name="Text 36"/>
          <p:cNvSpPr/>
          <p:nvPr/>
        </p:nvSpPr>
        <p:spPr>
          <a:xfrm>
            <a:off x="379095" y="8192214"/>
            <a:ext cx="13872210" cy="173355"/>
          </a:xfrm>
          <a:prstGeom prst="rect">
            <a:avLst/>
          </a:prstGeom>
          <a:noFill/>
          <a:ln/>
        </p:spPr>
        <p:txBody>
          <a:bodyPr wrap="none" lIns="0" tIns="0" rIns="0" bIns="0" rtlCol="0" anchor="t"/>
          <a:lstStyle/>
          <a:p>
            <a:pPr algn="l" lvl="2" marL="1028700" indent="-342900">
              <a:lnSpc>
                <a:spcPts val="1350"/>
              </a:lnSpc>
              <a:buSzPct val="100000"/>
              <a:buChar char="•"/>
            </a:pPr>
            <a:r>
              <a:rPr lang="en-US" sz="850" dirty="0">
                <a:solidFill>
                  <a:srgbClr val="3B3535"/>
                </a:solidFill>
                <a:latin typeface="Sora Light" pitchFamily="34" charset="0"/>
                <a:ea typeface="Sora Light" pitchFamily="34" charset="-122"/>
                <a:cs typeface="Sora Light" pitchFamily="34" charset="-120"/>
              </a:rPr>
              <a:t>$1,500,000</a:t>
            </a:r>
            <a:endParaRPr lang="en-US" sz="850" dirty="0"/>
          </a:p>
        </p:txBody>
      </p:sp>
      <p:sp>
        <p:nvSpPr>
          <p:cNvPr id="39" name="Text 37"/>
          <p:cNvSpPr/>
          <p:nvPr/>
        </p:nvSpPr>
        <p:spPr>
          <a:xfrm>
            <a:off x="379095" y="8403431"/>
            <a:ext cx="13872210" cy="173355"/>
          </a:xfrm>
          <a:prstGeom prst="rect">
            <a:avLst/>
          </a:prstGeom>
          <a:noFill/>
          <a:ln/>
        </p:spPr>
        <p:txBody>
          <a:bodyPr wrap="none" lIns="0" tIns="0" rIns="0" bIns="0" rtlCol="0" anchor="t"/>
          <a:lstStyle/>
          <a:p>
            <a:pPr algn="l" lvl="2" marL="1028700" indent="-342900">
              <a:lnSpc>
                <a:spcPts val="1350"/>
              </a:lnSpc>
              <a:buSzPct val="100000"/>
              <a:buChar char="•"/>
            </a:pPr>
            <a:r>
              <a:rPr lang="en-US" sz="850" dirty="0">
                <a:solidFill>
                  <a:srgbClr val="3B3535"/>
                </a:solidFill>
                <a:latin typeface="Sora Light" pitchFamily="34" charset="0"/>
                <a:ea typeface="Sora Light" pitchFamily="34" charset="-122"/>
                <a:cs typeface="Sora Light" pitchFamily="34" charset="-120"/>
              </a:rPr>
              <a:t>$1,750,000</a:t>
            </a:r>
            <a:endParaRPr lang="en-US" sz="850" dirty="0"/>
          </a:p>
        </p:txBody>
      </p:sp>
      <p:sp>
        <p:nvSpPr>
          <p:cNvPr id="40" name="Text 38"/>
          <p:cNvSpPr/>
          <p:nvPr/>
        </p:nvSpPr>
        <p:spPr>
          <a:xfrm>
            <a:off x="379095" y="8614648"/>
            <a:ext cx="13872210" cy="173355"/>
          </a:xfrm>
          <a:prstGeom prst="rect">
            <a:avLst/>
          </a:prstGeom>
          <a:noFill/>
          <a:ln/>
        </p:spPr>
        <p:txBody>
          <a:bodyPr wrap="none" lIns="0" tIns="0" rIns="0" bIns="0" rtlCol="0" anchor="t"/>
          <a:lstStyle/>
          <a:p>
            <a:pPr algn="l" lvl="2" marL="1028700" indent="-342900">
              <a:lnSpc>
                <a:spcPts val="1350"/>
              </a:lnSpc>
              <a:buSzPct val="100000"/>
              <a:buChar char="•"/>
            </a:pPr>
            <a:r>
              <a:rPr lang="en-US" sz="850" dirty="0">
                <a:solidFill>
                  <a:srgbClr val="3B3535"/>
                </a:solidFill>
                <a:latin typeface="Sora Light" pitchFamily="34" charset="0"/>
                <a:ea typeface="Sora Light" pitchFamily="34" charset="-122"/>
                <a:cs typeface="Sora Light" pitchFamily="34" charset="-120"/>
              </a:rPr>
              <a:t>$2,000,000</a:t>
            </a:r>
            <a:endParaRPr lang="en-US" sz="850" dirty="0"/>
          </a:p>
        </p:txBody>
      </p:sp>
      <p:sp>
        <p:nvSpPr>
          <p:cNvPr id="41" name="Text 39"/>
          <p:cNvSpPr/>
          <p:nvPr/>
        </p:nvSpPr>
        <p:spPr>
          <a:xfrm>
            <a:off x="379095" y="8825865"/>
            <a:ext cx="13872210" cy="173355"/>
          </a:xfrm>
          <a:prstGeom prst="rect">
            <a:avLst/>
          </a:prstGeom>
          <a:noFill/>
          <a:ln/>
        </p:spPr>
        <p:txBody>
          <a:bodyPr wrap="none" lIns="0" tIns="0" rIns="0" bIns="0" rtlCol="0" anchor="t"/>
          <a:lstStyle/>
          <a:p>
            <a:pPr algn="l" marL="342900" indent="-342900">
              <a:lnSpc>
                <a:spcPts val="1350"/>
              </a:lnSpc>
              <a:buSzPct val="100000"/>
              <a:buFont typeface="+mj-lt"/>
              <a:buAutoNum type="arabicPeriod" startAt="9"/>
            </a:pPr>
            <a:r>
              <a:rPr lang="en-US" sz="850" dirty="0">
                <a:solidFill>
                  <a:srgbClr val="3B3535"/>
                </a:solidFill>
                <a:latin typeface="Sora Light" pitchFamily="34" charset="0"/>
                <a:ea typeface="Sora Light" pitchFamily="34" charset="-122"/>
                <a:cs typeface="Sora Light" pitchFamily="34" charset="-120"/>
              </a:rPr>
              <a:t>The applicant selects a coverage amount from the displayed options.</a:t>
            </a:r>
            <a:endParaRPr lang="en-US" sz="850" dirty="0"/>
          </a:p>
        </p:txBody>
      </p:sp>
      <p:sp>
        <p:nvSpPr>
          <p:cNvPr id="42" name="Text 40"/>
          <p:cNvSpPr/>
          <p:nvPr/>
        </p:nvSpPr>
        <p:spPr>
          <a:xfrm>
            <a:off x="379095" y="9037082"/>
            <a:ext cx="13872210" cy="173355"/>
          </a:xfrm>
          <a:prstGeom prst="rect">
            <a:avLst/>
          </a:prstGeom>
          <a:noFill/>
          <a:ln/>
        </p:spPr>
        <p:txBody>
          <a:bodyPr wrap="none" lIns="0" tIns="0" rIns="0" bIns="0" rtlCol="0" anchor="t"/>
          <a:lstStyle/>
          <a:p>
            <a:pPr algn="l" marL="342900" indent="-342900">
              <a:lnSpc>
                <a:spcPts val="1350"/>
              </a:lnSpc>
              <a:buSzPct val="100000"/>
              <a:buFont typeface="+mj-lt"/>
              <a:buAutoNum type="arabicPeriod" startAt="10"/>
            </a:pPr>
            <a:r>
              <a:rPr lang="en-US" sz="850" dirty="0">
                <a:solidFill>
                  <a:srgbClr val="3B3535"/>
                </a:solidFill>
                <a:latin typeface="Sora Light" pitchFamily="34" charset="0"/>
                <a:ea typeface="Sora Light" pitchFamily="34" charset="-122"/>
                <a:cs typeface="Sora Light" pitchFamily="34" charset="-120"/>
              </a:rPr>
              <a:t>The system displays optional coverages:</a:t>
            </a:r>
            <a:endParaRPr lang="en-US" sz="850" dirty="0"/>
          </a:p>
        </p:txBody>
      </p:sp>
      <p:sp>
        <p:nvSpPr>
          <p:cNvPr id="43" name="Text 41"/>
          <p:cNvSpPr/>
          <p:nvPr/>
        </p:nvSpPr>
        <p:spPr>
          <a:xfrm>
            <a:off x="379095" y="9248299"/>
            <a:ext cx="13872210" cy="173355"/>
          </a:xfrm>
          <a:prstGeom prst="rect">
            <a:avLst/>
          </a:prstGeom>
          <a:noFill/>
          <a:ln/>
        </p:spPr>
        <p:txBody>
          <a:bodyPr wrap="none" lIns="0" tIns="0" rIns="0" bIns="0" rtlCol="0" anchor="t"/>
          <a:lstStyle/>
          <a:p>
            <a:pPr algn="l" lvl="1" marL="685800" indent="-342900">
              <a:lnSpc>
                <a:spcPts val="1350"/>
              </a:lnSpc>
              <a:buSzPct val="100000"/>
              <a:buChar char="•"/>
            </a:pPr>
            <a:r>
              <a:rPr lang="en-US" sz="850" b="1" dirty="0">
                <a:solidFill>
                  <a:srgbClr val="3B3535"/>
                </a:solidFill>
                <a:latin typeface="Sora Light" pitchFamily="34" charset="0"/>
                <a:ea typeface="Sora Light" pitchFamily="34" charset="-122"/>
                <a:cs typeface="Sora Light" pitchFamily="34" charset="-120"/>
              </a:rPr>
              <a:t>Dependent Child Coverage</a:t>
            </a:r>
            <a:pPr algn="l" lvl="1" indent="0" marL="0">
              <a:lnSpc>
                <a:spcPts val="1350"/>
              </a:lnSpc>
              <a:buNone/>
            </a:pPr>
            <a:r>
              <a:rPr lang="en-US" sz="850" dirty="0">
                <a:solidFill>
                  <a:srgbClr val="3B3535"/>
                </a:solidFill>
                <a:latin typeface="Sora Light" pitchFamily="34" charset="0"/>
                <a:ea typeface="Sora Light" pitchFamily="34" charset="-122"/>
                <a:cs typeface="Sora Light" pitchFamily="34" charset="-120"/>
              </a:rPr>
              <a:t>: Available if the applicant is not an existing customer of the insurance company or is an existing customer of XYZ Insurance Company but has not already selected this option in another policy.</a:t>
            </a:r>
            <a:endParaRPr lang="en-US" sz="850" dirty="0"/>
          </a:p>
        </p:txBody>
      </p:sp>
      <p:sp>
        <p:nvSpPr>
          <p:cNvPr id="44" name="Text 42"/>
          <p:cNvSpPr/>
          <p:nvPr/>
        </p:nvSpPr>
        <p:spPr>
          <a:xfrm>
            <a:off x="379095" y="9459516"/>
            <a:ext cx="13872210" cy="173355"/>
          </a:xfrm>
          <a:prstGeom prst="rect">
            <a:avLst/>
          </a:prstGeom>
          <a:noFill/>
          <a:ln/>
        </p:spPr>
        <p:txBody>
          <a:bodyPr wrap="none" lIns="0" tIns="0" rIns="0" bIns="0" rtlCol="0" anchor="t"/>
          <a:lstStyle/>
          <a:p>
            <a:pPr algn="l" lvl="1" marL="685800" indent="-342900">
              <a:lnSpc>
                <a:spcPts val="1350"/>
              </a:lnSpc>
              <a:buSzPct val="100000"/>
              <a:buChar char="•"/>
            </a:pPr>
            <a:r>
              <a:rPr lang="en-US" sz="850" b="1" dirty="0">
                <a:solidFill>
                  <a:srgbClr val="3B3535"/>
                </a:solidFill>
                <a:latin typeface="Sora Light" pitchFamily="34" charset="0"/>
                <a:ea typeface="Sora Light" pitchFamily="34" charset="-122"/>
                <a:cs typeface="Sora Light" pitchFamily="34" charset="-120"/>
              </a:rPr>
              <a:t>Disability Distribution Coverage</a:t>
            </a:r>
            <a:pPr algn="l" lvl="1" indent="0" marL="0">
              <a:lnSpc>
                <a:spcPts val="1350"/>
              </a:lnSpc>
              <a:buNone/>
            </a:pPr>
            <a:r>
              <a:rPr lang="en-US" sz="850" dirty="0">
                <a:solidFill>
                  <a:srgbClr val="3B3535"/>
                </a:solidFill>
                <a:latin typeface="Sora Light" pitchFamily="34" charset="0"/>
                <a:ea typeface="Sora Light" pitchFamily="34" charset="-122"/>
                <a:cs typeface="Sora Light" pitchFamily="34" charset="-120"/>
              </a:rPr>
              <a:t>: Available if the applicant is less than 60 years old.</a:t>
            </a:r>
            <a:endParaRPr lang="en-US" sz="850" dirty="0"/>
          </a:p>
        </p:txBody>
      </p:sp>
      <p:sp>
        <p:nvSpPr>
          <p:cNvPr id="45" name="Text 43"/>
          <p:cNvSpPr/>
          <p:nvPr/>
        </p:nvSpPr>
        <p:spPr>
          <a:xfrm>
            <a:off x="379095" y="9670733"/>
            <a:ext cx="13872210" cy="173355"/>
          </a:xfrm>
          <a:prstGeom prst="rect">
            <a:avLst/>
          </a:prstGeom>
          <a:noFill/>
          <a:ln/>
        </p:spPr>
        <p:txBody>
          <a:bodyPr wrap="none" lIns="0" tIns="0" rIns="0" bIns="0" rtlCol="0" anchor="t"/>
          <a:lstStyle/>
          <a:p>
            <a:pPr algn="l" lvl="1" marL="685800" indent="-342900">
              <a:lnSpc>
                <a:spcPts val="1350"/>
              </a:lnSpc>
              <a:buSzPct val="100000"/>
              <a:buChar char="•"/>
            </a:pPr>
            <a:r>
              <a:rPr lang="en-US" sz="850" b="1" dirty="0">
                <a:solidFill>
                  <a:srgbClr val="3B3535"/>
                </a:solidFill>
                <a:latin typeface="Sora Light" pitchFamily="34" charset="0"/>
                <a:ea typeface="Sora Light" pitchFamily="34" charset="-122"/>
                <a:cs typeface="Sora Light" pitchFamily="34" charset="-120"/>
              </a:rPr>
              <a:t>Accidental Death and Dismemberment Coverage</a:t>
            </a:r>
            <a:pPr algn="l" lvl="1" indent="0" marL="0">
              <a:lnSpc>
                <a:spcPts val="1350"/>
              </a:lnSpc>
              <a:buNone/>
            </a:pPr>
            <a:r>
              <a:rPr lang="en-US" sz="850" dirty="0">
                <a:solidFill>
                  <a:srgbClr val="3B3535"/>
                </a:solidFill>
                <a:latin typeface="Sora Light" pitchFamily="34" charset="0"/>
                <a:ea typeface="Sora Light" pitchFamily="34" charset="-122"/>
                <a:cs typeface="Sora Light" pitchFamily="34" charset="-120"/>
              </a:rPr>
              <a:t>: Always displayed.</a:t>
            </a:r>
            <a:endParaRPr lang="en-US" sz="850" dirty="0"/>
          </a:p>
        </p:txBody>
      </p:sp>
      <p:sp>
        <p:nvSpPr>
          <p:cNvPr id="46" name="Text 44"/>
          <p:cNvSpPr/>
          <p:nvPr/>
        </p:nvSpPr>
        <p:spPr>
          <a:xfrm>
            <a:off x="379095" y="9881949"/>
            <a:ext cx="13872210" cy="173355"/>
          </a:xfrm>
          <a:prstGeom prst="rect">
            <a:avLst/>
          </a:prstGeom>
          <a:noFill/>
          <a:ln/>
        </p:spPr>
        <p:txBody>
          <a:bodyPr wrap="none" lIns="0" tIns="0" rIns="0" bIns="0" rtlCol="0" anchor="t"/>
          <a:lstStyle/>
          <a:p>
            <a:pPr algn="l" marL="342900" indent="-342900">
              <a:lnSpc>
                <a:spcPts val="1350"/>
              </a:lnSpc>
              <a:buSzPct val="100000"/>
              <a:buFont typeface="+mj-lt"/>
              <a:buAutoNum type="arabicPeriod" startAt="11"/>
            </a:pPr>
            <a:r>
              <a:rPr lang="en-US" sz="850" dirty="0">
                <a:solidFill>
                  <a:srgbClr val="3B3535"/>
                </a:solidFill>
                <a:latin typeface="Sora Light" pitchFamily="34" charset="0"/>
                <a:ea typeface="Sora Light" pitchFamily="34" charset="-122"/>
                <a:cs typeface="Sora Light" pitchFamily="34" charset="-120"/>
              </a:rPr>
              <a:t>The applicant selects any desired optional coverages.</a:t>
            </a:r>
            <a:endParaRPr lang="en-US" sz="850" dirty="0"/>
          </a:p>
        </p:txBody>
      </p:sp>
      <p:sp>
        <p:nvSpPr>
          <p:cNvPr id="47" name="Text 45"/>
          <p:cNvSpPr/>
          <p:nvPr/>
        </p:nvSpPr>
        <p:spPr>
          <a:xfrm>
            <a:off x="379095" y="10093166"/>
            <a:ext cx="13872210" cy="173355"/>
          </a:xfrm>
          <a:prstGeom prst="rect">
            <a:avLst/>
          </a:prstGeom>
          <a:noFill/>
          <a:ln/>
        </p:spPr>
        <p:txBody>
          <a:bodyPr wrap="none" lIns="0" tIns="0" rIns="0" bIns="0" rtlCol="0" anchor="t"/>
          <a:lstStyle/>
          <a:p>
            <a:pPr algn="l" marL="342900" indent="-342900">
              <a:lnSpc>
                <a:spcPts val="1350"/>
              </a:lnSpc>
              <a:buSzPct val="100000"/>
              <a:buFont typeface="+mj-lt"/>
              <a:buAutoNum type="arabicPeriod" startAt="12"/>
            </a:pPr>
            <a:r>
              <a:rPr lang="en-US" sz="850" dirty="0">
                <a:solidFill>
                  <a:srgbClr val="3B3535"/>
                </a:solidFill>
                <a:latin typeface="Sora Light" pitchFamily="34" charset="0"/>
                <a:ea typeface="Sora Light" pitchFamily="34" charset="-122"/>
                <a:cs typeface="Sora Light" pitchFamily="34" charset="-120"/>
              </a:rPr>
              <a:t>The system prompts the applicant to review all entered information, including personal details, medical history, billing information, selected term, coverage amount, and optional coverages.</a:t>
            </a:r>
            <a:endParaRPr lang="en-US" sz="850" dirty="0"/>
          </a:p>
        </p:txBody>
      </p:sp>
      <p:sp>
        <p:nvSpPr>
          <p:cNvPr id="48" name="Text 46"/>
          <p:cNvSpPr/>
          <p:nvPr/>
        </p:nvSpPr>
        <p:spPr>
          <a:xfrm>
            <a:off x="379095" y="10304383"/>
            <a:ext cx="13872210" cy="173355"/>
          </a:xfrm>
          <a:prstGeom prst="rect">
            <a:avLst/>
          </a:prstGeom>
          <a:noFill/>
          <a:ln/>
        </p:spPr>
        <p:txBody>
          <a:bodyPr wrap="none" lIns="0" tIns="0" rIns="0" bIns="0" rtlCol="0" anchor="t"/>
          <a:lstStyle/>
          <a:p>
            <a:pPr algn="l" marL="342900" indent="-342900">
              <a:lnSpc>
                <a:spcPts val="1350"/>
              </a:lnSpc>
              <a:buSzPct val="100000"/>
              <a:buFont typeface="+mj-lt"/>
              <a:buAutoNum type="arabicPeriod" startAt="13"/>
            </a:pPr>
            <a:r>
              <a:rPr lang="en-US" sz="850" dirty="0">
                <a:solidFill>
                  <a:srgbClr val="3B3535"/>
                </a:solidFill>
                <a:latin typeface="Sora Light" pitchFamily="34" charset="0"/>
                <a:ea typeface="Sora Light" pitchFamily="34" charset="-122"/>
                <a:cs typeface="Sora Light" pitchFamily="34" charset="-120"/>
              </a:rPr>
              <a:t>The applicant confirms the information and submits the application.</a:t>
            </a:r>
            <a:endParaRPr lang="en-US" sz="850" dirty="0"/>
          </a:p>
        </p:txBody>
      </p:sp>
      <p:sp>
        <p:nvSpPr>
          <p:cNvPr id="49" name="Text 47"/>
          <p:cNvSpPr/>
          <p:nvPr/>
        </p:nvSpPr>
        <p:spPr>
          <a:xfrm>
            <a:off x="379095" y="10515600"/>
            <a:ext cx="13872210" cy="173355"/>
          </a:xfrm>
          <a:prstGeom prst="rect">
            <a:avLst/>
          </a:prstGeom>
          <a:noFill/>
          <a:ln/>
        </p:spPr>
        <p:txBody>
          <a:bodyPr wrap="none" lIns="0" tIns="0" rIns="0" bIns="0" rtlCol="0" anchor="t"/>
          <a:lstStyle/>
          <a:p>
            <a:pPr algn="l" marL="342900" indent="-342900">
              <a:lnSpc>
                <a:spcPts val="1350"/>
              </a:lnSpc>
              <a:buSzPct val="100000"/>
              <a:buFont typeface="+mj-lt"/>
              <a:buAutoNum type="arabicPeriod" startAt="14"/>
            </a:pPr>
            <a:r>
              <a:rPr lang="en-US" sz="850" dirty="0">
                <a:solidFill>
                  <a:srgbClr val="3B3535"/>
                </a:solidFill>
                <a:latin typeface="Sora Light" pitchFamily="34" charset="0"/>
                <a:ea typeface="Sora Light" pitchFamily="34" charset="-122"/>
                <a:cs typeface="Sora Light" pitchFamily="34" charset="-120"/>
              </a:rPr>
              <a:t>The system validates all inputs and saves the applicant's preferences to the database.</a:t>
            </a:r>
            <a:endParaRPr lang="en-US" sz="850" dirty="0"/>
          </a:p>
        </p:txBody>
      </p:sp>
      <p:sp>
        <p:nvSpPr>
          <p:cNvPr id="50" name="Text 48"/>
          <p:cNvSpPr/>
          <p:nvPr/>
        </p:nvSpPr>
        <p:spPr>
          <a:xfrm>
            <a:off x="379095" y="10726817"/>
            <a:ext cx="13872210" cy="173355"/>
          </a:xfrm>
          <a:prstGeom prst="rect">
            <a:avLst/>
          </a:prstGeom>
          <a:noFill/>
          <a:ln/>
        </p:spPr>
        <p:txBody>
          <a:bodyPr wrap="none" lIns="0" tIns="0" rIns="0" bIns="0" rtlCol="0" anchor="t"/>
          <a:lstStyle/>
          <a:p>
            <a:pPr algn="l" marL="342900" indent="-342900">
              <a:lnSpc>
                <a:spcPts val="1350"/>
              </a:lnSpc>
              <a:buSzPct val="100000"/>
              <a:buFont typeface="+mj-lt"/>
              <a:buAutoNum type="arabicPeriod" startAt="15"/>
            </a:pPr>
            <a:r>
              <a:rPr lang="en-US" sz="850" dirty="0">
                <a:solidFill>
                  <a:srgbClr val="3B3535"/>
                </a:solidFill>
                <a:latin typeface="Sora Light" pitchFamily="34" charset="0"/>
                <a:ea typeface="Sora Light" pitchFamily="34" charset="-122"/>
                <a:cs typeface="Sora Light" pitchFamily="34" charset="-120"/>
              </a:rPr>
              <a:t>The system displays a confirmation message: "Your application has been successfully submitted for review."</a:t>
            </a:r>
            <a:endParaRPr lang="en-US" sz="850" dirty="0"/>
          </a:p>
        </p:txBody>
      </p:sp>
      <p:sp>
        <p:nvSpPr>
          <p:cNvPr id="51" name="Text 49"/>
          <p:cNvSpPr/>
          <p:nvPr/>
        </p:nvSpPr>
        <p:spPr>
          <a:xfrm>
            <a:off x="379095" y="10938034"/>
            <a:ext cx="13872210" cy="173355"/>
          </a:xfrm>
          <a:prstGeom prst="rect">
            <a:avLst/>
          </a:prstGeom>
          <a:noFill/>
          <a:ln/>
        </p:spPr>
        <p:txBody>
          <a:bodyPr wrap="none" lIns="0" tIns="0" rIns="0" bIns="0" rtlCol="0" anchor="t"/>
          <a:lstStyle/>
          <a:p>
            <a:pPr algn="l" marL="342900" indent="-342900">
              <a:lnSpc>
                <a:spcPts val="1350"/>
              </a:lnSpc>
              <a:buSzPct val="100000"/>
              <a:buFont typeface="+mj-lt"/>
              <a:buAutoNum type="arabicPeriod" startAt="16"/>
            </a:pPr>
            <a:r>
              <a:rPr lang="en-US" sz="850" dirty="0">
                <a:solidFill>
                  <a:srgbClr val="3B3535"/>
                </a:solidFill>
                <a:latin typeface="Sora Light" pitchFamily="34" charset="0"/>
                <a:ea typeface="Sora Light" pitchFamily="34" charset="-122"/>
                <a:cs typeface="Sora Light" pitchFamily="34" charset="-120"/>
              </a:rPr>
              <a:t>The use case ends.</a:t>
            </a:r>
            <a:endParaRPr lang="en-US" sz="8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01754" y="717233"/>
            <a:ext cx="4221242" cy="527566"/>
          </a:xfrm>
          <a:prstGeom prst="rect">
            <a:avLst/>
          </a:prstGeom>
          <a:noFill/>
          <a:ln/>
        </p:spPr>
        <p:txBody>
          <a:bodyPr wrap="none" lIns="0" tIns="0" rIns="0" bIns="0" rtlCol="0" anchor="t"/>
          <a:lstStyle/>
          <a:p>
            <a:pPr algn="l" indent="0" marL="0">
              <a:lnSpc>
                <a:spcPts val="4150"/>
              </a:lnSpc>
              <a:buNone/>
            </a:pPr>
            <a:r>
              <a:rPr lang="en-US" sz="3300" dirty="0">
                <a:solidFill>
                  <a:srgbClr val="1F1E1E"/>
                </a:solidFill>
                <a:latin typeface="Alexandria Semi Bold" pitchFamily="34" charset="0"/>
                <a:ea typeface="Alexandria Semi Bold" pitchFamily="34" charset="-122"/>
                <a:cs typeface="Alexandria Semi Bold" pitchFamily="34" charset="-120"/>
              </a:rPr>
              <a:t>Alternate Flows</a:t>
            </a:r>
            <a:endParaRPr lang="en-US" sz="3300" dirty="0"/>
          </a:p>
        </p:txBody>
      </p:sp>
      <p:sp>
        <p:nvSpPr>
          <p:cNvPr id="3" name="Shape 1"/>
          <p:cNvSpPr/>
          <p:nvPr/>
        </p:nvSpPr>
        <p:spPr>
          <a:xfrm>
            <a:off x="701754" y="1645801"/>
            <a:ext cx="4275296" cy="5866448"/>
          </a:xfrm>
          <a:prstGeom prst="roundRect">
            <a:avLst>
              <a:gd name="adj" fmla="val 2567"/>
            </a:avLst>
          </a:prstGeom>
          <a:solidFill>
            <a:srgbClr val="FFFAFA"/>
          </a:solidFill>
          <a:ln w="22860">
            <a:solidFill>
              <a:srgbClr val="BBC2DC"/>
            </a:solidFill>
            <a:prstDash val="solid"/>
          </a:ln>
        </p:spPr>
      </p:sp>
      <p:sp>
        <p:nvSpPr>
          <p:cNvPr id="4" name="Shape 2"/>
          <p:cNvSpPr/>
          <p:nvPr/>
        </p:nvSpPr>
        <p:spPr>
          <a:xfrm>
            <a:off x="678894" y="1645801"/>
            <a:ext cx="91440" cy="5866448"/>
          </a:xfrm>
          <a:prstGeom prst="roundRect">
            <a:avLst>
              <a:gd name="adj" fmla="val 92098"/>
            </a:avLst>
          </a:prstGeom>
          <a:solidFill>
            <a:srgbClr val="1A2D7A"/>
          </a:solidFill>
          <a:ln/>
        </p:spPr>
      </p:sp>
      <p:sp>
        <p:nvSpPr>
          <p:cNvPr id="5" name="Text 3"/>
          <p:cNvSpPr/>
          <p:nvPr/>
        </p:nvSpPr>
        <p:spPr>
          <a:xfrm>
            <a:off x="993696" y="1869162"/>
            <a:ext cx="3759994" cy="989409"/>
          </a:xfrm>
          <a:prstGeom prst="rect">
            <a:avLst/>
          </a:prstGeom>
          <a:noFill/>
          <a:ln/>
        </p:spPr>
        <p:txBody>
          <a:bodyPr wrap="square" lIns="0" tIns="0" rIns="0" bIns="0" rtlCol="0" anchor="t"/>
          <a:lstStyle/>
          <a:p>
            <a:pPr algn="l" indent="0" marL="0">
              <a:lnSpc>
                <a:spcPts val="2550"/>
              </a:lnSpc>
              <a:buNone/>
            </a:pPr>
            <a:r>
              <a:rPr lang="en-US" sz="2050" dirty="0">
                <a:solidFill>
                  <a:srgbClr val="3B3535"/>
                </a:solidFill>
                <a:latin typeface="Alexandria Semi Bold" pitchFamily="34" charset="0"/>
                <a:ea typeface="Alexandria Semi Bold" pitchFamily="34" charset="-122"/>
                <a:cs typeface="Alexandria Semi Bold" pitchFamily="34" charset="-120"/>
              </a:rPr>
              <a:t>A1: Applicant Edits Information Before Submission</a:t>
            </a:r>
            <a:endParaRPr lang="en-US" sz="2050" dirty="0"/>
          </a:p>
        </p:txBody>
      </p:sp>
      <p:sp>
        <p:nvSpPr>
          <p:cNvPr id="6" name="Text 4"/>
          <p:cNvSpPr/>
          <p:nvPr/>
        </p:nvSpPr>
        <p:spPr>
          <a:xfrm>
            <a:off x="993696" y="2978825"/>
            <a:ext cx="3759994" cy="1603772"/>
          </a:xfrm>
          <a:prstGeom prst="rect">
            <a:avLst/>
          </a:prstGeom>
          <a:noFill/>
          <a:ln/>
        </p:spPr>
        <p:txBody>
          <a:bodyPr wrap="square" lIns="0" tIns="0" rIns="0" bIns="0" rtlCol="0" anchor="t"/>
          <a:lstStyle/>
          <a:p>
            <a:pPr algn="l" marL="342900" indent="-342900">
              <a:lnSpc>
                <a:spcPts val="2500"/>
              </a:lnSpc>
              <a:buSzPct val="100000"/>
              <a:buChar char="•"/>
            </a:pPr>
            <a:r>
              <a:rPr lang="en-US" sz="1550" dirty="0">
                <a:solidFill>
                  <a:srgbClr val="3B3535"/>
                </a:solidFill>
                <a:latin typeface="Sora Light" pitchFamily="34" charset="0"/>
                <a:ea typeface="Sora Light" pitchFamily="34" charset="-122"/>
                <a:cs typeface="Sora Light" pitchFamily="34" charset="-120"/>
              </a:rPr>
              <a:t>At step 12 of the primary flow, the applicant chooses to edit one or more pieces of information (e.g., personal details, coverage amount, or optional coverages).</a:t>
            </a:r>
            <a:endParaRPr lang="en-US" sz="1550" dirty="0"/>
          </a:p>
        </p:txBody>
      </p:sp>
      <p:sp>
        <p:nvSpPr>
          <p:cNvPr id="7" name="Text 5"/>
          <p:cNvSpPr/>
          <p:nvPr/>
        </p:nvSpPr>
        <p:spPr>
          <a:xfrm>
            <a:off x="993696" y="4652724"/>
            <a:ext cx="3759994" cy="1603772"/>
          </a:xfrm>
          <a:prstGeom prst="rect">
            <a:avLst/>
          </a:prstGeom>
          <a:noFill/>
          <a:ln/>
        </p:spPr>
        <p:txBody>
          <a:bodyPr wrap="square" lIns="0" tIns="0" rIns="0" bIns="0" rtlCol="0" anchor="t"/>
          <a:lstStyle/>
          <a:p>
            <a:pPr algn="l" marL="342900" indent="-342900">
              <a:lnSpc>
                <a:spcPts val="2500"/>
              </a:lnSpc>
              <a:buSzPct val="100000"/>
              <a:buChar char="•"/>
            </a:pPr>
            <a:r>
              <a:rPr lang="en-US" sz="1550" dirty="0">
                <a:solidFill>
                  <a:srgbClr val="3B3535"/>
                </a:solidFill>
                <a:latin typeface="Sora Light" pitchFamily="34" charset="0"/>
                <a:ea typeface="Sora Light" pitchFamily="34" charset="-122"/>
                <a:cs typeface="Sora Light" pitchFamily="34" charset="-120"/>
              </a:rPr>
              <a:t>The system returns to the relevant step (e.g., step 2 for personal information, step 9 for coverage amount, or step 11 for optional coverages).</a:t>
            </a:r>
            <a:endParaRPr lang="en-US" sz="1550" dirty="0"/>
          </a:p>
        </p:txBody>
      </p:sp>
      <p:sp>
        <p:nvSpPr>
          <p:cNvPr id="8" name="Text 6"/>
          <p:cNvSpPr/>
          <p:nvPr/>
        </p:nvSpPr>
        <p:spPr>
          <a:xfrm>
            <a:off x="993696" y="6326624"/>
            <a:ext cx="3759994" cy="962263"/>
          </a:xfrm>
          <a:prstGeom prst="rect">
            <a:avLst/>
          </a:prstGeom>
          <a:noFill/>
          <a:ln/>
        </p:spPr>
        <p:txBody>
          <a:bodyPr wrap="square" lIns="0" tIns="0" rIns="0" bIns="0" rtlCol="0" anchor="t"/>
          <a:lstStyle/>
          <a:p>
            <a:pPr algn="l" marL="342900" indent="-342900">
              <a:lnSpc>
                <a:spcPts val="2500"/>
              </a:lnSpc>
              <a:buSzPct val="100000"/>
              <a:buChar char="•"/>
            </a:pPr>
            <a:r>
              <a:rPr lang="en-US" sz="1550" dirty="0">
                <a:solidFill>
                  <a:srgbClr val="3B3535"/>
                </a:solidFill>
                <a:latin typeface="Sora Light" pitchFamily="34" charset="0"/>
                <a:ea typeface="Sora Light" pitchFamily="34" charset="-122"/>
                <a:cs typeface="Sora Light" pitchFamily="34" charset="-120"/>
              </a:rPr>
              <a:t>The applicant updates the information and proceeds to step 12 to review and submit.</a:t>
            </a:r>
            <a:endParaRPr lang="en-US" sz="1550" dirty="0"/>
          </a:p>
        </p:txBody>
      </p:sp>
      <p:sp>
        <p:nvSpPr>
          <p:cNvPr id="9" name="Shape 7"/>
          <p:cNvSpPr/>
          <p:nvPr/>
        </p:nvSpPr>
        <p:spPr>
          <a:xfrm>
            <a:off x="5177552" y="1645801"/>
            <a:ext cx="4275296" cy="5866448"/>
          </a:xfrm>
          <a:prstGeom prst="roundRect">
            <a:avLst>
              <a:gd name="adj" fmla="val 2567"/>
            </a:avLst>
          </a:prstGeom>
          <a:solidFill>
            <a:srgbClr val="FFFAFA"/>
          </a:solidFill>
          <a:ln w="22860">
            <a:solidFill>
              <a:srgbClr val="BBC2DC"/>
            </a:solidFill>
            <a:prstDash val="solid"/>
          </a:ln>
        </p:spPr>
      </p:sp>
      <p:sp>
        <p:nvSpPr>
          <p:cNvPr id="10" name="Shape 8"/>
          <p:cNvSpPr/>
          <p:nvPr/>
        </p:nvSpPr>
        <p:spPr>
          <a:xfrm>
            <a:off x="5154692" y="1645801"/>
            <a:ext cx="91440" cy="5866448"/>
          </a:xfrm>
          <a:prstGeom prst="roundRect">
            <a:avLst>
              <a:gd name="adj" fmla="val 92098"/>
            </a:avLst>
          </a:prstGeom>
          <a:solidFill>
            <a:srgbClr val="1A2D7A"/>
          </a:solidFill>
          <a:ln/>
        </p:spPr>
      </p:sp>
      <p:sp>
        <p:nvSpPr>
          <p:cNvPr id="11" name="Text 9"/>
          <p:cNvSpPr/>
          <p:nvPr/>
        </p:nvSpPr>
        <p:spPr>
          <a:xfrm>
            <a:off x="5469493" y="1869162"/>
            <a:ext cx="3759994" cy="659606"/>
          </a:xfrm>
          <a:prstGeom prst="rect">
            <a:avLst/>
          </a:prstGeom>
          <a:noFill/>
          <a:ln/>
        </p:spPr>
        <p:txBody>
          <a:bodyPr wrap="square" lIns="0" tIns="0" rIns="0" bIns="0" rtlCol="0" anchor="t"/>
          <a:lstStyle/>
          <a:p>
            <a:pPr algn="l" indent="0" marL="0">
              <a:lnSpc>
                <a:spcPts val="2550"/>
              </a:lnSpc>
              <a:buNone/>
            </a:pPr>
            <a:r>
              <a:rPr lang="en-US" sz="2050" dirty="0">
                <a:solidFill>
                  <a:srgbClr val="3B3535"/>
                </a:solidFill>
                <a:latin typeface="Alexandria Semi Bold" pitchFamily="34" charset="0"/>
                <a:ea typeface="Alexandria Semi Bold" pitchFamily="34" charset="-122"/>
                <a:cs typeface="Alexandria Semi Bold" pitchFamily="34" charset="-120"/>
              </a:rPr>
              <a:t>A2: Applicant Cancels Application</a:t>
            </a:r>
            <a:endParaRPr lang="en-US" sz="2050" dirty="0"/>
          </a:p>
        </p:txBody>
      </p:sp>
      <p:sp>
        <p:nvSpPr>
          <p:cNvPr id="12" name="Text 10"/>
          <p:cNvSpPr/>
          <p:nvPr/>
        </p:nvSpPr>
        <p:spPr>
          <a:xfrm>
            <a:off x="5469493" y="2649022"/>
            <a:ext cx="3759994" cy="962263"/>
          </a:xfrm>
          <a:prstGeom prst="rect">
            <a:avLst/>
          </a:prstGeom>
          <a:noFill/>
          <a:ln/>
        </p:spPr>
        <p:txBody>
          <a:bodyPr wrap="square" lIns="0" tIns="0" rIns="0" bIns="0" rtlCol="0" anchor="t"/>
          <a:lstStyle/>
          <a:p>
            <a:pPr algn="l" marL="342900" indent="-342900">
              <a:lnSpc>
                <a:spcPts val="2500"/>
              </a:lnSpc>
              <a:buSzPct val="100000"/>
              <a:buChar char="•"/>
            </a:pPr>
            <a:r>
              <a:rPr lang="en-US" sz="1550" dirty="0">
                <a:solidFill>
                  <a:srgbClr val="3B3535"/>
                </a:solidFill>
                <a:latin typeface="Sora Light" pitchFamily="34" charset="0"/>
                <a:ea typeface="Sora Light" pitchFamily="34" charset="-122"/>
                <a:cs typeface="Sora Light" pitchFamily="34" charset="-120"/>
              </a:rPr>
              <a:t>At any point before step 13, the applicant chooses to cancel the application.</a:t>
            </a:r>
            <a:endParaRPr lang="en-US" sz="1550" dirty="0"/>
          </a:p>
        </p:txBody>
      </p:sp>
      <p:sp>
        <p:nvSpPr>
          <p:cNvPr id="13" name="Text 11"/>
          <p:cNvSpPr/>
          <p:nvPr/>
        </p:nvSpPr>
        <p:spPr>
          <a:xfrm>
            <a:off x="5469493" y="3681413"/>
            <a:ext cx="3759994" cy="962263"/>
          </a:xfrm>
          <a:prstGeom prst="rect">
            <a:avLst/>
          </a:prstGeom>
          <a:noFill/>
          <a:ln/>
        </p:spPr>
        <p:txBody>
          <a:bodyPr wrap="square" lIns="0" tIns="0" rIns="0" bIns="0" rtlCol="0" anchor="t"/>
          <a:lstStyle/>
          <a:p>
            <a:pPr algn="l" marL="342900" indent="-342900">
              <a:lnSpc>
                <a:spcPts val="2500"/>
              </a:lnSpc>
              <a:buSzPct val="100000"/>
              <a:buChar char="•"/>
            </a:pPr>
            <a:r>
              <a:rPr lang="en-US" sz="1550" dirty="0">
                <a:solidFill>
                  <a:srgbClr val="3B3535"/>
                </a:solidFill>
                <a:latin typeface="Sora Light" pitchFamily="34" charset="0"/>
                <a:ea typeface="Sora Light" pitchFamily="34" charset="-122"/>
                <a:cs typeface="Sora Light" pitchFamily="34" charset="-120"/>
              </a:rPr>
              <a:t>The system prompts for confirmation: "Are you sure you want to cancel your application?"</a:t>
            </a:r>
            <a:endParaRPr lang="en-US" sz="1550" dirty="0"/>
          </a:p>
        </p:txBody>
      </p:sp>
      <p:sp>
        <p:nvSpPr>
          <p:cNvPr id="14" name="Text 12"/>
          <p:cNvSpPr/>
          <p:nvPr/>
        </p:nvSpPr>
        <p:spPr>
          <a:xfrm>
            <a:off x="5469493" y="4713803"/>
            <a:ext cx="3759994" cy="962263"/>
          </a:xfrm>
          <a:prstGeom prst="rect">
            <a:avLst/>
          </a:prstGeom>
          <a:noFill/>
          <a:ln/>
        </p:spPr>
        <p:txBody>
          <a:bodyPr wrap="square" lIns="0" tIns="0" rIns="0" bIns="0" rtlCol="0" anchor="t"/>
          <a:lstStyle/>
          <a:p>
            <a:pPr algn="l" marL="342900" indent="-342900">
              <a:lnSpc>
                <a:spcPts val="2500"/>
              </a:lnSpc>
              <a:buSzPct val="100000"/>
              <a:buChar char="•"/>
            </a:pPr>
            <a:r>
              <a:rPr lang="en-US" sz="1550" dirty="0">
                <a:solidFill>
                  <a:srgbClr val="3B3535"/>
                </a:solidFill>
                <a:latin typeface="Sora Light" pitchFamily="34" charset="0"/>
                <a:ea typeface="Sora Light" pitchFamily="34" charset="-122"/>
                <a:cs typeface="Sora Light" pitchFamily="34" charset="-120"/>
              </a:rPr>
              <a:t>If confirmed, the system discards all entered data and terminates the session.</a:t>
            </a:r>
            <a:endParaRPr lang="en-US" sz="1550" dirty="0"/>
          </a:p>
        </p:txBody>
      </p:sp>
      <p:sp>
        <p:nvSpPr>
          <p:cNvPr id="15" name="Text 13"/>
          <p:cNvSpPr/>
          <p:nvPr/>
        </p:nvSpPr>
        <p:spPr>
          <a:xfrm>
            <a:off x="5469493" y="5746194"/>
            <a:ext cx="3759994" cy="320754"/>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3B3535"/>
                </a:solidFill>
                <a:latin typeface="Sora Light" pitchFamily="34" charset="0"/>
                <a:ea typeface="Sora Light" pitchFamily="34" charset="-122"/>
                <a:cs typeface="Sora Light" pitchFamily="34" charset="-120"/>
              </a:rPr>
              <a:t>The use case ends.</a:t>
            </a:r>
            <a:endParaRPr lang="en-US" sz="1550" dirty="0"/>
          </a:p>
        </p:txBody>
      </p:sp>
      <p:sp>
        <p:nvSpPr>
          <p:cNvPr id="16" name="Shape 14"/>
          <p:cNvSpPr/>
          <p:nvPr/>
        </p:nvSpPr>
        <p:spPr>
          <a:xfrm>
            <a:off x="9653349" y="1645801"/>
            <a:ext cx="4275296" cy="5866448"/>
          </a:xfrm>
          <a:prstGeom prst="roundRect">
            <a:avLst>
              <a:gd name="adj" fmla="val 2567"/>
            </a:avLst>
          </a:prstGeom>
          <a:solidFill>
            <a:srgbClr val="FFFAFA"/>
          </a:solidFill>
          <a:ln w="22860">
            <a:solidFill>
              <a:srgbClr val="BBC2DC"/>
            </a:solidFill>
            <a:prstDash val="solid"/>
          </a:ln>
        </p:spPr>
      </p:sp>
      <p:sp>
        <p:nvSpPr>
          <p:cNvPr id="17" name="Shape 15"/>
          <p:cNvSpPr/>
          <p:nvPr/>
        </p:nvSpPr>
        <p:spPr>
          <a:xfrm>
            <a:off x="9630489" y="1645801"/>
            <a:ext cx="91440" cy="5866448"/>
          </a:xfrm>
          <a:prstGeom prst="roundRect">
            <a:avLst>
              <a:gd name="adj" fmla="val 92098"/>
            </a:avLst>
          </a:prstGeom>
          <a:solidFill>
            <a:srgbClr val="1A2D7A"/>
          </a:solidFill>
          <a:ln/>
        </p:spPr>
      </p:sp>
      <p:sp>
        <p:nvSpPr>
          <p:cNvPr id="18" name="Text 16"/>
          <p:cNvSpPr/>
          <p:nvPr/>
        </p:nvSpPr>
        <p:spPr>
          <a:xfrm>
            <a:off x="9945291" y="1869162"/>
            <a:ext cx="3759994" cy="659606"/>
          </a:xfrm>
          <a:prstGeom prst="rect">
            <a:avLst/>
          </a:prstGeom>
          <a:noFill/>
          <a:ln/>
        </p:spPr>
        <p:txBody>
          <a:bodyPr wrap="square" lIns="0" tIns="0" rIns="0" bIns="0" rtlCol="0" anchor="t"/>
          <a:lstStyle/>
          <a:p>
            <a:pPr algn="l" indent="0" marL="0">
              <a:lnSpc>
                <a:spcPts val="2550"/>
              </a:lnSpc>
              <a:buNone/>
            </a:pPr>
            <a:r>
              <a:rPr lang="en-US" sz="2050" dirty="0">
                <a:solidFill>
                  <a:srgbClr val="3B3535"/>
                </a:solidFill>
                <a:latin typeface="Alexandria Semi Bold" pitchFamily="34" charset="0"/>
                <a:ea typeface="Alexandria Semi Bold" pitchFamily="34" charset="-122"/>
                <a:cs typeface="Alexandria Semi Bold" pitchFamily="34" charset="-120"/>
              </a:rPr>
              <a:t>A3: Existing Customer with Dependent Child Coverage</a:t>
            </a:r>
            <a:endParaRPr lang="en-US" sz="2050" dirty="0"/>
          </a:p>
        </p:txBody>
      </p:sp>
      <p:sp>
        <p:nvSpPr>
          <p:cNvPr id="19" name="Text 17"/>
          <p:cNvSpPr/>
          <p:nvPr/>
        </p:nvSpPr>
        <p:spPr>
          <a:xfrm>
            <a:off x="9945291" y="2649022"/>
            <a:ext cx="3759994" cy="1603772"/>
          </a:xfrm>
          <a:prstGeom prst="rect">
            <a:avLst/>
          </a:prstGeom>
          <a:noFill/>
          <a:ln/>
        </p:spPr>
        <p:txBody>
          <a:bodyPr wrap="square" lIns="0" tIns="0" rIns="0" bIns="0" rtlCol="0" anchor="t"/>
          <a:lstStyle/>
          <a:p>
            <a:pPr algn="l" marL="342900" indent="-342900">
              <a:lnSpc>
                <a:spcPts val="2500"/>
              </a:lnSpc>
              <a:buSzPct val="100000"/>
              <a:buChar char="•"/>
            </a:pPr>
            <a:r>
              <a:rPr lang="en-US" sz="1550" dirty="0">
                <a:solidFill>
                  <a:srgbClr val="3B3535"/>
                </a:solidFill>
                <a:latin typeface="Sora Light" pitchFamily="34" charset="0"/>
                <a:ea typeface="Sora Light" pitchFamily="34" charset="-122"/>
                <a:cs typeface="Sora Light" pitchFamily="34" charset="-120"/>
              </a:rPr>
              <a:t>At step 10, if the applicant is an existing customer of XYZ Insurance Company and has already selected Dependent Child Coverage in another policy:</a:t>
            </a:r>
            <a:endParaRPr lang="en-US" sz="1550" dirty="0"/>
          </a:p>
        </p:txBody>
      </p:sp>
      <p:sp>
        <p:nvSpPr>
          <p:cNvPr id="20" name="Text 18"/>
          <p:cNvSpPr/>
          <p:nvPr/>
        </p:nvSpPr>
        <p:spPr>
          <a:xfrm>
            <a:off x="9945291" y="4322921"/>
            <a:ext cx="3759994" cy="962263"/>
          </a:xfrm>
          <a:prstGeom prst="rect">
            <a:avLst/>
          </a:prstGeom>
          <a:noFill/>
          <a:ln/>
        </p:spPr>
        <p:txBody>
          <a:bodyPr wrap="square" lIns="0" tIns="0" rIns="0" bIns="0" rtlCol="0" anchor="t"/>
          <a:lstStyle/>
          <a:p>
            <a:pPr algn="l" lvl="1" marL="685800" indent="-342900">
              <a:lnSpc>
                <a:spcPts val="2500"/>
              </a:lnSpc>
              <a:buSzPct val="100000"/>
              <a:buChar char="•"/>
            </a:pPr>
            <a:r>
              <a:rPr lang="en-US" sz="1550" dirty="0">
                <a:solidFill>
                  <a:srgbClr val="3B3535"/>
                </a:solidFill>
                <a:latin typeface="Sora Light" pitchFamily="34" charset="0"/>
                <a:ea typeface="Sora Light" pitchFamily="34" charset="-122"/>
                <a:cs typeface="Sora Light" pitchFamily="34" charset="-120"/>
              </a:rPr>
              <a:t>The system does not display Dependent Child Coverage as an option.</a:t>
            </a:r>
            <a:endParaRPr lang="en-US" sz="1550" dirty="0"/>
          </a:p>
        </p:txBody>
      </p:sp>
      <p:sp>
        <p:nvSpPr>
          <p:cNvPr id="21" name="Text 19"/>
          <p:cNvSpPr/>
          <p:nvPr/>
        </p:nvSpPr>
        <p:spPr>
          <a:xfrm>
            <a:off x="9945291" y="5355312"/>
            <a:ext cx="3759994" cy="962263"/>
          </a:xfrm>
          <a:prstGeom prst="rect">
            <a:avLst/>
          </a:prstGeom>
          <a:noFill/>
          <a:ln/>
        </p:spPr>
        <p:txBody>
          <a:bodyPr wrap="square" lIns="0" tIns="0" rIns="0" bIns="0" rtlCol="0" anchor="t"/>
          <a:lstStyle/>
          <a:p>
            <a:pPr algn="l" lvl="1" marL="685800" indent="-342900">
              <a:lnSpc>
                <a:spcPts val="2500"/>
              </a:lnSpc>
              <a:buSzPct val="100000"/>
              <a:buChar char="•"/>
            </a:pPr>
            <a:r>
              <a:rPr lang="en-US" sz="1550" dirty="0">
                <a:solidFill>
                  <a:srgbClr val="3B3535"/>
                </a:solidFill>
                <a:latin typeface="Sora Light" pitchFamily="34" charset="0"/>
                <a:ea typeface="Sora Light" pitchFamily="34" charset="-122"/>
                <a:cs typeface="Sora Light" pitchFamily="34" charset="-120"/>
              </a:rPr>
              <a:t>The flow continues to step 11 with the remaining optional coverages.</a:t>
            </a:r>
            <a:endParaRPr lang="en-US" sz="15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517684" y="468392"/>
            <a:ext cx="3113842" cy="389096"/>
          </a:xfrm>
          <a:prstGeom prst="rect">
            <a:avLst/>
          </a:prstGeom>
          <a:noFill/>
          <a:ln/>
        </p:spPr>
        <p:txBody>
          <a:bodyPr wrap="none" lIns="0" tIns="0" rIns="0" bIns="0" rtlCol="0" anchor="t"/>
          <a:lstStyle/>
          <a:p>
            <a:pPr algn="l" indent="0" marL="0">
              <a:lnSpc>
                <a:spcPts val="3050"/>
              </a:lnSpc>
              <a:buNone/>
            </a:pPr>
            <a:r>
              <a:rPr lang="en-US" sz="2450" dirty="0">
                <a:solidFill>
                  <a:srgbClr val="1F1E1E"/>
                </a:solidFill>
                <a:latin typeface="Alexandria Semi Bold" pitchFamily="34" charset="0"/>
                <a:ea typeface="Alexandria Semi Bold" pitchFamily="34" charset="-122"/>
                <a:cs typeface="Alexandria Semi Bold" pitchFamily="34" charset="-120"/>
              </a:rPr>
              <a:t>Exceptional Flows</a:t>
            </a:r>
            <a:endParaRPr lang="en-US" sz="2450" dirty="0"/>
          </a:p>
        </p:txBody>
      </p:sp>
      <p:sp>
        <p:nvSpPr>
          <p:cNvPr id="3" name="Shape 1"/>
          <p:cNvSpPr/>
          <p:nvPr/>
        </p:nvSpPr>
        <p:spPr>
          <a:xfrm>
            <a:off x="517684" y="1375053"/>
            <a:ext cx="4433054" cy="3103959"/>
          </a:xfrm>
          <a:prstGeom prst="roundRect">
            <a:avLst>
              <a:gd name="adj" fmla="val 2357"/>
            </a:avLst>
          </a:prstGeom>
          <a:solidFill>
            <a:srgbClr val="FFFAFA"/>
          </a:solidFill>
          <a:ln/>
        </p:spPr>
      </p:sp>
      <p:sp>
        <p:nvSpPr>
          <p:cNvPr id="4" name="Shape 2"/>
          <p:cNvSpPr/>
          <p:nvPr/>
        </p:nvSpPr>
        <p:spPr>
          <a:xfrm>
            <a:off x="517684" y="1359813"/>
            <a:ext cx="4433054" cy="60960"/>
          </a:xfrm>
          <a:prstGeom prst="roundRect">
            <a:avLst>
              <a:gd name="adj" fmla="val 101907"/>
            </a:avLst>
          </a:prstGeom>
          <a:solidFill>
            <a:srgbClr val="1A2D7A"/>
          </a:solidFill>
          <a:ln/>
        </p:spPr>
      </p:sp>
      <p:sp>
        <p:nvSpPr>
          <p:cNvPr id="5" name="Shape 3"/>
          <p:cNvSpPr/>
          <p:nvPr/>
        </p:nvSpPr>
        <p:spPr>
          <a:xfrm>
            <a:off x="2512338" y="1153239"/>
            <a:ext cx="443627" cy="443627"/>
          </a:xfrm>
          <a:prstGeom prst="roundRect">
            <a:avLst>
              <a:gd name="adj" fmla="val 206119"/>
            </a:avLst>
          </a:prstGeom>
          <a:solidFill>
            <a:srgbClr val="1A2D7A"/>
          </a:solidFill>
          <a:ln/>
        </p:spPr>
      </p:sp>
      <p:sp>
        <p:nvSpPr>
          <p:cNvPr id="6" name="Text 4"/>
          <p:cNvSpPr/>
          <p:nvPr/>
        </p:nvSpPr>
        <p:spPr>
          <a:xfrm>
            <a:off x="2645450" y="1264087"/>
            <a:ext cx="177403" cy="221813"/>
          </a:xfrm>
          <a:prstGeom prst="rect">
            <a:avLst/>
          </a:prstGeom>
          <a:noFill/>
          <a:ln/>
        </p:spPr>
        <p:txBody>
          <a:bodyPr wrap="none" lIns="0" tIns="0" rIns="0" bIns="0" rtlCol="0" anchor="t"/>
          <a:lstStyle/>
          <a:p>
            <a:pPr algn="l" indent="0" marL="0">
              <a:lnSpc>
                <a:spcPts val="2200"/>
              </a:lnSpc>
              <a:buNone/>
            </a:pPr>
            <a:r>
              <a:rPr lang="en-US" sz="1350" dirty="0">
                <a:solidFill>
                  <a:srgbClr val="FFFFFF"/>
                </a:solidFill>
                <a:latin typeface="Alexandria Semi Bold" pitchFamily="34" charset="0"/>
                <a:ea typeface="Alexandria Semi Bold" pitchFamily="34" charset="-122"/>
                <a:cs typeface="Alexandria Semi Bold" pitchFamily="34" charset="-120"/>
              </a:rPr>
              <a:t>1</a:t>
            </a:r>
            <a:endParaRPr lang="en-US" sz="1350" dirty="0"/>
          </a:p>
        </p:txBody>
      </p:sp>
      <p:sp>
        <p:nvSpPr>
          <p:cNvPr id="7" name="Text 5"/>
          <p:cNvSpPr/>
          <p:nvPr/>
        </p:nvSpPr>
        <p:spPr>
          <a:xfrm>
            <a:off x="680799" y="1744742"/>
            <a:ext cx="3110151" cy="243245"/>
          </a:xfrm>
          <a:prstGeom prst="rect">
            <a:avLst/>
          </a:prstGeom>
          <a:noFill/>
          <a:ln/>
        </p:spPr>
        <p:txBody>
          <a:bodyPr wrap="none" lIns="0" tIns="0" rIns="0" bIns="0" rtlCol="0" anchor="t"/>
          <a:lstStyle/>
          <a:p>
            <a:pPr algn="l" indent="0" marL="0">
              <a:lnSpc>
                <a:spcPts val="1900"/>
              </a:lnSpc>
              <a:buNone/>
            </a:pPr>
            <a:r>
              <a:rPr lang="en-US" sz="1500" dirty="0">
                <a:solidFill>
                  <a:srgbClr val="3B3535"/>
                </a:solidFill>
                <a:latin typeface="Alexandria Semi Bold" pitchFamily="34" charset="0"/>
                <a:ea typeface="Alexandria Semi Bold" pitchFamily="34" charset="-122"/>
                <a:cs typeface="Alexandria Semi Bold" pitchFamily="34" charset="-120"/>
              </a:rPr>
              <a:t>E1: Invalid Personal Information</a:t>
            </a:r>
            <a:endParaRPr lang="en-US" sz="1500" dirty="0"/>
          </a:p>
        </p:txBody>
      </p:sp>
      <p:sp>
        <p:nvSpPr>
          <p:cNvPr id="8" name="Text 6"/>
          <p:cNvSpPr/>
          <p:nvPr/>
        </p:nvSpPr>
        <p:spPr>
          <a:xfrm>
            <a:off x="680799" y="2076688"/>
            <a:ext cx="4106823" cy="709732"/>
          </a:xfrm>
          <a:prstGeom prst="rect">
            <a:avLst/>
          </a:prstGeom>
          <a:noFill/>
          <a:ln/>
        </p:spPr>
        <p:txBody>
          <a:bodyPr wrap="square" lIns="0" tIns="0" rIns="0" bIns="0" rtlCol="0" anchor="t"/>
          <a:lstStyle/>
          <a:p>
            <a:pPr algn="l" marL="342900" indent="-342900">
              <a:lnSpc>
                <a:spcPts val="1850"/>
              </a:lnSpc>
              <a:buSzPct val="100000"/>
              <a:buChar char="•"/>
            </a:pPr>
            <a:r>
              <a:rPr lang="en-US" sz="1150" dirty="0">
                <a:solidFill>
                  <a:srgbClr val="3B3535"/>
                </a:solidFill>
                <a:latin typeface="Sora Light" pitchFamily="34" charset="0"/>
                <a:ea typeface="Sora Light" pitchFamily="34" charset="-122"/>
                <a:cs typeface="Sora Light" pitchFamily="34" charset="-120"/>
              </a:rPr>
              <a:t>At step 2, if the applicant enters invalid personal information (e.g., invalid email format, missing required fields):</a:t>
            </a:r>
            <a:endParaRPr lang="en-US" sz="1150" dirty="0"/>
          </a:p>
        </p:txBody>
      </p:sp>
      <p:sp>
        <p:nvSpPr>
          <p:cNvPr id="9" name="Text 7"/>
          <p:cNvSpPr/>
          <p:nvPr/>
        </p:nvSpPr>
        <p:spPr>
          <a:xfrm>
            <a:off x="680799" y="2838093"/>
            <a:ext cx="4106823" cy="709732"/>
          </a:xfrm>
          <a:prstGeom prst="rect">
            <a:avLst/>
          </a:prstGeom>
          <a:noFill/>
          <a:ln/>
        </p:spPr>
        <p:txBody>
          <a:bodyPr wrap="square" lIns="0" tIns="0" rIns="0" bIns="0" rtlCol="0" anchor="t"/>
          <a:lstStyle/>
          <a:p>
            <a:pPr algn="l" lvl="1" marL="685800" indent="-342900">
              <a:lnSpc>
                <a:spcPts val="1850"/>
              </a:lnSpc>
              <a:buSzPct val="100000"/>
              <a:buChar char="•"/>
            </a:pPr>
            <a:r>
              <a:rPr lang="en-US" sz="1150" dirty="0">
                <a:solidFill>
                  <a:srgbClr val="3B3535"/>
                </a:solidFill>
                <a:latin typeface="Sora Light" pitchFamily="34" charset="0"/>
                <a:ea typeface="Sora Light" pitchFamily="34" charset="-122"/>
                <a:cs typeface="Sora Light" pitchFamily="34" charset="-120"/>
              </a:rPr>
              <a:t>The system displays an error message: "Please provide valid personal information (e.g., correct email format, all required fields)."</a:t>
            </a:r>
            <a:endParaRPr lang="en-US" sz="1150" dirty="0"/>
          </a:p>
        </p:txBody>
      </p:sp>
      <p:sp>
        <p:nvSpPr>
          <p:cNvPr id="10" name="Text 8"/>
          <p:cNvSpPr/>
          <p:nvPr/>
        </p:nvSpPr>
        <p:spPr>
          <a:xfrm>
            <a:off x="680799" y="3599497"/>
            <a:ext cx="4106823" cy="473154"/>
          </a:xfrm>
          <a:prstGeom prst="rect">
            <a:avLst/>
          </a:prstGeom>
          <a:noFill/>
          <a:ln/>
        </p:spPr>
        <p:txBody>
          <a:bodyPr wrap="square" lIns="0" tIns="0" rIns="0" bIns="0" rtlCol="0" anchor="t"/>
          <a:lstStyle/>
          <a:p>
            <a:pPr algn="l" lvl="1" marL="685800" indent="-342900">
              <a:lnSpc>
                <a:spcPts val="1850"/>
              </a:lnSpc>
              <a:buSzPct val="100000"/>
              <a:buChar char="•"/>
            </a:pPr>
            <a:r>
              <a:rPr lang="en-US" sz="1150" dirty="0">
                <a:solidFill>
                  <a:srgbClr val="3B3535"/>
                </a:solidFill>
                <a:latin typeface="Sora Light" pitchFamily="34" charset="0"/>
                <a:ea typeface="Sora Light" pitchFamily="34" charset="-122"/>
                <a:cs typeface="Sora Light" pitchFamily="34" charset="-120"/>
              </a:rPr>
              <a:t>The applicant is returned to step 2 to correct the information.</a:t>
            </a:r>
            <a:endParaRPr lang="en-US" sz="1150" dirty="0"/>
          </a:p>
        </p:txBody>
      </p:sp>
      <p:sp>
        <p:nvSpPr>
          <p:cNvPr id="11" name="Shape 9"/>
          <p:cNvSpPr/>
          <p:nvPr/>
        </p:nvSpPr>
        <p:spPr>
          <a:xfrm>
            <a:off x="5098613" y="1375053"/>
            <a:ext cx="4433054" cy="3103959"/>
          </a:xfrm>
          <a:prstGeom prst="roundRect">
            <a:avLst>
              <a:gd name="adj" fmla="val 2357"/>
            </a:avLst>
          </a:prstGeom>
          <a:solidFill>
            <a:srgbClr val="FFFAFA"/>
          </a:solidFill>
          <a:ln/>
        </p:spPr>
      </p:sp>
      <p:sp>
        <p:nvSpPr>
          <p:cNvPr id="12" name="Shape 10"/>
          <p:cNvSpPr/>
          <p:nvPr/>
        </p:nvSpPr>
        <p:spPr>
          <a:xfrm>
            <a:off x="5098613" y="1359813"/>
            <a:ext cx="4433054" cy="60960"/>
          </a:xfrm>
          <a:prstGeom prst="roundRect">
            <a:avLst>
              <a:gd name="adj" fmla="val 101907"/>
            </a:avLst>
          </a:prstGeom>
          <a:solidFill>
            <a:srgbClr val="1A2D7A"/>
          </a:solidFill>
          <a:ln/>
        </p:spPr>
      </p:sp>
      <p:sp>
        <p:nvSpPr>
          <p:cNvPr id="13" name="Shape 11"/>
          <p:cNvSpPr/>
          <p:nvPr/>
        </p:nvSpPr>
        <p:spPr>
          <a:xfrm>
            <a:off x="7093268" y="1153239"/>
            <a:ext cx="443627" cy="443627"/>
          </a:xfrm>
          <a:prstGeom prst="roundRect">
            <a:avLst>
              <a:gd name="adj" fmla="val 206119"/>
            </a:avLst>
          </a:prstGeom>
          <a:solidFill>
            <a:srgbClr val="1A2D7A"/>
          </a:solidFill>
          <a:ln/>
        </p:spPr>
      </p:sp>
      <p:sp>
        <p:nvSpPr>
          <p:cNvPr id="14" name="Text 12"/>
          <p:cNvSpPr/>
          <p:nvPr/>
        </p:nvSpPr>
        <p:spPr>
          <a:xfrm>
            <a:off x="7226379" y="1264087"/>
            <a:ext cx="177403" cy="221813"/>
          </a:xfrm>
          <a:prstGeom prst="rect">
            <a:avLst/>
          </a:prstGeom>
          <a:noFill/>
          <a:ln/>
        </p:spPr>
        <p:txBody>
          <a:bodyPr wrap="none" lIns="0" tIns="0" rIns="0" bIns="0" rtlCol="0" anchor="t"/>
          <a:lstStyle/>
          <a:p>
            <a:pPr algn="l" indent="0" marL="0">
              <a:lnSpc>
                <a:spcPts val="2200"/>
              </a:lnSpc>
              <a:buNone/>
            </a:pPr>
            <a:r>
              <a:rPr lang="en-US" sz="1350" dirty="0">
                <a:solidFill>
                  <a:srgbClr val="FFFFFF"/>
                </a:solidFill>
                <a:latin typeface="Alexandria Semi Bold" pitchFamily="34" charset="0"/>
                <a:ea typeface="Alexandria Semi Bold" pitchFamily="34" charset="-122"/>
                <a:cs typeface="Alexandria Semi Bold" pitchFamily="34" charset="-120"/>
              </a:rPr>
              <a:t>2</a:t>
            </a:r>
            <a:endParaRPr lang="en-US" sz="1350" dirty="0"/>
          </a:p>
        </p:txBody>
      </p:sp>
      <p:sp>
        <p:nvSpPr>
          <p:cNvPr id="15" name="Text 13"/>
          <p:cNvSpPr/>
          <p:nvPr/>
        </p:nvSpPr>
        <p:spPr>
          <a:xfrm>
            <a:off x="5261729" y="1744742"/>
            <a:ext cx="4106823" cy="486489"/>
          </a:xfrm>
          <a:prstGeom prst="rect">
            <a:avLst/>
          </a:prstGeom>
          <a:noFill/>
          <a:ln/>
        </p:spPr>
        <p:txBody>
          <a:bodyPr wrap="square" lIns="0" tIns="0" rIns="0" bIns="0" rtlCol="0" anchor="t"/>
          <a:lstStyle/>
          <a:p>
            <a:pPr algn="l" indent="0" marL="0">
              <a:lnSpc>
                <a:spcPts val="1900"/>
              </a:lnSpc>
              <a:buNone/>
            </a:pPr>
            <a:r>
              <a:rPr lang="en-US" sz="1500" dirty="0">
                <a:solidFill>
                  <a:srgbClr val="3B3535"/>
                </a:solidFill>
                <a:latin typeface="Alexandria Semi Bold" pitchFamily="34" charset="0"/>
                <a:ea typeface="Alexandria Semi Bold" pitchFamily="34" charset="-122"/>
                <a:cs typeface="Alexandria Semi Bold" pitchFamily="34" charset="-120"/>
              </a:rPr>
              <a:t>E2: Incomplete Medical History or Health Screening</a:t>
            </a:r>
            <a:endParaRPr lang="en-US" sz="1500" dirty="0"/>
          </a:p>
        </p:txBody>
      </p:sp>
      <p:sp>
        <p:nvSpPr>
          <p:cNvPr id="16" name="Text 14"/>
          <p:cNvSpPr/>
          <p:nvPr/>
        </p:nvSpPr>
        <p:spPr>
          <a:xfrm>
            <a:off x="5261729" y="2319933"/>
            <a:ext cx="4106823" cy="709732"/>
          </a:xfrm>
          <a:prstGeom prst="rect">
            <a:avLst/>
          </a:prstGeom>
          <a:noFill/>
          <a:ln/>
        </p:spPr>
        <p:txBody>
          <a:bodyPr wrap="square" lIns="0" tIns="0" rIns="0" bIns="0" rtlCol="0" anchor="t"/>
          <a:lstStyle/>
          <a:p>
            <a:pPr algn="l" marL="342900" indent="-342900">
              <a:lnSpc>
                <a:spcPts val="1850"/>
              </a:lnSpc>
              <a:buSzPct val="100000"/>
              <a:buChar char="•"/>
            </a:pPr>
            <a:r>
              <a:rPr lang="en-US" sz="1150" dirty="0">
                <a:solidFill>
                  <a:srgbClr val="3B3535"/>
                </a:solidFill>
                <a:latin typeface="Sora Light" pitchFamily="34" charset="0"/>
                <a:ea typeface="Sora Light" pitchFamily="34" charset="-122"/>
                <a:cs typeface="Sora Light" pitchFamily="34" charset="-120"/>
              </a:rPr>
              <a:t>At step 4 or 5, if the applicant fails to provide complete medical history or answer all health screening questions:</a:t>
            </a:r>
            <a:endParaRPr lang="en-US" sz="1150" dirty="0"/>
          </a:p>
        </p:txBody>
      </p:sp>
      <p:sp>
        <p:nvSpPr>
          <p:cNvPr id="17" name="Text 15"/>
          <p:cNvSpPr/>
          <p:nvPr/>
        </p:nvSpPr>
        <p:spPr>
          <a:xfrm>
            <a:off x="5261729" y="3081338"/>
            <a:ext cx="4106823" cy="709732"/>
          </a:xfrm>
          <a:prstGeom prst="rect">
            <a:avLst/>
          </a:prstGeom>
          <a:noFill/>
          <a:ln/>
        </p:spPr>
        <p:txBody>
          <a:bodyPr wrap="square" lIns="0" tIns="0" rIns="0" bIns="0" rtlCol="0" anchor="t"/>
          <a:lstStyle/>
          <a:p>
            <a:pPr algn="l" lvl="1" marL="685800" indent="-342900">
              <a:lnSpc>
                <a:spcPts val="1850"/>
              </a:lnSpc>
              <a:buSzPct val="100000"/>
              <a:buChar char="•"/>
            </a:pPr>
            <a:r>
              <a:rPr lang="en-US" sz="1150" dirty="0">
                <a:solidFill>
                  <a:srgbClr val="3B3535"/>
                </a:solidFill>
                <a:latin typeface="Sora Light" pitchFamily="34" charset="0"/>
                <a:ea typeface="Sora Light" pitchFamily="34" charset="-122"/>
                <a:cs typeface="Sora Light" pitchFamily="34" charset="-120"/>
              </a:rPr>
              <a:t>The system displays an error message: "Please complete all medical history and health screening questions."</a:t>
            </a:r>
            <a:endParaRPr lang="en-US" sz="1150" dirty="0"/>
          </a:p>
        </p:txBody>
      </p:sp>
      <p:sp>
        <p:nvSpPr>
          <p:cNvPr id="18" name="Text 16"/>
          <p:cNvSpPr/>
          <p:nvPr/>
        </p:nvSpPr>
        <p:spPr>
          <a:xfrm>
            <a:off x="5261729" y="3842742"/>
            <a:ext cx="4106823" cy="473154"/>
          </a:xfrm>
          <a:prstGeom prst="rect">
            <a:avLst/>
          </a:prstGeom>
          <a:noFill/>
          <a:ln/>
        </p:spPr>
        <p:txBody>
          <a:bodyPr wrap="square" lIns="0" tIns="0" rIns="0" bIns="0" rtlCol="0" anchor="t"/>
          <a:lstStyle/>
          <a:p>
            <a:pPr algn="l" lvl="1" marL="685800" indent="-342900">
              <a:lnSpc>
                <a:spcPts val="1850"/>
              </a:lnSpc>
              <a:buSzPct val="100000"/>
              <a:buChar char="•"/>
            </a:pPr>
            <a:r>
              <a:rPr lang="en-US" sz="1150" dirty="0">
                <a:solidFill>
                  <a:srgbClr val="3B3535"/>
                </a:solidFill>
                <a:latin typeface="Sora Light" pitchFamily="34" charset="0"/>
                <a:ea typeface="Sora Light" pitchFamily="34" charset="-122"/>
                <a:cs typeface="Sora Light" pitchFamily="34" charset="-120"/>
              </a:rPr>
              <a:t>The applicant is returned to the relevant step to complete the information.</a:t>
            </a:r>
            <a:endParaRPr lang="en-US" sz="1150" dirty="0"/>
          </a:p>
        </p:txBody>
      </p:sp>
      <p:sp>
        <p:nvSpPr>
          <p:cNvPr id="19" name="Shape 17"/>
          <p:cNvSpPr/>
          <p:nvPr/>
        </p:nvSpPr>
        <p:spPr>
          <a:xfrm>
            <a:off x="9679543" y="1375053"/>
            <a:ext cx="4433173" cy="3103959"/>
          </a:xfrm>
          <a:prstGeom prst="roundRect">
            <a:avLst>
              <a:gd name="adj" fmla="val 2357"/>
            </a:avLst>
          </a:prstGeom>
          <a:solidFill>
            <a:srgbClr val="FFFAFA"/>
          </a:solidFill>
          <a:ln/>
        </p:spPr>
      </p:sp>
      <p:sp>
        <p:nvSpPr>
          <p:cNvPr id="20" name="Shape 18"/>
          <p:cNvSpPr/>
          <p:nvPr/>
        </p:nvSpPr>
        <p:spPr>
          <a:xfrm>
            <a:off x="9679543" y="1359813"/>
            <a:ext cx="4433173" cy="60960"/>
          </a:xfrm>
          <a:prstGeom prst="roundRect">
            <a:avLst>
              <a:gd name="adj" fmla="val 101907"/>
            </a:avLst>
          </a:prstGeom>
          <a:solidFill>
            <a:srgbClr val="1A2D7A"/>
          </a:solidFill>
          <a:ln/>
        </p:spPr>
      </p:sp>
      <p:sp>
        <p:nvSpPr>
          <p:cNvPr id="21" name="Shape 19"/>
          <p:cNvSpPr/>
          <p:nvPr/>
        </p:nvSpPr>
        <p:spPr>
          <a:xfrm>
            <a:off x="11674316" y="1153239"/>
            <a:ext cx="443627" cy="443627"/>
          </a:xfrm>
          <a:prstGeom prst="roundRect">
            <a:avLst>
              <a:gd name="adj" fmla="val 206119"/>
            </a:avLst>
          </a:prstGeom>
          <a:solidFill>
            <a:srgbClr val="1A2D7A"/>
          </a:solidFill>
          <a:ln/>
        </p:spPr>
      </p:sp>
      <p:sp>
        <p:nvSpPr>
          <p:cNvPr id="22" name="Text 20"/>
          <p:cNvSpPr/>
          <p:nvPr/>
        </p:nvSpPr>
        <p:spPr>
          <a:xfrm>
            <a:off x="11807428" y="1264087"/>
            <a:ext cx="177403" cy="221813"/>
          </a:xfrm>
          <a:prstGeom prst="rect">
            <a:avLst/>
          </a:prstGeom>
          <a:noFill/>
          <a:ln/>
        </p:spPr>
        <p:txBody>
          <a:bodyPr wrap="none" lIns="0" tIns="0" rIns="0" bIns="0" rtlCol="0" anchor="t"/>
          <a:lstStyle/>
          <a:p>
            <a:pPr algn="l" indent="0" marL="0">
              <a:lnSpc>
                <a:spcPts val="2200"/>
              </a:lnSpc>
              <a:buNone/>
            </a:pPr>
            <a:r>
              <a:rPr lang="en-US" sz="1350" dirty="0">
                <a:solidFill>
                  <a:srgbClr val="FFFFFF"/>
                </a:solidFill>
                <a:latin typeface="Alexandria Semi Bold" pitchFamily="34" charset="0"/>
                <a:ea typeface="Alexandria Semi Bold" pitchFamily="34" charset="-122"/>
                <a:cs typeface="Alexandria Semi Bold" pitchFamily="34" charset="-120"/>
              </a:rPr>
              <a:t>3</a:t>
            </a:r>
            <a:endParaRPr lang="en-US" sz="1350" dirty="0"/>
          </a:p>
        </p:txBody>
      </p:sp>
      <p:sp>
        <p:nvSpPr>
          <p:cNvPr id="23" name="Text 21"/>
          <p:cNvSpPr/>
          <p:nvPr/>
        </p:nvSpPr>
        <p:spPr>
          <a:xfrm>
            <a:off x="9842659" y="1744742"/>
            <a:ext cx="2927271" cy="243245"/>
          </a:xfrm>
          <a:prstGeom prst="rect">
            <a:avLst/>
          </a:prstGeom>
          <a:noFill/>
          <a:ln/>
        </p:spPr>
        <p:txBody>
          <a:bodyPr wrap="none" lIns="0" tIns="0" rIns="0" bIns="0" rtlCol="0" anchor="t"/>
          <a:lstStyle/>
          <a:p>
            <a:pPr algn="l" indent="0" marL="0">
              <a:lnSpc>
                <a:spcPts val="1900"/>
              </a:lnSpc>
              <a:buNone/>
            </a:pPr>
            <a:r>
              <a:rPr lang="en-US" sz="1500" dirty="0">
                <a:solidFill>
                  <a:srgbClr val="3B3535"/>
                </a:solidFill>
                <a:latin typeface="Alexandria Semi Bold" pitchFamily="34" charset="0"/>
                <a:ea typeface="Alexandria Semi Bold" pitchFamily="34" charset="-122"/>
                <a:cs typeface="Alexandria Semi Bold" pitchFamily="34" charset="-120"/>
              </a:rPr>
              <a:t>E3: Invalid Billing Information</a:t>
            </a:r>
            <a:endParaRPr lang="en-US" sz="1500" dirty="0"/>
          </a:p>
        </p:txBody>
      </p:sp>
      <p:sp>
        <p:nvSpPr>
          <p:cNvPr id="24" name="Text 22"/>
          <p:cNvSpPr/>
          <p:nvPr/>
        </p:nvSpPr>
        <p:spPr>
          <a:xfrm>
            <a:off x="9842659" y="2076688"/>
            <a:ext cx="4106942" cy="709732"/>
          </a:xfrm>
          <a:prstGeom prst="rect">
            <a:avLst/>
          </a:prstGeom>
          <a:noFill/>
          <a:ln/>
        </p:spPr>
        <p:txBody>
          <a:bodyPr wrap="square" lIns="0" tIns="0" rIns="0" bIns="0" rtlCol="0" anchor="t"/>
          <a:lstStyle/>
          <a:p>
            <a:pPr algn="l" marL="342900" indent="-342900">
              <a:lnSpc>
                <a:spcPts val="1850"/>
              </a:lnSpc>
              <a:buSzPct val="100000"/>
              <a:buChar char="•"/>
            </a:pPr>
            <a:r>
              <a:rPr lang="en-US" sz="1150" dirty="0">
                <a:solidFill>
                  <a:srgbClr val="3B3535"/>
                </a:solidFill>
                <a:latin typeface="Sora Light" pitchFamily="34" charset="0"/>
                <a:ea typeface="Sora Light" pitchFamily="34" charset="-122"/>
                <a:cs typeface="Sora Light" pitchFamily="34" charset="-120"/>
              </a:rPr>
              <a:t>At step 6, if the applicant enters invalid billing information (e.g., incorrect credit card number, unsupported payment method):</a:t>
            </a:r>
            <a:endParaRPr lang="en-US" sz="1150" dirty="0"/>
          </a:p>
        </p:txBody>
      </p:sp>
      <p:sp>
        <p:nvSpPr>
          <p:cNvPr id="25" name="Text 23"/>
          <p:cNvSpPr/>
          <p:nvPr/>
        </p:nvSpPr>
        <p:spPr>
          <a:xfrm>
            <a:off x="9842659" y="2838093"/>
            <a:ext cx="4106942" cy="473154"/>
          </a:xfrm>
          <a:prstGeom prst="rect">
            <a:avLst/>
          </a:prstGeom>
          <a:noFill/>
          <a:ln/>
        </p:spPr>
        <p:txBody>
          <a:bodyPr wrap="square" lIns="0" tIns="0" rIns="0" bIns="0" rtlCol="0" anchor="t"/>
          <a:lstStyle/>
          <a:p>
            <a:pPr algn="l" lvl="1" marL="685800" indent="-342900">
              <a:lnSpc>
                <a:spcPts val="1850"/>
              </a:lnSpc>
              <a:buSzPct val="100000"/>
              <a:buChar char="•"/>
            </a:pPr>
            <a:r>
              <a:rPr lang="en-US" sz="1150" dirty="0">
                <a:solidFill>
                  <a:srgbClr val="3B3535"/>
                </a:solidFill>
                <a:latin typeface="Sora Light" pitchFamily="34" charset="0"/>
                <a:ea typeface="Sora Light" pitchFamily="34" charset="-122"/>
                <a:cs typeface="Sora Light" pitchFamily="34" charset="-120"/>
              </a:rPr>
              <a:t>The system displays an error message: "Please provide valid billing information."</a:t>
            </a:r>
            <a:endParaRPr lang="en-US" sz="1150" dirty="0"/>
          </a:p>
        </p:txBody>
      </p:sp>
      <p:sp>
        <p:nvSpPr>
          <p:cNvPr id="26" name="Text 24"/>
          <p:cNvSpPr/>
          <p:nvPr/>
        </p:nvSpPr>
        <p:spPr>
          <a:xfrm>
            <a:off x="9842659" y="3362920"/>
            <a:ext cx="4106942" cy="473154"/>
          </a:xfrm>
          <a:prstGeom prst="rect">
            <a:avLst/>
          </a:prstGeom>
          <a:noFill/>
          <a:ln/>
        </p:spPr>
        <p:txBody>
          <a:bodyPr wrap="square" lIns="0" tIns="0" rIns="0" bIns="0" rtlCol="0" anchor="t"/>
          <a:lstStyle/>
          <a:p>
            <a:pPr algn="l" lvl="1" marL="685800" indent="-342900">
              <a:lnSpc>
                <a:spcPts val="1850"/>
              </a:lnSpc>
              <a:buSzPct val="100000"/>
              <a:buChar char="•"/>
            </a:pPr>
            <a:r>
              <a:rPr lang="en-US" sz="1150" dirty="0">
                <a:solidFill>
                  <a:srgbClr val="3B3535"/>
                </a:solidFill>
                <a:latin typeface="Sora Light" pitchFamily="34" charset="0"/>
                <a:ea typeface="Sora Light" pitchFamily="34" charset="-122"/>
                <a:cs typeface="Sora Light" pitchFamily="34" charset="-120"/>
              </a:rPr>
              <a:t>The applicant is returned to step 6 to correct the billing details.</a:t>
            </a:r>
            <a:endParaRPr lang="en-US" sz="1150" dirty="0"/>
          </a:p>
        </p:txBody>
      </p:sp>
      <p:sp>
        <p:nvSpPr>
          <p:cNvPr id="27" name="Shape 25"/>
          <p:cNvSpPr/>
          <p:nvPr/>
        </p:nvSpPr>
        <p:spPr>
          <a:xfrm>
            <a:off x="517684" y="4848701"/>
            <a:ext cx="6723578" cy="2912388"/>
          </a:xfrm>
          <a:prstGeom prst="roundRect">
            <a:avLst>
              <a:gd name="adj" fmla="val 2512"/>
            </a:avLst>
          </a:prstGeom>
          <a:solidFill>
            <a:srgbClr val="FFFAFA"/>
          </a:solidFill>
          <a:ln/>
        </p:spPr>
      </p:sp>
      <p:sp>
        <p:nvSpPr>
          <p:cNvPr id="28" name="Shape 26"/>
          <p:cNvSpPr/>
          <p:nvPr/>
        </p:nvSpPr>
        <p:spPr>
          <a:xfrm>
            <a:off x="517684" y="4833461"/>
            <a:ext cx="6723578" cy="60960"/>
          </a:xfrm>
          <a:prstGeom prst="roundRect">
            <a:avLst>
              <a:gd name="adj" fmla="val 101907"/>
            </a:avLst>
          </a:prstGeom>
          <a:solidFill>
            <a:srgbClr val="1A2D7A"/>
          </a:solidFill>
          <a:ln/>
        </p:spPr>
      </p:sp>
      <p:sp>
        <p:nvSpPr>
          <p:cNvPr id="29" name="Shape 27"/>
          <p:cNvSpPr/>
          <p:nvPr/>
        </p:nvSpPr>
        <p:spPr>
          <a:xfrm>
            <a:off x="3657600" y="4626888"/>
            <a:ext cx="443627" cy="443627"/>
          </a:xfrm>
          <a:prstGeom prst="roundRect">
            <a:avLst>
              <a:gd name="adj" fmla="val 206119"/>
            </a:avLst>
          </a:prstGeom>
          <a:solidFill>
            <a:srgbClr val="1A2D7A"/>
          </a:solidFill>
          <a:ln/>
        </p:spPr>
      </p:sp>
      <p:sp>
        <p:nvSpPr>
          <p:cNvPr id="30" name="Text 28"/>
          <p:cNvSpPr/>
          <p:nvPr/>
        </p:nvSpPr>
        <p:spPr>
          <a:xfrm>
            <a:off x="3790712" y="4737735"/>
            <a:ext cx="177403" cy="221813"/>
          </a:xfrm>
          <a:prstGeom prst="rect">
            <a:avLst/>
          </a:prstGeom>
          <a:noFill/>
          <a:ln/>
        </p:spPr>
        <p:txBody>
          <a:bodyPr wrap="none" lIns="0" tIns="0" rIns="0" bIns="0" rtlCol="0" anchor="t"/>
          <a:lstStyle/>
          <a:p>
            <a:pPr algn="l" indent="0" marL="0">
              <a:lnSpc>
                <a:spcPts val="2200"/>
              </a:lnSpc>
              <a:buNone/>
            </a:pPr>
            <a:r>
              <a:rPr lang="en-US" sz="1350" dirty="0">
                <a:solidFill>
                  <a:srgbClr val="FFFFFF"/>
                </a:solidFill>
                <a:latin typeface="Alexandria Semi Bold" pitchFamily="34" charset="0"/>
                <a:ea typeface="Alexandria Semi Bold" pitchFamily="34" charset="-122"/>
                <a:cs typeface="Alexandria Semi Bold" pitchFamily="34" charset="-120"/>
              </a:rPr>
              <a:t>4</a:t>
            </a:r>
            <a:endParaRPr lang="en-US" sz="1350" dirty="0"/>
          </a:p>
        </p:txBody>
      </p:sp>
      <p:sp>
        <p:nvSpPr>
          <p:cNvPr id="31" name="Text 29"/>
          <p:cNvSpPr/>
          <p:nvPr/>
        </p:nvSpPr>
        <p:spPr>
          <a:xfrm>
            <a:off x="680799" y="5218390"/>
            <a:ext cx="3114913" cy="243245"/>
          </a:xfrm>
          <a:prstGeom prst="rect">
            <a:avLst/>
          </a:prstGeom>
          <a:noFill/>
          <a:ln/>
        </p:spPr>
        <p:txBody>
          <a:bodyPr wrap="none" lIns="0" tIns="0" rIns="0" bIns="0" rtlCol="0" anchor="t"/>
          <a:lstStyle/>
          <a:p>
            <a:pPr algn="l" indent="0" marL="0">
              <a:lnSpc>
                <a:spcPts val="1900"/>
              </a:lnSpc>
              <a:buNone/>
            </a:pPr>
            <a:r>
              <a:rPr lang="en-US" sz="1500" dirty="0">
                <a:solidFill>
                  <a:srgbClr val="3B3535"/>
                </a:solidFill>
                <a:latin typeface="Alexandria Semi Bold" pitchFamily="34" charset="0"/>
                <a:ea typeface="Alexandria Semi Bold" pitchFamily="34" charset="-122"/>
                <a:cs typeface="Alexandria Semi Bold" pitchFamily="34" charset="-120"/>
              </a:rPr>
              <a:t>E4: Age Eligibility Check Failure</a:t>
            </a:r>
            <a:endParaRPr lang="en-US" sz="1500" dirty="0"/>
          </a:p>
        </p:txBody>
      </p:sp>
      <p:sp>
        <p:nvSpPr>
          <p:cNvPr id="32" name="Text 30"/>
          <p:cNvSpPr/>
          <p:nvPr/>
        </p:nvSpPr>
        <p:spPr>
          <a:xfrm>
            <a:off x="680799" y="5550337"/>
            <a:ext cx="6397347" cy="236577"/>
          </a:xfrm>
          <a:prstGeom prst="rect">
            <a:avLst/>
          </a:prstGeom>
          <a:noFill/>
          <a:ln/>
        </p:spPr>
        <p:txBody>
          <a:bodyPr wrap="none" lIns="0" tIns="0" rIns="0" bIns="0" rtlCol="0" anchor="t"/>
          <a:lstStyle/>
          <a:p>
            <a:pPr algn="l" marL="342900" indent="-342900">
              <a:lnSpc>
                <a:spcPts val="1850"/>
              </a:lnSpc>
              <a:buSzPct val="100000"/>
              <a:buChar char="•"/>
            </a:pPr>
            <a:r>
              <a:rPr lang="en-US" sz="1150" dirty="0">
                <a:solidFill>
                  <a:srgbClr val="3B3535"/>
                </a:solidFill>
                <a:latin typeface="Sora Light" pitchFamily="34" charset="0"/>
                <a:ea typeface="Sora Light" pitchFamily="34" charset="-122"/>
                <a:cs typeface="Sora Light" pitchFamily="34" charset="-120"/>
              </a:rPr>
              <a:t>At step 7, if the applicant is 65 years or older:</a:t>
            </a:r>
            <a:endParaRPr lang="en-US" sz="1150" dirty="0"/>
          </a:p>
        </p:txBody>
      </p:sp>
      <p:sp>
        <p:nvSpPr>
          <p:cNvPr id="33" name="Text 31"/>
          <p:cNvSpPr/>
          <p:nvPr/>
        </p:nvSpPr>
        <p:spPr>
          <a:xfrm>
            <a:off x="680799" y="5838587"/>
            <a:ext cx="6397347" cy="473154"/>
          </a:xfrm>
          <a:prstGeom prst="rect">
            <a:avLst/>
          </a:prstGeom>
          <a:noFill/>
          <a:ln/>
        </p:spPr>
        <p:txBody>
          <a:bodyPr wrap="square" lIns="0" tIns="0" rIns="0" bIns="0" rtlCol="0" anchor="t"/>
          <a:lstStyle/>
          <a:p>
            <a:pPr algn="l" lvl="1" marL="685800" indent="-342900">
              <a:lnSpc>
                <a:spcPts val="1850"/>
              </a:lnSpc>
              <a:buSzPct val="100000"/>
              <a:buChar char="•"/>
            </a:pPr>
            <a:r>
              <a:rPr lang="en-US" sz="1150" dirty="0">
                <a:solidFill>
                  <a:srgbClr val="3B3535"/>
                </a:solidFill>
                <a:latin typeface="Sora Light" pitchFamily="34" charset="0"/>
                <a:ea typeface="Sora Light" pitchFamily="34" charset="-122"/>
                <a:cs typeface="Sora Light" pitchFamily="34" charset="-120"/>
              </a:rPr>
              <a:t>The system displays an error message: "Sorry, you do not meet the eligibility criteria for life insurance due to age restrictions."</a:t>
            </a:r>
            <a:endParaRPr lang="en-US" sz="1150" dirty="0"/>
          </a:p>
        </p:txBody>
      </p:sp>
      <p:sp>
        <p:nvSpPr>
          <p:cNvPr id="34" name="Text 32"/>
          <p:cNvSpPr/>
          <p:nvPr/>
        </p:nvSpPr>
        <p:spPr>
          <a:xfrm>
            <a:off x="680799" y="6363414"/>
            <a:ext cx="6397347" cy="236577"/>
          </a:xfrm>
          <a:prstGeom prst="rect">
            <a:avLst/>
          </a:prstGeom>
          <a:noFill/>
          <a:ln/>
        </p:spPr>
        <p:txBody>
          <a:bodyPr wrap="none" lIns="0" tIns="0" rIns="0" bIns="0" rtlCol="0" anchor="t"/>
          <a:lstStyle/>
          <a:p>
            <a:pPr algn="l" lvl="1" marL="685800" indent="-342900">
              <a:lnSpc>
                <a:spcPts val="1850"/>
              </a:lnSpc>
              <a:buSzPct val="100000"/>
              <a:buChar char="•"/>
            </a:pPr>
            <a:r>
              <a:rPr lang="en-US" sz="1150" dirty="0">
                <a:solidFill>
                  <a:srgbClr val="3B3535"/>
                </a:solidFill>
                <a:latin typeface="Sora Light" pitchFamily="34" charset="0"/>
                <a:ea typeface="Sora Light" pitchFamily="34" charset="-122"/>
                <a:cs typeface="Sora Light" pitchFamily="34" charset="-120"/>
              </a:rPr>
              <a:t>The application process terminates, and no further steps are executed.</a:t>
            </a:r>
            <a:endParaRPr lang="en-US" sz="1150" dirty="0"/>
          </a:p>
        </p:txBody>
      </p:sp>
      <p:sp>
        <p:nvSpPr>
          <p:cNvPr id="35" name="Text 33"/>
          <p:cNvSpPr/>
          <p:nvPr/>
        </p:nvSpPr>
        <p:spPr>
          <a:xfrm>
            <a:off x="680799" y="6651665"/>
            <a:ext cx="6397347" cy="236577"/>
          </a:xfrm>
          <a:prstGeom prst="rect">
            <a:avLst/>
          </a:prstGeom>
          <a:noFill/>
          <a:ln/>
        </p:spPr>
        <p:txBody>
          <a:bodyPr wrap="none" lIns="0" tIns="0" rIns="0" bIns="0" rtlCol="0" anchor="t"/>
          <a:lstStyle/>
          <a:p>
            <a:pPr algn="l" lvl="1" marL="685800" indent="-342900">
              <a:lnSpc>
                <a:spcPts val="1850"/>
              </a:lnSpc>
              <a:buSzPct val="100000"/>
              <a:buChar char="•"/>
            </a:pPr>
            <a:r>
              <a:rPr lang="en-US" sz="1150" dirty="0">
                <a:solidFill>
                  <a:srgbClr val="3B3535"/>
                </a:solidFill>
                <a:latin typeface="Sora Light" pitchFamily="34" charset="0"/>
                <a:ea typeface="Sora Light" pitchFamily="34" charset="-122"/>
                <a:cs typeface="Sora Light" pitchFamily="34" charset="-120"/>
              </a:rPr>
              <a:t>The use case ends.</a:t>
            </a:r>
            <a:endParaRPr lang="en-US" sz="1150" dirty="0"/>
          </a:p>
        </p:txBody>
      </p:sp>
      <p:sp>
        <p:nvSpPr>
          <p:cNvPr id="36" name="Shape 34"/>
          <p:cNvSpPr/>
          <p:nvPr/>
        </p:nvSpPr>
        <p:spPr>
          <a:xfrm>
            <a:off x="7389138" y="4848701"/>
            <a:ext cx="6723578" cy="2912388"/>
          </a:xfrm>
          <a:prstGeom prst="roundRect">
            <a:avLst>
              <a:gd name="adj" fmla="val 2512"/>
            </a:avLst>
          </a:prstGeom>
          <a:solidFill>
            <a:srgbClr val="FFFAFA"/>
          </a:solidFill>
          <a:ln/>
        </p:spPr>
      </p:sp>
      <p:sp>
        <p:nvSpPr>
          <p:cNvPr id="37" name="Shape 35"/>
          <p:cNvSpPr/>
          <p:nvPr/>
        </p:nvSpPr>
        <p:spPr>
          <a:xfrm>
            <a:off x="7389138" y="4833461"/>
            <a:ext cx="6723578" cy="60960"/>
          </a:xfrm>
          <a:prstGeom prst="roundRect">
            <a:avLst>
              <a:gd name="adj" fmla="val 101907"/>
            </a:avLst>
          </a:prstGeom>
          <a:solidFill>
            <a:srgbClr val="1A2D7A"/>
          </a:solidFill>
          <a:ln/>
        </p:spPr>
      </p:sp>
      <p:sp>
        <p:nvSpPr>
          <p:cNvPr id="38" name="Shape 36"/>
          <p:cNvSpPr/>
          <p:nvPr/>
        </p:nvSpPr>
        <p:spPr>
          <a:xfrm>
            <a:off x="10529054" y="4626888"/>
            <a:ext cx="443627" cy="443627"/>
          </a:xfrm>
          <a:prstGeom prst="roundRect">
            <a:avLst>
              <a:gd name="adj" fmla="val 206119"/>
            </a:avLst>
          </a:prstGeom>
          <a:solidFill>
            <a:srgbClr val="1A2D7A"/>
          </a:solidFill>
          <a:ln/>
        </p:spPr>
      </p:sp>
      <p:sp>
        <p:nvSpPr>
          <p:cNvPr id="39" name="Text 37"/>
          <p:cNvSpPr/>
          <p:nvPr/>
        </p:nvSpPr>
        <p:spPr>
          <a:xfrm>
            <a:off x="10662166" y="4737735"/>
            <a:ext cx="177403" cy="221813"/>
          </a:xfrm>
          <a:prstGeom prst="rect">
            <a:avLst/>
          </a:prstGeom>
          <a:noFill/>
          <a:ln/>
        </p:spPr>
        <p:txBody>
          <a:bodyPr wrap="none" lIns="0" tIns="0" rIns="0" bIns="0" rtlCol="0" anchor="t"/>
          <a:lstStyle/>
          <a:p>
            <a:pPr algn="l" indent="0" marL="0">
              <a:lnSpc>
                <a:spcPts val="2200"/>
              </a:lnSpc>
              <a:buNone/>
            </a:pPr>
            <a:r>
              <a:rPr lang="en-US" sz="1350" dirty="0">
                <a:solidFill>
                  <a:srgbClr val="FFFFFF"/>
                </a:solidFill>
                <a:latin typeface="Alexandria Semi Bold" pitchFamily="34" charset="0"/>
                <a:ea typeface="Alexandria Semi Bold" pitchFamily="34" charset="-122"/>
                <a:cs typeface="Alexandria Semi Bold" pitchFamily="34" charset="-120"/>
              </a:rPr>
              <a:t>5</a:t>
            </a:r>
            <a:endParaRPr lang="en-US" sz="1350" dirty="0"/>
          </a:p>
        </p:txBody>
      </p:sp>
      <p:sp>
        <p:nvSpPr>
          <p:cNvPr id="40" name="Text 38"/>
          <p:cNvSpPr/>
          <p:nvPr/>
        </p:nvSpPr>
        <p:spPr>
          <a:xfrm>
            <a:off x="7552253" y="5218390"/>
            <a:ext cx="3558897" cy="243245"/>
          </a:xfrm>
          <a:prstGeom prst="rect">
            <a:avLst/>
          </a:prstGeom>
          <a:noFill/>
          <a:ln/>
        </p:spPr>
        <p:txBody>
          <a:bodyPr wrap="none" lIns="0" tIns="0" rIns="0" bIns="0" rtlCol="0" anchor="t"/>
          <a:lstStyle/>
          <a:p>
            <a:pPr algn="l" indent="0" marL="0">
              <a:lnSpc>
                <a:spcPts val="1900"/>
              </a:lnSpc>
              <a:buNone/>
            </a:pPr>
            <a:r>
              <a:rPr lang="en-US" sz="1500" dirty="0">
                <a:solidFill>
                  <a:srgbClr val="3B3535"/>
                </a:solidFill>
                <a:latin typeface="Alexandria Semi Bold" pitchFamily="34" charset="0"/>
                <a:ea typeface="Alexandria Semi Bold" pitchFamily="34" charset="-122"/>
                <a:cs typeface="Alexandria Semi Bold" pitchFamily="34" charset="-120"/>
              </a:rPr>
              <a:t>E5: System Error During Submission</a:t>
            </a:r>
            <a:endParaRPr lang="en-US" sz="1500" dirty="0"/>
          </a:p>
        </p:txBody>
      </p:sp>
      <p:sp>
        <p:nvSpPr>
          <p:cNvPr id="41" name="Text 39"/>
          <p:cNvSpPr/>
          <p:nvPr/>
        </p:nvSpPr>
        <p:spPr>
          <a:xfrm>
            <a:off x="7552253" y="5550337"/>
            <a:ext cx="6397347" cy="473154"/>
          </a:xfrm>
          <a:prstGeom prst="rect">
            <a:avLst/>
          </a:prstGeom>
          <a:noFill/>
          <a:ln/>
        </p:spPr>
        <p:txBody>
          <a:bodyPr wrap="square" lIns="0" tIns="0" rIns="0" bIns="0" rtlCol="0" anchor="t"/>
          <a:lstStyle/>
          <a:p>
            <a:pPr algn="l" marL="342900" indent="-342900">
              <a:lnSpc>
                <a:spcPts val="1850"/>
              </a:lnSpc>
              <a:buSzPct val="100000"/>
              <a:buChar char="•"/>
            </a:pPr>
            <a:r>
              <a:rPr lang="en-US" sz="1150" dirty="0">
                <a:solidFill>
                  <a:srgbClr val="3B3535"/>
                </a:solidFill>
                <a:latin typeface="Sora Light" pitchFamily="34" charset="0"/>
                <a:ea typeface="Sora Light" pitchFamily="34" charset="-122"/>
                <a:cs typeface="Sora Light" pitchFamily="34" charset="-120"/>
              </a:rPr>
              <a:t>At step 14, if the system encounters an error while saving the applicant's preferences (e.g., database connectivity issue):</a:t>
            </a:r>
            <a:endParaRPr lang="en-US" sz="1150" dirty="0"/>
          </a:p>
        </p:txBody>
      </p:sp>
      <p:sp>
        <p:nvSpPr>
          <p:cNvPr id="42" name="Text 40"/>
          <p:cNvSpPr/>
          <p:nvPr/>
        </p:nvSpPr>
        <p:spPr>
          <a:xfrm>
            <a:off x="7552253" y="6075164"/>
            <a:ext cx="6397347" cy="473154"/>
          </a:xfrm>
          <a:prstGeom prst="rect">
            <a:avLst/>
          </a:prstGeom>
          <a:noFill/>
          <a:ln/>
        </p:spPr>
        <p:txBody>
          <a:bodyPr wrap="square" lIns="0" tIns="0" rIns="0" bIns="0" rtlCol="0" anchor="t"/>
          <a:lstStyle/>
          <a:p>
            <a:pPr algn="l" lvl="1" marL="685800" indent="-342900">
              <a:lnSpc>
                <a:spcPts val="1850"/>
              </a:lnSpc>
              <a:buSzPct val="100000"/>
              <a:buChar char="•"/>
            </a:pPr>
            <a:r>
              <a:rPr lang="en-US" sz="1150" dirty="0">
                <a:solidFill>
                  <a:srgbClr val="3B3535"/>
                </a:solidFill>
                <a:latin typeface="Sora Light" pitchFamily="34" charset="0"/>
                <a:ea typeface="Sora Light" pitchFamily="34" charset="-122"/>
                <a:cs typeface="Sora Light" pitchFamily="34" charset="-120"/>
              </a:rPr>
              <a:t>The system displays an error message: "An error occurred while submitting your application. Please try again later."</a:t>
            </a:r>
            <a:endParaRPr lang="en-US" sz="1150" dirty="0"/>
          </a:p>
        </p:txBody>
      </p:sp>
      <p:sp>
        <p:nvSpPr>
          <p:cNvPr id="43" name="Text 41"/>
          <p:cNvSpPr/>
          <p:nvPr/>
        </p:nvSpPr>
        <p:spPr>
          <a:xfrm>
            <a:off x="7552253" y="6599992"/>
            <a:ext cx="6397347" cy="236577"/>
          </a:xfrm>
          <a:prstGeom prst="rect">
            <a:avLst/>
          </a:prstGeom>
          <a:noFill/>
          <a:ln/>
        </p:spPr>
        <p:txBody>
          <a:bodyPr wrap="none" lIns="0" tIns="0" rIns="0" bIns="0" rtlCol="0" anchor="t"/>
          <a:lstStyle/>
          <a:p>
            <a:pPr algn="l" lvl="1" marL="685800" indent="-342900">
              <a:lnSpc>
                <a:spcPts val="1850"/>
              </a:lnSpc>
              <a:buSzPct val="100000"/>
              <a:buChar char="•"/>
            </a:pPr>
            <a:r>
              <a:rPr lang="en-US" sz="1150" dirty="0">
                <a:solidFill>
                  <a:srgbClr val="3B3535"/>
                </a:solidFill>
                <a:latin typeface="Sora Light" pitchFamily="34" charset="0"/>
                <a:ea typeface="Sora Light" pitchFamily="34" charset="-122"/>
                <a:cs typeface="Sora Light" pitchFamily="34" charset="-120"/>
              </a:rPr>
              <a:t>The applicant is returned to step 12 to review and resubmit.</a:t>
            </a:r>
            <a:endParaRPr lang="en-US" sz="1150" dirty="0"/>
          </a:p>
        </p:txBody>
      </p:sp>
      <p:sp>
        <p:nvSpPr>
          <p:cNvPr id="44" name="Text 42"/>
          <p:cNvSpPr/>
          <p:nvPr/>
        </p:nvSpPr>
        <p:spPr>
          <a:xfrm>
            <a:off x="7552253" y="6888242"/>
            <a:ext cx="6397347" cy="709732"/>
          </a:xfrm>
          <a:prstGeom prst="rect">
            <a:avLst/>
          </a:prstGeom>
          <a:noFill/>
          <a:ln/>
        </p:spPr>
        <p:txBody>
          <a:bodyPr wrap="square" lIns="0" tIns="0" rIns="0" bIns="0" rtlCol="0" anchor="t"/>
          <a:lstStyle/>
          <a:p>
            <a:pPr algn="l" lvl="1" marL="685800" indent="-342900">
              <a:lnSpc>
                <a:spcPts val="1850"/>
              </a:lnSpc>
              <a:buSzPct val="100000"/>
              <a:buChar char="•"/>
            </a:pPr>
            <a:r>
              <a:rPr lang="en-US" sz="1150" dirty="0">
                <a:solidFill>
                  <a:srgbClr val="3B3535"/>
                </a:solidFill>
                <a:latin typeface="Sora Light" pitchFamily="34" charset="0"/>
                <a:ea typeface="Sora Light" pitchFamily="34" charset="-122"/>
                <a:cs typeface="Sora Light" pitchFamily="34" charset="-120"/>
              </a:rPr>
              <a:t>If the error persists, the system logs the issue for technical support and informs the applicant: "We are experiencing technical difficulties. Please contact support at </a:t>
            </a:r>
            <a:pPr algn="l" lvl="1" indent="0" marL="0">
              <a:lnSpc>
                <a:spcPts val="1850"/>
              </a:lnSpc>
              <a:buNone/>
            </a:pPr>
            <a:r>
              <a:rPr lang="en-US" sz="1150" u="sng" dirty="0">
                <a:solidFill>
                  <a:srgbClr val="1A2D7A"/>
                </a:solidFill>
                <a:latin typeface="Sora Light" pitchFamily="34" charset="0"/>
                <a:ea typeface="Sora Light" pitchFamily="34" charset="-122"/>
                <a:cs typeface="Sora Light" pitchFamily="34" charset="-120"/>
                <a:hlinkClick r:id="rId1" invalidUrl="" action="" tgtFrame="" tooltip="" history="1" highlightClick="0" endSnd="0">
                  <a:extLst>
                    <a:ext uri="{A12FA001-AC4F-418D-AE19-62706E023703}">
                      <ahyp:hlinkClr xmlns:ahyp="http://schemas.microsoft.com/office/drawing/2018/hyperlinkcolor" val="tx"/>
                    </a:ext>
                  </a:extLst>
                </a:hlinkClick>
              </a:rPr>
              <a:t>support@xyzinsurance.com</a:t>
            </a:r>
            <a:pPr algn="l" lvl="1" indent="0" marL="0">
              <a:lnSpc>
                <a:spcPts val="1850"/>
              </a:lnSpc>
              <a:buNone/>
            </a:pPr>
            <a:r>
              <a:rPr lang="en-US" sz="1150" dirty="0">
                <a:solidFill>
                  <a:srgbClr val="3B3535"/>
                </a:solidFill>
                <a:latin typeface="Sora Light" pitchFamily="34" charset="0"/>
                <a:ea typeface="Sora Light" pitchFamily="34" charset="-122"/>
                <a:cs typeface="Sora Light" pitchFamily="34" charset="-120"/>
              </a:rPr>
              <a:t>."</a:t>
            </a:r>
            <a:endParaRPr lang="en-US" sz="11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58309" y="2016323"/>
            <a:ext cx="4561284" cy="570071"/>
          </a:xfrm>
          <a:prstGeom prst="rect">
            <a:avLst/>
          </a:prstGeom>
          <a:noFill/>
          <a:ln/>
        </p:spPr>
        <p:txBody>
          <a:bodyPr wrap="none" lIns="0" tIns="0" rIns="0" bIns="0" rtlCol="0" anchor="t"/>
          <a:lstStyle/>
          <a:p>
            <a:pPr algn="l" indent="0" marL="0">
              <a:lnSpc>
                <a:spcPts val="4450"/>
              </a:lnSpc>
              <a:buNone/>
            </a:pPr>
            <a:r>
              <a:rPr lang="en-US" sz="3550" dirty="0">
                <a:solidFill>
                  <a:srgbClr val="1F1E1E"/>
                </a:solidFill>
                <a:latin typeface="Alexandria Semi Bold" pitchFamily="34" charset="0"/>
                <a:ea typeface="Alexandria Semi Bold" pitchFamily="34" charset="-122"/>
                <a:cs typeface="Alexandria Semi Bold" pitchFamily="34" charset="-120"/>
              </a:rPr>
              <a:t>Assumptions</a:t>
            </a:r>
            <a:endParaRPr lang="en-US" sz="3550" dirty="0"/>
          </a:p>
        </p:txBody>
      </p:sp>
      <p:sp>
        <p:nvSpPr>
          <p:cNvPr id="3" name="Shape 1"/>
          <p:cNvSpPr/>
          <p:nvPr/>
        </p:nvSpPr>
        <p:spPr>
          <a:xfrm>
            <a:off x="758309" y="3019663"/>
            <a:ext cx="4226838" cy="1835229"/>
          </a:xfrm>
          <a:prstGeom prst="roundRect">
            <a:avLst>
              <a:gd name="adj" fmla="val 4958"/>
            </a:avLst>
          </a:prstGeom>
          <a:solidFill>
            <a:srgbClr val="D5DCF6"/>
          </a:solidFill>
          <a:ln w="7620">
            <a:solidFill>
              <a:srgbClr val="BBC2DC"/>
            </a:solidFill>
            <a:prstDash val="solid"/>
          </a:ln>
        </p:spPr>
      </p:sp>
      <p:sp>
        <p:nvSpPr>
          <p:cNvPr id="4" name="Text 2"/>
          <p:cNvSpPr/>
          <p:nvPr/>
        </p:nvSpPr>
        <p:spPr>
          <a:xfrm>
            <a:off x="982504" y="3243858"/>
            <a:ext cx="3778448" cy="1386840"/>
          </a:xfrm>
          <a:prstGeom prst="rect">
            <a:avLst/>
          </a:prstGeom>
          <a:noFill/>
          <a:ln/>
        </p:spPr>
        <p:txBody>
          <a:bodyPr wrap="square" lIns="0" tIns="0" rIns="0" bIns="0" rtlCol="0" anchor="t"/>
          <a:lstStyle/>
          <a:p>
            <a:pPr algn="l"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The system can accurately calculate the applicant's age based on the provided date of birth.</a:t>
            </a:r>
            <a:endParaRPr lang="en-US" sz="1700" dirty="0"/>
          </a:p>
        </p:txBody>
      </p:sp>
      <p:sp>
        <p:nvSpPr>
          <p:cNvPr id="5" name="Shape 3"/>
          <p:cNvSpPr/>
          <p:nvPr/>
        </p:nvSpPr>
        <p:spPr>
          <a:xfrm>
            <a:off x="5201722" y="3019663"/>
            <a:ext cx="4226838" cy="1835229"/>
          </a:xfrm>
          <a:prstGeom prst="roundRect">
            <a:avLst>
              <a:gd name="adj" fmla="val 4958"/>
            </a:avLst>
          </a:prstGeom>
          <a:solidFill>
            <a:srgbClr val="D5DCF6"/>
          </a:solidFill>
          <a:ln w="7620">
            <a:solidFill>
              <a:srgbClr val="BBC2DC"/>
            </a:solidFill>
            <a:prstDash val="solid"/>
          </a:ln>
        </p:spPr>
      </p:sp>
      <p:sp>
        <p:nvSpPr>
          <p:cNvPr id="6" name="Text 4"/>
          <p:cNvSpPr/>
          <p:nvPr/>
        </p:nvSpPr>
        <p:spPr>
          <a:xfrm>
            <a:off x="5425916" y="3243858"/>
            <a:ext cx="3778448" cy="1386840"/>
          </a:xfrm>
          <a:prstGeom prst="rect">
            <a:avLst/>
          </a:prstGeom>
          <a:noFill/>
          <a:ln/>
        </p:spPr>
        <p:txBody>
          <a:bodyPr wrap="square" lIns="0" tIns="0" rIns="0" bIns="0" rtlCol="0" anchor="t"/>
          <a:lstStyle/>
          <a:p>
            <a:pPr algn="l"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The system has access to the applicant's existing customer status and policy details (if applicable).</a:t>
            </a:r>
            <a:endParaRPr lang="en-US" sz="1700" dirty="0"/>
          </a:p>
        </p:txBody>
      </p:sp>
      <p:sp>
        <p:nvSpPr>
          <p:cNvPr id="7" name="Shape 5"/>
          <p:cNvSpPr/>
          <p:nvPr/>
        </p:nvSpPr>
        <p:spPr>
          <a:xfrm>
            <a:off x="9645134" y="3019663"/>
            <a:ext cx="4226957" cy="1835229"/>
          </a:xfrm>
          <a:prstGeom prst="roundRect">
            <a:avLst>
              <a:gd name="adj" fmla="val 4958"/>
            </a:avLst>
          </a:prstGeom>
          <a:solidFill>
            <a:srgbClr val="D5DCF6"/>
          </a:solidFill>
          <a:ln w="7620">
            <a:solidFill>
              <a:srgbClr val="BBC2DC"/>
            </a:solidFill>
            <a:prstDash val="solid"/>
          </a:ln>
        </p:spPr>
      </p:sp>
      <p:sp>
        <p:nvSpPr>
          <p:cNvPr id="8" name="Text 6"/>
          <p:cNvSpPr/>
          <p:nvPr/>
        </p:nvSpPr>
        <p:spPr>
          <a:xfrm>
            <a:off x="9869329" y="3243858"/>
            <a:ext cx="3778568" cy="693420"/>
          </a:xfrm>
          <a:prstGeom prst="rect">
            <a:avLst/>
          </a:prstGeom>
          <a:noFill/>
          <a:ln/>
        </p:spPr>
        <p:txBody>
          <a:bodyPr wrap="square" lIns="0" tIns="0" rIns="0" bIns="0" rtlCol="0" anchor="t"/>
          <a:lstStyle/>
          <a:p>
            <a:pPr algn="l"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All monetary amounts are in USD and represent annual premiums.</a:t>
            </a:r>
            <a:endParaRPr lang="en-US" sz="1700" dirty="0"/>
          </a:p>
        </p:txBody>
      </p:sp>
      <p:sp>
        <p:nvSpPr>
          <p:cNvPr id="9" name="Shape 7"/>
          <p:cNvSpPr/>
          <p:nvPr/>
        </p:nvSpPr>
        <p:spPr>
          <a:xfrm>
            <a:off x="758309" y="5071467"/>
            <a:ext cx="6448544" cy="1141809"/>
          </a:xfrm>
          <a:prstGeom prst="roundRect">
            <a:avLst>
              <a:gd name="adj" fmla="val 7970"/>
            </a:avLst>
          </a:prstGeom>
          <a:solidFill>
            <a:srgbClr val="D5DCF6"/>
          </a:solidFill>
          <a:ln w="7620">
            <a:solidFill>
              <a:srgbClr val="BBC2DC"/>
            </a:solidFill>
            <a:prstDash val="solid"/>
          </a:ln>
        </p:spPr>
      </p:sp>
      <p:sp>
        <p:nvSpPr>
          <p:cNvPr id="10" name="Text 8"/>
          <p:cNvSpPr/>
          <p:nvPr/>
        </p:nvSpPr>
        <p:spPr>
          <a:xfrm>
            <a:off x="982504" y="5295662"/>
            <a:ext cx="6000155" cy="693420"/>
          </a:xfrm>
          <a:prstGeom prst="rect">
            <a:avLst/>
          </a:prstGeom>
          <a:noFill/>
          <a:ln/>
        </p:spPr>
        <p:txBody>
          <a:bodyPr wrap="square" lIns="0" tIns="0" rIns="0" bIns="0" rtlCol="0" anchor="t"/>
          <a:lstStyle/>
          <a:p>
            <a:pPr algn="l"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The system supports real-time validation of inputs (e.g., email format, credit card details).</a:t>
            </a:r>
            <a:endParaRPr lang="en-US" sz="1700" dirty="0"/>
          </a:p>
        </p:txBody>
      </p:sp>
      <p:sp>
        <p:nvSpPr>
          <p:cNvPr id="11" name="Shape 9"/>
          <p:cNvSpPr/>
          <p:nvPr/>
        </p:nvSpPr>
        <p:spPr>
          <a:xfrm>
            <a:off x="7423428" y="5071467"/>
            <a:ext cx="6448663" cy="1141809"/>
          </a:xfrm>
          <a:prstGeom prst="roundRect">
            <a:avLst>
              <a:gd name="adj" fmla="val 7970"/>
            </a:avLst>
          </a:prstGeom>
          <a:solidFill>
            <a:srgbClr val="D5DCF6"/>
          </a:solidFill>
          <a:ln w="7620">
            <a:solidFill>
              <a:srgbClr val="BBC2DC"/>
            </a:solidFill>
            <a:prstDash val="solid"/>
          </a:ln>
        </p:spPr>
      </p:sp>
      <p:sp>
        <p:nvSpPr>
          <p:cNvPr id="12" name="Text 10"/>
          <p:cNvSpPr/>
          <p:nvPr/>
        </p:nvSpPr>
        <p:spPr>
          <a:xfrm>
            <a:off x="7647623" y="5295662"/>
            <a:ext cx="6000274" cy="693420"/>
          </a:xfrm>
          <a:prstGeom prst="rect">
            <a:avLst/>
          </a:prstGeom>
          <a:noFill/>
          <a:ln/>
        </p:spPr>
        <p:txBody>
          <a:bodyPr wrap="square" lIns="0" tIns="0" rIns="0" bIns="0" rtlCol="0" anchor="t"/>
          <a:lstStyle/>
          <a:p>
            <a:pPr algn="l" indent="0" marL="0">
              <a:lnSpc>
                <a:spcPts val="2700"/>
              </a:lnSpc>
              <a:buNone/>
            </a:pPr>
            <a:r>
              <a:rPr lang="en-US" sz="1700" dirty="0">
                <a:solidFill>
                  <a:srgbClr val="3B3535"/>
                </a:solidFill>
                <a:latin typeface="Sora Light" pitchFamily="34" charset="0"/>
                <a:ea typeface="Sora Light" pitchFamily="34" charset="-122"/>
                <a:cs typeface="Sora Light" pitchFamily="34" charset="-120"/>
              </a:rPr>
              <a:t>The database is available and capable of storing applicant preferences.</a:t>
            </a:r>
            <a:endParaRPr lang="en-US" sz="1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58309" y="3228499"/>
            <a:ext cx="4561284" cy="570071"/>
          </a:xfrm>
          <a:prstGeom prst="rect">
            <a:avLst/>
          </a:prstGeom>
          <a:noFill/>
          <a:ln/>
        </p:spPr>
        <p:txBody>
          <a:bodyPr wrap="none" lIns="0" tIns="0" rIns="0" bIns="0" rtlCol="0" anchor="t"/>
          <a:lstStyle/>
          <a:p>
            <a:pPr algn="l" indent="0" marL="0">
              <a:lnSpc>
                <a:spcPts val="4450"/>
              </a:lnSpc>
              <a:buNone/>
            </a:pPr>
            <a:r>
              <a:rPr lang="en-US" sz="3550" dirty="0">
                <a:solidFill>
                  <a:srgbClr val="1F1E1E"/>
                </a:solidFill>
                <a:latin typeface="Alexandria Semi Bold" pitchFamily="34" charset="0"/>
                <a:ea typeface="Alexandria Semi Bold" pitchFamily="34" charset="-122"/>
                <a:cs typeface="Alexandria Semi Bold" pitchFamily="34" charset="-120"/>
              </a:rPr>
              <a:t>Notes</a:t>
            </a:r>
            <a:endParaRPr lang="en-US" sz="3550" dirty="0"/>
          </a:p>
        </p:txBody>
      </p:sp>
      <p:sp>
        <p:nvSpPr>
          <p:cNvPr id="3" name="Text 1"/>
          <p:cNvSpPr/>
          <p:nvPr/>
        </p:nvSpPr>
        <p:spPr>
          <a:xfrm>
            <a:off x="758309" y="4231838"/>
            <a:ext cx="13113782" cy="346710"/>
          </a:xfrm>
          <a:prstGeom prst="rect">
            <a:avLst/>
          </a:prstGeom>
          <a:noFill/>
          <a:ln/>
        </p:spPr>
        <p:txBody>
          <a:bodyPr wrap="none" lIns="0" tIns="0" rIns="0" bIns="0" rtlCol="0" anchor="t"/>
          <a:lstStyle/>
          <a:p>
            <a:pPr algn="l" marL="342900" indent="-342900">
              <a:lnSpc>
                <a:spcPts val="2700"/>
              </a:lnSpc>
              <a:buSzPct val="100000"/>
              <a:buChar char="•"/>
            </a:pPr>
            <a:r>
              <a:rPr lang="en-US" sz="1700" dirty="0">
                <a:solidFill>
                  <a:srgbClr val="3B3535"/>
                </a:solidFill>
                <a:latin typeface="Sora Light" pitchFamily="34" charset="0"/>
                <a:ea typeface="Sora Light" pitchFamily="34" charset="-122"/>
                <a:cs typeface="Sora Light" pitchFamily="34" charset="-120"/>
              </a:rPr>
              <a:t>The system ensures that all required fields are completed before allowing submission.</a:t>
            </a:r>
            <a:endParaRPr lang="en-US" sz="1700" dirty="0"/>
          </a:p>
        </p:txBody>
      </p:sp>
      <p:sp>
        <p:nvSpPr>
          <p:cNvPr id="4" name="Text 2"/>
          <p:cNvSpPr/>
          <p:nvPr/>
        </p:nvSpPr>
        <p:spPr>
          <a:xfrm>
            <a:off x="758309" y="4654272"/>
            <a:ext cx="13113782" cy="346710"/>
          </a:xfrm>
          <a:prstGeom prst="rect">
            <a:avLst/>
          </a:prstGeom>
          <a:noFill/>
          <a:ln/>
        </p:spPr>
        <p:txBody>
          <a:bodyPr wrap="none" lIns="0" tIns="0" rIns="0" bIns="0" rtlCol="0" anchor="t"/>
          <a:lstStyle/>
          <a:p>
            <a:pPr algn="l" marL="342900" indent="-342900">
              <a:lnSpc>
                <a:spcPts val="2700"/>
              </a:lnSpc>
              <a:buSzPct val="100000"/>
              <a:buChar char="•"/>
            </a:pPr>
            <a:r>
              <a:rPr lang="en-US" sz="1700" dirty="0">
                <a:solidFill>
                  <a:srgbClr val="3B3535"/>
                </a:solidFill>
                <a:latin typeface="Sora Light" pitchFamily="34" charset="0"/>
                <a:ea typeface="Sora Light" pitchFamily="34" charset="-122"/>
                <a:cs typeface="Sora Light" pitchFamily="34" charset="-120"/>
              </a:rPr>
              <a:t>Optional coverages are only displayed based on eligibility criteria (e.g., age, existing customer status).</a:t>
            </a:r>
            <a:endParaRPr lang="en-US" sz="17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2025-07-30T10:19:58Z</dcterms:created>
  <dcterms:modified xsi:type="dcterms:W3CDTF">2025-07-30T10:19:58Z</dcterms:modified>
</cp:coreProperties>
</file>