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62" r:id="rId3"/>
    <p:sldId id="263" r:id="rId4"/>
    <p:sldId id="264" r:id="rId5"/>
    <p:sldId id="272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2F2"/>
    <a:srgbClr val="D4E3F7"/>
    <a:srgbClr val="DDDDDD"/>
    <a:srgbClr val="EAEAEA"/>
    <a:srgbClr val="96B8D6"/>
    <a:srgbClr val="B4CCE2"/>
    <a:srgbClr val="0067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90" y="72"/>
      </p:cViewPr>
      <p:guideLst>
        <p:guide orient="horz" pos="1680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EEF6CB-C50F-488A-99E7-79215D4B1CC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28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D11F8D7-571E-4947-BB12-0CF48399898F}" type="slidenum">
              <a:rPr lang="en-GB" altLang="en-US" sz="1200" b="0">
                <a:solidFill>
                  <a:schemeClr val="tx1"/>
                </a:solidFill>
              </a:rPr>
              <a:pPr/>
              <a:t>1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3845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0A53C477-038F-4BB3-ABF6-9AC96926A5C7}" type="slidenum">
              <a:rPr lang="en-GB" altLang="en-US" sz="1200" b="0">
                <a:solidFill>
                  <a:schemeClr val="tx1"/>
                </a:solidFill>
              </a:rPr>
              <a:pPr/>
              <a:t>2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332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4E9394A1-4157-47F3-BFB4-0FCBDB1AADDE}" type="slidenum">
              <a:rPr lang="en-GB" altLang="en-US" sz="1200" b="0">
                <a:solidFill>
                  <a:schemeClr val="tx1"/>
                </a:solidFill>
              </a:rPr>
              <a:pPr/>
              <a:t>3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4915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904BF29D-FD31-4101-A04D-CB41AFBEDE45}" type="slidenum">
              <a:rPr lang="en-GB" altLang="en-US" sz="1200" b="0">
                <a:solidFill>
                  <a:schemeClr val="tx1"/>
                </a:solidFill>
              </a:rPr>
              <a:pPr/>
              <a:t>4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2709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29508AE-7153-447B-A2CF-2AEB58E18853}" type="slidenum">
              <a:rPr lang="en-GB" altLang="en-US" sz="1200" b="0">
                <a:solidFill>
                  <a:schemeClr val="tx1"/>
                </a:solidFill>
              </a:rPr>
              <a:pPr/>
              <a:t>5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9444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29508AE-7153-447B-A2CF-2AEB58E18853}" type="slidenum">
              <a:rPr lang="en-GB" altLang="en-US" sz="1200" b="0">
                <a:solidFill>
                  <a:schemeClr val="tx1"/>
                </a:solidFill>
              </a:rPr>
              <a:pPr/>
              <a:t>6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34243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29508AE-7153-447B-A2CF-2AEB58E18853}" type="slidenum">
              <a:rPr lang="en-GB" altLang="en-US" sz="1200" b="0">
                <a:solidFill>
                  <a:schemeClr val="tx1"/>
                </a:solidFill>
              </a:rPr>
              <a:pPr/>
              <a:t>7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0338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fld id="{229508AE-7153-447B-A2CF-2AEB58E18853}" type="slidenum">
              <a:rPr lang="en-GB" altLang="en-US" sz="1200" b="0">
                <a:solidFill>
                  <a:schemeClr val="tx1"/>
                </a:solidFill>
              </a:rPr>
              <a:pPr/>
              <a:t>8</a:t>
            </a:fld>
            <a:endParaRPr lang="en-GB" altLang="en-US" sz="1200" b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4421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51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493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2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7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72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5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9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11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20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2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Click to edit Master text styles</a:t>
            </a:r>
          </a:p>
          <a:p>
            <a:pPr lvl="1"/>
            <a:r>
              <a:rPr lang="fr-FR" altLang="en-US"/>
              <a:t>Second level</a:t>
            </a:r>
          </a:p>
          <a:p>
            <a:pPr lvl="2"/>
            <a:r>
              <a:rPr lang="fr-FR" altLang="en-US"/>
              <a:t>Third level</a:t>
            </a:r>
          </a:p>
          <a:p>
            <a:pPr lvl="3"/>
            <a:r>
              <a:rPr lang="fr-FR" altLang="en-US"/>
              <a:t>Fourth level</a:t>
            </a:r>
          </a:p>
          <a:p>
            <a:pPr lvl="4"/>
            <a:r>
              <a:rPr lang="fr-FR" altLang="en-US"/>
              <a:t>Fifth level</a:t>
            </a:r>
          </a:p>
        </p:txBody>
      </p:sp>
      <p:sp>
        <p:nvSpPr>
          <p:cNvPr id="1030" name="Rectangle 19"/>
          <p:cNvSpPr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www.company.com</a:t>
            </a:r>
            <a:endParaRPr lang="fr-FR" altLang="en-US"/>
          </a:p>
        </p:txBody>
      </p:sp>
      <p:sp>
        <p:nvSpPr>
          <p:cNvPr id="1031" name="Oval 23"/>
          <p:cNvSpPr>
            <a:spLocks noChangeArrowheads="1"/>
          </p:cNvSpPr>
          <p:nvPr userDrawn="1"/>
        </p:nvSpPr>
        <p:spPr bwMode="auto">
          <a:xfrm>
            <a:off x="143351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2" name="Oval 24"/>
          <p:cNvSpPr>
            <a:spLocks noChangeArrowheads="1"/>
          </p:cNvSpPr>
          <p:nvPr userDrawn="1"/>
        </p:nvSpPr>
        <p:spPr bwMode="auto">
          <a:xfrm>
            <a:off x="219392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3" name="Oval 25"/>
          <p:cNvSpPr>
            <a:spLocks noChangeArrowheads="1"/>
          </p:cNvSpPr>
          <p:nvPr userDrawn="1"/>
        </p:nvSpPr>
        <p:spPr bwMode="auto">
          <a:xfrm>
            <a:off x="295433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4" name="Oval 26"/>
          <p:cNvSpPr>
            <a:spLocks noChangeArrowheads="1"/>
          </p:cNvSpPr>
          <p:nvPr userDrawn="1"/>
        </p:nvSpPr>
        <p:spPr bwMode="auto">
          <a:xfrm>
            <a:off x="371475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5" name="Oval 27"/>
          <p:cNvSpPr>
            <a:spLocks noChangeArrowheads="1"/>
          </p:cNvSpPr>
          <p:nvPr userDrawn="1"/>
        </p:nvSpPr>
        <p:spPr bwMode="auto">
          <a:xfrm>
            <a:off x="4475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6" name="Oval 28"/>
          <p:cNvSpPr>
            <a:spLocks noChangeArrowheads="1"/>
          </p:cNvSpPr>
          <p:nvPr userDrawn="1"/>
        </p:nvSpPr>
        <p:spPr bwMode="auto">
          <a:xfrm>
            <a:off x="5237163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7" name="Oval 29"/>
          <p:cNvSpPr>
            <a:spLocks noChangeArrowheads="1"/>
          </p:cNvSpPr>
          <p:nvPr userDrawn="1"/>
        </p:nvSpPr>
        <p:spPr bwMode="auto">
          <a:xfrm>
            <a:off x="5997575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8" name="Oval 30"/>
          <p:cNvSpPr>
            <a:spLocks noChangeArrowheads="1"/>
          </p:cNvSpPr>
          <p:nvPr userDrawn="1"/>
        </p:nvSpPr>
        <p:spPr bwMode="auto">
          <a:xfrm>
            <a:off x="6757988" y="6159500"/>
            <a:ext cx="65087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39" name="Oval 31"/>
          <p:cNvSpPr>
            <a:spLocks noChangeArrowheads="1"/>
          </p:cNvSpPr>
          <p:nvPr userDrawn="1"/>
        </p:nvSpPr>
        <p:spPr bwMode="auto">
          <a:xfrm>
            <a:off x="7518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1040" name="Oval 32"/>
          <p:cNvSpPr>
            <a:spLocks noChangeArrowheads="1"/>
          </p:cNvSpPr>
          <p:nvPr userDrawn="1"/>
        </p:nvSpPr>
        <p:spPr bwMode="auto">
          <a:xfrm>
            <a:off x="8280400" y="6159500"/>
            <a:ext cx="65088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viceresearch.com/blog/can-mobile-save-high-street-from-online-competi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5299788"/>
            <a:ext cx="6781800" cy="1101012"/>
          </a:xfrm>
        </p:spPr>
        <p:txBody>
          <a:bodyPr/>
          <a:lstStyle/>
          <a:p>
            <a:pPr eaLnBrk="1" hangingPunct="1"/>
            <a:r>
              <a:rPr lang="en-GB" altLang="en-US" sz="3600" dirty="0">
                <a:solidFill>
                  <a:schemeClr val="tx1"/>
                </a:solidFill>
              </a:rPr>
              <a:t>Scan, Pay and Go</a:t>
            </a:r>
            <a:br>
              <a:rPr lang="en-GB" altLang="en-US" sz="3600" dirty="0">
                <a:solidFill>
                  <a:schemeClr val="tx1"/>
                </a:solidFill>
              </a:rPr>
            </a:br>
            <a:br>
              <a:rPr lang="en-GB" altLang="en-US" sz="1400" dirty="0">
                <a:solidFill>
                  <a:schemeClr val="tx1"/>
                </a:solidFill>
              </a:rPr>
            </a:br>
            <a:r>
              <a:rPr lang="en-GB" altLang="en-US" sz="1100" dirty="0">
                <a:solidFill>
                  <a:schemeClr val="tx1"/>
                </a:solidFill>
              </a:rPr>
              <a:t>Ajay Saini</a:t>
            </a:r>
            <a:endParaRPr lang="en-US" alt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Introduction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dirty="0"/>
              <a:t>Scan, Pay and Go is a mobile app for customers for retail stores.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22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dirty="0"/>
              <a:t>Helping customers at retail stores to avoid queues during check out.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dirty="0"/>
              <a:t>Simple operations, shorter queues.</a:t>
            </a:r>
          </a:p>
          <a:p>
            <a:pPr eaLnBrk="1" hangingPunct="1"/>
            <a:endParaRPr lang="en-GB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2009384" y="1860278"/>
            <a:ext cx="6629387" cy="3975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222" y="2086460"/>
            <a:ext cx="611505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1" y="2711118"/>
            <a:ext cx="7847045" cy="298055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84040" y="1493219"/>
            <a:ext cx="775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chemeClr val="tx1"/>
                </a:solidFill>
              </a:rPr>
              <a:t>In store, customers are most likely to use their mobile internet to compare prices, look for discounts &amp; reviews.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GB" altLang="en-US" dirty="0"/>
              <a:t>ICICI Bank APIs and Tech Stack</a:t>
            </a:r>
            <a:endParaRPr lang="en-US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000" dirty="0"/>
              <a:t>Technology – Android, Google Vision API, MVVM, Dagger, Firebase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000" dirty="0"/>
              <a:t>ICICI Bank APIs – Authentication, Bill Payment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eaLnBrk="1" hangingPunct="1"/>
            <a:endParaRPr lang="en-GB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610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GB" altLang="en-US" dirty="0"/>
              <a:t>Features</a:t>
            </a:r>
            <a:endParaRPr lang="en-US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200" dirty="0"/>
              <a:t>Simplify</a:t>
            </a:r>
            <a:r>
              <a:rPr lang="en-GB" altLang="en-US" sz="2000" dirty="0"/>
              <a:t> check out process to avoid long queues.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000" dirty="0"/>
              <a:t>Compare prices and look products reviews.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GB" altLang="en-US" sz="2000" dirty="0"/>
              <a:t>Offering best deals to customers &amp; cashback on check out with mobile app.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marL="0" indent="0" eaLnBrk="1" hangingPunct="1">
              <a:buNone/>
            </a:pPr>
            <a:endParaRPr lang="en-GB" altLang="en-U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eaLnBrk="1" hangingPunct="1"/>
            <a:endParaRPr lang="en-GB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268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GB" altLang="en-US" dirty="0"/>
              <a:t>Summary</a:t>
            </a:r>
            <a:endParaRPr lang="en-US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60% have used the internet on their mobile phone whilst in a retail store and they’re most likely use it to  compare prices, look for discounts &amp; read product reviews.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The majority would be happy for retailers to send them a text/e-mail with promotional offers whilst they’re in-  store using the free Wi-Fi service, which opens up new communication methods for retailers.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sz="20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Popularity of using discount vouchers will continue and mobile is the preferred future method of redeeming.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GB" altLang="en-US" dirty="0"/>
          </a:p>
          <a:p>
            <a:pPr eaLnBrk="1" hangingPunct="1"/>
            <a:endParaRPr lang="en-GB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85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pPr eaLnBrk="1" hangingPunct="1"/>
            <a:r>
              <a:rPr lang="en-GB" altLang="en-US" dirty="0"/>
              <a:t>References</a:t>
            </a:r>
            <a:endParaRPr lang="en-US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eaLnBrk="1" hangingPunct="1"/>
            <a:r>
              <a:rPr lang="en-GB" altLang="en-US" dirty="0">
                <a:hlinkClick r:id="rId3"/>
              </a:rPr>
              <a:t>https://ondeviceresearch.com/blog/can-mobile-save-high-street-from-online-competition</a:t>
            </a:r>
            <a:endParaRPr lang="en-GB" altLang="en-US" dirty="0"/>
          </a:p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https://econsultancy.com/blog/8919-why-retailers-need-to-embrace-mobile-internet-in-stores/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05644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234</Words>
  <Application>Microsoft Office PowerPoint</Application>
  <PresentationFormat>On-screen Show (4:3)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Default Design</vt:lpstr>
      <vt:lpstr>Scan, Pay and Go  Ajay Saini</vt:lpstr>
      <vt:lpstr>Introduction</vt:lpstr>
      <vt:lpstr>PowerPoint Presentation</vt:lpstr>
      <vt:lpstr>PowerPoint Presentation</vt:lpstr>
      <vt:lpstr>ICICI Bank APIs and Tech Stack</vt:lpstr>
      <vt:lpstr>Features</vt:lpstr>
      <vt:lpstr>Summary</vt:lpstr>
      <vt:lpstr>References</vt:lpstr>
    </vt:vector>
  </TitlesOfParts>
  <Company>Presentation Magazine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2 Template</dc:title>
  <dc:creator>Presentation Magazine</dc:creator>
  <cp:lastModifiedBy>Ajay Saini</cp:lastModifiedBy>
  <cp:revision>74</cp:revision>
  <dcterms:created xsi:type="dcterms:W3CDTF">2005-02-28T14:06:28Z</dcterms:created>
  <dcterms:modified xsi:type="dcterms:W3CDTF">2017-04-09T05:43:25Z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