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Finance Led Disclosures POD – HSBC (ESG)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 sz="1800"/>
            </a:pPr>
            <a:r>
              <a:t>Ajay Saxena | Technical Business Analyst</a:t>
            </a:r>
          </a:p>
          <a:p>
            <a:pPr lvl="1">
              <a:defRPr sz="1800"/>
            </a:pPr>
            <a:r>
              <a:t>Date: [Insert Presentation 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– ESG &amp; Finance Led Disclosures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ESG: Environmental, Social, and Governance – integral to responsible banking.</a:t>
            </a:r>
          </a:p>
          <a:p>
            <a:pPr>
              <a:defRPr sz="1800"/>
            </a:pPr>
            <a:r>
              <a:t>- Finance Led Disclosures:</a:t>
            </a:r>
          </a:p>
          <a:p>
            <a:pPr lvl="1">
              <a:defRPr sz="1800"/>
            </a:pPr>
            <a:r>
              <a:t>    • Framework for transparent reporting on financial and non-financial ESG metrics.</a:t>
            </a:r>
          </a:p>
          <a:p>
            <a:pPr lvl="1">
              <a:defRPr sz="1800"/>
            </a:pPr>
            <a:r>
              <a:t>    • Driven by growing regulatory and investor expectations.</a:t>
            </a:r>
          </a:p>
          <a:p>
            <a:pPr>
              <a:defRPr sz="1800"/>
            </a:pPr>
            <a:r>
              <a:t>- HSBC’s Commitment: Align with global best practices and regulatory mandates.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 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Purpose of the POD:</a:t>
            </a:r>
          </a:p>
          <a:p>
            <a:pPr lvl="1">
              <a:defRPr sz="1800"/>
            </a:pPr>
            <a:r>
              <a:t>    • Manage end-to-end ESG-related financial disclosures.</a:t>
            </a:r>
          </a:p>
          <a:p>
            <a:pPr lvl="1">
              <a:defRPr sz="1800"/>
            </a:pPr>
            <a:r>
              <a:t>    • Support compliance with EU, EBA, and other regulatory frameworks.</a:t>
            </a:r>
          </a:p>
          <a:p>
            <a:pPr>
              <a:defRPr sz="1800"/>
            </a:pPr>
            <a:r>
              <a:t>- Key Objectives:</a:t>
            </a:r>
          </a:p>
          <a:p>
            <a:pPr lvl="1">
              <a:defRPr sz="1800"/>
            </a:pPr>
            <a:r>
              <a:t>    • Ensure data accuracy, integrity, and transparency.</a:t>
            </a:r>
          </a:p>
          <a:p>
            <a:pPr lvl="1">
              <a:defRPr sz="1800"/>
            </a:pPr>
            <a:r>
              <a:t>    • Enable timely, reliable ESG disclosures to stakeholders.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 / Process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Data Sources: Finance systems, sustainability teams, country-specific data marts.</a:t>
            </a:r>
          </a:p>
          <a:p>
            <a:pPr>
              <a:defRPr sz="1800"/>
            </a:pPr>
            <a:r>
              <a:t>- Data Processing: ETL, data validation, analytics, and transformation.</a:t>
            </a:r>
          </a:p>
          <a:p>
            <a:pPr>
              <a:defRPr sz="1800"/>
            </a:pPr>
            <a:r>
              <a:t>- Reporting: Automated disclosures, regulatory submissions, management dashboards.</a:t>
            </a:r>
          </a:p>
          <a:p>
            <a:pPr>
              <a:defRPr sz="1800"/>
            </a:pPr>
            <a:r>
              <a:t>- [Insert a simple process flow diagram]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Functionalities &amp; Key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Key Functionalities:</a:t>
            </a:r>
          </a:p>
          <a:p>
            <a:pPr lvl="1">
              <a:defRPr sz="1800"/>
            </a:pPr>
            <a:r>
              <a:t>    • Regulatory reporting: EBA Pillar 3, EU Taxonomy, CSRD.</a:t>
            </a:r>
          </a:p>
          <a:p>
            <a:pPr lvl="1">
              <a:defRPr sz="1800"/>
            </a:pPr>
            <a:r>
              <a:t>    • Scenario analysis &amp; fuzzy matching for data quality.</a:t>
            </a:r>
          </a:p>
          <a:p>
            <a:pPr lvl="1">
              <a:defRPr sz="1800"/>
            </a:pPr>
            <a:r>
              <a:t>    • Data dictionary for standardization.</a:t>
            </a:r>
          </a:p>
          <a:p>
            <a:pPr>
              <a:defRPr sz="1800"/>
            </a:pPr>
            <a:r>
              <a:t>- Key Deliverables:</a:t>
            </a:r>
          </a:p>
          <a:p>
            <a:pPr lvl="1">
              <a:defRPr sz="1800"/>
            </a:pPr>
            <a:r>
              <a:t>    • Timely, accurate ESG regulatory reports.</a:t>
            </a:r>
          </a:p>
          <a:p>
            <a:pPr lvl="1">
              <a:defRPr sz="1800"/>
            </a:pPr>
            <a:r>
              <a:t>    • Enhanced reporting automation and data governance.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Stakeholders &amp;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Internal Stakeholders:</a:t>
            </a:r>
          </a:p>
          <a:p>
            <a:pPr lvl="1">
              <a:defRPr sz="1800"/>
            </a:pPr>
            <a:r>
              <a:t>    • Finance, Risk, IT, Sustainability, Data Governance Teams.</a:t>
            </a:r>
          </a:p>
          <a:p>
            <a:pPr>
              <a:defRPr sz="1800"/>
            </a:pPr>
            <a:r>
              <a:t>- External Stakeholders:</a:t>
            </a:r>
          </a:p>
          <a:p>
            <a:pPr lvl="1">
              <a:defRPr sz="1800"/>
            </a:pPr>
            <a:r>
              <a:t>    • Regulators (EBA, EU), Auditors, Investors.</a:t>
            </a:r>
          </a:p>
          <a:p>
            <a:pPr>
              <a:defRPr sz="1800"/>
            </a:pPr>
            <a:r>
              <a:t>- Collaboration:</a:t>
            </a:r>
          </a:p>
          <a:p>
            <a:pPr lvl="1">
              <a:defRPr sz="1800"/>
            </a:pPr>
            <a:r>
              <a:t>    • Cross-functional coordination for data collection, validation, and reporting.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Key Challenges:</a:t>
            </a:r>
          </a:p>
          <a:p>
            <a:pPr lvl="1">
              <a:defRPr sz="1800"/>
            </a:pPr>
            <a:r>
              <a:t>    • Evolving regulatory requirements (EU Taxonomy, EBA updates).</a:t>
            </a:r>
          </a:p>
          <a:p>
            <a:pPr lvl="1">
              <a:defRPr sz="1800"/>
            </a:pPr>
            <a:r>
              <a:t>    • Data completeness and consistency across geographies.</a:t>
            </a:r>
          </a:p>
          <a:p>
            <a:pPr lvl="1">
              <a:defRPr sz="1800"/>
            </a:pPr>
            <a:r>
              <a:t>    • System integration and automation.</a:t>
            </a:r>
          </a:p>
          <a:p>
            <a:pPr>
              <a:defRPr sz="1800"/>
            </a:pPr>
            <a:r>
              <a:t>- Risk Mitigation:</a:t>
            </a:r>
          </a:p>
          <a:p>
            <a:pPr lvl="1">
              <a:defRPr sz="1800"/>
            </a:pPr>
            <a:r>
              <a:t>    • Agile methodology for rapid adaptation.</a:t>
            </a:r>
          </a:p>
          <a:p>
            <a:pPr lvl="1">
              <a:defRPr sz="1800"/>
            </a:pPr>
            <a:r>
              <a:t>    • Data quality frameworks and validation rules.</a:t>
            </a:r>
          </a:p>
          <a:p>
            <a:pPr lvl="1">
              <a:defRPr sz="1800"/>
            </a:pPr>
            <a:r>
              <a:t>    • Regular stakeholder engagement and training.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Achievements, Impact &amp; Way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Major Achievements:</a:t>
            </a:r>
          </a:p>
          <a:p>
            <a:pPr lvl="1">
              <a:defRPr sz="1800"/>
            </a:pPr>
            <a:r>
              <a:t>    • Successful compliance with EBA Pillar 3, EU Taxonomy.</a:t>
            </a:r>
          </a:p>
          <a:p>
            <a:pPr lvl="1">
              <a:defRPr sz="1800"/>
            </a:pPr>
            <a:r>
              <a:t>    • Improved data quality and reporting efficiency.</a:t>
            </a:r>
          </a:p>
          <a:p>
            <a:pPr lvl="1">
              <a:defRPr sz="1800"/>
            </a:pPr>
            <a:r>
              <a:t>    • Enhanced collaboration across business and technical teams.</a:t>
            </a:r>
          </a:p>
          <a:p>
            <a:pPr>
              <a:defRPr sz="1800"/>
            </a:pPr>
            <a:r>
              <a:t>- Way Forward:</a:t>
            </a:r>
          </a:p>
          <a:p>
            <a:pPr lvl="1">
              <a:defRPr sz="1800"/>
            </a:pPr>
            <a:r>
              <a:t>    • Expand automation and advanced analytics.</a:t>
            </a:r>
          </a:p>
          <a:p>
            <a:pPr lvl="1">
              <a:defRPr sz="1800"/>
            </a:pPr>
            <a:r>
              <a:t>    • Proactive readiness for upcoming ESG regulatory changes.</a:t>
            </a:r>
          </a:p>
          <a:p>
            <a:pPr lvl="1">
              <a:defRPr sz="1800"/>
            </a:pPr>
            <a:r>
              <a:t>    • Drive continuous improvement and innovation.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- Summary:</a:t>
            </a:r>
          </a:p>
          <a:p>
            <a:pPr lvl="1">
              <a:defRPr sz="1800"/>
            </a:pPr>
            <a:r>
              <a:t>    • Finance Led Disclosures POD enables HSBC to deliver robust, compliant ESG reporting.</a:t>
            </a:r>
          </a:p>
          <a:p>
            <a:pPr lvl="1">
              <a:defRPr sz="1800"/>
            </a:pPr>
            <a:r>
              <a:t>    • Supports strategic decision-making and reinforces stakeholder trust.</a:t>
            </a:r>
          </a:p>
          <a:p>
            <a:pPr>
              <a:defRPr sz="1800"/>
            </a:pPr>
            <a:r>
              <a:t>- Thank You</a:t>
            </a:r>
          </a:p>
          <a:p>
            <a:pPr lvl="1">
              <a:defRPr sz="1800"/>
            </a:pPr>
            <a:r>
              <a:t>    • 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491</Words>
  <Application>Microsoft Office PowerPoint</Application>
  <PresentationFormat>On-screen Show (4:3)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Finance Led Disclosures POD – HSBC (ESG)</vt:lpstr>
      <vt:lpstr>Introduction – ESG &amp; Finance Led Disclosures</vt:lpstr>
      <vt:lpstr>POD Overview &amp; Objectives</vt:lpstr>
      <vt:lpstr>High-Level Architecture / Process Flow</vt:lpstr>
      <vt:lpstr>Core Functionalities &amp; Key Deliverables</vt:lpstr>
      <vt:lpstr>Stakeholders &amp; Collaboration</vt:lpstr>
      <vt:lpstr>Challenges &amp; Risk Mitigation</vt:lpstr>
      <vt:lpstr>Achievements, Impact &amp; Way Forward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Ajay Saxena</dc:creator>
  <cp:keywords/>
  <dc:description>generated using python-pptx</dc:description>
  <cp:lastModifiedBy>Ajay Saxena</cp:lastModifiedBy>
  <cp:revision>1</cp:revision>
  <dcterms:created xsi:type="dcterms:W3CDTF">2013-01-27T09:14:16Z</dcterms:created>
  <dcterms:modified xsi:type="dcterms:W3CDTF">2025-05-22T02:25:11Z</dcterms:modified>
  <cp:category/>
</cp:coreProperties>
</file>