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89" r:id="rId2"/>
  </p:sldMasterIdLst>
  <p:notesMasterIdLst>
    <p:notesMasterId r:id="rId22"/>
  </p:notesMasterIdLst>
  <p:handoutMasterIdLst>
    <p:handoutMasterId r:id="rId23"/>
  </p:handoutMasterIdLst>
  <p:sldIdLst>
    <p:sldId id="354" r:id="rId3"/>
    <p:sldId id="667" r:id="rId4"/>
    <p:sldId id="731" r:id="rId5"/>
    <p:sldId id="732" r:id="rId6"/>
    <p:sldId id="733" r:id="rId7"/>
    <p:sldId id="734" r:id="rId8"/>
    <p:sldId id="740" r:id="rId9"/>
    <p:sldId id="736" r:id="rId10"/>
    <p:sldId id="749" r:id="rId11"/>
    <p:sldId id="741" r:id="rId12"/>
    <p:sldId id="742" r:id="rId13"/>
    <p:sldId id="743" r:id="rId14"/>
    <p:sldId id="744" r:id="rId15"/>
    <p:sldId id="745" r:id="rId16"/>
    <p:sldId id="746" r:id="rId17"/>
    <p:sldId id="747" r:id="rId18"/>
    <p:sldId id="748" r:id="rId19"/>
    <p:sldId id="737" r:id="rId20"/>
    <p:sldId id="738" r:id="rId21"/>
  </p:sldIdLst>
  <p:sldSz cx="12188825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159DA46-5520-4F42-9D3F-30C3F714C8C8}">
          <p14:sldIdLst>
            <p14:sldId id="354"/>
            <p14:sldId id="667"/>
            <p14:sldId id="731"/>
            <p14:sldId id="732"/>
            <p14:sldId id="733"/>
            <p14:sldId id="734"/>
            <p14:sldId id="740"/>
            <p14:sldId id="736"/>
            <p14:sldId id="749"/>
            <p14:sldId id="741"/>
            <p14:sldId id="742"/>
            <p14:sldId id="743"/>
            <p14:sldId id="744"/>
            <p14:sldId id="745"/>
            <p14:sldId id="746"/>
            <p14:sldId id="747"/>
            <p14:sldId id="748"/>
            <p14:sldId id="737"/>
            <p14:sldId id="738"/>
          </p14:sldIdLst>
        </p14:section>
      </p14:sectionLst>
    </p:ex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 userDrawn="1">
          <p15:clr>
            <a:srgbClr val="A4A3A4"/>
          </p15:clr>
        </p15:guide>
        <p15:guide id="2" pos="230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70" autoAdjust="0"/>
    <p:restoredTop sz="94667" autoAdjust="0"/>
  </p:normalViewPr>
  <p:slideViewPr>
    <p:cSldViewPr>
      <p:cViewPr>
        <p:scale>
          <a:sx n="89" d="100"/>
          <a:sy n="89" d="100"/>
        </p:scale>
        <p:origin x="1176" y="1032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7" d="100"/>
          <a:sy n="67" d="100"/>
        </p:scale>
        <p:origin x="3120" y="77"/>
      </p:cViewPr>
      <p:guideLst>
        <p:guide orient="horz" pos="3024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1C482589-CB2F-4003-801D-095B67490E73}" type="datetimeFigureOut">
              <a:rPr lang="en-US"/>
              <a:t>6/28/18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589861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2A7D4DBF-746C-4C25-853D-8A1CBE8404F4}" type="datetimeFigureOut">
              <a:rPr lang="en-US"/>
              <a:t>6/28/18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8788" y="720725"/>
            <a:ext cx="6397625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8DE0FDE7-FE71-46E3-9512-437B13AD5F4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669794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E0FDE7-FE71-46E3-9512-437B13AD5F46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71273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4812" y="1524000"/>
            <a:ext cx="8839201" cy="3200400"/>
          </a:xfrm>
        </p:spPr>
        <p:txBody>
          <a:bodyPr>
            <a:noAutofit/>
          </a:bodyPr>
          <a:lstStyle>
            <a:lvl1pPr>
              <a:defRPr sz="5400">
                <a:solidFill>
                  <a:srgbClr val="FFFF0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4813" y="4876800"/>
            <a:ext cx="7162799" cy="990600"/>
          </a:xfrm>
        </p:spPr>
        <p:txBody>
          <a:bodyPr lIns="91440"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spc="250" baseline="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03523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lternate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5393372" y="0"/>
            <a:ext cx="6795452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484812" y="0"/>
            <a:ext cx="6704012" cy="6858000"/>
          </a:xfrm>
          <a:prstGeom prst="rect">
            <a:avLst/>
          </a:prstGeom>
          <a:solidFill>
            <a:schemeClr val="bg2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685800"/>
            <a:ext cx="4267200" cy="38862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094413" y="685800"/>
            <a:ext cx="5486400" cy="5486400"/>
          </a:xfrm>
          <a:solidFill>
            <a:schemeClr val="tx2">
              <a:lumMod val="10000"/>
            </a:schemeClr>
          </a:solidFill>
          <a:ln w="50800">
            <a:solidFill>
              <a:schemeClr val="tx1"/>
            </a:solidFill>
            <a:miter lim="800000"/>
          </a:ln>
          <a:effectLst>
            <a:outerShdw blurRad="190500" algn="ctr" rotWithShape="0">
              <a:prstClr val="black">
                <a:alpha val="50000"/>
              </a:prst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013" y="4724400"/>
            <a:ext cx="4267200" cy="14478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42E4-2CCF-42F6-9D92-ED568035133D}" type="slidenum">
              <a:rPr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4336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42E4-2CCF-42F6-9D92-ED568035133D}" type="slidenum">
              <a:rPr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5913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675812" y="685801"/>
            <a:ext cx="1219201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3813" y="685800"/>
            <a:ext cx="8153399" cy="54864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42E4-2CCF-42F6-9D92-ED568035133D}" type="slidenum">
              <a:rPr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0355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750596" y="6400801"/>
            <a:ext cx="1320059" cy="276226"/>
          </a:xfrm>
        </p:spPr>
        <p:txBody>
          <a:bodyPr/>
          <a:lstStyle/>
          <a:p>
            <a:endParaRPr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90756" y="6393134"/>
            <a:ext cx="408114" cy="276226"/>
          </a:xfrm>
        </p:spPr>
        <p:txBody>
          <a:bodyPr/>
          <a:lstStyle/>
          <a:p>
            <a:fld id="{299542E4-2CCF-42F6-9D92-ED568035133D}" type="slidenum">
              <a:rPr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0" name="Date Placeholder 6"/>
          <p:cNvSpPr txBox="1">
            <a:spLocks/>
          </p:cNvSpPr>
          <p:nvPr userDrawn="1"/>
        </p:nvSpPr>
        <p:spPr>
          <a:xfrm>
            <a:off x="9406780" y="6292492"/>
            <a:ext cx="2688211" cy="5208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200" dirty="0">
                <a:solidFill>
                  <a:schemeClr val="tx1"/>
                </a:solidFill>
                <a:latin typeface="Gill Sans MT" panose="020B0502020104020203" pitchFamily="34" charset="0"/>
              </a:rPr>
              <a:t>By Bhat Dittakavi &amp; Deepak</a:t>
            </a:r>
            <a:r>
              <a:rPr lang="en-IN" sz="1200" baseline="0" dirty="0">
                <a:solidFill>
                  <a:schemeClr val="tx1"/>
                </a:solidFill>
                <a:latin typeface="Gill Sans MT" panose="020B0502020104020203" pitchFamily="34" charset="0"/>
              </a:rPr>
              <a:t> Agrawal</a:t>
            </a:r>
            <a:endParaRPr lang="en-IN" sz="1200" dirty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  <p:sp>
        <p:nvSpPr>
          <p:cNvPr id="8" name="Date Placeholder 6"/>
          <p:cNvSpPr txBox="1">
            <a:spLocks/>
          </p:cNvSpPr>
          <p:nvPr userDrawn="1"/>
        </p:nvSpPr>
        <p:spPr>
          <a:xfrm>
            <a:off x="10486900" y="548680"/>
            <a:ext cx="1701925" cy="4602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600" b="0" dirty="0">
                <a:solidFill>
                  <a:srgbClr val="C00000"/>
                </a:solidFill>
                <a:latin typeface="Gill Sans MT" panose="020B0502020104020203" pitchFamily="34" charset="0"/>
              </a:rPr>
              <a:t>CBA Practicum</a:t>
            </a:r>
          </a:p>
        </p:txBody>
      </p:sp>
    </p:spTree>
    <p:extLst>
      <p:ext uri="{BB962C8B-B14F-4D97-AF65-F5344CB8AC3E}">
        <p14:creationId xmlns:p14="http://schemas.microsoft.com/office/powerpoint/2010/main" val="1991184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3" y="3429000"/>
            <a:ext cx="9601201" cy="2286000"/>
          </a:xfrm>
        </p:spPr>
        <p:txBody>
          <a:bodyPr anchor="b">
            <a:normAutofit/>
          </a:bodyPr>
          <a:lstStyle>
            <a:lvl1pPr algn="l">
              <a:defRPr sz="48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3" y="685800"/>
            <a:ext cx="7543800" cy="1066800"/>
          </a:xfrm>
        </p:spPr>
        <p:txBody>
          <a:bodyPr lIns="91440" anchor="t"/>
          <a:lstStyle>
            <a:lvl1pPr marL="0" indent="0">
              <a:spcBef>
                <a:spcPts val="0"/>
              </a:spcBef>
              <a:buNone/>
              <a:defRPr sz="2000" cap="all" spc="250" baseline="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42E4-2CCF-42F6-9D92-ED568035133D}" type="slidenum">
              <a:rPr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941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3813" y="1828800"/>
            <a:ext cx="4648199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2" y="1828801"/>
            <a:ext cx="4648202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42E4-2CCF-42F6-9D92-ED568035133D}" type="slidenum">
              <a:rPr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1976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3" y="1676400"/>
            <a:ext cx="4646376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3813" y="2438400"/>
            <a:ext cx="4648199" cy="37338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6812" y="1676400"/>
            <a:ext cx="4648201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6812" y="2438400"/>
            <a:ext cx="4648201" cy="37338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42E4-2CCF-42F6-9D92-ED568035133D}" type="slidenum">
              <a:rPr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1083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42E4-2CCF-42F6-9D92-ED568035133D}" type="slidenum">
              <a:rPr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5530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42E4-2CCF-42F6-9D92-ED568035133D}" type="slidenum">
              <a:rPr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4447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08012" y="0"/>
            <a:ext cx="4883563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99452" y="0"/>
            <a:ext cx="4700684" cy="6858000"/>
          </a:xfrm>
          <a:prstGeom prst="rect">
            <a:avLst/>
          </a:prstGeom>
          <a:solidFill>
            <a:schemeClr val="bg2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3" y="685800"/>
            <a:ext cx="3581400" cy="38862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3" y="685800"/>
            <a:ext cx="5484970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3" y="4724400"/>
            <a:ext cx="3581400" cy="1401764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42E4-2CCF-42F6-9D92-ED568035133D}" type="slidenum">
              <a:rPr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3861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608012" y="0"/>
            <a:ext cx="4883563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99452" y="0"/>
            <a:ext cx="4700684" cy="6858000"/>
          </a:xfrm>
          <a:prstGeom prst="rect">
            <a:avLst/>
          </a:prstGeom>
          <a:solidFill>
            <a:schemeClr val="bg2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3" y="685800"/>
            <a:ext cx="3581400" cy="38862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094413" y="685800"/>
            <a:ext cx="5486400" cy="5486400"/>
          </a:xfrm>
          <a:solidFill>
            <a:schemeClr val="tx2">
              <a:lumMod val="10000"/>
            </a:schemeClr>
          </a:solidFill>
          <a:ln w="50800">
            <a:solidFill>
              <a:schemeClr val="tx1"/>
            </a:solidFill>
            <a:miter lim="800000"/>
          </a:ln>
          <a:effectLst>
            <a:outerShdw blurRad="190500" algn="ctr" rotWithShape="0">
              <a:prstClr val="black">
                <a:alpha val="50000"/>
              </a:prst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3" y="4724400"/>
            <a:ext cx="3581400" cy="1401764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42E4-2CCF-42F6-9D92-ED568035133D}" type="slidenum">
              <a:rPr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9004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NUL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3812" y="381000"/>
            <a:ext cx="96012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4" y="1828800"/>
            <a:ext cx="96012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99412" y="6400801"/>
            <a:ext cx="13200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38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675812" y="6400801"/>
            <a:ext cx="12192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9542E4-2CCF-42F6-9D92-ED568035133D}" type="slidenum">
              <a:rPr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9" name="Picture 4" descr="Image result for isb business analytics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5841" y="76200"/>
            <a:ext cx="1353615" cy="592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65388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6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800"/>
        </a:spcBef>
        <a:buFont typeface="Century" pitchFamily="18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indent="-228600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25880" indent="-228600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91640" indent="-228600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spcBef>
          <a:spcPts val="6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23160" indent="-228600" algn="l" defTabSz="914400" rtl="0" eaLnBrk="1" latinLnBrk="0" hangingPunct="1">
        <a:spcBef>
          <a:spcPts val="6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28600" algn="l" defTabSz="914400" rtl="0" eaLnBrk="1" latinLnBrk="0" hangingPunct="1">
        <a:spcBef>
          <a:spcPts val="6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54680" indent="-228600" algn="l" defTabSz="914400" rtl="0" eaLnBrk="1" latinLnBrk="0" hangingPunct="1">
        <a:spcBef>
          <a:spcPts val="6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3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5981" y="1772816"/>
            <a:ext cx="8856984" cy="762466"/>
          </a:xfrm>
        </p:spPr>
        <p:txBody>
          <a:bodyPr/>
          <a:lstStyle/>
          <a:p>
            <a:r>
              <a:rPr lang="en-US" sz="3600" dirty="0">
                <a:solidFill>
                  <a:schemeClr val="accent3">
                    <a:lumMod val="50000"/>
                  </a:schemeClr>
                </a:solidFill>
                <a:latin typeface="Gill Sans MT" panose="020B0502020104020203" pitchFamily="34" charset="0"/>
              </a:rPr>
              <a:t>Practicum Presentation on </a:t>
            </a:r>
            <a:r>
              <a:rPr lang="en-US" sz="3600" dirty="0" err="1">
                <a:solidFill>
                  <a:schemeClr val="accent3">
                    <a:lumMod val="50000"/>
                  </a:schemeClr>
                </a:solidFill>
                <a:latin typeface="Gill Sans MT" panose="020B0502020104020203" pitchFamily="34" charset="0"/>
              </a:rPr>
              <a:t>Demonetisation</a:t>
            </a:r>
            <a:endParaRPr lang="en-IN" sz="3600" dirty="0">
              <a:solidFill>
                <a:schemeClr val="accent3">
                  <a:lumMod val="50000"/>
                </a:schemeClr>
              </a:solidFill>
              <a:latin typeface="Gill Sans MT" panose="020B050202010402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5980" y="2555364"/>
            <a:ext cx="4320480" cy="441588"/>
          </a:xfrm>
        </p:spPr>
        <p:txBody>
          <a:bodyPr>
            <a:normAutofit/>
          </a:bodyPr>
          <a:lstStyle/>
          <a:p>
            <a:endParaRPr lang="en-IN" dirty="0">
              <a:solidFill>
                <a:schemeClr val="accent1">
                  <a:lumMod val="50000"/>
                </a:schemeClr>
              </a:solidFill>
              <a:latin typeface="Gill Sans MT" panose="020B05020201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454452" y="4000073"/>
            <a:ext cx="39604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2800" dirty="0">
                <a:solidFill>
                  <a:srgbClr val="002060"/>
                </a:solidFill>
                <a:latin typeface="Gill Sans MT" panose="020B0502020104020203" pitchFamily="34" charset="0"/>
                <a:ea typeface="+mj-ea"/>
                <a:cs typeface="+mj-cs"/>
              </a:rPr>
              <a:t>By:</a:t>
            </a:r>
          </a:p>
          <a:p>
            <a:pPr algn="r"/>
            <a:r>
              <a:rPr lang="en-IN" sz="2800" dirty="0">
                <a:solidFill>
                  <a:srgbClr val="002060"/>
                </a:solidFill>
                <a:latin typeface="Gill Sans MT" panose="020B0502020104020203" pitchFamily="34" charset="0"/>
                <a:ea typeface="+mj-ea"/>
                <a:cs typeface="+mj-cs"/>
              </a:rPr>
              <a:t>Swapnil </a:t>
            </a:r>
            <a:r>
              <a:rPr lang="en-IN" sz="2800" dirty="0" err="1">
                <a:solidFill>
                  <a:srgbClr val="002060"/>
                </a:solidFill>
                <a:latin typeface="Gill Sans MT" panose="020B0502020104020203" pitchFamily="34" charset="0"/>
                <a:ea typeface="+mj-ea"/>
                <a:cs typeface="+mj-cs"/>
              </a:rPr>
              <a:t>Vermani</a:t>
            </a:r>
            <a:endParaRPr lang="en-IN" sz="2800" dirty="0">
              <a:solidFill>
                <a:srgbClr val="002060"/>
              </a:solidFill>
              <a:latin typeface="Gill Sans MT" panose="020B0502020104020203" pitchFamily="34" charset="0"/>
              <a:ea typeface="+mj-ea"/>
              <a:cs typeface="+mj-cs"/>
            </a:endParaRPr>
          </a:p>
        </p:txBody>
      </p:sp>
      <p:pic>
        <p:nvPicPr>
          <p:cNvPr id="6" name="Picture 4" descr="Image result for isb business analytic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972" y="4149080"/>
            <a:ext cx="3810000" cy="166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892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Gill Sans MT" panose="020B0502020104020203" pitchFamily="34" charset="0"/>
              </a:rPr>
              <a:t>6)Insights through RBI data on various payment methods</a:t>
            </a:r>
            <a:endParaRPr lang="en-IN" dirty="0">
              <a:solidFill>
                <a:schemeClr val="accent3">
                  <a:lumMod val="50000"/>
                </a:schemeClr>
              </a:solidFill>
              <a:latin typeface="Gill Sans MT" panose="020B0502020104020203" pitchFamily="34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28EFE18-BF89-4CB5-875C-08E903A80B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0396" y="1942542"/>
            <a:ext cx="5953459" cy="3607296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42E4-2CCF-42F6-9D92-ED568035133D}" type="slidenum">
              <a:rPr lang="en-IN" smtClean="0">
                <a:solidFill>
                  <a:prstClr val="white">
                    <a:tint val="75000"/>
                  </a:prstClr>
                </a:solidFill>
              </a:rPr>
              <a:pPr/>
              <a:t>10</a:t>
            </a:fld>
            <a:endParaRPr lang="en-IN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57FF0A9-6496-46E8-9D08-72FF2221A3E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738" y="2067694"/>
            <a:ext cx="5490851" cy="335699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CCA0C1B-06E9-43D1-A579-DEF3D8925EBF}"/>
              </a:ext>
            </a:extLst>
          </p:cNvPr>
          <p:cNvSpPr/>
          <p:nvPr/>
        </p:nvSpPr>
        <p:spPr>
          <a:xfrm>
            <a:off x="837828" y="5908866"/>
            <a:ext cx="109452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2060"/>
                </a:solidFill>
                <a:latin typeface="Gill Sans MT" panose="020B0502020104020203" pitchFamily="34" charset="0"/>
              </a:rPr>
              <a:t>NEFT : We can clearly see a peak from January 2017 and a stable increase thereafter in both volume and value , hence clearly depicting demonetization.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973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Gill Sans MT" panose="020B0502020104020203" pitchFamily="34" charset="0"/>
              </a:rPr>
              <a:t>6)Insights through RBI data on various payment methods</a:t>
            </a:r>
            <a:endParaRPr lang="en-IN" dirty="0">
              <a:solidFill>
                <a:schemeClr val="accent3">
                  <a:lumMod val="50000"/>
                </a:schemeClr>
              </a:solidFill>
              <a:latin typeface="Gill Sans MT" panose="020B05020201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42E4-2CCF-42F6-9D92-ED568035133D}" type="slidenum">
              <a:rPr lang="en-IN" smtClean="0">
                <a:solidFill>
                  <a:prstClr val="white">
                    <a:tint val="75000"/>
                  </a:prstClr>
                </a:solidFill>
              </a:rPr>
              <a:pPr/>
              <a:t>11</a:t>
            </a:fld>
            <a:endParaRPr lang="en-IN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CCA0C1B-06E9-43D1-A579-DEF3D8925EBF}"/>
              </a:ext>
            </a:extLst>
          </p:cNvPr>
          <p:cNvSpPr/>
          <p:nvPr/>
        </p:nvSpPr>
        <p:spPr>
          <a:xfrm>
            <a:off x="837828" y="5908866"/>
            <a:ext cx="109452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2060"/>
                </a:solidFill>
                <a:latin typeface="Gill Sans MT" panose="020B0502020104020203" pitchFamily="34" charset="0"/>
              </a:rPr>
              <a:t>UPI :UPI transactions seems to have an exponential increase in both volume and value and the reason for which could be attributed to their integration with </a:t>
            </a:r>
            <a:r>
              <a:rPr lang="en-US" dirty="0" err="1">
                <a:solidFill>
                  <a:srgbClr val="002060"/>
                </a:solidFill>
                <a:latin typeface="Gill Sans MT" panose="020B0502020104020203" pitchFamily="34" charset="0"/>
              </a:rPr>
              <a:t>Paytm</a:t>
            </a:r>
            <a:r>
              <a:rPr lang="en-US" dirty="0">
                <a:solidFill>
                  <a:srgbClr val="002060"/>
                </a:solidFill>
                <a:latin typeface="Gill Sans MT" panose="020B0502020104020203" pitchFamily="34" charset="0"/>
              </a:rPr>
              <a:t>, </a:t>
            </a:r>
            <a:r>
              <a:rPr lang="en-US" dirty="0" err="1">
                <a:solidFill>
                  <a:srgbClr val="002060"/>
                </a:solidFill>
                <a:latin typeface="Gill Sans MT" panose="020B0502020104020203" pitchFamily="34" charset="0"/>
              </a:rPr>
              <a:t>Tez</a:t>
            </a:r>
            <a:r>
              <a:rPr lang="en-US" dirty="0">
                <a:solidFill>
                  <a:srgbClr val="002060"/>
                </a:solidFill>
                <a:latin typeface="Gill Sans MT" panose="020B0502020104020203" pitchFamily="34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Gill Sans MT" panose="020B0502020104020203" pitchFamily="34" charset="0"/>
              </a:rPr>
              <a:t>etc</a:t>
            </a:r>
            <a:r>
              <a:rPr lang="en-US" dirty="0">
                <a:solidFill>
                  <a:srgbClr val="002060"/>
                </a:solidFill>
                <a:latin typeface="Gill Sans MT" panose="020B0502020104020203" pitchFamily="34" charset="0"/>
              </a:rPr>
              <a:t> around the same time.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49BA30-4266-CF47-8C80-B00DC48686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812" y="2108151"/>
            <a:ext cx="5256584" cy="3216564"/>
          </a:xfrm>
          <a:prstGeom prst="rect">
            <a:avLst/>
          </a:prstGeom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C831070B-81E3-4040-B3A2-2F8B975EE9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0396" y="2108151"/>
            <a:ext cx="5199468" cy="3175248"/>
          </a:xfrm>
        </p:spPr>
      </p:pic>
    </p:spTree>
    <p:extLst>
      <p:ext uri="{BB962C8B-B14F-4D97-AF65-F5344CB8AC3E}">
        <p14:creationId xmlns:p14="http://schemas.microsoft.com/office/powerpoint/2010/main" val="2510564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Gill Sans MT" panose="020B0502020104020203" pitchFamily="34" charset="0"/>
              </a:rPr>
              <a:t>6)Insights through RBI data on various payment methods</a:t>
            </a:r>
            <a:endParaRPr lang="en-IN" dirty="0">
              <a:solidFill>
                <a:schemeClr val="accent3">
                  <a:lumMod val="50000"/>
                </a:schemeClr>
              </a:solidFill>
              <a:latin typeface="Gill Sans MT" panose="020B05020201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42E4-2CCF-42F6-9D92-ED568035133D}" type="slidenum">
              <a:rPr lang="en-IN" smtClean="0">
                <a:solidFill>
                  <a:prstClr val="white">
                    <a:tint val="75000"/>
                  </a:prstClr>
                </a:solidFill>
              </a:rPr>
              <a:pPr/>
              <a:t>12</a:t>
            </a:fld>
            <a:endParaRPr lang="en-IN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CCA0C1B-06E9-43D1-A579-DEF3D8925EBF}"/>
              </a:ext>
            </a:extLst>
          </p:cNvPr>
          <p:cNvSpPr/>
          <p:nvPr/>
        </p:nvSpPr>
        <p:spPr>
          <a:xfrm>
            <a:off x="837828" y="5908866"/>
            <a:ext cx="109452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2060"/>
                </a:solidFill>
                <a:latin typeface="Gill Sans MT" panose="020B0502020104020203" pitchFamily="34" charset="0"/>
              </a:rPr>
              <a:t>Debit &amp; Credit Cards: We can clearly see a peak in December 2017 which can be attributed to demonetization with ATM’s dried out, there was no option but cards for the general public because of its ease of use.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6A33577-F4C1-134F-B791-61A3BDFA6D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828" y="1573119"/>
            <a:ext cx="5688632" cy="397768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CA73EE7-0A83-C243-9FA6-0B43A738FA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6779" y="1797843"/>
            <a:ext cx="5300737" cy="352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877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Gill Sans MT" panose="020B0502020104020203" pitchFamily="34" charset="0"/>
              </a:rPr>
              <a:t>6)Insights through RBI data on various payment methods</a:t>
            </a:r>
            <a:endParaRPr lang="en-IN" dirty="0">
              <a:solidFill>
                <a:schemeClr val="accent3">
                  <a:lumMod val="50000"/>
                </a:schemeClr>
              </a:solidFill>
              <a:latin typeface="Gill Sans MT" panose="020B05020201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42E4-2CCF-42F6-9D92-ED568035133D}" type="slidenum">
              <a:rPr lang="en-IN" smtClean="0">
                <a:solidFill>
                  <a:prstClr val="white">
                    <a:tint val="75000"/>
                  </a:prstClr>
                </a:solidFill>
              </a:rPr>
              <a:pPr/>
              <a:t>13</a:t>
            </a:fld>
            <a:endParaRPr lang="en-IN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CCA0C1B-06E9-43D1-A579-DEF3D8925EBF}"/>
              </a:ext>
            </a:extLst>
          </p:cNvPr>
          <p:cNvSpPr/>
          <p:nvPr/>
        </p:nvSpPr>
        <p:spPr>
          <a:xfrm>
            <a:off x="837828" y="5469031"/>
            <a:ext cx="1094521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2060"/>
                </a:solidFill>
                <a:latin typeface="Gill Sans MT" panose="020B0502020104020203" pitchFamily="34" charset="0"/>
              </a:rPr>
              <a:t>Mobile Banking: </a:t>
            </a:r>
            <a:r>
              <a:rPr lang="en-US" dirty="0" err="1">
                <a:solidFill>
                  <a:srgbClr val="002060"/>
                </a:solidFill>
                <a:latin typeface="Gill Sans MT" panose="020B0502020104020203" pitchFamily="34" charset="0"/>
              </a:rPr>
              <a:t>Demonetisation</a:t>
            </a:r>
            <a:r>
              <a:rPr lang="en-US" dirty="0">
                <a:solidFill>
                  <a:srgbClr val="002060"/>
                </a:solidFill>
                <a:latin typeface="Gill Sans MT" panose="020B0502020104020203" pitchFamily="34" charset="0"/>
              </a:rPr>
              <a:t> still didn’t affect mobile banking much which gives us the human behavior that people still doesn’t trust online transactions through mobile and wallets.</a:t>
            </a:r>
          </a:p>
          <a:p>
            <a:r>
              <a:rPr lang="en-US" dirty="0">
                <a:solidFill>
                  <a:srgbClr val="002060"/>
                </a:solidFill>
                <a:latin typeface="Gill Sans MT" panose="020B0502020104020203" pitchFamily="34" charset="0"/>
              </a:rPr>
              <a:t>But as we see a certain increase after October probably due to the reason of UPI integration into </a:t>
            </a:r>
            <a:r>
              <a:rPr lang="en-US" dirty="0" err="1">
                <a:solidFill>
                  <a:srgbClr val="002060"/>
                </a:solidFill>
                <a:latin typeface="Gill Sans MT" panose="020B0502020104020203" pitchFamily="34" charset="0"/>
              </a:rPr>
              <a:t>Paytm</a:t>
            </a:r>
            <a:r>
              <a:rPr lang="en-US" dirty="0">
                <a:solidFill>
                  <a:srgbClr val="002060"/>
                </a:solidFill>
                <a:latin typeface="Gill Sans MT" panose="020B0502020104020203" pitchFamily="34" charset="0"/>
              </a:rPr>
              <a:t> or </a:t>
            </a:r>
            <a:r>
              <a:rPr lang="en-US" dirty="0" err="1">
                <a:solidFill>
                  <a:srgbClr val="002060"/>
                </a:solidFill>
                <a:latin typeface="Gill Sans MT" panose="020B0502020104020203" pitchFamily="34" charset="0"/>
              </a:rPr>
              <a:t>paytm</a:t>
            </a:r>
            <a:r>
              <a:rPr lang="en-US" dirty="0">
                <a:solidFill>
                  <a:srgbClr val="002060"/>
                </a:solidFill>
                <a:latin typeface="Gill Sans MT" panose="020B0502020104020203" pitchFamily="34" charset="0"/>
              </a:rPr>
              <a:t> KYC. The trust factor seems to effect the numbers of both volume and value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A53172-75AB-DB40-BBE6-419E5B63CE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780" y="1700808"/>
            <a:ext cx="5256584" cy="376088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55C6047-24F2-7346-AB26-9DD580459D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412" y="1524000"/>
            <a:ext cx="5688632" cy="3760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332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Gill Sans MT" panose="020B0502020104020203" pitchFamily="34" charset="0"/>
              </a:rPr>
              <a:t>6)Insights through RBI data on various socio economic factors</a:t>
            </a:r>
            <a:endParaRPr lang="en-IN" dirty="0">
              <a:solidFill>
                <a:schemeClr val="accent3">
                  <a:lumMod val="50000"/>
                </a:schemeClr>
              </a:solidFill>
              <a:latin typeface="Gill Sans MT" panose="020B05020201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42E4-2CCF-42F6-9D92-ED568035133D}" type="slidenum">
              <a:rPr lang="en-IN" smtClean="0">
                <a:solidFill>
                  <a:prstClr val="white">
                    <a:tint val="75000"/>
                  </a:prstClr>
                </a:solidFill>
              </a:rPr>
              <a:pPr/>
              <a:t>14</a:t>
            </a:fld>
            <a:endParaRPr lang="en-IN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CCA0C1B-06E9-43D1-A579-DEF3D8925EBF}"/>
              </a:ext>
            </a:extLst>
          </p:cNvPr>
          <p:cNvSpPr/>
          <p:nvPr/>
        </p:nvSpPr>
        <p:spPr>
          <a:xfrm>
            <a:off x="837828" y="5908866"/>
            <a:ext cx="1094521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2060"/>
                </a:solidFill>
                <a:latin typeface="Gill Sans MT" panose="020B0502020104020203" pitchFamily="34" charset="0"/>
              </a:rPr>
              <a:t>GDP &amp;Food Stocks: We see that 2016 behaves differently from the usual trend and has somehow affected the average too.</a:t>
            </a:r>
          </a:p>
          <a:p>
            <a:r>
              <a:rPr lang="en-US" dirty="0">
                <a:solidFill>
                  <a:srgbClr val="002060"/>
                </a:solidFill>
                <a:latin typeface="Gill Sans MT" panose="020B0502020104020203" pitchFamily="34" charset="0"/>
              </a:rPr>
              <a:t>GDP has significantly dipped in 2016-2017 suggesting a major setback in economy, wounds of which are still healing.</a:t>
            </a:r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03C41B8-C3C3-864F-A634-582D1AEB29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812" y="1524001"/>
            <a:ext cx="3850108" cy="3777208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00A6527-7F0E-CE46-B1A4-8207699457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4292" y="1525036"/>
            <a:ext cx="6768752" cy="3974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452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Gill Sans MT" panose="020B0502020104020203" pitchFamily="34" charset="0"/>
              </a:rPr>
              <a:t>6)Insights through RBI data on various socio economic factors</a:t>
            </a:r>
            <a:endParaRPr lang="en-IN" dirty="0">
              <a:solidFill>
                <a:schemeClr val="accent3">
                  <a:lumMod val="50000"/>
                </a:schemeClr>
              </a:solidFill>
              <a:latin typeface="Gill Sans MT" panose="020B05020201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42E4-2CCF-42F6-9D92-ED568035133D}" type="slidenum">
              <a:rPr lang="en-IN" smtClean="0">
                <a:solidFill>
                  <a:prstClr val="white">
                    <a:tint val="75000"/>
                  </a:prstClr>
                </a:solidFill>
              </a:rPr>
              <a:pPr/>
              <a:t>15</a:t>
            </a:fld>
            <a:endParaRPr lang="en-IN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CCA0C1B-06E9-43D1-A579-DEF3D8925EBF}"/>
              </a:ext>
            </a:extLst>
          </p:cNvPr>
          <p:cNvSpPr/>
          <p:nvPr/>
        </p:nvSpPr>
        <p:spPr>
          <a:xfrm>
            <a:off x="831504" y="5305899"/>
            <a:ext cx="1094521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2060"/>
                </a:solidFill>
                <a:latin typeface="Gill Sans MT" panose="020B0502020104020203" pitchFamily="34" charset="0"/>
              </a:rPr>
              <a:t>Money Reserves &amp; Total Expenditure: Total expenditure remaining the same over the years but the reserve money in the country seems to have a dip which clearly indicates a debt in the reserve money which is not a sign of a healthy economy.</a:t>
            </a:r>
          </a:p>
          <a:p>
            <a:r>
              <a:rPr lang="en-US" dirty="0">
                <a:solidFill>
                  <a:srgbClr val="002060"/>
                </a:solidFill>
                <a:latin typeface="Gill Sans MT" panose="020B0502020104020203" pitchFamily="34" charset="0"/>
              </a:rPr>
              <a:t>This indicator might very feebly indicate sinking economy and increase in poverty.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33DDE9-CA35-F742-8FBB-C54D258406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266" y="1413831"/>
            <a:ext cx="4542828" cy="363321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C565F6B-843A-9942-9FF7-182A6C8148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6500" y="1413831"/>
            <a:ext cx="3573665" cy="3740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30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Gill Sans MT" panose="020B0502020104020203" pitchFamily="34" charset="0"/>
              </a:rPr>
              <a:t>6)Comparison or effect of Mobile Banking on Various Payment methods.</a:t>
            </a:r>
            <a:endParaRPr lang="en-IN" dirty="0">
              <a:solidFill>
                <a:schemeClr val="accent3">
                  <a:lumMod val="50000"/>
                </a:schemeClr>
              </a:solidFill>
              <a:latin typeface="Gill Sans MT" panose="020B05020201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42E4-2CCF-42F6-9D92-ED568035133D}" type="slidenum">
              <a:rPr lang="en-IN" smtClean="0">
                <a:solidFill>
                  <a:prstClr val="white">
                    <a:tint val="75000"/>
                  </a:prstClr>
                </a:solidFill>
              </a:rPr>
              <a:pPr/>
              <a:t>16</a:t>
            </a:fld>
            <a:endParaRPr lang="en-IN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CCA0C1B-06E9-43D1-A579-DEF3D8925EBF}"/>
              </a:ext>
            </a:extLst>
          </p:cNvPr>
          <p:cNvSpPr/>
          <p:nvPr/>
        </p:nvSpPr>
        <p:spPr>
          <a:xfrm>
            <a:off x="837828" y="5908866"/>
            <a:ext cx="109452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2060"/>
                </a:solidFill>
                <a:latin typeface="Gill Sans MT" panose="020B0502020104020203" pitchFamily="34" charset="0"/>
              </a:rPr>
              <a:t>We can clearly see the NEFT graph following the mobile banking while IMPS is certainly gaining more popularity as compared to NEFT and even off-charting mobile banking as whole..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321C93A-7215-684D-9CDF-227B664CB0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828" y="1780991"/>
            <a:ext cx="5256585" cy="420839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D205C01-26F7-7C48-8D04-34292ED759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0436" y="1651809"/>
            <a:ext cx="5535672" cy="425705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84D716E-58D0-DE4F-B35E-7AB640CAE1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8209" y="4775944"/>
            <a:ext cx="1296144" cy="55245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2E3D5481-1287-C044-8A1F-8CC5AC7271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2823" y="4775944"/>
            <a:ext cx="1295909" cy="576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53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Gill Sans MT" panose="020B0502020104020203" pitchFamily="34" charset="0"/>
              </a:rPr>
              <a:t>6)Comparison or effect of Mobile Banking on Various Payment methods.</a:t>
            </a:r>
            <a:endParaRPr lang="en-IN" dirty="0">
              <a:solidFill>
                <a:schemeClr val="accent3">
                  <a:lumMod val="50000"/>
                </a:schemeClr>
              </a:solidFill>
              <a:latin typeface="Gill Sans MT" panose="020B05020201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42E4-2CCF-42F6-9D92-ED568035133D}" type="slidenum">
              <a:rPr lang="en-IN" smtClean="0">
                <a:solidFill>
                  <a:prstClr val="white">
                    <a:tint val="75000"/>
                  </a:prstClr>
                </a:solidFill>
              </a:rPr>
              <a:pPr/>
              <a:t>17</a:t>
            </a:fld>
            <a:endParaRPr lang="en-IN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3037C8C-7489-F04F-BFFC-8A8ECF113C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812" y="1700808"/>
            <a:ext cx="5038336" cy="381642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C5998E0-6750-C14C-B61C-CF419E5462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4292" y="4509120"/>
            <a:ext cx="806326" cy="515848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66547F45-F98D-5647-B792-6CA941C77382}"/>
              </a:ext>
            </a:extLst>
          </p:cNvPr>
          <p:cNvSpPr/>
          <p:nvPr/>
        </p:nvSpPr>
        <p:spPr>
          <a:xfrm>
            <a:off x="6482504" y="1700808"/>
            <a:ext cx="541650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2060"/>
                </a:solidFill>
                <a:latin typeface="Gill Sans MT" panose="020B0502020104020203" pitchFamily="34" charset="0"/>
              </a:rPr>
              <a:t>We clearly see UPI’s growth was almost dormant before May 2017 and has exponentially increased in past few months.</a:t>
            </a:r>
          </a:p>
          <a:p>
            <a:endParaRPr lang="en-US" dirty="0">
              <a:solidFill>
                <a:srgbClr val="002060"/>
              </a:solidFill>
              <a:latin typeface="Gill Sans MT" panose="020B0502020104020203" pitchFamily="34" charset="0"/>
            </a:endParaRPr>
          </a:p>
          <a:p>
            <a:r>
              <a:rPr lang="en-US" dirty="0">
                <a:solidFill>
                  <a:srgbClr val="002060"/>
                </a:solidFill>
                <a:latin typeface="Gill Sans MT" panose="020B0502020104020203" pitchFamily="34" charset="0"/>
              </a:rPr>
              <a:t>This change of trend could be attributed to increase in trust people have towards UPI payment method and its integration with major payment wallets like PayPal , </a:t>
            </a:r>
            <a:r>
              <a:rPr lang="en-US" dirty="0" err="1">
                <a:solidFill>
                  <a:srgbClr val="002060"/>
                </a:solidFill>
                <a:latin typeface="Gill Sans MT" panose="020B0502020104020203" pitchFamily="34" charset="0"/>
              </a:rPr>
              <a:t>Tez</a:t>
            </a:r>
            <a:r>
              <a:rPr lang="en-US" dirty="0">
                <a:solidFill>
                  <a:srgbClr val="002060"/>
                </a:solidFill>
                <a:latin typeface="Gill Sans MT" panose="020B0502020104020203" pitchFamily="34" charset="0"/>
              </a:rPr>
              <a:t>, </a:t>
            </a:r>
            <a:r>
              <a:rPr lang="en-US" dirty="0" err="1">
                <a:solidFill>
                  <a:srgbClr val="002060"/>
                </a:solidFill>
                <a:latin typeface="Gill Sans MT" panose="020B0502020104020203" pitchFamily="34" charset="0"/>
              </a:rPr>
              <a:t>Paytm</a:t>
            </a:r>
            <a:r>
              <a:rPr lang="en-US" dirty="0">
                <a:solidFill>
                  <a:srgbClr val="002060"/>
                </a:solidFill>
                <a:latin typeface="Gill Sans MT" panose="020B0502020104020203" pitchFamily="34" charset="0"/>
              </a:rPr>
              <a:t>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939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788" y="332656"/>
            <a:ext cx="9601200" cy="1143000"/>
          </a:xfrm>
        </p:spPr>
        <p:txBody>
          <a:bodyPr/>
          <a:lstStyle/>
          <a:p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Gill Sans MT" panose="020B0502020104020203" pitchFamily="34" charset="0"/>
              </a:rPr>
              <a:t>7)Conclusions</a:t>
            </a:r>
            <a:endParaRPr lang="en-IN" dirty="0">
              <a:solidFill>
                <a:schemeClr val="accent3">
                  <a:lumMod val="50000"/>
                </a:schemeClr>
              </a:solidFill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7788" y="1828800"/>
            <a:ext cx="11449272" cy="5029200"/>
          </a:xfrm>
        </p:spPr>
        <p:txBody>
          <a:bodyPr>
            <a:noAutofit/>
          </a:bodyPr>
          <a:lstStyle/>
          <a:p>
            <a:r>
              <a:rPr lang="en-IN" dirty="0">
                <a:solidFill>
                  <a:srgbClr val="002060"/>
                </a:solidFill>
                <a:latin typeface="Gill Sans MT" panose="020B0502020104020203" pitchFamily="34" charset="0"/>
              </a:rPr>
              <a:t>Demonetisation introduced as a policy has mixed effects on people, they were agitated in the start but have simply become accustomed to it today.</a:t>
            </a:r>
          </a:p>
          <a:p>
            <a:r>
              <a:rPr lang="en-IN" dirty="0">
                <a:solidFill>
                  <a:srgbClr val="002060"/>
                </a:solidFill>
                <a:latin typeface="Gill Sans MT" panose="020B0502020104020203" pitchFamily="34" charset="0"/>
              </a:rPr>
              <a:t>The positive effect of demonetisation has been the boom in cashless economy. People have now developed trust towards online and digital banking.</a:t>
            </a:r>
          </a:p>
          <a:p>
            <a:r>
              <a:rPr lang="en-IN" dirty="0">
                <a:solidFill>
                  <a:srgbClr val="002060"/>
                </a:solidFill>
                <a:latin typeface="Gill Sans MT" panose="020B0502020104020203" pitchFamily="34" charset="0"/>
              </a:rPr>
              <a:t>Demonetisation has hit economy for a brief amount of time but its on the path of its recovery.</a:t>
            </a:r>
          </a:p>
          <a:p>
            <a:r>
              <a:rPr lang="en-IN" dirty="0">
                <a:solidFill>
                  <a:srgbClr val="002060"/>
                </a:solidFill>
                <a:latin typeface="Gill Sans MT" panose="020B0502020104020203" pitchFamily="34" charset="0"/>
              </a:rPr>
              <a:t>With increase in mobile banking people are increasing usage of NEFT, IMPS etc.</a:t>
            </a:r>
          </a:p>
          <a:p>
            <a:r>
              <a:rPr lang="en-IN" dirty="0">
                <a:solidFill>
                  <a:srgbClr val="002060"/>
                </a:solidFill>
                <a:latin typeface="Gill Sans MT" panose="020B0502020104020203" pitchFamily="34" charset="0"/>
              </a:rPr>
              <a:t>Overall , demonetisation is a bygone demon who has left a little goodness in the form of digitisation.</a:t>
            </a:r>
          </a:p>
          <a:p>
            <a:pPr marL="0" indent="0">
              <a:buNone/>
            </a:pPr>
            <a:endParaRPr lang="en-IN" sz="3000" dirty="0">
              <a:solidFill>
                <a:srgbClr val="002060"/>
              </a:solidFill>
              <a:latin typeface="Gill Sans MT" panose="020B05020201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42E4-2CCF-42F6-9D92-ED568035133D}" type="slidenum">
              <a:rPr lang="en-IN" smtClean="0">
                <a:solidFill>
                  <a:prstClr val="white">
                    <a:tint val="75000"/>
                  </a:prstClr>
                </a:solidFill>
              </a:rPr>
              <a:pPr/>
              <a:t>18</a:t>
            </a:fld>
            <a:endParaRPr lang="en-IN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1378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Gill Sans MT" panose="020B0502020104020203" pitchFamily="34" charset="0"/>
              </a:rPr>
              <a:t>8) Assumptions Limitations &amp; Further Works</a:t>
            </a:r>
            <a:endParaRPr lang="en-IN" dirty="0">
              <a:solidFill>
                <a:schemeClr val="accent3">
                  <a:lumMod val="50000"/>
                </a:schemeClr>
              </a:solidFill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1844" y="1828800"/>
            <a:ext cx="10081120" cy="4343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  <a:latin typeface="Gill Sans MT" panose="020B0502020104020203" pitchFamily="34" charset="0"/>
              </a:rPr>
              <a:t>Assumptions:</a:t>
            </a: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  <a:latin typeface="Gill Sans MT" panose="020B0502020104020203" pitchFamily="34" charset="0"/>
              </a:rPr>
              <a:t>Text Blob library is giving correct results for the polarity of tweets.</a:t>
            </a: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  <a:latin typeface="Gill Sans MT" panose="020B0502020104020203" pitchFamily="34" charset="0"/>
              </a:rPr>
              <a:t>Limitations:</a:t>
            </a:r>
          </a:p>
          <a:p>
            <a:pPr marL="0" indent="0">
              <a:buNone/>
            </a:pPr>
            <a:r>
              <a:rPr lang="en-IN" dirty="0">
                <a:solidFill>
                  <a:srgbClr val="002060"/>
                </a:solidFill>
                <a:latin typeface="Gill Sans MT" panose="020B0502020104020203" pitchFamily="34" charset="0"/>
              </a:rPr>
              <a:t>Frequent reruns of the code for sentimental analysis of the tweets of past week has observed different results.</a:t>
            </a:r>
            <a:endParaRPr lang="en-US" dirty="0">
              <a:solidFill>
                <a:srgbClr val="002060"/>
              </a:solidFill>
              <a:latin typeface="Gill Sans MT" panose="020B0502020104020203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  <a:latin typeface="Gill Sans MT" panose="020B0502020104020203" pitchFamily="34" charset="0"/>
              </a:rPr>
              <a:t>Future Work:</a:t>
            </a: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  <a:latin typeface="Gill Sans MT" panose="020B0502020104020203" pitchFamily="34" charset="0"/>
              </a:rPr>
              <a:t>To create a dictionary and model for analyzing the sentiment percentage which is best suited to the context of concerned topic.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42E4-2CCF-42F6-9D92-ED568035133D}" type="slidenum">
              <a:rPr lang="en-IN" smtClean="0">
                <a:solidFill>
                  <a:prstClr val="white">
                    <a:tint val="75000"/>
                  </a:prstClr>
                </a:solidFill>
              </a:rPr>
              <a:pPr/>
              <a:t>19</a:t>
            </a:fld>
            <a:endParaRPr lang="en-IN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6466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Gill Sans MT" panose="020B0502020104020203" pitchFamily="34" charset="0"/>
              </a:rPr>
              <a:t>1) Executive Summary (Abstract)</a:t>
            </a:r>
            <a:endParaRPr lang="en-IN" dirty="0">
              <a:solidFill>
                <a:schemeClr val="accent3">
                  <a:lumMod val="50000"/>
                </a:schemeClr>
              </a:solidFill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1764" y="1828800"/>
            <a:ext cx="9601200" cy="4343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3000" u="sng" dirty="0">
                <a:solidFill>
                  <a:srgbClr val="C00000"/>
                </a:solidFill>
                <a:latin typeface="Gill Sans MT" panose="020B0502020104020203" pitchFamily="34" charset="0"/>
              </a:rPr>
              <a:t>Motivation : </a:t>
            </a:r>
            <a:r>
              <a:rPr lang="en-IN" sz="3000" dirty="0">
                <a:solidFill>
                  <a:schemeClr val="accent1">
                    <a:lumMod val="50000"/>
                  </a:schemeClr>
                </a:solidFill>
                <a:latin typeface="Gill Sans MT" panose="020B0502020104020203" pitchFamily="34" charset="0"/>
              </a:rPr>
              <a:t>The effects of demonetisation of 500 and 1000 </a:t>
            </a:r>
            <a:r>
              <a:rPr lang="en-IN" sz="3000" dirty="0" err="1">
                <a:solidFill>
                  <a:schemeClr val="accent1">
                    <a:lumMod val="50000"/>
                  </a:schemeClr>
                </a:solidFill>
                <a:latin typeface="Gill Sans MT" panose="020B0502020104020203" pitchFamily="34" charset="0"/>
              </a:rPr>
              <a:t>Rs</a:t>
            </a:r>
            <a:r>
              <a:rPr lang="en-IN" sz="3000" dirty="0">
                <a:solidFill>
                  <a:schemeClr val="accent1">
                    <a:lumMod val="50000"/>
                  </a:schemeClr>
                </a:solidFill>
                <a:latin typeface="Gill Sans MT" panose="020B0502020104020203" pitchFamily="34" charset="0"/>
              </a:rPr>
              <a:t> notes on India.</a:t>
            </a:r>
          </a:p>
          <a:p>
            <a:pPr marL="0" indent="0">
              <a:buNone/>
            </a:pPr>
            <a:r>
              <a:rPr lang="en-IN" sz="3000" u="sng" dirty="0">
                <a:solidFill>
                  <a:srgbClr val="C00000"/>
                </a:solidFill>
                <a:latin typeface="Gill Sans MT" panose="020B0502020104020203" pitchFamily="34" charset="0"/>
              </a:rPr>
              <a:t>Method: </a:t>
            </a:r>
            <a:r>
              <a:rPr lang="en-IN" sz="3000" dirty="0">
                <a:solidFill>
                  <a:schemeClr val="accent1">
                    <a:lumMod val="50000"/>
                  </a:schemeClr>
                </a:solidFill>
                <a:latin typeface="Gill Sans MT" panose="020B0502020104020203" pitchFamily="34" charset="0"/>
              </a:rPr>
              <a:t>This report is based on RBI’s official transactional data across various payment methods over three years(2015-2018) and also twitter data of past week as well as for short span of time when demonetisation was announced.</a:t>
            </a:r>
            <a:endParaRPr lang="en-IN" sz="3000" dirty="0">
              <a:solidFill>
                <a:srgbClr val="002060"/>
              </a:solidFill>
              <a:latin typeface="Gill Sans MT" panose="020B0502020104020203" pitchFamily="34" charset="0"/>
            </a:endParaRPr>
          </a:p>
          <a:p>
            <a:pPr marL="0" indent="0">
              <a:buNone/>
            </a:pPr>
            <a:r>
              <a:rPr lang="en-IN" sz="3000" u="sng" dirty="0">
                <a:solidFill>
                  <a:srgbClr val="C00000"/>
                </a:solidFill>
                <a:latin typeface="Gill Sans MT" panose="020B0502020104020203" pitchFamily="34" charset="0"/>
              </a:rPr>
              <a:t>Message:</a:t>
            </a:r>
            <a:r>
              <a:rPr lang="en-IN" sz="3000" dirty="0">
                <a:solidFill>
                  <a:srgbClr val="002060"/>
                </a:solidFill>
                <a:latin typeface="Gill Sans MT" panose="020B0502020104020203" pitchFamily="34" charset="0"/>
              </a:rPr>
              <a:t> Whether it was a bad move or not.</a:t>
            </a:r>
          </a:p>
          <a:p>
            <a:pPr marL="0" indent="0">
              <a:buNone/>
            </a:pPr>
            <a:r>
              <a:rPr lang="en-IN" sz="3000" u="sng" dirty="0">
                <a:solidFill>
                  <a:srgbClr val="C00000"/>
                </a:solidFill>
                <a:latin typeface="Gill Sans MT" panose="020B0502020104020203" pitchFamily="34" charset="0"/>
              </a:rPr>
              <a:t>Means: </a:t>
            </a:r>
            <a:r>
              <a:rPr lang="en-IN" sz="3000" dirty="0" err="1">
                <a:solidFill>
                  <a:schemeClr val="accent1">
                    <a:lumMod val="50000"/>
                  </a:schemeClr>
                </a:solidFill>
                <a:latin typeface="Gill Sans MT" panose="020B0502020104020203" pitchFamily="34" charset="0"/>
              </a:rPr>
              <a:t>TextBlob</a:t>
            </a:r>
            <a:r>
              <a:rPr lang="en-IN" sz="3000" dirty="0">
                <a:solidFill>
                  <a:schemeClr val="accent1">
                    <a:lumMod val="50000"/>
                  </a:schemeClr>
                </a:solidFill>
                <a:latin typeface="Gill Sans MT" panose="020B0502020104020203" pitchFamily="34" charset="0"/>
              </a:rPr>
              <a:t>, </a:t>
            </a:r>
            <a:r>
              <a:rPr lang="en-IN" sz="3000" dirty="0" err="1">
                <a:solidFill>
                  <a:schemeClr val="accent1">
                    <a:lumMod val="50000"/>
                  </a:schemeClr>
                </a:solidFill>
                <a:latin typeface="Gill Sans MT" panose="020B0502020104020203" pitchFamily="34" charset="0"/>
              </a:rPr>
              <a:t>Tweepy</a:t>
            </a:r>
            <a:r>
              <a:rPr lang="en-IN" sz="3000" dirty="0">
                <a:solidFill>
                  <a:schemeClr val="accent1">
                    <a:lumMod val="50000"/>
                  </a:schemeClr>
                </a:solidFill>
                <a:latin typeface="Gill Sans MT" panose="020B0502020104020203" pitchFamily="34" charset="0"/>
              </a:rPr>
              <a:t>, </a:t>
            </a:r>
            <a:r>
              <a:rPr lang="en-IN" sz="3000" dirty="0" err="1">
                <a:solidFill>
                  <a:schemeClr val="accent1">
                    <a:lumMod val="50000"/>
                  </a:schemeClr>
                </a:solidFill>
                <a:latin typeface="Gill Sans MT" panose="020B0502020104020203" pitchFamily="34" charset="0"/>
              </a:rPr>
              <a:t>Rstudio</a:t>
            </a:r>
            <a:r>
              <a:rPr lang="en-IN" sz="3000" dirty="0">
                <a:solidFill>
                  <a:schemeClr val="accent1">
                    <a:lumMod val="50000"/>
                  </a:schemeClr>
                </a:solidFill>
                <a:latin typeface="Gill Sans MT" panose="020B0502020104020203" pitchFamily="34" charset="0"/>
              </a:rPr>
              <a:t>, Tableau, </a:t>
            </a:r>
            <a:r>
              <a:rPr lang="en-IN" sz="3000" dirty="0" err="1">
                <a:solidFill>
                  <a:schemeClr val="accent1">
                    <a:lumMod val="50000"/>
                  </a:schemeClr>
                </a:solidFill>
                <a:latin typeface="Gill Sans MT" panose="020B0502020104020203" pitchFamily="34" charset="0"/>
              </a:rPr>
              <a:t>Matplotlib</a:t>
            </a:r>
            <a:endParaRPr lang="en-IN" sz="3000" dirty="0">
              <a:solidFill>
                <a:schemeClr val="accent1">
                  <a:lumMod val="50000"/>
                </a:schemeClr>
              </a:solidFill>
              <a:latin typeface="Gill Sans MT" panose="020B0502020104020203" pitchFamily="34" charset="0"/>
            </a:endParaRPr>
          </a:p>
          <a:p>
            <a:pPr marL="0" indent="0">
              <a:buNone/>
            </a:pPr>
            <a:endParaRPr lang="en-IN" sz="3000" dirty="0">
              <a:solidFill>
                <a:srgbClr val="002060"/>
              </a:solidFill>
              <a:latin typeface="Gill Sans MT" panose="020B05020201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42E4-2CCF-42F6-9D92-ED568035133D}" type="slidenum">
              <a:rPr lang="en-IN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IN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1785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Gill Sans MT" panose="020B0502020104020203" pitchFamily="34" charset="0"/>
              </a:rPr>
              <a:t>2) Business Problem</a:t>
            </a:r>
            <a:endParaRPr lang="en-IN" dirty="0">
              <a:solidFill>
                <a:schemeClr val="accent3">
                  <a:lumMod val="50000"/>
                </a:schemeClr>
              </a:solidFill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9939" y="1506218"/>
            <a:ext cx="9601200" cy="4343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3000" u="sng" dirty="0">
                <a:solidFill>
                  <a:srgbClr val="C00000"/>
                </a:solidFill>
                <a:latin typeface="Gill Sans MT" panose="020B0502020104020203" pitchFamily="34" charset="0"/>
              </a:rPr>
              <a:t>Business Understanding</a:t>
            </a:r>
            <a:endParaRPr lang="en-IN" sz="3000" dirty="0">
              <a:solidFill>
                <a:srgbClr val="002060"/>
              </a:solidFill>
              <a:latin typeface="Gill Sans MT" panose="020B0502020104020203" pitchFamily="34" charset="0"/>
            </a:endParaRPr>
          </a:p>
          <a:p>
            <a:pPr marL="0" indent="0">
              <a:buNone/>
            </a:pPr>
            <a:r>
              <a:rPr lang="en-US" sz="3000" dirty="0">
                <a:solidFill>
                  <a:srgbClr val="002060"/>
                </a:solidFill>
                <a:latin typeface="Gill Sans MT" panose="020B0502020104020203" pitchFamily="34" charset="0"/>
              </a:rPr>
              <a:t>The opinions and the effects a government policy had on Indian citizens and their economy.</a:t>
            </a:r>
          </a:p>
          <a:p>
            <a:pPr marL="0" indent="0">
              <a:buNone/>
            </a:pPr>
            <a:r>
              <a:rPr lang="en-US" sz="3000" dirty="0">
                <a:solidFill>
                  <a:srgbClr val="002060"/>
                </a:solidFill>
                <a:latin typeface="Gill Sans MT" panose="020B0502020104020203" pitchFamily="34" charset="0"/>
              </a:rPr>
              <a:t>To critique on the fact that “Was it all worth it ? ”</a:t>
            </a:r>
          </a:p>
          <a:p>
            <a:pPr marL="0" indent="0">
              <a:buNone/>
            </a:pPr>
            <a:r>
              <a:rPr lang="en-IN" sz="3000" u="sng" dirty="0">
                <a:solidFill>
                  <a:srgbClr val="C00000"/>
                </a:solidFill>
                <a:latin typeface="Gill Sans MT" panose="020B0502020104020203" pitchFamily="34" charset="0"/>
              </a:rPr>
              <a:t>Analytics Approach</a:t>
            </a:r>
          </a:p>
          <a:p>
            <a:pPr marL="0" indent="0">
              <a:buNone/>
            </a:pPr>
            <a:r>
              <a:rPr lang="en-US" sz="3000" dirty="0">
                <a:solidFill>
                  <a:srgbClr val="002060"/>
                </a:solidFill>
                <a:latin typeface="Gill Sans MT" panose="020B0502020104020203" pitchFamily="34" charset="0"/>
              </a:rPr>
              <a:t>The problems caters sentimental analysis about demonetization, its effect on socio-economic factors and growth of cashless economy.</a:t>
            </a:r>
          </a:p>
          <a:p>
            <a:pPr marL="0" indent="0">
              <a:buNone/>
            </a:pPr>
            <a:endParaRPr lang="en-US" sz="3000" dirty="0">
              <a:solidFill>
                <a:srgbClr val="002060"/>
              </a:solidFill>
              <a:latin typeface="Gill Sans MT" panose="020B0502020104020203" pitchFamily="34" charset="0"/>
            </a:endParaRPr>
          </a:p>
          <a:p>
            <a:pPr marL="0" indent="0">
              <a:buNone/>
            </a:pPr>
            <a:endParaRPr lang="en-IN" sz="3000" dirty="0">
              <a:solidFill>
                <a:srgbClr val="002060"/>
              </a:solidFill>
              <a:latin typeface="Gill Sans MT" panose="020B05020201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42E4-2CCF-42F6-9D92-ED568035133D}" type="slidenum">
              <a:rPr lang="en-IN" smtClean="0">
                <a:solidFill>
                  <a:prstClr val="white">
                    <a:tint val="75000"/>
                  </a:prstClr>
                </a:solidFill>
              </a:rPr>
              <a:pPr/>
              <a:t>3</a:t>
            </a:fld>
            <a:endParaRPr lang="en-IN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9004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Gill Sans MT" panose="020B0502020104020203" pitchFamily="34" charset="0"/>
              </a:rPr>
              <a:t>3) Data Requirements &amp; Collections</a:t>
            </a:r>
            <a:endParaRPr lang="en-IN" dirty="0">
              <a:solidFill>
                <a:schemeClr val="accent3">
                  <a:lumMod val="50000"/>
                </a:schemeClr>
              </a:solidFill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7908" y="1783034"/>
            <a:ext cx="9601200" cy="4343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3000" u="sng" dirty="0">
                <a:solidFill>
                  <a:srgbClr val="C00000"/>
                </a:solidFill>
                <a:latin typeface="Gill Sans MT" panose="020B0502020104020203" pitchFamily="34" charset="0"/>
              </a:rPr>
              <a:t>Data Requirements</a:t>
            </a:r>
          </a:p>
          <a:p>
            <a:pPr marL="0" indent="0">
              <a:buNone/>
            </a:pPr>
            <a:r>
              <a:rPr lang="en-IN" sz="3000" dirty="0">
                <a:solidFill>
                  <a:schemeClr val="accent1">
                    <a:lumMod val="50000"/>
                  </a:schemeClr>
                </a:solidFill>
                <a:latin typeface="Gill Sans MT" panose="020B0502020104020203" pitchFamily="34" charset="0"/>
              </a:rPr>
              <a:t>RBI transactional data for over three years (2015-2018)</a:t>
            </a:r>
          </a:p>
          <a:p>
            <a:pPr marL="0" indent="0">
              <a:buNone/>
            </a:pPr>
            <a:r>
              <a:rPr lang="en-IN" sz="3000" dirty="0">
                <a:solidFill>
                  <a:schemeClr val="accent1">
                    <a:lumMod val="50000"/>
                  </a:schemeClr>
                </a:solidFill>
                <a:latin typeface="Gill Sans MT" panose="020B0502020104020203" pitchFamily="34" charset="0"/>
              </a:rPr>
              <a:t>Twitter data for past week.</a:t>
            </a:r>
          </a:p>
          <a:p>
            <a:pPr marL="0" indent="0">
              <a:buNone/>
            </a:pPr>
            <a:r>
              <a:rPr lang="en-IN" sz="3000" dirty="0">
                <a:solidFill>
                  <a:schemeClr val="accent1">
                    <a:lumMod val="50000"/>
                  </a:schemeClr>
                </a:solidFill>
                <a:latin typeface="Gill Sans MT" panose="020B0502020104020203" pitchFamily="34" charset="0"/>
              </a:rPr>
              <a:t>Twitter data at the time of demonetisation</a:t>
            </a:r>
          </a:p>
          <a:p>
            <a:pPr marL="0" indent="0">
              <a:buNone/>
            </a:pPr>
            <a:r>
              <a:rPr lang="en-IN" sz="3000" u="sng" dirty="0">
                <a:solidFill>
                  <a:srgbClr val="C00000"/>
                </a:solidFill>
                <a:latin typeface="Gill Sans MT" panose="020B0502020104020203" pitchFamily="34" charset="0"/>
              </a:rPr>
              <a:t>Data Collections</a:t>
            </a:r>
            <a:endParaRPr lang="en-IN" sz="3000" dirty="0">
              <a:solidFill>
                <a:srgbClr val="002060"/>
              </a:solidFill>
              <a:latin typeface="Gill Sans MT" panose="020B0502020104020203" pitchFamily="34" charset="0"/>
            </a:endParaRPr>
          </a:p>
          <a:p>
            <a:pPr marL="0" indent="0">
              <a:buNone/>
            </a:pPr>
            <a:r>
              <a:rPr lang="en-IN" sz="3000" dirty="0">
                <a:solidFill>
                  <a:srgbClr val="002060"/>
                </a:solidFill>
                <a:latin typeface="Gill Sans MT" panose="020B0502020104020203" pitchFamily="34" charset="0"/>
              </a:rPr>
              <a:t>Twitter data API has a limitation of providing one week data in the past and not more than that.</a:t>
            </a:r>
          </a:p>
          <a:p>
            <a:pPr marL="0" indent="0">
              <a:buNone/>
            </a:pPr>
            <a:r>
              <a:rPr lang="en-IN" sz="3000" dirty="0">
                <a:solidFill>
                  <a:srgbClr val="002060"/>
                </a:solidFill>
                <a:latin typeface="Gill Sans MT" panose="020B0502020104020203" pitchFamily="34" charset="0"/>
              </a:rPr>
              <a:t>RBI transactional data was scattered over the months with various </a:t>
            </a:r>
            <a:r>
              <a:rPr lang="en-IN" sz="3000" dirty="0" err="1">
                <a:solidFill>
                  <a:srgbClr val="002060"/>
                </a:solidFill>
                <a:latin typeface="Gill Sans MT" panose="020B0502020104020203" pitchFamily="34" charset="0"/>
              </a:rPr>
              <a:t>headers.The</a:t>
            </a:r>
            <a:r>
              <a:rPr lang="en-IN" sz="3000" dirty="0">
                <a:solidFill>
                  <a:srgbClr val="002060"/>
                </a:solidFill>
                <a:latin typeface="Gill Sans MT" panose="020B0502020104020203" pitchFamily="34" charset="0"/>
              </a:rPr>
              <a:t> volume is in millions, value is in billions.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42E4-2CCF-42F6-9D92-ED568035133D}" type="slidenum">
              <a:rPr lang="en-IN" smtClean="0">
                <a:solidFill>
                  <a:prstClr val="white">
                    <a:tint val="75000"/>
                  </a:prstClr>
                </a:solidFill>
              </a:rPr>
              <a:pPr/>
              <a:t>4</a:t>
            </a:fld>
            <a:endParaRPr lang="en-IN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4984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Gill Sans MT" panose="020B0502020104020203" pitchFamily="34" charset="0"/>
              </a:rPr>
              <a:t>4) Data Understanding</a:t>
            </a:r>
            <a:endParaRPr lang="en-IN" dirty="0">
              <a:solidFill>
                <a:schemeClr val="accent3">
                  <a:lumMod val="50000"/>
                </a:schemeClr>
              </a:solidFill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1764" y="1828800"/>
            <a:ext cx="9601200" cy="124016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3000" u="sng" dirty="0">
                <a:solidFill>
                  <a:srgbClr val="C00000"/>
                </a:solidFill>
                <a:latin typeface="Gill Sans MT" panose="020B0502020104020203" pitchFamily="34" charset="0"/>
              </a:rPr>
              <a:t>Data Understanding</a:t>
            </a:r>
            <a:endParaRPr lang="en-IN" sz="3000" dirty="0">
              <a:solidFill>
                <a:srgbClr val="002060"/>
              </a:solidFill>
              <a:latin typeface="Gill Sans MT" panose="020B0502020104020203" pitchFamily="34" charset="0"/>
            </a:endParaRPr>
          </a:p>
          <a:p>
            <a:pPr marL="0" indent="0">
              <a:buNone/>
            </a:pPr>
            <a:r>
              <a:rPr lang="en-IN" sz="3000" dirty="0">
                <a:solidFill>
                  <a:srgbClr val="002060"/>
                </a:solidFill>
                <a:latin typeface="Gill Sans MT" panose="020B0502020104020203" pitchFamily="34" charset="0"/>
              </a:rPr>
              <a:t>Initially the data in the csv was not clean and not in proper format</a:t>
            </a:r>
          </a:p>
          <a:p>
            <a:pPr marL="0" indent="0">
              <a:buNone/>
            </a:pPr>
            <a:endParaRPr lang="en-IN" sz="3000" dirty="0">
              <a:solidFill>
                <a:srgbClr val="002060"/>
              </a:solidFill>
              <a:latin typeface="Gill Sans MT" panose="020B0502020104020203" pitchFamily="34" charset="0"/>
            </a:endParaRPr>
          </a:p>
          <a:p>
            <a:pPr marL="0" indent="0">
              <a:buNone/>
            </a:pPr>
            <a:endParaRPr lang="en-IN" sz="3000" dirty="0">
              <a:solidFill>
                <a:srgbClr val="002060"/>
              </a:solidFill>
              <a:latin typeface="Gill Sans MT" panose="020B05020201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42E4-2CCF-42F6-9D92-ED568035133D}" type="slidenum">
              <a:rPr lang="en-IN" smtClean="0">
                <a:solidFill>
                  <a:prstClr val="white">
                    <a:tint val="75000"/>
                  </a:prstClr>
                </a:solidFill>
              </a:rPr>
              <a:pPr/>
              <a:t>5</a:t>
            </a:fld>
            <a:endParaRPr lang="en-IN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40DF496-68DD-634C-98C2-4532E2BD74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0312" y="3373760"/>
            <a:ext cx="9184580" cy="3027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273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Gill Sans MT" panose="020B0502020104020203" pitchFamily="34" charset="0"/>
              </a:rPr>
              <a:t>5) Data Preparation</a:t>
            </a:r>
            <a:endParaRPr lang="en-IN" dirty="0">
              <a:solidFill>
                <a:schemeClr val="accent3">
                  <a:lumMod val="50000"/>
                </a:schemeClr>
              </a:solidFill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1764" y="1828800"/>
            <a:ext cx="9601200" cy="4343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3000" dirty="0">
                <a:solidFill>
                  <a:srgbClr val="002060"/>
                </a:solidFill>
                <a:latin typeface="Gill Sans MT" panose="020B0502020104020203" pitchFamily="34" charset="0"/>
              </a:rPr>
              <a:t>So the csv files were combined and cleaned through R code in order to feed it to Tableau.</a:t>
            </a:r>
          </a:p>
          <a:p>
            <a:pPr marL="0" indent="0">
              <a:buNone/>
            </a:pPr>
            <a:endParaRPr lang="en-IN" sz="3000" dirty="0">
              <a:solidFill>
                <a:srgbClr val="002060"/>
              </a:solidFill>
              <a:latin typeface="Gill Sans MT" panose="020B05020201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42E4-2CCF-42F6-9D92-ED568035133D}" type="slidenum">
              <a:rPr lang="en-IN" smtClean="0">
                <a:solidFill>
                  <a:prstClr val="white">
                    <a:tint val="75000"/>
                  </a:prstClr>
                </a:solidFill>
              </a:rPr>
              <a:pPr/>
              <a:t>6</a:t>
            </a:fld>
            <a:endParaRPr lang="en-IN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59D6FA5-FEB2-4BE7-9970-34849E8DE0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972" y="2852936"/>
            <a:ext cx="7056784" cy="2976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446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Gill Sans MT" panose="020B0502020104020203" pitchFamily="34" charset="0"/>
              </a:rPr>
              <a:t>5) Data Preparation</a:t>
            </a:r>
            <a:endParaRPr lang="en-IN" dirty="0">
              <a:solidFill>
                <a:schemeClr val="accent3">
                  <a:lumMod val="50000"/>
                </a:schemeClr>
              </a:solidFill>
              <a:latin typeface="Gill Sans MT" panose="020B0502020104020203" pitchFamily="34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FB702F6-4039-4946-80DF-BC621BCF61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900" y="2420888"/>
            <a:ext cx="8496944" cy="3816424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293813" y="6400801"/>
            <a:ext cx="7896943" cy="268559"/>
          </a:xfrm>
        </p:spPr>
        <p:txBody>
          <a:bodyPr/>
          <a:lstStyle/>
          <a:p>
            <a:endParaRPr lang="en-IN" sz="2000" cap="none" dirty="0">
              <a:solidFill>
                <a:srgbClr val="002060"/>
              </a:solidFill>
              <a:latin typeface="Gill Sans MT" panose="020B05020201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42E4-2CCF-42F6-9D92-ED568035133D}" type="slidenum">
              <a:rPr lang="en-IN" smtClean="0">
                <a:solidFill>
                  <a:prstClr val="white">
                    <a:tint val="75000"/>
                  </a:prstClr>
                </a:solidFill>
              </a:rPr>
              <a:pPr/>
              <a:t>7</a:t>
            </a:fld>
            <a:endParaRPr lang="en-IN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7D64656-D482-E447-B50F-FC31FCD30B35}"/>
              </a:ext>
            </a:extLst>
          </p:cNvPr>
          <p:cNvSpPr/>
          <p:nvPr/>
        </p:nvSpPr>
        <p:spPr>
          <a:xfrm>
            <a:off x="1629916" y="1687489"/>
            <a:ext cx="6092825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 err="1">
                <a:solidFill>
                  <a:srgbClr val="002060"/>
                </a:solidFill>
                <a:latin typeface="Gill Sans MT" panose="020B0502020104020203" pitchFamily="34" charset="0"/>
              </a:rPr>
              <a:t>Tweepy</a:t>
            </a:r>
            <a:r>
              <a:rPr lang="en-IN" dirty="0">
                <a:solidFill>
                  <a:srgbClr val="002060"/>
                </a:solidFill>
                <a:latin typeface="Gill Sans MT" panose="020B0502020104020203" pitchFamily="34" charset="0"/>
              </a:rPr>
              <a:t> package was imported and have to register an app </a:t>
            </a:r>
            <a:r>
              <a:rPr lang="en-IN" dirty="0" err="1">
                <a:solidFill>
                  <a:srgbClr val="002060"/>
                </a:solidFill>
                <a:latin typeface="Gill Sans MT" panose="020B0502020104020203" pitchFamily="34" charset="0"/>
              </a:rPr>
              <a:t>tp</a:t>
            </a:r>
            <a:r>
              <a:rPr lang="en-IN" dirty="0">
                <a:solidFill>
                  <a:srgbClr val="002060"/>
                </a:solidFill>
                <a:latin typeface="Gill Sans MT" panose="020B0502020104020203" pitchFamily="34" charset="0"/>
              </a:rPr>
              <a:t> consume data from Twitter API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713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Gill Sans MT" panose="020B0502020104020203" pitchFamily="34" charset="0"/>
              </a:rPr>
              <a:t>6)Insights through Sentimental Analysis</a:t>
            </a:r>
            <a:endParaRPr lang="en-IN" dirty="0">
              <a:solidFill>
                <a:schemeClr val="accent3">
                  <a:lumMod val="50000"/>
                </a:schemeClr>
              </a:solidFill>
              <a:latin typeface="Gill Sans MT" panose="020B05020201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42E4-2CCF-42F6-9D92-ED568035133D}" type="slidenum">
              <a:rPr lang="en-IN" smtClean="0">
                <a:solidFill>
                  <a:prstClr val="white">
                    <a:tint val="75000"/>
                  </a:prstClr>
                </a:solidFill>
              </a:rPr>
              <a:pPr/>
              <a:t>8</a:t>
            </a:fld>
            <a:endParaRPr lang="en-IN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96125A03-C42B-2048-B158-E86BBDB03B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8431" y="2000587"/>
            <a:ext cx="4500690" cy="295232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8CC5EE1-DB3A-CF49-A0D7-CBFB00BF2A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24" y="1945843"/>
            <a:ext cx="5064663" cy="2790978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3631D37C-963A-2145-AA0C-0F330978DF25}"/>
              </a:ext>
            </a:extLst>
          </p:cNvPr>
          <p:cNvSpPr/>
          <p:nvPr/>
        </p:nvSpPr>
        <p:spPr>
          <a:xfrm>
            <a:off x="1197868" y="4869160"/>
            <a:ext cx="489925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200" dirty="0">
                <a:solidFill>
                  <a:srgbClr val="002060"/>
                </a:solidFill>
                <a:latin typeface="Gill Sans MT" panose="020B0502020104020203" pitchFamily="34" charset="0"/>
              </a:rPr>
              <a:t>Sentiment through demonetisation (20th Nov -21st Nov 2016)</a:t>
            </a:r>
            <a:endParaRPr lang="en-US" sz="12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F4F1816-9F82-F54E-8AAA-D2C0E931EEF1}"/>
              </a:ext>
            </a:extLst>
          </p:cNvPr>
          <p:cNvSpPr/>
          <p:nvPr/>
        </p:nvSpPr>
        <p:spPr>
          <a:xfrm>
            <a:off x="6749596" y="4869160"/>
            <a:ext cx="6092825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1200" dirty="0">
                <a:solidFill>
                  <a:srgbClr val="002060"/>
                </a:solidFill>
                <a:latin typeface="Gill Sans MT" panose="020B0502020104020203" pitchFamily="34" charset="0"/>
              </a:rPr>
              <a:t>Sentiment through demonetisation in last week (28th June 2018)</a:t>
            </a:r>
            <a:endParaRPr lang="en-US" sz="12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5119DE0-7840-2643-998D-12B156498029}"/>
              </a:ext>
            </a:extLst>
          </p:cNvPr>
          <p:cNvSpPr/>
          <p:nvPr/>
        </p:nvSpPr>
        <p:spPr>
          <a:xfrm>
            <a:off x="552502" y="5472999"/>
            <a:ext cx="1108923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002060"/>
                </a:solidFill>
                <a:latin typeface="Gill Sans MT" panose="020B0502020104020203" pitchFamily="34" charset="0"/>
              </a:rPr>
              <a:t>People didn’t think highly of demonetisation when it was introduced. The reason of which can be the troubles it caused among a major section of people who didn’t use digitised money. </a:t>
            </a:r>
          </a:p>
          <a:p>
            <a:r>
              <a:rPr lang="en-IN" dirty="0">
                <a:solidFill>
                  <a:srgbClr val="002060"/>
                </a:solidFill>
                <a:latin typeface="Gill Sans MT" panose="020B0502020104020203" pitchFamily="34" charset="0"/>
              </a:rPr>
              <a:t>But there is certain change of heart!</a:t>
            </a:r>
          </a:p>
          <a:p>
            <a:endParaRPr lang="en-IN" dirty="0">
              <a:solidFill>
                <a:srgbClr val="002060"/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4150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Gill Sans MT" panose="020B0502020104020203" pitchFamily="34" charset="0"/>
              </a:rPr>
              <a:t>6)Insights through Sentimental Analysis</a:t>
            </a:r>
            <a:endParaRPr lang="en-IN" dirty="0">
              <a:solidFill>
                <a:schemeClr val="accent3">
                  <a:lumMod val="50000"/>
                </a:schemeClr>
              </a:solidFill>
              <a:latin typeface="Gill Sans MT" panose="020B05020201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42E4-2CCF-42F6-9D92-ED568035133D}" type="slidenum">
              <a:rPr lang="en-IN" smtClean="0">
                <a:solidFill>
                  <a:prstClr val="white">
                    <a:tint val="75000"/>
                  </a:prstClr>
                </a:solidFill>
              </a:rPr>
              <a:pPr/>
              <a:t>9</a:t>
            </a:fld>
            <a:endParaRPr lang="en-IN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2D7B8DC-F871-C644-BFFF-7BBB8E05D8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860" y="2204864"/>
            <a:ext cx="4896544" cy="30734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C1D676E-9DF9-9E43-AA27-89A9B698653D}"/>
              </a:ext>
            </a:extLst>
          </p:cNvPr>
          <p:cNvSpPr/>
          <p:nvPr/>
        </p:nvSpPr>
        <p:spPr>
          <a:xfrm>
            <a:off x="6742484" y="2237407"/>
            <a:ext cx="4464496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002060"/>
                </a:solidFill>
                <a:latin typeface="Gill Sans MT" panose="020B0502020104020203" pitchFamily="34" charset="0"/>
              </a:rPr>
              <a:t>People have almost positive and neutral impact towards digital transactions in India.</a:t>
            </a:r>
          </a:p>
          <a:p>
            <a:r>
              <a:rPr lang="en-IN" dirty="0">
                <a:solidFill>
                  <a:srgbClr val="002060"/>
                </a:solidFill>
                <a:latin typeface="Gill Sans MT" panose="020B0502020104020203" pitchFamily="34" charset="0"/>
              </a:rPr>
              <a:t>Any  2G/ 3G scam may polarize the data but as of last week and many reruns of the code very less negative percentage is observed. </a:t>
            </a:r>
          </a:p>
          <a:p>
            <a:endParaRPr lang="en-IN" dirty="0">
              <a:solidFill>
                <a:srgbClr val="002060"/>
              </a:solidFill>
              <a:latin typeface="Gill Sans MT" panose="020B0502020104020203" pitchFamily="34" charset="0"/>
            </a:endParaRPr>
          </a:p>
          <a:p>
            <a:r>
              <a:rPr lang="en-IN" dirty="0">
                <a:solidFill>
                  <a:srgbClr val="002060"/>
                </a:solidFill>
                <a:latin typeface="Gill Sans MT" panose="020B0502020104020203" pitchFamily="34" charset="0"/>
              </a:rPr>
              <a:t>Hence seeing the need of digitisation and sentiment of people towards it we can say that cashless economy is positively supported government policy which needs to be implemented efficiently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C53A31E-8ABD-C643-AF4F-FBA2CFC418EE}"/>
              </a:ext>
            </a:extLst>
          </p:cNvPr>
          <p:cNvSpPr/>
          <p:nvPr/>
        </p:nvSpPr>
        <p:spPr>
          <a:xfrm>
            <a:off x="1293812" y="5274816"/>
            <a:ext cx="6092825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1200" dirty="0">
                <a:solidFill>
                  <a:srgbClr val="002060"/>
                </a:solidFill>
                <a:latin typeface="Gill Sans MT" panose="020B0502020104020203" pitchFamily="34" charset="0"/>
              </a:rPr>
              <a:t>Sentiment through digital transactions in last week (28th June 2018)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948790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3_Woodgrain 16x9">
  <a:themeElements>
    <a:clrScheme name="Woodgrain_16x9">
      <a:dk1>
        <a:sysClr val="windowText" lastClr="000000"/>
      </a:dk1>
      <a:lt1>
        <a:sysClr val="window" lastClr="FFFFFF"/>
      </a:lt1>
      <a:dk2>
        <a:srgbClr val="90B365"/>
      </a:dk2>
      <a:lt2>
        <a:srgbClr val="EEECE1"/>
      </a:lt2>
      <a:accent1>
        <a:srgbClr val="4283D2"/>
      </a:accent1>
      <a:accent2>
        <a:srgbClr val="6E9D35"/>
      </a:accent2>
      <a:accent3>
        <a:srgbClr val="DE6742"/>
      </a:accent3>
      <a:accent4>
        <a:srgbClr val="8F73DF"/>
      </a:accent4>
      <a:accent5>
        <a:srgbClr val="CB991B"/>
      </a:accent5>
      <a:accent6>
        <a:srgbClr val="7F7F7F"/>
      </a:accent6>
      <a:hlink>
        <a:srgbClr val="90B365"/>
      </a:hlink>
      <a:folHlink>
        <a:srgbClr val="7F7F7F"/>
      </a:folHlink>
    </a:clrScheme>
    <a:fontScheme name="Century">
      <a:majorFont>
        <a:latin typeface="Century"/>
        <a:ea typeface=""/>
        <a:cs typeface=""/>
      </a:majorFont>
      <a:minorFont>
        <a:latin typeface="Century"/>
        <a:ea typeface=""/>
        <a:cs typeface="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Woodgrain_16x9">
      <a:dk1>
        <a:sysClr val="windowText" lastClr="000000"/>
      </a:dk1>
      <a:lt1>
        <a:sysClr val="window" lastClr="FFFFFF"/>
      </a:lt1>
      <a:dk2>
        <a:srgbClr val="90B365"/>
      </a:dk2>
      <a:lt2>
        <a:srgbClr val="EEECE1"/>
      </a:lt2>
      <a:accent1>
        <a:srgbClr val="4283D2"/>
      </a:accent1>
      <a:accent2>
        <a:srgbClr val="6E9D35"/>
      </a:accent2>
      <a:accent3>
        <a:srgbClr val="DE6742"/>
      </a:accent3>
      <a:accent4>
        <a:srgbClr val="8F73DF"/>
      </a:accent4>
      <a:accent5>
        <a:srgbClr val="CB991B"/>
      </a:accent5>
      <a:accent6>
        <a:srgbClr val="7F7F7F"/>
      </a:accent6>
      <a:hlink>
        <a:srgbClr val="90B365"/>
      </a:hlink>
      <a:folHlink>
        <a:srgbClr val="7F7F7F"/>
      </a:folHlink>
    </a:clrScheme>
    <a:fontScheme name="Century">
      <a:majorFont>
        <a:latin typeface="Century"/>
        <a:ea typeface=""/>
        <a:cs typeface=""/>
      </a:majorFont>
      <a:minorFont>
        <a:latin typeface="Century"/>
        <a:ea typeface=""/>
        <a:cs typeface="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Woodgrain_16x9">
      <a:dk1>
        <a:sysClr val="windowText" lastClr="000000"/>
      </a:dk1>
      <a:lt1>
        <a:sysClr val="window" lastClr="FFFFFF"/>
      </a:lt1>
      <a:dk2>
        <a:srgbClr val="90B365"/>
      </a:dk2>
      <a:lt2>
        <a:srgbClr val="EEECE1"/>
      </a:lt2>
      <a:accent1>
        <a:srgbClr val="4283D2"/>
      </a:accent1>
      <a:accent2>
        <a:srgbClr val="6E9D35"/>
      </a:accent2>
      <a:accent3>
        <a:srgbClr val="DE6742"/>
      </a:accent3>
      <a:accent4>
        <a:srgbClr val="8F73DF"/>
      </a:accent4>
      <a:accent5>
        <a:srgbClr val="CB991B"/>
      </a:accent5>
      <a:accent6>
        <a:srgbClr val="7F7F7F"/>
      </a:accent6>
      <a:hlink>
        <a:srgbClr val="90B365"/>
      </a:hlink>
      <a:folHlink>
        <a:srgbClr val="7F7F7F"/>
      </a:folHlink>
    </a:clrScheme>
    <a:fontScheme name="Century">
      <a:majorFont>
        <a:latin typeface="Century"/>
        <a:ea typeface=""/>
        <a:cs typeface=""/>
      </a:majorFont>
      <a:minorFont>
        <a:latin typeface="Century"/>
        <a:ea typeface=""/>
        <a:cs typeface="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C20563B-C646-42AF-9D0D-76DF086793C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1078</Words>
  <Application>Microsoft Macintosh PowerPoint</Application>
  <PresentationFormat>Custom</PresentationFormat>
  <Paragraphs>93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Century</vt:lpstr>
      <vt:lpstr>Gill Sans MT</vt:lpstr>
      <vt:lpstr>3_Woodgrain 16x9</vt:lpstr>
      <vt:lpstr>Practicum Presentation on Demonetisation</vt:lpstr>
      <vt:lpstr>1) Executive Summary (Abstract)</vt:lpstr>
      <vt:lpstr>2) Business Problem</vt:lpstr>
      <vt:lpstr>3) Data Requirements &amp; Collections</vt:lpstr>
      <vt:lpstr>4) Data Understanding</vt:lpstr>
      <vt:lpstr>5) Data Preparation</vt:lpstr>
      <vt:lpstr>5) Data Preparation</vt:lpstr>
      <vt:lpstr>6)Insights through Sentimental Analysis</vt:lpstr>
      <vt:lpstr>6)Insights through Sentimental Analysis</vt:lpstr>
      <vt:lpstr>6)Insights through RBI data on various payment methods</vt:lpstr>
      <vt:lpstr>6)Insights through RBI data on various payment methods</vt:lpstr>
      <vt:lpstr>6)Insights through RBI data on various payment methods</vt:lpstr>
      <vt:lpstr>6)Insights through RBI data on various payment methods</vt:lpstr>
      <vt:lpstr>6)Insights through RBI data on various socio economic factors</vt:lpstr>
      <vt:lpstr>6)Insights through RBI data on various socio economic factors</vt:lpstr>
      <vt:lpstr>6)Comparison or effect of Mobile Banking on Various Payment methods.</vt:lpstr>
      <vt:lpstr>6)Comparison or effect of Mobile Banking on Various Payment methods.</vt:lpstr>
      <vt:lpstr>7)Conclusions</vt:lpstr>
      <vt:lpstr>8) Assumptions Limitations &amp; Further Works</vt:lpstr>
    </vt:vector>
  </TitlesOfParts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2016-02-08T05:04:35Z</dcterms:created>
  <dcterms:modified xsi:type="dcterms:W3CDTF">2018-06-28T16:28:59Z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TC028011159991</vt:lpwstr>
  </property>
</Properties>
</file>