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4CBCB0-E035-487C-BA94-560CBCB857B0}" v="51" dt="2019-12-03T13:08:23.87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2273" y="2059096"/>
            <a:ext cx="9416488" cy="4735404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2273" y="6794496"/>
            <a:ext cx="9416488" cy="1225131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5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5" y="6827502"/>
            <a:ext cx="9416486" cy="806027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2273" y="975360"/>
            <a:ext cx="9416488" cy="517783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4" y="7633529"/>
            <a:ext cx="9416485" cy="70216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2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3" y="2059093"/>
            <a:ext cx="9416488" cy="2817707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3" y="5201920"/>
            <a:ext cx="9416488" cy="3359573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69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227" y="2059093"/>
            <a:ext cx="8534825" cy="3304354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059630" y="5363448"/>
            <a:ext cx="7766982" cy="486647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867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3" y="6187601"/>
            <a:ext cx="9416488" cy="2384213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8432" y="1381337"/>
            <a:ext cx="855596" cy="259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6266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55115" y="3717386"/>
            <a:ext cx="855596" cy="259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626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680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2" y="4443308"/>
            <a:ext cx="9416489" cy="2351189"/>
          </a:xfrm>
        </p:spPr>
        <p:txBody>
          <a:bodyPr anchor="b"/>
          <a:lstStyle>
            <a:lvl1pPr algn="l">
              <a:defRPr sz="5333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2273" y="6794497"/>
            <a:ext cx="9416488" cy="1223680"/>
          </a:xfrm>
        </p:spPr>
        <p:txBody>
          <a:bodyPr anchor="t"/>
          <a:lstStyle>
            <a:lvl1pPr marL="0" indent="0" algn="l">
              <a:buNone/>
              <a:defRPr sz="2667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50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320" y="2817706"/>
            <a:ext cx="3144142" cy="819573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6142" y="3793067"/>
            <a:ext cx="3123319" cy="5104836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43650" y="2817706"/>
            <a:ext cx="3132806" cy="819573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132390" y="3793067"/>
            <a:ext cx="3144065" cy="5104836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01660" y="2817706"/>
            <a:ext cx="3128402" cy="819573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601660" y="3793067"/>
            <a:ext cx="3128402" cy="5104836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975586" y="3034454"/>
            <a:ext cx="0" cy="563541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28309" y="3034453"/>
            <a:ext cx="0" cy="564178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35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42" y="6045794"/>
            <a:ext cx="3136870" cy="819573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96142" y="3142827"/>
            <a:ext cx="3136870" cy="21674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6142" y="6865369"/>
            <a:ext cx="3136870" cy="937513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49749" y="6045794"/>
            <a:ext cx="3126707" cy="819573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149747" y="3142827"/>
            <a:ext cx="3126707" cy="21674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148304" y="6865368"/>
            <a:ext cx="3130849" cy="937513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01660" y="6045794"/>
            <a:ext cx="3128402" cy="819573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601659" y="3142827"/>
            <a:ext cx="3128402" cy="21674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601528" y="6865365"/>
            <a:ext cx="3132545" cy="937513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975586" y="3034454"/>
            <a:ext cx="0" cy="563541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28309" y="3034453"/>
            <a:ext cx="0" cy="564178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9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49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60135" y="611861"/>
            <a:ext cx="1869928" cy="8286044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6142" y="1099669"/>
            <a:ext cx="7920088" cy="779823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2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1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5" y="4070022"/>
            <a:ext cx="9416486" cy="2724476"/>
          </a:xfrm>
        </p:spPr>
        <p:txBody>
          <a:bodyPr anchor="b"/>
          <a:lstStyle>
            <a:lvl1pPr algn="l">
              <a:defRPr sz="5333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2273" y="6794497"/>
            <a:ext cx="9416488" cy="1223680"/>
          </a:xfrm>
        </p:spPr>
        <p:txBody>
          <a:bodyPr anchor="t"/>
          <a:lstStyle>
            <a:lvl1pPr marL="0" indent="0" algn="l">
              <a:buNone/>
              <a:defRPr sz="2667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0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7174" y="2930598"/>
            <a:ext cx="4690650" cy="596730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3032" y="2924222"/>
            <a:ext cx="4690652" cy="597368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7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173" y="2709333"/>
            <a:ext cx="4690648" cy="819573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7174" y="3576320"/>
            <a:ext cx="4690650" cy="53215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3033" y="2709333"/>
            <a:ext cx="4690650" cy="819573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3033" y="3576320"/>
            <a:ext cx="4690650" cy="53215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6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2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2" y="2059094"/>
            <a:ext cx="3628746" cy="2059093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4921" y="2059093"/>
            <a:ext cx="5543841" cy="6502400"/>
          </a:xfrm>
        </p:spPr>
        <p:txBody>
          <a:bodyPr anchor="ctr"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2" y="4450534"/>
            <a:ext cx="3628746" cy="4118185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3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55" y="2637073"/>
            <a:ext cx="5433847" cy="2239727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4780" y="1625600"/>
            <a:ext cx="3414649" cy="6502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2" y="5201920"/>
            <a:ext cx="5425391" cy="1950720"/>
          </a:xfrm>
        </p:spPr>
        <p:txBody>
          <a:bodyPr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8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8959192" y="2384214"/>
            <a:ext cx="4009813" cy="400981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8092206" y="-650240"/>
            <a:ext cx="2275840" cy="227584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8959192" y="8669867"/>
            <a:ext cx="1408853" cy="140885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219005" y="3793067"/>
            <a:ext cx="5960533" cy="596053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1194365" y="4118187"/>
            <a:ext cx="3359573" cy="335957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11016027" y="0"/>
            <a:ext cx="975360" cy="1563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9365" y="643866"/>
            <a:ext cx="10034318" cy="19918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174" y="2919716"/>
            <a:ext cx="9545463" cy="5966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659541" y="2600919"/>
            <a:ext cx="1408852" cy="3252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67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865188" y="4641239"/>
            <a:ext cx="5489486" cy="325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467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5591" y="420603"/>
            <a:ext cx="894312" cy="10918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735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93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jojofeelings.wordpress.com/2011/12/14/turning-2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ntmanhattan.com/index.cfm?page=search&amp;state=results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stpick.com/searc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3066" y="3176775"/>
            <a:ext cx="671935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Coursera </a:t>
            </a:r>
            <a:r>
              <a:rPr spc="-330" dirty="0"/>
              <a:t>Capstone</a:t>
            </a:r>
            <a:r>
              <a:rPr spc="165" dirty="0"/>
              <a:t> </a:t>
            </a:r>
            <a:r>
              <a:rPr spc="-105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0571" y="5003800"/>
            <a:ext cx="8670536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5" dirty="0">
                <a:solidFill>
                  <a:srgbClr val="FFFFFF"/>
                </a:solidFill>
                <a:latin typeface="Century Gothic"/>
                <a:cs typeface="Arial"/>
              </a:rPr>
              <a:t>Coursera </a:t>
            </a:r>
            <a:r>
              <a:rPr sz="3600" spc="-225" dirty="0">
                <a:solidFill>
                  <a:srgbClr val="FFFFFF"/>
                </a:solidFill>
                <a:latin typeface="Century Gothic"/>
                <a:cs typeface="Arial"/>
              </a:rPr>
              <a:t>IBM </a:t>
            </a:r>
            <a:r>
              <a:rPr sz="3600" spc="-160" dirty="0">
                <a:solidFill>
                  <a:srgbClr val="FFFFFF"/>
                </a:solidFill>
                <a:latin typeface="Century Gothic"/>
                <a:cs typeface="Arial"/>
              </a:rPr>
              <a:t>Data </a:t>
            </a:r>
            <a:r>
              <a:rPr sz="3600" spc="-285" dirty="0">
                <a:solidFill>
                  <a:srgbClr val="FFFFFF"/>
                </a:solidFill>
                <a:latin typeface="Century Gothic"/>
                <a:cs typeface="Arial"/>
              </a:rPr>
              <a:t>Science</a:t>
            </a:r>
            <a:r>
              <a:rPr sz="3600" spc="-250" dirty="0">
                <a:solidFill>
                  <a:srgbClr val="FFFFFF"/>
                </a:solidFill>
                <a:latin typeface="Century Gothic"/>
                <a:cs typeface="Arial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Century Gothic"/>
                <a:cs typeface="Arial"/>
              </a:rPr>
              <a:t>Certification</a:t>
            </a:r>
            <a:endParaRPr lang="en-US" sz="3600">
              <a:latin typeface="Century Gothic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68147" y="8110947"/>
            <a:ext cx="2323465" cy="76431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>
              <a:spcBef>
                <a:spcPts val="100"/>
              </a:spcBef>
              <a:tabLst>
                <a:tab pos="1200150" algn="l"/>
                <a:tab pos="1609725" algn="l"/>
              </a:tabLst>
            </a:pPr>
            <a:r>
              <a:rPr lang="en-US" sz="2400" spc="-100" dirty="0">
                <a:solidFill>
                  <a:srgbClr val="FFFFFF"/>
                </a:solidFill>
                <a:latin typeface="Century Gothic"/>
                <a:cs typeface="Arial"/>
              </a:rPr>
              <a:t>Ajay Kumar </a:t>
            </a:r>
            <a:endParaRPr lang="en-US">
              <a:solidFill>
                <a:srgbClr val="000000"/>
              </a:solidFill>
              <a:latin typeface="Century Gothic"/>
              <a:cs typeface="Calibri"/>
            </a:endParaRPr>
          </a:p>
          <a:p>
            <a:pPr algn="ctr">
              <a:spcBef>
                <a:spcPts val="100"/>
              </a:spcBef>
              <a:tabLst>
                <a:tab pos="1200150" algn="l"/>
                <a:tab pos="1609725" algn="l"/>
              </a:tabLst>
            </a:pPr>
            <a:r>
              <a:rPr lang="en-US" sz="2400" spc="-100" dirty="0">
                <a:solidFill>
                  <a:srgbClr val="FFFFFF"/>
                </a:solidFill>
                <a:latin typeface="Century Gothic"/>
                <a:cs typeface="Arial"/>
              </a:rPr>
              <a:t>( Dec 2019)</a:t>
            </a:r>
            <a:endParaRPr lang="en-US">
              <a:latin typeface="Century Gothic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693" y="1079500"/>
            <a:ext cx="9002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GeoData </a:t>
            </a:r>
            <a:r>
              <a:rPr sz="4800" spc="25" dirty="0"/>
              <a:t>Manhattan </a:t>
            </a:r>
            <a:r>
              <a:rPr sz="4800" spc="65" dirty="0"/>
              <a:t>apts </a:t>
            </a:r>
            <a:r>
              <a:rPr sz="4800" spc="55" dirty="0"/>
              <a:t>for</a:t>
            </a:r>
            <a:r>
              <a:rPr sz="4800" spc="-80" dirty="0"/>
              <a:t> </a:t>
            </a:r>
            <a:r>
              <a:rPr sz="4800" spc="-5" dirty="0"/>
              <a:t>rent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850900" y="2565400"/>
              <a:ext cx="11303000" cy="6438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051" y="355600"/>
            <a:ext cx="7858759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Rental </a:t>
            </a:r>
            <a:r>
              <a:rPr sz="3600" spc="-5" dirty="0"/>
              <a:t>Price </a:t>
            </a:r>
            <a:r>
              <a:rPr sz="3600" spc="35" dirty="0"/>
              <a:t>Statistics </a:t>
            </a:r>
            <a:r>
              <a:rPr sz="3600" spc="65" dirty="0"/>
              <a:t>MH</a:t>
            </a:r>
            <a:r>
              <a:rPr sz="3600" spc="-10" dirty="0"/>
              <a:t> </a:t>
            </a:r>
            <a:r>
              <a:rPr sz="3600" spc="25" dirty="0"/>
              <a:t>Apartments</a:t>
            </a:r>
            <a:endParaRPr sz="3600"/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2400" spc="35" dirty="0"/>
              <a:t>Budget </a:t>
            </a:r>
            <a:r>
              <a:rPr sz="2400" spc="20" dirty="0"/>
              <a:t>US7000/month </a:t>
            </a:r>
            <a:r>
              <a:rPr sz="2400" spc="-5" dirty="0"/>
              <a:t>is </a:t>
            </a:r>
            <a:r>
              <a:rPr sz="2400" spc="5" dirty="0"/>
              <a:t>around </a:t>
            </a:r>
            <a:r>
              <a:rPr sz="2400" spc="10" dirty="0"/>
              <a:t>the</a:t>
            </a:r>
            <a:r>
              <a:rPr sz="2400" spc="-65" dirty="0"/>
              <a:t> </a:t>
            </a:r>
            <a:r>
              <a:rPr sz="2400" spc="-15" dirty="0"/>
              <a:t>mean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3835400" y="5384800"/>
              <a:ext cx="6083300" cy="4051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0700" y="1676400"/>
              <a:ext cx="5676900" cy="3479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94500" y="1638300"/>
              <a:ext cx="5588000" cy="3505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114" y="825500"/>
            <a:ext cx="7320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Apartments </a:t>
            </a:r>
            <a:r>
              <a:rPr sz="4800" spc="55" dirty="0"/>
              <a:t>for </a:t>
            </a:r>
            <a:r>
              <a:rPr sz="4800" spc="-25" dirty="0"/>
              <a:t>Rent </a:t>
            </a:r>
            <a:r>
              <a:rPr sz="4800" spc="-5" dirty="0"/>
              <a:t>in</a:t>
            </a:r>
            <a:r>
              <a:rPr sz="4800" spc="-135" dirty="0"/>
              <a:t> </a:t>
            </a:r>
            <a:r>
              <a:rPr sz="4800" spc="90" dirty="0"/>
              <a:t>MH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444500" y="2209800"/>
              <a:ext cx="118110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164" y="1079500"/>
            <a:ext cx="9882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0" dirty="0"/>
              <a:t>MH </a:t>
            </a:r>
            <a:r>
              <a:rPr sz="4800" spc="65" dirty="0"/>
              <a:t>apts </a:t>
            </a:r>
            <a:r>
              <a:rPr sz="4800" spc="55" dirty="0"/>
              <a:t>for </a:t>
            </a:r>
            <a:r>
              <a:rPr sz="4800" spc="-5" dirty="0"/>
              <a:t>rent </a:t>
            </a:r>
            <a:r>
              <a:rPr sz="4800" spc="85" dirty="0"/>
              <a:t>with </a:t>
            </a:r>
            <a:r>
              <a:rPr sz="4800" spc="-40" dirty="0"/>
              <a:t>venue</a:t>
            </a:r>
            <a:r>
              <a:rPr sz="4800" spc="-320" dirty="0"/>
              <a:t> </a:t>
            </a:r>
            <a:r>
              <a:rPr sz="4800" spc="30" dirty="0"/>
              <a:t>clusters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774700" y="2527300"/>
              <a:ext cx="114427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428" y="787400"/>
            <a:ext cx="5208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85" dirty="0"/>
              <a:t>of </a:t>
            </a:r>
            <a:r>
              <a:rPr sz="4800" spc="35" dirty="0"/>
              <a:t>cluster</a:t>
            </a:r>
            <a:r>
              <a:rPr sz="4800" spc="-40" dirty="0"/>
              <a:t> </a:t>
            </a:r>
            <a:r>
              <a:rPr sz="4800" spc="-5" dirty="0"/>
              <a:t>3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0" y="2362200"/>
              <a:ext cx="13004800" cy="690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306" y="838200"/>
            <a:ext cx="9928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Manhattan </a:t>
            </a:r>
            <a:r>
              <a:rPr sz="4800" spc="40" dirty="0"/>
              <a:t>subway stations</a:t>
            </a:r>
            <a:r>
              <a:rPr sz="4800" spc="-80" dirty="0"/>
              <a:t> </a:t>
            </a:r>
            <a:r>
              <a:rPr sz="4800" spc="35" dirty="0"/>
              <a:t>geodata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1409700" y="2349500"/>
              <a:ext cx="101854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798" y="914400"/>
            <a:ext cx="9154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/>
              <a:t>Apts </a:t>
            </a:r>
            <a:r>
              <a:rPr sz="3600" spc="40" dirty="0"/>
              <a:t>for </a:t>
            </a:r>
            <a:r>
              <a:rPr sz="3600" spc="-5" dirty="0"/>
              <a:t>rent </a:t>
            </a:r>
            <a:r>
              <a:rPr sz="3600" spc="-80" dirty="0"/>
              <a:t>(blue) </a:t>
            </a:r>
            <a:r>
              <a:rPr sz="3600" spc="20" dirty="0"/>
              <a:t>and </a:t>
            </a:r>
            <a:r>
              <a:rPr sz="3600" spc="30" dirty="0"/>
              <a:t>subway stations</a:t>
            </a:r>
            <a:r>
              <a:rPr sz="3600" spc="-45" dirty="0"/>
              <a:t> </a:t>
            </a:r>
            <a:r>
              <a:rPr sz="3600" spc="-110" dirty="0"/>
              <a:t>(red)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584200" y="2590800"/>
              <a:ext cx="11823700" cy="6756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4630" y="431800"/>
            <a:ext cx="5603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/>
              <a:t>Selected</a:t>
            </a:r>
            <a:r>
              <a:rPr sz="4800" spc="-80" dirty="0"/>
              <a:t> </a:t>
            </a:r>
            <a:r>
              <a:rPr sz="4800" spc="25" dirty="0"/>
              <a:t>Apartment!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23505" y="1168400"/>
            <a:ext cx="1200594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shows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decision: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address,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neighborhood,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nearby.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Blue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dots=apts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Red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dots=Subway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Bubbles=Cluster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Venues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5" name="object 5"/>
            <p:cNvSpPr/>
            <p:nvPr/>
          </p:nvSpPr>
          <p:spPr>
            <a:xfrm>
              <a:off x="342900" y="2641600"/>
              <a:ext cx="12319000" cy="6769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208" y="1079500"/>
            <a:ext cx="5581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</a:t>
            </a:r>
            <a:r>
              <a:rPr sz="4800" spc="-30" dirty="0"/>
              <a:t> </a:t>
            </a:r>
            <a:r>
              <a:rPr sz="4800" spc="15" dirty="0"/>
              <a:t>Selection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25500" y="2755900"/>
            <a:ext cx="11650980" cy="59156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84175">
              <a:lnSpc>
                <a:spcPct val="100699"/>
              </a:lnSpc>
              <a:spcBef>
                <a:spcPts val="80"/>
              </a:spcBef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"one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map"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possibilities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spcBef>
                <a:spcPts val="5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US7500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slightly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59th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Park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53rd)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way.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walk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around.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fine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district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East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side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Manhattan.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"/>
              <a:cs typeface="Arial"/>
            </a:endParaRPr>
          </a:p>
          <a:p>
            <a:pPr marL="12700" marR="189865">
              <a:lnSpc>
                <a:spcPct val="100699"/>
              </a:lnSpc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US6935,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just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Fulton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Street,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ride the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daily 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possibly 40-60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ride.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3.¶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"/>
              <a:cs typeface="Arial"/>
            </a:endParaRPr>
          </a:p>
          <a:p>
            <a:pPr marL="12700" marR="22479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type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closer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resemblance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place.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means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better choice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extra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provides.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498" y="444500"/>
            <a:ext cx="8681720" cy="129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730"/>
              </a:lnSpc>
              <a:spcBef>
                <a:spcPts val="100"/>
              </a:spcBef>
            </a:pPr>
            <a:r>
              <a:rPr sz="4800" spc="-95" dirty="0"/>
              <a:t>I </a:t>
            </a:r>
            <a:r>
              <a:rPr sz="4800" spc="40" dirty="0"/>
              <a:t>will walk </a:t>
            </a:r>
            <a:r>
              <a:rPr sz="4800" spc="130" dirty="0"/>
              <a:t>to</a:t>
            </a:r>
            <a:r>
              <a:rPr sz="4800" spc="-5" dirty="0"/>
              <a:t> </a:t>
            </a:r>
            <a:r>
              <a:rPr sz="4800" spc="85" dirty="0"/>
              <a:t>work</a:t>
            </a:r>
            <a:endParaRPr sz="4800"/>
          </a:p>
          <a:p>
            <a:pPr algn="ctr">
              <a:lnSpc>
                <a:spcPts val="4290"/>
              </a:lnSpc>
            </a:pPr>
            <a:r>
              <a:rPr sz="3600" spc="-55" dirty="0"/>
              <a:t>Walk </a:t>
            </a:r>
            <a:r>
              <a:rPr sz="3600" spc="30" dirty="0"/>
              <a:t>from </a:t>
            </a:r>
            <a:r>
              <a:rPr sz="3600" spc="15" dirty="0"/>
              <a:t>home </a:t>
            </a:r>
            <a:r>
              <a:rPr sz="3600" spc="95" dirty="0"/>
              <a:t>to </a:t>
            </a:r>
            <a:r>
              <a:rPr sz="3600" spc="65" dirty="0"/>
              <a:t>work </a:t>
            </a:r>
            <a:r>
              <a:rPr sz="3600" spc="-5" dirty="0"/>
              <a:t>is </a:t>
            </a:r>
            <a:r>
              <a:rPr sz="3600" spc="-20" dirty="0"/>
              <a:t>less </a:t>
            </a:r>
            <a:r>
              <a:rPr sz="3600" spc="15" dirty="0"/>
              <a:t>than </a:t>
            </a:r>
            <a:r>
              <a:rPr sz="3600" spc="-5" dirty="0"/>
              <a:t>1</a:t>
            </a:r>
            <a:r>
              <a:rPr sz="3600" spc="-150" dirty="0"/>
              <a:t> </a:t>
            </a:r>
            <a:r>
              <a:rPr sz="3600" spc="20" dirty="0"/>
              <a:t>km!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571500" y="2374900"/>
              <a:ext cx="11849100" cy="650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9666" y="749300"/>
            <a:ext cx="522507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Report</a:t>
            </a:r>
            <a:r>
              <a:rPr sz="4800" spc="-45" dirty="0"/>
              <a:t> </a:t>
            </a:r>
            <a:r>
              <a:rPr sz="4800" spc="45" dirty="0"/>
              <a:t>Content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49300" y="2514600"/>
            <a:ext cx="11257280" cy="517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1.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Introduction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</a:t>
            </a:r>
            <a:r>
              <a:rPr sz="2400" spc="-20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  <a:tab pos="376872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-45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“business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EBEBEB"/>
                </a:solidFill>
                <a:latin typeface="Arial"/>
                <a:cs typeface="Arial"/>
              </a:rPr>
              <a:t>problem”	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solved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by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project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who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may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</a:t>
            </a:r>
            <a:r>
              <a:rPr sz="2400" spc="-2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interested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2.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1465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Describe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requirements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Sources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needed 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solve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3.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Methodology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330200" marR="140970" indent="-317500" algn="just">
              <a:lnSpc>
                <a:spcPct val="100699"/>
              </a:lnSpc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4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Main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component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report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Execute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processing,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describe/discuss</a:t>
            </a:r>
            <a:r>
              <a:rPr sz="2400" spc="-24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EBEBEB"/>
                </a:solidFill>
                <a:latin typeface="Arial"/>
                <a:cs typeface="Arial"/>
              </a:rPr>
              <a:t>any 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exploratory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analysis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inferential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statistical testing performed,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machine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learnings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4.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Results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results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finding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</a:t>
            </a:r>
            <a:r>
              <a:rPr sz="2400" spc="-114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5.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observations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noted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EBEBEB"/>
                </a:solidFill>
                <a:latin typeface="Arial"/>
                <a:cs typeface="Arial"/>
              </a:rPr>
              <a:t>any</a:t>
            </a:r>
            <a:r>
              <a:rPr sz="2400" spc="-8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recommendations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6.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Conclusion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chosen and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conclusions.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202" y="952500"/>
            <a:ext cx="9748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0" dirty="0"/>
              <a:t>Venus </a:t>
            </a:r>
            <a:r>
              <a:rPr sz="4800" spc="-5" dirty="0"/>
              <a:t>in </a:t>
            </a:r>
            <a:r>
              <a:rPr sz="4800" spc="10" dirty="0"/>
              <a:t>Cluster </a:t>
            </a:r>
            <a:r>
              <a:rPr sz="4800" spc="-5" dirty="0"/>
              <a:t>2 </a:t>
            </a:r>
            <a:r>
              <a:rPr sz="4800" spc="-50" dirty="0"/>
              <a:t>near </a:t>
            </a:r>
            <a:r>
              <a:rPr sz="4800" spc="10" dirty="0"/>
              <a:t>future</a:t>
            </a:r>
            <a:r>
              <a:rPr sz="4800" spc="175" dirty="0"/>
              <a:t> </a:t>
            </a:r>
            <a:r>
              <a:rPr sz="4800" spc="20" dirty="0"/>
              <a:t>home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0" y="2400300"/>
              <a:ext cx="13004800" cy="690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275" y="533400"/>
            <a:ext cx="53403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5.0</a:t>
            </a:r>
            <a:r>
              <a:rPr spc="-55" dirty="0"/>
              <a:t> </a:t>
            </a:r>
            <a:r>
              <a:rPr spc="20" dirty="0"/>
              <a:t>Discussion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77624" y="1387827"/>
            <a:ext cx="12130563" cy="728661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367790" marR="812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55" dirty="0"/>
              <a:t>In </a:t>
            </a:r>
            <a:r>
              <a:rPr sz="3600" spc="-215" dirty="0"/>
              <a:t>general, </a:t>
            </a:r>
            <a:r>
              <a:rPr sz="3600" spc="-105" dirty="0"/>
              <a:t>I </a:t>
            </a:r>
            <a:r>
              <a:rPr sz="3600" spc="-345" dirty="0"/>
              <a:t>am </a:t>
            </a:r>
            <a:r>
              <a:rPr sz="3600" spc="-135" dirty="0"/>
              <a:t>positively </a:t>
            </a:r>
            <a:r>
              <a:rPr sz="3600" spc="-210" dirty="0"/>
              <a:t>impressed </a:t>
            </a:r>
            <a:r>
              <a:rPr sz="3600" spc="-10" dirty="0"/>
              <a:t>with </a:t>
            </a:r>
            <a:r>
              <a:rPr sz="3600" spc="-100" dirty="0"/>
              <a:t>the </a:t>
            </a:r>
            <a:r>
              <a:rPr sz="3600" spc="-130" dirty="0"/>
              <a:t>overall  </a:t>
            </a:r>
            <a:r>
              <a:rPr sz="3600" spc="-150" dirty="0"/>
              <a:t>organization, </a:t>
            </a:r>
            <a:r>
              <a:rPr sz="3600" spc="-80" dirty="0"/>
              <a:t>content </a:t>
            </a:r>
            <a:r>
              <a:rPr sz="3600" spc="-280" dirty="0"/>
              <a:t>and </a:t>
            </a:r>
            <a:r>
              <a:rPr sz="3600" spc="-229" dirty="0"/>
              <a:t>lab </a:t>
            </a:r>
            <a:r>
              <a:rPr sz="3600" spc="-75" dirty="0"/>
              <a:t>works </a:t>
            </a:r>
            <a:r>
              <a:rPr sz="3600" spc="-165" dirty="0"/>
              <a:t>presented </a:t>
            </a:r>
            <a:r>
              <a:rPr sz="3600" spc="-140" dirty="0"/>
              <a:t>during  </a:t>
            </a:r>
            <a:r>
              <a:rPr sz="3600" spc="-100" dirty="0"/>
              <a:t>the </a:t>
            </a:r>
            <a:r>
              <a:rPr sz="3600" spc="-125" dirty="0"/>
              <a:t>Coursera </a:t>
            </a:r>
            <a:r>
              <a:rPr sz="3600" spc="-225" dirty="0"/>
              <a:t>IBM </a:t>
            </a:r>
            <a:r>
              <a:rPr sz="3600" spc="-45" dirty="0"/>
              <a:t>Certification</a:t>
            </a:r>
            <a:r>
              <a:rPr sz="3600" spc="420" dirty="0"/>
              <a:t> </a:t>
            </a:r>
            <a:r>
              <a:rPr sz="3600" spc="-125" dirty="0"/>
              <a:t>Course</a:t>
            </a:r>
            <a:endParaRPr sz="3600"/>
          </a:p>
          <a:p>
            <a:pPr marL="1367790" marR="49784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05" dirty="0"/>
              <a:t>I </a:t>
            </a:r>
            <a:r>
              <a:rPr sz="3600" spc="-180" dirty="0"/>
              <a:t>feel </a:t>
            </a:r>
            <a:r>
              <a:rPr sz="3600" spc="-110" dirty="0"/>
              <a:t>this </a:t>
            </a:r>
            <a:r>
              <a:rPr sz="3600" spc="-190" dirty="0"/>
              <a:t>Capstone </a:t>
            </a:r>
            <a:r>
              <a:rPr sz="3600" spc="-60" dirty="0"/>
              <a:t>project </a:t>
            </a:r>
            <a:r>
              <a:rPr sz="3600" spc="-165" dirty="0"/>
              <a:t>presented </a:t>
            </a:r>
            <a:r>
              <a:rPr sz="3600" spc="-254" dirty="0"/>
              <a:t>me </a:t>
            </a:r>
            <a:r>
              <a:rPr sz="3600" spc="-470" dirty="0"/>
              <a:t>a </a:t>
            </a:r>
            <a:r>
              <a:rPr sz="3600" spc="-175" dirty="0"/>
              <a:t>great  </a:t>
            </a:r>
            <a:r>
              <a:rPr sz="3600" spc="-40" dirty="0"/>
              <a:t>opportunity </a:t>
            </a:r>
            <a:r>
              <a:rPr sz="3600" spc="90" dirty="0"/>
              <a:t>to </a:t>
            </a:r>
            <a:r>
              <a:rPr sz="3600" spc="-125" dirty="0"/>
              <a:t>practice </a:t>
            </a:r>
            <a:r>
              <a:rPr sz="3600" spc="-280" dirty="0"/>
              <a:t>and </a:t>
            </a:r>
            <a:r>
              <a:rPr sz="3600" spc="-240" dirty="0"/>
              <a:t>apply </a:t>
            </a:r>
            <a:r>
              <a:rPr sz="3600" spc="-100" dirty="0"/>
              <a:t>the </a:t>
            </a:r>
            <a:r>
              <a:rPr sz="3600" spc="-160" dirty="0"/>
              <a:t>Data </a:t>
            </a:r>
            <a:r>
              <a:rPr sz="3600" spc="-285" dirty="0"/>
              <a:t>Science  </a:t>
            </a:r>
            <a:r>
              <a:rPr sz="3600" spc="-55" dirty="0"/>
              <a:t>tools </a:t>
            </a:r>
            <a:r>
              <a:rPr sz="3600" spc="-280" dirty="0"/>
              <a:t>and </a:t>
            </a:r>
            <a:r>
              <a:rPr sz="3600" spc="-150" dirty="0"/>
              <a:t>methodologies</a:t>
            </a:r>
            <a:r>
              <a:rPr sz="3600" spc="-405" dirty="0"/>
              <a:t> </a:t>
            </a:r>
            <a:r>
              <a:rPr sz="3600" spc="-175" dirty="0"/>
              <a:t>learned.</a:t>
            </a:r>
            <a:endParaRPr sz="3600"/>
          </a:p>
          <a:p>
            <a:pPr marL="1367790" marR="123189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05" dirty="0"/>
              <a:t>I </a:t>
            </a:r>
            <a:r>
              <a:rPr sz="3600" spc="-345" dirty="0"/>
              <a:t>have </a:t>
            </a:r>
            <a:r>
              <a:rPr sz="3600" spc="-155" dirty="0"/>
              <a:t>created </a:t>
            </a:r>
            <a:r>
              <a:rPr sz="3600" spc="-470" dirty="0"/>
              <a:t>a </a:t>
            </a:r>
            <a:r>
              <a:rPr sz="3600" spc="-180" dirty="0"/>
              <a:t>good </a:t>
            </a:r>
            <a:r>
              <a:rPr sz="3600" spc="-60" dirty="0"/>
              <a:t>project </a:t>
            </a:r>
            <a:r>
              <a:rPr sz="3600" spc="-70" dirty="0"/>
              <a:t>that </a:t>
            </a:r>
            <a:r>
              <a:rPr sz="3600" spc="-105" dirty="0"/>
              <a:t>I </a:t>
            </a:r>
            <a:r>
              <a:rPr sz="3600" spc="-300" dirty="0"/>
              <a:t>can </a:t>
            </a:r>
            <a:r>
              <a:rPr sz="3600" spc="-150" dirty="0"/>
              <a:t>present </a:t>
            </a:r>
            <a:r>
              <a:rPr sz="3600" spc="-445" dirty="0"/>
              <a:t>as </a:t>
            </a:r>
            <a:r>
              <a:rPr sz="3600" spc="-335" dirty="0"/>
              <a:t>an  </a:t>
            </a:r>
            <a:r>
              <a:rPr sz="3600" spc="-210" dirty="0"/>
              <a:t>example </a:t>
            </a:r>
            <a:r>
              <a:rPr sz="3600" spc="90" dirty="0"/>
              <a:t>to </a:t>
            </a:r>
            <a:r>
              <a:rPr sz="3600" spc="-175" dirty="0"/>
              <a:t>show </a:t>
            </a:r>
            <a:r>
              <a:rPr sz="3600" spc="-290" dirty="0"/>
              <a:t>my</a:t>
            </a:r>
            <a:r>
              <a:rPr sz="3600" spc="275" dirty="0"/>
              <a:t> </a:t>
            </a:r>
            <a:r>
              <a:rPr sz="3600" spc="-105" dirty="0"/>
              <a:t>potential.</a:t>
            </a:r>
            <a:endParaRPr sz="3600"/>
          </a:p>
          <a:p>
            <a:pPr marL="1367790" marR="5270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05" dirty="0"/>
              <a:t>I </a:t>
            </a:r>
            <a:r>
              <a:rPr sz="3600" spc="-180" dirty="0"/>
              <a:t>feel </a:t>
            </a:r>
            <a:r>
              <a:rPr sz="3600" spc="-105" dirty="0"/>
              <a:t>I </a:t>
            </a:r>
            <a:r>
              <a:rPr sz="3600" spc="-345" dirty="0"/>
              <a:t>have </a:t>
            </a:r>
            <a:r>
              <a:rPr sz="3600" spc="-175" dirty="0"/>
              <a:t>acquired </a:t>
            </a:r>
            <a:r>
              <a:rPr sz="3600" spc="-470" dirty="0"/>
              <a:t>a </a:t>
            </a:r>
            <a:r>
              <a:rPr sz="3600" spc="-180" dirty="0"/>
              <a:t>good </a:t>
            </a:r>
            <a:r>
              <a:rPr sz="3600" spc="-110" dirty="0"/>
              <a:t>starting </a:t>
            </a:r>
            <a:r>
              <a:rPr sz="3600" spc="-50" dirty="0"/>
              <a:t>point </a:t>
            </a:r>
            <a:r>
              <a:rPr sz="3600" spc="90" dirty="0"/>
              <a:t>to </a:t>
            </a:r>
            <a:r>
              <a:rPr sz="3600" spc="-204" dirty="0"/>
              <a:t>become  </a:t>
            </a:r>
            <a:r>
              <a:rPr sz="3600" spc="-470" dirty="0"/>
              <a:t>a </a:t>
            </a:r>
            <a:r>
              <a:rPr sz="3600" spc="-175" dirty="0"/>
              <a:t>professional </a:t>
            </a:r>
            <a:r>
              <a:rPr sz="3600" spc="-160" dirty="0"/>
              <a:t>Data </a:t>
            </a:r>
            <a:r>
              <a:rPr sz="3600" spc="-170" dirty="0"/>
              <a:t>Scientist </a:t>
            </a:r>
            <a:r>
              <a:rPr sz="3600" spc="-280" dirty="0"/>
              <a:t>and </a:t>
            </a:r>
            <a:r>
              <a:rPr sz="3600" spc="-105" dirty="0"/>
              <a:t>I </a:t>
            </a:r>
            <a:r>
              <a:rPr sz="3600" spc="-15" dirty="0"/>
              <a:t>will </a:t>
            </a:r>
            <a:r>
              <a:rPr sz="3600" spc="-125" dirty="0"/>
              <a:t>continue  </a:t>
            </a:r>
            <a:r>
              <a:rPr sz="3600" spc="-110" dirty="0"/>
              <a:t>exploring </a:t>
            </a:r>
            <a:r>
              <a:rPr sz="3600" spc="90" dirty="0"/>
              <a:t>to </a:t>
            </a:r>
            <a:r>
              <a:rPr sz="3600" spc="-165" dirty="0"/>
              <a:t>creating </a:t>
            </a:r>
            <a:r>
              <a:rPr sz="3600" spc="-235" dirty="0"/>
              <a:t>examples </a:t>
            </a:r>
            <a:r>
              <a:rPr sz="3600" spc="-60" dirty="0"/>
              <a:t>of </a:t>
            </a:r>
            <a:r>
              <a:rPr sz="3600" spc="-135" dirty="0"/>
              <a:t>practical</a:t>
            </a:r>
            <a:r>
              <a:rPr sz="3600" spc="455" dirty="0"/>
              <a:t> </a:t>
            </a:r>
            <a:r>
              <a:rPr sz="3600" spc="-340" dirty="0"/>
              <a:t>cases.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6.0</a:t>
            </a:r>
            <a:r>
              <a:rPr spc="-65" dirty="0"/>
              <a:t> </a:t>
            </a:r>
            <a:r>
              <a:rPr spc="40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22" y="1755235"/>
            <a:ext cx="11943080" cy="72161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60400" marR="812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3600" spc="-140" dirty="0">
                <a:solidFill>
                  <a:srgbClr val="FFFFFF"/>
                </a:solidFill>
                <a:latin typeface="Arial"/>
                <a:cs typeface="Arial"/>
              </a:rPr>
              <a:t>rewarded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efforts,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204" dirty="0">
                <a:solidFill>
                  <a:srgbClr val="FFFFFF"/>
                </a:solidFill>
                <a:latin typeface="Arial"/>
                <a:cs typeface="Arial"/>
              </a:rPr>
              <a:t>money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spent.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 </a:t>
            </a:r>
            <a:r>
              <a:rPr sz="3600" spc="-204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course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114" dirty="0">
                <a:solidFill>
                  <a:srgbClr val="FFFFFF"/>
                </a:solidFill>
                <a:latin typeface="Arial"/>
                <a:cs typeface="Arial"/>
              </a:rPr>
              <a:t>topics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covered </a:t>
            </a: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well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worthy 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appreciation.</a:t>
            </a:r>
            <a:endParaRPr sz="3600">
              <a:latin typeface="Arial"/>
              <a:cs typeface="Arial"/>
            </a:endParaRPr>
          </a:p>
          <a:p>
            <a:pPr marL="660400" marR="18859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3600" spc="-36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shown </a:t>
            </a:r>
            <a:r>
              <a:rPr sz="3600" spc="-254" dirty="0">
                <a:solidFill>
                  <a:srgbClr val="FFFFFF"/>
                </a:solidFill>
                <a:latin typeface="Arial"/>
                <a:cs typeface="Arial"/>
              </a:rPr>
              <a:t>me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resolve 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situation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600" spc="-36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impacting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personal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financial 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impact </a:t>
            </a:r>
            <a:r>
              <a:rPr sz="3600" spc="-26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tools.</a:t>
            </a:r>
            <a:endParaRPr sz="3600">
              <a:latin typeface="Arial"/>
              <a:cs typeface="Arial"/>
            </a:endParaRPr>
          </a:p>
          <a:p>
            <a:pPr marL="660400" marR="36195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26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20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powerful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technique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3600" spc="-150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29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decision 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thoroughly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confidence.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recommend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36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45" dirty="0">
                <a:solidFill>
                  <a:srgbClr val="FFFFFF"/>
                </a:solidFill>
                <a:latin typeface="Arial"/>
                <a:cs typeface="Arial"/>
              </a:rPr>
              <a:t>situations.</a:t>
            </a:r>
            <a:endParaRPr sz="3600">
              <a:latin typeface="Arial"/>
              <a:cs typeface="Arial"/>
            </a:endParaRPr>
          </a:p>
          <a:p>
            <a:pPr marL="660400" marR="56832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3600" spc="-240" dirty="0">
                <a:solidFill>
                  <a:srgbClr val="FFFFFF"/>
                </a:solidFill>
                <a:latin typeface="Arial"/>
                <a:cs typeface="Arial"/>
              </a:rPr>
              <a:t>keep </a:t>
            </a:r>
            <a:r>
              <a:rPr sz="3600" spc="-215" dirty="0">
                <a:solidFill>
                  <a:srgbClr val="FFFFFF"/>
                </a:solidFill>
                <a:latin typeface="Arial"/>
                <a:cs typeface="Arial"/>
              </a:rPr>
              <a:t>abreast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600" spc="-330" dirty="0">
                <a:solidFill>
                  <a:srgbClr val="FFFFFF"/>
                </a:solidFill>
                <a:latin typeface="Arial"/>
                <a:cs typeface="Arial"/>
              </a:rPr>
              <a:t>DS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continue 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240" dirty="0">
                <a:solidFill>
                  <a:srgbClr val="FFFFFF"/>
                </a:solidFill>
                <a:latin typeface="Arial"/>
                <a:cs typeface="Arial"/>
              </a:rPr>
              <a:t>appear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spc="-229" dirty="0">
                <a:solidFill>
                  <a:srgbClr val="FFFFFF"/>
                </a:solidFill>
                <a:latin typeface="Arial"/>
                <a:cs typeface="Arial"/>
              </a:rPr>
              <a:t>several </a:t>
            </a:r>
            <a:r>
              <a:rPr sz="3600" spc="-270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fields.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812" y="682752"/>
            <a:ext cx="11987175" cy="83880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A picture containing text, drawing&#10;&#10;Description generated with very high confidence">
            <a:extLst>
              <a:ext uri="{FF2B5EF4-FFF2-40B4-BE49-F238E27FC236}">
                <a16:creationId xmlns:a16="http://schemas.microsoft.com/office/drawing/2014/main" id="{1FA794A8-8031-40EA-A297-DD4FE3544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354079" y="915153"/>
            <a:ext cx="8296641" cy="7923293"/>
          </a:xfrm>
          <a:prstGeom prst="rect">
            <a:avLst/>
          </a:prstGeom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AEE8D-585A-444B-B4C7-A6DD4898CFD7}"/>
              </a:ext>
            </a:extLst>
          </p:cNvPr>
          <p:cNvSpPr txBox="1"/>
          <p:nvPr/>
        </p:nvSpPr>
        <p:spPr>
          <a:xfrm>
            <a:off x="7756979" y="8638391"/>
            <a:ext cx="2893741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83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546" y="495300"/>
            <a:ext cx="545924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1.0</a:t>
            </a:r>
            <a:r>
              <a:rPr sz="4800" spc="-45" dirty="0"/>
              <a:t> </a:t>
            </a:r>
            <a:r>
              <a:rPr sz="4800" spc="55" dirty="0"/>
              <a:t>Introduction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58800" y="1498600"/>
            <a:ext cx="12066905" cy="7757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1.1 Scenario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2400">
              <a:latin typeface="Arial"/>
              <a:cs typeface="Arial"/>
            </a:endParaRPr>
          </a:p>
          <a:p>
            <a:pPr marL="12700" marR="290195">
              <a:lnSpc>
                <a:spcPct val="100699"/>
              </a:lnSpc>
              <a:tabLst>
                <a:tab pos="469836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am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currently living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Singapore,	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Downtown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"Telok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Ayer 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MRT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station"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enjoy great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attractions,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international  cuisine,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entertainment 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shopping.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an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oﬀer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-275" dirty="0">
                <a:solidFill>
                  <a:srgbClr val="FFFFFF"/>
                </a:solidFill>
                <a:latin typeface="Arial"/>
                <a:cs typeface="Arial"/>
              </a:rPr>
              <a:t>NY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live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"/>
              <a:cs typeface="Arial"/>
            </a:endParaRPr>
          </a:p>
          <a:p>
            <a:pPr marL="520700" lvl="1" indent="-508634">
              <a:lnSpc>
                <a:spcPct val="100000"/>
              </a:lnSpc>
              <a:buAutoNum type="arabicPeriod" startAt="2"/>
              <a:tabLst>
                <a:tab pos="521334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to be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resolved: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conditions: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bedrooms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exceed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US$7000/month</a:t>
            </a:r>
            <a:endParaRPr sz="2400">
              <a:latin typeface="Arial"/>
              <a:cs typeface="Arial"/>
            </a:endParaRPr>
          </a:p>
          <a:p>
            <a:pPr marL="469900" marR="168275" lvl="2" indent="-317500">
              <a:lnSpc>
                <a:spcPct val="100699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(&lt;=1.0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mile, 1.6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km)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amenities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residence.</a:t>
            </a:r>
            <a:endParaRPr sz="24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520700" lvl="1" indent="-508634">
              <a:lnSpc>
                <a:spcPct val="100000"/>
              </a:lnSpc>
              <a:buAutoNum type="arabicPeriod" startAt="3"/>
              <a:tabLst>
                <a:tab pos="521334" algn="l"/>
              </a:tabLst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Interested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Audience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tabLst>
                <a:tab pos="9140825" algn="l"/>
                <a:tab pos="1084008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methodology,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relevant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entity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considering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moving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major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city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US, Europe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Asia.	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Europe,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US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Asia,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Likewise,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helpful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approach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opening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business.	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techniques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combined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 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resolve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questions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arisen.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Lastly,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developing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skills.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283" y="571500"/>
            <a:ext cx="569546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2.0 </a:t>
            </a:r>
            <a:r>
              <a:rPr sz="4800" spc="-25" dirty="0"/>
              <a:t>Data</a:t>
            </a:r>
            <a:r>
              <a:rPr sz="4800" spc="-60" dirty="0"/>
              <a:t> </a:t>
            </a:r>
            <a:r>
              <a:rPr sz="4800" spc="35" dirty="0"/>
              <a:t>Section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31800" y="2006600"/>
            <a:ext cx="12068810" cy="674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2.1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Requirements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residence in Singapore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using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Foursquare.</a:t>
            </a:r>
            <a:endParaRPr sz="2000">
              <a:latin typeface="Arial"/>
              <a:cs typeface="Arial"/>
            </a:endParaRPr>
          </a:p>
          <a:p>
            <a:pPr marL="12700" marR="296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(MH)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clustered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(as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Course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Lab).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ttps://en.wikipedia.org/wiki/List_of_Manhattan_neighborhoods#Midtown_neighborhoods</a:t>
            </a:r>
            <a:endParaRPr sz="2000">
              <a:latin typeface="Arial"/>
              <a:cs typeface="Arial"/>
            </a:endParaRPr>
          </a:p>
          <a:p>
            <a:pPr marL="12700" marR="42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addresses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geo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(lat,long):</a:t>
            </a:r>
            <a:r>
              <a:rPr sz="2000" spc="-20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5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https://  </a:t>
            </a:r>
            <a:r>
              <a:rPr sz="2000" u="sng" spc="-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en.wikipedia.org/wiki/List_of_New_York_City_Subway_stations_in_Manhattan</a:t>
            </a:r>
            <a:r>
              <a:rPr sz="2000" spc="-5" dirty="0"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30" dirty="0">
                <a:latin typeface="Arial"/>
                <a:cs typeface="Arial"/>
              </a:rPr>
              <a:t>(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.google.com/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maps/search/manhattan+subway+metro+stations/@40.7837297,-74.1033043,11z/data=!3m1!4b1</a:t>
            </a:r>
            <a:r>
              <a:rPr sz="2000" spc="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 marR="431165">
              <a:lnSpc>
                <a:spcPct val="100000"/>
              </a:lnSpc>
              <a:buChar char="-"/>
              <a:tabLst>
                <a:tab pos="182245" algn="l"/>
                <a:tab pos="10937240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area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information on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neighborhood location,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address, 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beds,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size,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complemented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u="sng" spc="6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http:// </a:t>
            </a:r>
            <a:r>
              <a:rPr sz="2000" spc="45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1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3"/>
              </a:rPr>
              <a:t>www.rentmanhattan.com/index.cfm?page=search&amp;state=results</a:t>
            </a:r>
            <a:r>
              <a:rPr sz="2000" spc="10" dirty="0">
                <a:solidFill>
                  <a:srgbClr val="347AB7"/>
                </a:solidFill>
                <a:latin typeface="Arial"/>
                <a:cs typeface="Arial"/>
                <a:hlinkClick r:id="rId4"/>
              </a:rPr>
              <a:t>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.nestpick.com/sear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ch?  </a:t>
            </a:r>
            <a:r>
              <a:rPr sz="2000" u="sng" spc="3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city=new-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(Park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Avenue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53rd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St)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2.2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Sources,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Processing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endParaRPr sz="2000">
              <a:latin typeface="Arial"/>
              <a:cs typeface="Arial"/>
            </a:endParaRPr>
          </a:p>
          <a:p>
            <a:pPr marL="12700" marR="304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organized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geodata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Folium.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NY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Transit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site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map,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estate sites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MH.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geolocation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coding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endParaRPr sz="2000">
              <a:latin typeface="Arial"/>
              <a:cs typeface="Arial"/>
            </a:endParaRPr>
          </a:p>
          <a:p>
            <a:pPr marL="12700" marR="37084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the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basis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where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visualize all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selection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apartment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659" y="495300"/>
            <a:ext cx="594929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3.0</a:t>
            </a:r>
            <a:r>
              <a:rPr sz="4800" spc="-65" dirty="0"/>
              <a:t> </a:t>
            </a:r>
            <a:r>
              <a:rPr sz="4800" spc="70" dirty="0"/>
              <a:t>Methodology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98500" y="2336800"/>
            <a:ext cx="11650345" cy="628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answer: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described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section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2.0,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facilitate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choice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least </a:t>
            </a: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candidate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be 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see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details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neighborhood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measurement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tool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icon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provided.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display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applicable.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Tools:</a:t>
            </a:r>
            <a:endParaRPr sz="2400">
              <a:latin typeface="Arial"/>
              <a:cs typeface="Arial"/>
            </a:endParaRPr>
          </a:p>
          <a:p>
            <a:pPr marL="12700" marR="389255">
              <a:lnSpc>
                <a:spcPct val="100699"/>
              </a:lnSpc>
            </a:pP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sites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consolidate data-frame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saved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csv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simply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report.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obtained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by coding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latitude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longitude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 stations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(144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units)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listed.</a:t>
            </a:r>
            <a:endParaRPr sz="2400">
              <a:latin typeface="Arial"/>
              <a:cs typeface="Arial"/>
            </a:endParaRPr>
          </a:p>
          <a:p>
            <a:pPr marL="12700" marR="33274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Geopy_distance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establish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distances.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Seaborn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graphic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used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general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rental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12700" marR="33655">
              <a:lnSpc>
                <a:spcPct val="100699"/>
              </a:lnSpc>
            </a:pP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Maps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with </a:t>
            </a:r>
            <a:r>
              <a:rPr sz="2400" spc="50" dirty="0">
                <a:solidFill>
                  <a:srgbClr val="EBEBEB"/>
                </a:solidFill>
                <a:latin typeface="Arial"/>
                <a:cs typeface="Arial"/>
              </a:rPr>
              <a:t>popups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labels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allow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quick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identification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location,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price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feature,</a:t>
            </a:r>
            <a:r>
              <a:rPr sz="2400" spc="-1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thus 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making the selection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very</a:t>
            </a:r>
            <a:r>
              <a:rPr sz="2400" spc="-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EBEBEB"/>
                </a:solidFill>
                <a:latin typeface="Arial"/>
                <a:cs typeface="Arial"/>
              </a:rPr>
              <a:t>easy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126" y="3721100"/>
            <a:ext cx="7730536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4.0 </a:t>
            </a:r>
            <a:r>
              <a:rPr sz="4800" spc="15" dirty="0"/>
              <a:t>Execution </a:t>
            </a:r>
            <a:r>
              <a:rPr sz="4800" spc="25" dirty="0"/>
              <a:t>and</a:t>
            </a:r>
            <a:r>
              <a:rPr sz="4800" spc="-45" dirty="0"/>
              <a:t> </a:t>
            </a:r>
            <a:r>
              <a:rPr sz="4800" spc="-15" dirty="0"/>
              <a:t>Results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054" y="787400"/>
            <a:ext cx="9408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Current residence </a:t>
            </a:r>
            <a:r>
              <a:rPr sz="3600" spc="35" dirty="0"/>
              <a:t>Neighborhood </a:t>
            </a:r>
            <a:r>
              <a:rPr sz="3600" spc="-5" dirty="0"/>
              <a:t>in</a:t>
            </a:r>
            <a:r>
              <a:rPr sz="3600" spc="15" dirty="0"/>
              <a:t> </a:t>
            </a:r>
            <a:r>
              <a:rPr sz="3600" spc="-5" dirty="0"/>
              <a:t>Singapore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317500" y="2159000"/>
              <a:ext cx="12280900" cy="7061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378" y="850900"/>
            <a:ext cx="8799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10" dirty="0"/>
              <a:t>around </a:t>
            </a:r>
            <a:r>
              <a:rPr sz="4800" spc="50" dirty="0"/>
              <a:t>Neighborhood</a:t>
            </a:r>
            <a:r>
              <a:rPr sz="4800" spc="40" dirty="0"/>
              <a:t> </a:t>
            </a:r>
            <a:r>
              <a:rPr sz="4800" spc="-5" dirty="0"/>
              <a:t>in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1498600" y="2349500"/>
              <a:ext cx="9702800" cy="6210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188" y="800100"/>
            <a:ext cx="11459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Manhattan </a:t>
            </a:r>
            <a:r>
              <a:rPr sz="3600" spc="65" dirty="0"/>
              <a:t>Map </a:t>
            </a:r>
            <a:r>
              <a:rPr sz="3600" spc="200" dirty="0"/>
              <a:t>- </a:t>
            </a:r>
            <a:r>
              <a:rPr sz="3600" spc="30" dirty="0"/>
              <a:t>Neighborhoods </a:t>
            </a:r>
            <a:r>
              <a:rPr sz="3600" spc="20" dirty="0"/>
              <a:t>and </a:t>
            </a:r>
            <a:r>
              <a:rPr sz="3600" spc="5" dirty="0"/>
              <a:t>Cluster </a:t>
            </a:r>
            <a:r>
              <a:rPr sz="3600" spc="60" dirty="0"/>
              <a:t>of</a:t>
            </a:r>
            <a:r>
              <a:rPr sz="3600" spc="-290" dirty="0"/>
              <a:t> </a:t>
            </a:r>
            <a:r>
              <a:rPr sz="3600" spc="-95" dirty="0"/>
              <a:t>Venues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254000" y="2184400"/>
              <a:ext cx="12496800" cy="7226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Ion</vt:lpstr>
      <vt:lpstr>Coursera Capstone project</vt:lpstr>
      <vt:lpstr>Report Content</vt:lpstr>
      <vt:lpstr>1.0 Introduction</vt:lpstr>
      <vt:lpstr>2.0 Data Section</vt:lpstr>
      <vt:lpstr>3.0 Methodology</vt:lpstr>
      <vt:lpstr>4.0 Execution and Results</vt:lpstr>
      <vt:lpstr>Current residence Neighborhood in Singapore</vt:lpstr>
      <vt:lpstr>Venues around Neighborhood in</vt:lpstr>
      <vt:lpstr>Manhattan Map - Neighborhoods and Cluster of Venues</vt:lpstr>
      <vt:lpstr>GeoData Manhattan apts for rent</vt:lpstr>
      <vt:lpstr>Rental Price Statistics MH Apartments Budget US7000/month is around the mean</vt:lpstr>
      <vt:lpstr>Apartments for Rent in MH</vt:lpstr>
      <vt:lpstr>MH apts for rent with venue clusters</vt:lpstr>
      <vt:lpstr>Venues of cluster 3</vt:lpstr>
      <vt:lpstr>Manhattan subway stations geodata</vt:lpstr>
      <vt:lpstr>Apts for rent (blue) and subway stations (red)</vt:lpstr>
      <vt:lpstr>Selected Apartment!</vt:lpstr>
      <vt:lpstr>Apartment Selection</vt:lpstr>
      <vt:lpstr>I will walk to work Walk from home to work is less than 1 km!</vt:lpstr>
      <vt:lpstr>Venus in Cluster 2 near future home</vt:lpstr>
      <vt:lpstr>5.0 Discussion</vt:lpstr>
      <vt:lpstr>6.0 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cp:revision>31</cp:revision>
  <dcterms:created xsi:type="dcterms:W3CDTF">2019-12-03T13:02:24Z</dcterms:created>
  <dcterms:modified xsi:type="dcterms:W3CDTF">2019-12-03T13:14:21Z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2019-12-03T00:00:00Z</vt:filetime>
  </property>
</Properties>
</file>