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21"/>
  </p:notesMasterIdLst>
  <p:sldIdLst>
    <p:sldId id="289" r:id="rId2"/>
    <p:sldId id="256" r:id="rId3"/>
    <p:sldId id="293" r:id="rId4"/>
    <p:sldId id="257" r:id="rId5"/>
    <p:sldId id="277" r:id="rId6"/>
    <p:sldId id="281" r:id="rId7"/>
    <p:sldId id="258" r:id="rId8"/>
    <p:sldId id="278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90" r:id="rId17"/>
    <p:sldId id="291" r:id="rId18"/>
    <p:sldId id="29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BA6EE-DD29-4F06-A009-F3461D554BF9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55F2-C8E4-4D35-BDC4-3B8D367E1F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2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mpadab17/cicids201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b.ca/cic/datasets/ids-2017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055695-0721-A18B-D59B-BC06DD3752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CD090-FF5D-3122-D858-399C0D464B2A}"/>
              </a:ext>
            </a:extLst>
          </p:cNvPr>
          <p:cNvSpPr/>
          <p:nvPr/>
        </p:nvSpPr>
        <p:spPr>
          <a:xfrm>
            <a:off x="746449" y="1"/>
            <a:ext cx="10748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endParaRPr lang="en-US" sz="1050" b="1" spc="-5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endParaRPr lang="en-US" sz="1400" b="1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b="1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MAJOR PROJECT</a:t>
            </a:r>
            <a:r>
              <a:rPr lang="en-US" sz="1600" b="1" spc="-4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Innovative Intrusion Detection Systems for Enhancing Security in Internet of Vehicles Using Advanced Machine Learning Techniques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 in partial fulfilment of the requirement for the award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BACHELOR OF TECHNOLOGY</a:t>
            </a:r>
            <a:r>
              <a:rPr lang="en-IN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COMPUTER SCIENCE ENGINEERING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GUIDANCE OF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Mr.</a:t>
            </a:r>
            <a:r>
              <a:rPr lang="en-US" sz="1600" spc="-8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SATISH</a:t>
            </a:r>
            <a:r>
              <a:rPr lang="en-US" sz="1600" spc="-75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</a:t>
            </a:r>
            <a:r>
              <a:rPr lang="en-US" sz="1600" spc="-8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NEGI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(Asst. Prof., Dept. of Computer Science &amp; Engineering)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Presented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by: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Abhay Sonu Thakur         (21027101)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5"/>
              </a:spcBef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Ajay Kumar Sharma        (21027106)</a:t>
            </a:r>
          </a:p>
          <a:p>
            <a:pPr algn="ctr">
              <a:lnSpc>
                <a:spcPct val="150000"/>
              </a:lnSpc>
              <a:spcBef>
                <a:spcPts val="15"/>
              </a:spcBef>
            </a:pP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5"/>
              </a:spcBef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15"/>
              </a:spcBef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br>
              <a:rPr lang="en-US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98D095-16F9-5873-74FD-55904102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064" y="4703983"/>
            <a:ext cx="781872" cy="7844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B34B70-63B3-F53C-92F2-4A952807BA68}"/>
              </a:ext>
            </a:extLst>
          </p:cNvPr>
          <p:cNvSpPr txBox="1"/>
          <p:nvPr/>
        </p:nvSpPr>
        <p:spPr>
          <a:xfrm>
            <a:off x="1403651" y="5488395"/>
            <a:ext cx="860282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  <a:buNone/>
            </a:pPr>
            <a:r>
              <a:rPr lang="en-US" sz="1200" b="1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ENGINEERING,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STUDIES ENGINEERING &amp; TECHNOLOGY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1000"/>
              </a:spcAft>
              <a:buNone/>
            </a:pPr>
            <a:r>
              <a:rPr lang="en-US" sz="1200" b="1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 GHASIDAS VISHWAVIDYALAYA,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  <a:buNone/>
            </a:pPr>
            <a:r>
              <a:rPr lang="en-US" sz="1200" b="1" dirty="0">
                <a:solidFill>
                  <a:srgbClr val="1F386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KONI, BILASPUR, (C.G), INDIA</a:t>
            </a:r>
            <a:endParaRPr lang="en-IN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December - April 2025</a:t>
            </a:r>
            <a:endParaRPr lang="en-IN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03806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F83A38-16C7-DF32-DE2B-536888245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82868"/>
              </p:ext>
            </p:extLst>
          </p:nvPr>
        </p:nvGraphicFramePr>
        <p:xfrm>
          <a:off x="401217" y="1492896"/>
          <a:ext cx="11681925" cy="42314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3975">
                  <a:extLst>
                    <a:ext uri="{9D8B030D-6E8A-4147-A177-3AD203B41FA5}">
                      <a16:colId xmlns:a16="http://schemas.microsoft.com/office/drawing/2014/main" val="1873894636"/>
                    </a:ext>
                  </a:extLst>
                </a:gridCol>
                <a:gridCol w="3893975">
                  <a:extLst>
                    <a:ext uri="{9D8B030D-6E8A-4147-A177-3AD203B41FA5}">
                      <a16:colId xmlns:a16="http://schemas.microsoft.com/office/drawing/2014/main" val="2658247043"/>
                    </a:ext>
                  </a:extLst>
                </a:gridCol>
                <a:gridCol w="3893975">
                  <a:extLst>
                    <a:ext uri="{9D8B030D-6E8A-4147-A177-3AD203B41FA5}">
                      <a16:colId xmlns:a16="http://schemas.microsoft.com/office/drawing/2014/main" val="111957621"/>
                    </a:ext>
                  </a:extLst>
                </a:gridCol>
              </a:tblGrid>
              <a:tr h="6951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Feature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Random Forest (RF)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Long Short-Term Memory (LSTM)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7793571"/>
                  </a:ext>
                </a:extLst>
              </a:tr>
              <a:tr h="6951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Learning Type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Ensemble of Decision Trees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Recurrent Neural Network (RNN)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8806746"/>
                  </a:ext>
                </a:extLst>
              </a:tr>
              <a:tr h="7557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Best for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Structured/tabular data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Sequential/time-dependent data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9428648"/>
                  </a:ext>
                </a:extLst>
              </a:tr>
              <a:tr h="6951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Handling Overfitting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Yes, via bagging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Needs careful tuning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3569999"/>
                  </a:ext>
                </a:extLst>
              </a:tr>
              <a:tr h="6951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Strength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High accuracy, feature ranking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Long-term memory, pattern detection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7353431"/>
                  </a:ext>
                </a:extLst>
              </a:tr>
              <a:tr h="69513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Common Application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Static data analysis, classification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Dynamic prediction, anomaly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563258"/>
                  </a:ext>
                </a:extLst>
              </a:tr>
            </a:tbl>
          </a:graphicData>
        </a:graphic>
      </p:graphicFrame>
      <p:sp>
        <p:nvSpPr>
          <p:cNvPr id="2" name="Title 10">
            <a:extLst>
              <a:ext uri="{FF2B5EF4-FFF2-40B4-BE49-F238E27FC236}">
                <a16:creationId xmlns:a16="http://schemas.microsoft.com/office/drawing/2014/main" id="{FB2D71DB-B5A6-AAD8-2E28-9C865260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88" y="-120571"/>
            <a:ext cx="6519182" cy="9201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6117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71195BC-68A0-1709-536E-FCCF3BEB0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19" y="125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082E9801-1E48-ECC1-C772-9E56EFEB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3249"/>
            <a:ext cx="6249400" cy="331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18B25D-5691-1D27-13A4-A2257FA7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58" y="1813249"/>
            <a:ext cx="5095875" cy="4333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AEB701-9562-6C57-F814-ECD8D3A14BCB}"/>
              </a:ext>
            </a:extLst>
          </p:cNvPr>
          <p:cNvSpPr txBox="1"/>
          <p:nvPr/>
        </p:nvSpPr>
        <p:spPr>
          <a:xfrm>
            <a:off x="697464" y="13733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Random Forest: Binary Classification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037A7C-CF1B-04DA-522F-77229AE4DC8F}"/>
              </a:ext>
            </a:extLst>
          </p:cNvPr>
          <p:cNvSpPr txBox="1"/>
          <p:nvPr/>
        </p:nvSpPr>
        <p:spPr>
          <a:xfrm>
            <a:off x="6096000" y="13027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of Random Forest: Binary Classification</a:t>
            </a:r>
            <a:endParaRPr lang="en-IN" dirty="0"/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B74E41CD-3E61-2EAA-9828-C2B617CE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88" y="-120571"/>
            <a:ext cx="6519182" cy="9201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478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29EF9-DF11-DEAC-EFFA-3EFA13635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8FE73A06-31B1-AE46-0103-A6BAAB1B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19" y="125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50851-229B-18D6-DE7F-6ECBE2894205}"/>
              </a:ext>
            </a:extLst>
          </p:cNvPr>
          <p:cNvSpPr txBox="1"/>
          <p:nvPr/>
        </p:nvSpPr>
        <p:spPr>
          <a:xfrm>
            <a:off x="3047223" y="5962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Random Forest: Multiclass Classification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70E4F-FA1C-EF3E-8874-09459BD3B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54" y="1007314"/>
            <a:ext cx="5734050" cy="584835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E454CEC2-7B4E-AD66-EE5B-1A89EBB7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88" y="-120571"/>
            <a:ext cx="6519182" cy="9201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41093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029EB-4203-F247-B089-501EFB59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4D0DE4BD-9B00-A2A9-4F2D-BEB3FA8A1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19" y="125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17EE5-4C0C-F9C1-1A51-D6FB2A9F44F1}"/>
              </a:ext>
            </a:extLst>
          </p:cNvPr>
          <p:cNvSpPr txBox="1"/>
          <p:nvPr/>
        </p:nvSpPr>
        <p:spPr>
          <a:xfrm>
            <a:off x="3641387" y="488119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of Random Forest: Multiclass Classification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7C770-0726-FE75-90D4-6949037FD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848109"/>
            <a:ext cx="8910735" cy="5905953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D0959D72-057C-FAD2-8231-5FF102F8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32" y="113269"/>
            <a:ext cx="6294338" cy="384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4594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C138-4F22-E1F1-C91F-75CA7136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47A11C1-DFB7-1134-1BA9-A9FAFF53E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19" y="125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6CCA4-E238-3600-99BD-12B292754459}"/>
              </a:ext>
            </a:extLst>
          </p:cNvPr>
          <p:cNvSpPr txBox="1"/>
          <p:nvPr/>
        </p:nvSpPr>
        <p:spPr>
          <a:xfrm>
            <a:off x="3356687" y="69787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of LSTM: Multiclass Classification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9E26E0-C903-6896-1505-43107F36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84" y="1067205"/>
            <a:ext cx="8045903" cy="5284763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4E2B94FE-4C85-784D-0372-6E4CF02A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32" y="103938"/>
            <a:ext cx="6294338" cy="384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08842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C892-2110-D6B9-7948-4A94771F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E6308E4-7944-7BAD-2EAD-CFFFBB4F3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19" y="12534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6CAB5-A193-5DF7-AC15-79C46C35190D}"/>
              </a:ext>
            </a:extLst>
          </p:cNvPr>
          <p:cNvSpPr txBox="1"/>
          <p:nvPr/>
        </p:nvSpPr>
        <p:spPr>
          <a:xfrm>
            <a:off x="4532346" y="4521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LSTM: Multi Classification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A96A9-3254-0883-75DD-3274E825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809" y="842095"/>
            <a:ext cx="6304092" cy="6015905"/>
          </a:xfrm>
          <a:prstGeom prst="rect">
            <a:avLst/>
          </a:prstGeom>
        </p:spPr>
      </p:pic>
      <p:sp>
        <p:nvSpPr>
          <p:cNvPr id="5" name="Title 10">
            <a:extLst>
              <a:ext uri="{FF2B5EF4-FFF2-40B4-BE49-F238E27FC236}">
                <a16:creationId xmlns:a16="http://schemas.microsoft.com/office/drawing/2014/main" id="{FBA69CEE-06CA-2BFA-98A8-F3792CD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132" y="103938"/>
            <a:ext cx="6294338" cy="384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372905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542805-E394-7D4A-2DC9-CCE84A8CCB7D}"/>
              </a:ext>
            </a:extLst>
          </p:cNvPr>
          <p:cNvSpPr/>
          <p:nvPr/>
        </p:nvSpPr>
        <p:spPr>
          <a:xfrm>
            <a:off x="194387" y="736917"/>
            <a:ext cx="11803225" cy="6030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79D4C-B6BD-F09E-157A-15383839D0C0}"/>
              </a:ext>
            </a:extLst>
          </p:cNvPr>
          <p:cNvSpPr txBox="1"/>
          <p:nvPr/>
        </p:nvSpPr>
        <p:spPr>
          <a:xfrm>
            <a:off x="4336403" y="9058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REFERENCES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B90D5-59E9-1CA3-1739-3E008CC02F60}"/>
              </a:ext>
            </a:extLst>
          </p:cNvPr>
          <p:cNvSpPr txBox="1"/>
          <p:nvPr/>
        </p:nvSpPr>
        <p:spPr>
          <a:xfrm>
            <a:off x="690465" y="1383248"/>
            <a:ext cx="10767527" cy="515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Y. Li, S. Sun, and J. Han, "TCAN-IDS: Temporal CAN Intrusion Detection System using Convolutional Neural Networks,"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8, pp. 133615–133624, 2020.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M. Soni and S. R.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Alavandar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"MTH-IDS: Multi-Tiered Hybrid Intrusion Detection System for Vehicular Networks,"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Procedia Computer Science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192, pp. 4190–4198, 2021.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W. Wu, J. H.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Joloudari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K.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Jagatheesaperumal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N. V. P. S. Rajesh, S.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Gaftandzhieva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Hussain, R. Rabih, N.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Haqjoo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Nazar, and H. Vahdat-Nejad, "Deep Transfer Learning Techniques in Intrusion Detection System-Internet of Vehicles: A State-of-the-Art Review,"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Computers, Materials &amp; Continua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80, no. 2, pp. 1975–1994, 2024.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S. Sharma and M. Singh, "Machine Learning Technologies for Secure Vehicular Communication in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IoV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Communication Networks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2021, Article ID 8868355, 2021.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M. Kim and J. Lee, "Security of Autonomous Vehicles: 5G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IoV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ISPRS International Archives of the Photogrammetry, Remote Sensing and Spatial Information Sciences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XLVIII-4/W1-2020, pp. 267–273, 2020.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CD762-5486-F8A6-330B-E971E5BBC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48A531-CD4B-8D79-794C-1F65A2DF0C46}"/>
              </a:ext>
            </a:extLst>
          </p:cNvPr>
          <p:cNvSpPr/>
          <p:nvPr/>
        </p:nvSpPr>
        <p:spPr>
          <a:xfrm>
            <a:off x="194387" y="736917"/>
            <a:ext cx="11803225" cy="6030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8ECE0-2741-2501-6A30-8DF5F0942281}"/>
              </a:ext>
            </a:extLst>
          </p:cNvPr>
          <p:cNvSpPr txBox="1"/>
          <p:nvPr/>
        </p:nvSpPr>
        <p:spPr>
          <a:xfrm>
            <a:off x="4336403" y="9058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REFERENCES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798CD-4492-1DC8-3009-F5A680F4A1C6}"/>
              </a:ext>
            </a:extLst>
          </p:cNvPr>
          <p:cNvSpPr txBox="1"/>
          <p:nvPr/>
        </p:nvSpPr>
        <p:spPr>
          <a:xfrm>
            <a:off x="690465" y="1383248"/>
            <a:ext cx="10767527" cy="515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W.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Elgenaidi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M. Rao, "Intrusion Detection System for Autonomous Vehicles Using Non-Tree Based Machine Learning Algorithms,"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13, no. 5, pp. 1–20, 2024.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Y. Li and W. Wei, "Federated AI-Enabled In-Vehicle Network Intrusion Detection for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IoV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Intelligent Transportation Systems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24, no. 5, pp. 4768–4778, May 2023.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 L. Yang, B. Liu, H. Zhang, and Y. Liu, "FL-MAAE: Intrusion Detection for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IoV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Federated Learning and Memory-Augmented Autoencoder,"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Sciences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608, pp. 409–421, 2022.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[9] C. Song, Q. Pei, and C. Zang, "Intrusion Detection in Intelligent Connected Vehicles Based on Weighted Self-Information,"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Internet of Things Journal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10, no. 4, pp. 3695–3707, 2023.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10] I.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Sharafaldin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H. Lashkari, and A. A. Ghorbani, "CICIDS2018: Toward a realistic benchmark for network intrusion detection systems,"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Canadian Institute for Cybersecurity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University of New Brunswick, 2018. [Online]. Available: </a:t>
            </a: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https://www.kaggle.com/datasets/sampadab17/cicids2018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[11] I. </a:t>
            </a:r>
            <a:r>
              <a:rPr lang="en-IN" sz="1800" kern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Sharafaldin</a:t>
            </a:r>
            <a:r>
              <a:rPr lang="en-IN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H. Lashkari, and A. A. Ghorbani, "Toward Generating a New Intrusion Detection Dataset and Intrusion Traffic Characterization," in </a:t>
            </a:r>
            <a:r>
              <a:rPr lang="en-IN" sz="1800" i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Proceedings of the 4th International Conference on Information Systems Security and Privacy (ICISSP)</a:t>
            </a:r>
            <a:r>
              <a:rPr lang="en-IN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2018, pp. 108–116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10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D86CA-330A-BFD8-4D5D-35CCC9F18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538D3A-91A1-2B50-788C-FA04000D0841}"/>
              </a:ext>
            </a:extLst>
          </p:cNvPr>
          <p:cNvSpPr/>
          <p:nvPr/>
        </p:nvSpPr>
        <p:spPr>
          <a:xfrm>
            <a:off x="194387" y="736917"/>
            <a:ext cx="11803225" cy="6030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8C0C-B00F-320D-D6F2-217C8FA81338}"/>
              </a:ext>
            </a:extLst>
          </p:cNvPr>
          <p:cNvSpPr txBox="1"/>
          <p:nvPr/>
        </p:nvSpPr>
        <p:spPr>
          <a:xfrm>
            <a:off x="4336403" y="90587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REFERENCES</a:t>
            </a: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2798-C0DE-63BD-22AD-24CD644B10E9}"/>
              </a:ext>
            </a:extLst>
          </p:cNvPr>
          <p:cNvSpPr txBox="1"/>
          <p:nvPr/>
        </p:nvSpPr>
        <p:spPr>
          <a:xfrm>
            <a:off x="690465" y="1383248"/>
            <a:ext cx="10767527" cy="42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[[12] M.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Tavallaee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Bagheri, W. Lu, and A. A. Ghorbani, "A Detailed Analysis of the KDD Cup 99 Data Set," in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2009 IEEE Symposium on Computational Intelligence for Security and </a:t>
            </a:r>
            <a:r>
              <a:rPr lang="en-IN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Defense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Ottawa, ON, Canada, 2009, pp. 1–6.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[13] M. A. </a:t>
            </a:r>
            <a:r>
              <a:rPr lang="en-IN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Ambusaidi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X. He, P. Nanda, and Z. Tan, "Building an Intrusion Detection System Using a Filter-Based Feature Selection Algorithm and Random Forest Classifier,"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Computers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65, no. 10, pp. 2986–2998, Oct. 2016.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tabLst>
                <a:tab pos="624840" algn="l"/>
              </a:tabLst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[14] S. Axelsson, "Intrusion Detection Systems: A Survey and Taxonomy," </a:t>
            </a:r>
            <a:r>
              <a:rPr lang="en-IN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Report No. 99-15, Department of Computer Engineering, Chalmers University of Technology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March 2000.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62484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[15] I.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Sharafaldin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H. Lashkari, and A. A. Ghorbani, "Toward Generating a New Intrusion Detection Dataset and Intrusion Traffic Characterization," in 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the 4th International Conference on Information Systems Security and Privacy (ICISSP)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2018, pp. 108–116. [Online]. Available: </a:t>
            </a:r>
            <a:r>
              <a:rPr lang="en-US" sz="1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https://www.unb.ca/cic/datasets/ids-2017.html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815B5-E5E8-39DB-C223-B55CF8F191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7184" b="17218"/>
          <a:stretch/>
        </p:blipFill>
        <p:spPr>
          <a:xfrm>
            <a:off x="-3175" y="-1776"/>
            <a:ext cx="12191980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5AD13E-C5FC-CFDA-6934-285AEBBA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4" name="12">
            <a:hlinkClick r:id="" action="ppaction://media"/>
            <a:extLst>
              <a:ext uri="{FF2B5EF4-FFF2-40B4-BE49-F238E27FC236}">
                <a16:creationId xmlns:a16="http://schemas.microsoft.com/office/drawing/2014/main" id="{C53A50B1-FD4E-820F-C7F3-178482F068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815975" y="85671"/>
            <a:ext cx="812800" cy="812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4D4AD0-5A64-F26B-6A2C-E31DBC89FF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" y="1964267"/>
            <a:ext cx="4893733" cy="48937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534A3F6-E70D-FD82-CE6F-37730E3B2680}"/>
              </a:ext>
            </a:extLst>
          </p:cNvPr>
          <p:cNvSpPr/>
          <p:nvPr/>
        </p:nvSpPr>
        <p:spPr>
          <a:xfrm>
            <a:off x="3536302" y="6102220"/>
            <a:ext cx="914400" cy="1306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96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="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C882E-92C4-967F-5BFC-208389A8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b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C47985-AB04-67E2-79E4-83C7F51F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And 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pPr marL="342900" indent="-342900">
              <a:buFont typeface="+mj-lt"/>
              <a:buAutoNum type="arabicPeriod"/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Thanks</a:t>
            </a:r>
          </a:p>
          <a:p>
            <a:endParaRPr lang="en-US" dirty="0"/>
          </a:p>
        </p:txBody>
      </p:sp>
      <p:pic>
        <p:nvPicPr>
          <p:cNvPr id="6" name="2">
            <a:hlinkClick r:id="" action="ppaction://media"/>
            <a:extLst>
              <a:ext uri="{FF2B5EF4-FFF2-40B4-BE49-F238E27FC236}">
                <a16:creationId xmlns:a16="http://schemas.microsoft.com/office/drawing/2014/main" id="{80FACFD9-1CD7-3DD7-801A-CDA256C44F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84195" y="9434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37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2000"/>
    </mc:Choice>
    <mc:Fallback xmlns="">
      <p:transition spd="slow"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6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94DB39C1-8C36-14AE-E7A8-6CA3BCC2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209550"/>
            <a:ext cx="10131425" cy="14562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2E72E-A73D-456A-4C66-02C824A5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44" y="780945"/>
            <a:ext cx="10131425" cy="59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E7913F-D20A-E939-B009-55444AC0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209550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18" name="3">
            <a:hlinkClick r:id="" action="ppaction://media"/>
            <a:extLst>
              <a:ext uri="{FF2B5EF4-FFF2-40B4-BE49-F238E27FC236}">
                <a16:creationId xmlns:a16="http://schemas.microsoft.com/office/drawing/2014/main" id="{4A4F8B7F-A3D0-D023-61A0-8C1F6A0C2B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975874" y="0"/>
            <a:ext cx="812800" cy="812800"/>
          </a:xfrm>
          <a:prstGeom prst="rect">
            <a:avLst/>
          </a:prstGeom>
        </p:spPr>
      </p:pic>
      <p:pic>
        <p:nvPicPr>
          <p:cNvPr id="20" name="Picture 19" descr="A screenshot of a diagram&#10;&#10;Description automatically generated">
            <a:extLst>
              <a:ext uri="{FF2B5EF4-FFF2-40B4-BE49-F238E27FC236}">
                <a16:creationId xmlns:a16="http://schemas.microsoft.com/office/drawing/2014/main" id="{D952E905-134A-F9D8-9F8D-B914CD896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78" y="1069017"/>
            <a:ext cx="9675867" cy="55783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FD717B-410C-6186-D905-9B702DD0C472}"/>
              </a:ext>
            </a:extLst>
          </p:cNvPr>
          <p:cNvSpPr/>
          <p:nvPr/>
        </p:nvSpPr>
        <p:spPr>
          <a:xfrm>
            <a:off x="1091682" y="2836507"/>
            <a:ext cx="2733870" cy="3275044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68E35-E760-E798-4146-0B7BAA34F488}"/>
              </a:ext>
            </a:extLst>
          </p:cNvPr>
          <p:cNvSpPr/>
          <p:nvPr/>
        </p:nvSpPr>
        <p:spPr>
          <a:xfrm>
            <a:off x="4413380" y="2864499"/>
            <a:ext cx="2733870" cy="3275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5B7603-CADA-4670-AC8D-36C504EDD636}"/>
              </a:ext>
            </a:extLst>
          </p:cNvPr>
          <p:cNvSpPr/>
          <p:nvPr/>
        </p:nvSpPr>
        <p:spPr>
          <a:xfrm>
            <a:off x="7725748" y="2864499"/>
            <a:ext cx="2733870" cy="3275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1BD3-D247-188A-BEC3-F15B32D6C618}"/>
              </a:ext>
            </a:extLst>
          </p:cNvPr>
          <p:cNvSpPr txBox="1"/>
          <p:nvPr/>
        </p:nvSpPr>
        <p:spPr>
          <a:xfrm>
            <a:off x="1343608" y="3144416"/>
            <a:ext cx="22113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 vehicles become increasingly connected through the Internet of Vehicles (</a:t>
            </a:r>
            <a:r>
              <a:rPr lang="en-US" dirty="0" err="1">
                <a:solidFill>
                  <a:schemeClr val="bg1"/>
                </a:solidFill>
              </a:rPr>
              <a:t>IoV</a:t>
            </a:r>
            <a:r>
              <a:rPr lang="en-US" dirty="0">
                <a:solidFill>
                  <a:schemeClr val="bg1"/>
                </a:solidFill>
              </a:rPr>
              <a:t>), they are also becoming prime targets for cyberattacks.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1A637-A3FF-C6AD-9521-A58F9E7E1AC9}"/>
              </a:ext>
            </a:extLst>
          </p:cNvPr>
          <p:cNvSpPr txBox="1"/>
          <p:nvPr/>
        </p:nvSpPr>
        <p:spPr>
          <a:xfrm>
            <a:off x="4544008" y="3331029"/>
            <a:ext cx="2407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Traditional security systems are often reactive, slow, and not designed for the highly dynamic and mobile environment of </a:t>
            </a:r>
            <a:r>
              <a:rPr lang="en-US" dirty="0" err="1">
                <a:solidFill>
                  <a:schemeClr val="bg1"/>
                </a:solidFill>
              </a:rPr>
              <a:t>IoV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6DF49-05CD-D350-804B-6E77CBD785D0}"/>
              </a:ext>
            </a:extLst>
          </p:cNvPr>
          <p:cNvSpPr txBox="1"/>
          <p:nvPr/>
        </p:nvSpPr>
        <p:spPr>
          <a:xfrm>
            <a:off x="7968343" y="3144416"/>
            <a:ext cx="2388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Existing Intrusion Detection Systems (IDS) struggle to handle the vast amount of real-time data, diverse attack types, and rapidly changing network behaviors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4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4000"/>
    </mc:Choice>
    <mc:Fallback xmlns="">
      <p:transition spd="slow" advClick="0" advTm="5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7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E7913F-D20A-E939-B009-55444AC0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-209550"/>
            <a:ext cx="10131425" cy="145626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5" name="Picture 4" descr="A blue and purple rectangular boxes with text&#10;&#10;Description automatically generated">
            <a:extLst>
              <a:ext uri="{FF2B5EF4-FFF2-40B4-BE49-F238E27FC236}">
                <a16:creationId xmlns:a16="http://schemas.microsoft.com/office/drawing/2014/main" id="{AEDBF5CE-530A-23FB-D71A-ADCA8DC11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200" y="991476"/>
            <a:ext cx="9337599" cy="5314193"/>
          </a:xfrm>
          <a:prstGeom prst="rect">
            <a:avLst/>
          </a:prstGeom>
        </p:spPr>
      </p:pic>
      <p:pic>
        <p:nvPicPr>
          <p:cNvPr id="6" name="3.3">
            <a:hlinkClick r:id="" action="ppaction://media"/>
            <a:extLst>
              <a:ext uri="{FF2B5EF4-FFF2-40B4-BE49-F238E27FC236}">
                <a16:creationId xmlns:a16="http://schemas.microsoft.com/office/drawing/2014/main" id="{1DAC7C0C-14B8-43F6-577B-5DE7AF4442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85050" y="0"/>
            <a:ext cx="812800" cy="812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ABD289B-4268-9435-F9AF-691B4928A842}"/>
              </a:ext>
            </a:extLst>
          </p:cNvPr>
          <p:cNvGrpSpPr/>
          <p:nvPr/>
        </p:nvGrpSpPr>
        <p:grpSpPr>
          <a:xfrm>
            <a:off x="1520890" y="2752532"/>
            <a:ext cx="2733870" cy="3275044"/>
            <a:chOff x="1091682" y="2836507"/>
            <a:chExt cx="2733870" cy="32750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C77601F-E38E-F32E-CECC-728578819BEA}"/>
                </a:ext>
              </a:extLst>
            </p:cNvPr>
            <p:cNvSpPr/>
            <p:nvPr/>
          </p:nvSpPr>
          <p:spPr>
            <a:xfrm>
              <a:off x="1091682" y="2836507"/>
              <a:ext cx="2733870" cy="327504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2E9BFA1-FAFB-20E7-47A2-457ABF76ACE9}"/>
                </a:ext>
              </a:extLst>
            </p:cNvPr>
            <p:cNvSpPr txBox="1"/>
            <p:nvPr/>
          </p:nvSpPr>
          <p:spPr>
            <a:xfrm>
              <a:off x="1343608" y="3144416"/>
              <a:ext cx="2211355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There is a growing need for intelligent, adaptive, and lightweight IDS solutions that can detect intrusions accurately without impacting vehicle performance.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E9C797-62DA-F2CA-42EC-82957AAB542F}"/>
              </a:ext>
            </a:extLst>
          </p:cNvPr>
          <p:cNvGrpSpPr/>
          <p:nvPr/>
        </p:nvGrpSpPr>
        <p:grpSpPr>
          <a:xfrm>
            <a:off x="7937242" y="2715580"/>
            <a:ext cx="2733870" cy="3275044"/>
            <a:chOff x="1091682" y="2836507"/>
            <a:chExt cx="2733870" cy="327504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C599D2-DF33-A909-0BD7-32C68852E00C}"/>
                </a:ext>
              </a:extLst>
            </p:cNvPr>
            <p:cNvSpPr/>
            <p:nvPr/>
          </p:nvSpPr>
          <p:spPr>
            <a:xfrm>
              <a:off x="1091682" y="2836507"/>
              <a:ext cx="2733870" cy="327504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6EDD66-F119-DDD8-6B47-4780C34F80DA}"/>
                </a:ext>
              </a:extLst>
            </p:cNvPr>
            <p:cNvSpPr txBox="1"/>
            <p:nvPr/>
          </p:nvSpPr>
          <p:spPr>
            <a:xfrm>
              <a:off x="1343608" y="3144416"/>
              <a:ext cx="22113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This project aims to solve these challenges by applying advanced machine learning techniques to develop a smarter, faster, and more efficient IDS for the Internet of Vehicles.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C2B9E8-865B-8376-9B97-BBEEF14DC0EA}"/>
              </a:ext>
            </a:extLst>
          </p:cNvPr>
          <p:cNvGrpSpPr/>
          <p:nvPr/>
        </p:nvGrpSpPr>
        <p:grpSpPr>
          <a:xfrm>
            <a:off x="4729064" y="2715580"/>
            <a:ext cx="2733870" cy="3275044"/>
            <a:chOff x="1091682" y="2836507"/>
            <a:chExt cx="2733870" cy="327504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B6889A-D321-300E-C48D-ADB835D4B1B5}"/>
                </a:ext>
              </a:extLst>
            </p:cNvPr>
            <p:cNvSpPr/>
            <p:nvPr/>
          </p:nvSpPr>
          <p:spPr>
            <a:xfrm>
              <a:off x="1091682" y="2836507"/>
              <a:ext cx="2733870" cy="3275044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913944-2BB9-56EF-89DC-3B240871C7D5}"/>
                </a:ext>
              </a:extLst>
            </p:cNvPr>
            <p:cNvSpPr txBox="1"/>
            <p:nvPr/>
          </p:nvSpPr>
          <p:spPr>
            <a:xfrm>
              <a:off x="1343608" y="3144416"/>
              <a:ext cx="221135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There is a critical need for intelligent IDS solutions that can proactively detect and respond to threats in real-time, ensuring the safety and reliability of vehicular communications.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6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8000"/>
    </mc:Choice>
    <mc:Fallback xmlns="">
      <p:transition spd="slow" advClick="0" advTm="58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4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A969E4-CF9A-BEEC-02DA-A4FFF3AE3598}"/>
              </a:ext>
            </a:extLst>
          </p:cNvPr>
          <p:cNvSpPr/>
          <p:nvPr/>
        </p:nvSpPr>
        <p:spPr>
          <a:xfrm>
            <a:off x="399659" y="995321"/>
            <a:ext cx="11392677" cy="5452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0034C-993B-BA7B-C234-B5184DE42279}"/>
              </a:ext>
            </a:extLst>
          </p:cNvPr>
          <p:cNvSpPr txBox="1"/>
          <p:nvPr/>
        </p:nvSpPr>
        <p:spPr>
          <a:xfrm>
            <a:off x="1071465" y="1194380"/>
            <a:ext cx="1047050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Design an intelligent Intrusion Detection System (IDS) tailored for the Internet of Vehicles (</a:t>
            </a:r>
            <a:r>
              <a:rPr lang="en-US" sz="2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IoV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) environments.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Leverage advanced machine learning algorithms to improve the detection of known and unknown cyber threats.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Enhance real-time threat detection capabilities while maintaining low computational overhead for vehicular networks.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Ensure adaptability and scalability of the IDS to meet future </a:t>
            </a:r>
            <a:r>
              <a:rPr lang="en-US" sz="2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IoV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security </a:t>
            </a:r>
            <a:r>
              <a:rPr lang="en-US" sz="24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needs.Benchmark</a:t>
            </a: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and validate the system’s performance using realistic vehicular network datasets (CICIDS2017-18).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Promote safer vehicular communication networks by proactively identifying and mitigating security risks.</a:t>
            </a:r>
            <a:endParaRPr lang="en-IN" sz="24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B4D2B685-5F48-4B29-B2B0-7AAF2E49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88" y="-120571"/>
            <a:ext cx="6519182" cy="9201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5141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0F0025-EA07-A38C-C55F-920ED3C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471" y="96181"/>
            <a:ext cx="3706762" cy="10199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8" name="4">
            <a:hlinkClick r:id="" action="ppaction://media"/>
            <a:extLst>
              <a:ext uri="{FF2B5EF4-FFF2-40B4-BE49-F238E27FC236}">
                <a16:creationId xmlns:a16="http://schemas.microsoft.com/office/drawing/2014/main" id="{A6841AFA-CC2C-DB85-5C59-5930577894C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12812" y="96181"/>
            <a:ext cx="812800" cy="812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A08FF2-7569-E177-702B-2A7D0916AC7E}"/>
              </a:ext>
            </a:extLst>
          </p:cNvPr>
          <p:cNvSpPr/>
          <p:nvPr/>
        </p:nvSpPr>
        <p:spPr>
          <a:xfrm>
            <a:off x="1679510" y="1116127"/>
            <a:ext cx="8938727" cy="5405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83F0F1-FE94-86BD-9A51-429468B05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808515" y="1339500"/>
            <a:ext cx="6988628" cy="5435344"/>
          </a:xfrm>
        </p:spPr>
      </p:pic>
    </p:spTree>
    <p:extLst>
      <p:ext uri="{BB962C8B-B14F-4D97-AF65-F5344CB8AC3E}">
        <p14:creationId xmlns:p14="http://schemas.microsoft.com/office/powerpoint/2010/main" val="21239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3000"/>
    </mc:Choice>
    <mc:Fallback xmlns="">
      <p:transition spd="slow" advClick="0" advTm="2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0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1A3158B4-35B7-5C59-FD2D-CB3269444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698" y="99539"/>
            <a:ext cx="5868955" cy="372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1BE77-BBAE-517C-501F-C118C2355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20446"/>
            <a:ext cx="12008498" cy="240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776843-6D95-4F73-DF74-7A51CB16E37F}"/>
              </a:ext>
            </a:extLst>
          </p:cNvPr>
          <p:cNvSpPr/>
          <p:nvPr/>
        </p:nvSpPr>
        <p:spPr>
          <a:xfrm>
            <a:off x="307911" y="933061"/>
            <a:ext cx="5500558" cy="5663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84CC45-BDAD-4184-5B73-A4BE076B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87" y="639097"/>
            <a:ext cx="5867589" cy="621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5F5946-9482-56ED-CF2C-95BD7104BE61}"/>
              </a:ext>
            </a:extLst>
          </p:cNvPr>
          <p:cNvSpPr/>
          <p:nvPr/>
        </p:nvSpPr>
        <p:spPr>
          <a:xfrm>
            <a:off x="6027576" y="933061"/>
            <a:ext cx="6004437" cy="5663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7DC668-AAB9-FC7F-BED7-81634D0E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096" y="1279320"/>
            <a:ext cx="6069398" cy="557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AC889ED8-A04B-6978-A713-6D16C1BB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7288" y="-120571"/>
            <a:ext cx="6519182" cy="92014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1018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391</TotalTime>
  <Words>1298</Words>
  <Application>Microsoft Office PowerPoint</Application>
  <PresentationFormat>Widescreen</PresentationFormat>
  <Paragraphs>97</Paragraphs>
  <Slides>19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Celestial</vt:lpstr>
      <vt:lpstr>PowerPoint Presentation</vt:lpstr>
      <vt:lpstr>Content </vt:lpstr>
      <vt:lpstr>Introduction</vt:lpstr>
      <vt:lpstr>Problem Statement</vt:lpstr>
      <vt:lpstr>Problem statement</vt:lpstr>
      <vt:lpstr>Objectives</vt:lpstr>
      <vt:lpstr>DATASET Overview</vt:lpstr>
      <vt:lpstr>PowerPoint Presentation</vt:lpstr>
      <vt:lpstr>Methodology</vt:lpstr>
      <vt:lpstr>Model Selection</vt:lpstr>
      <vt:lpstr>Result &amp; Conclusion</vt:lpstr>
      <vt:lpstr>Result &amp; Conclusion</vt:lpstr>
      <vt:lpstr>Result &amp; Conclusion</vt:lpstr>
      <vt:lpstr>Result &amp; Conclusion</vt:lpstr>
      <vt:lpstr>Result &amp; Conclusion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Vehicles (IoV) Network Packet Analysis (NPA) for Intrusion Detection Systems (IDS)</dc:title>
  <dc:creator>Syed Ali</dc:creator>
  <cp:lastModifiedBy>Abhay Thakur</cp:lastModifiedBy>
  <cp:revision>4</cp:revision>
  <dcterms:created xsi:type="dcterms:W3CDTF">2024-02-25T22:31:24Z</dcterms:created>
  <dcterms:modified xsi:type="dcterms:W3CDTF">2025-04-28T11:26:38Z</dcterms:modified>
</cp:coreProperties>
</file>