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57" r:id="rId3"/>
    <p:sldId id="262" r:id="rId4"/>
    <p:sldId id="258" r:id="rId5"/>
    <p:sldId id="261" r:id="rId6"/>
    <p:sldId id="278" r:id="rId7"/>
    <p:sldId id="259" r:id="rId8"/>
    <p:sldId id="260" r:id="rId9"/>
    <p:sldId id="272" r:id="rId10"/>
    <p:sldId id="276" r:id="rId11"/>
    <p:sldId id="273" r:id="rId12"/>
    <p:sldId id="263" r:id="rId13"/>
    <p:sldId id="274" r:id="rId14"/>
    <p:sldId id="266" r:id="rId15"/>
    <p:sldId id="265" r:id="rId16"/>
    <p:sldId id="267" r:id="rId17"/>
    <p:sldId id="269" r:id="rId18"/>
    <p:sldId id="275" r:id="rId19"/>
    <p:sldId id="277"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Lalit%20Kaushik'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[Zomato_Data_1.xlsx]Year!PivotTable2</c:name>
    <c:fmtId val="5"/>
  </c:pivotSource>
  <c:chart>
    <c:title>
      <c:tx>
        <c:rich>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a:latin typeface="Times New Roman" panose="02020603050405020304" pitchFamily="18" charset="0"/>
                <a:cs typeface="Times New Roman" panose="02020603050405020304" pitchFamily="18" charset="0"/>
              </a:rPr>
              <a:t>No. of Restaurants</a:t>
            </a:r>
          </a:p>
        </c:rich>
      </c:tx>
      <c:overlay val="0"/>
      <c:spPr>
        <a:noFill/>
        <a:ln>
          <a:noFill/>
        </a:ln>
        <a:effectLst/>
      </c:spPr>
      <c:txPr>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5"/>
          </a:solidFill>
          <a:ln>
            <a:noFill/>
          </a:ln>
          <a:effectLst/>
          <a:sp3d/>
        </c:spPr>
        <c:marker>
          <c:symbol val="diamond"/>
          <c:size val="6"/>
          <c:spPr>
            <a:solidFill>
              <a:schemeClr val="accent5"/>
            </a:solidFill>
            <a:ln w="952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Year!$B$1</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Year!$A$2:$A$11</c:f>
              <c:strCache>
                <c:ptCount val="9"/>
                <c:pt idx="0">
                  <c:v>2010</c:v>
                </c:pt>
                <c:pt idx="1">
                  <c:v>2011</c:v>
                </c:pt>
                <c:pt idx="2">
                  <c:v>2012</c:v>
                </c:pt>
                <c:pt idx="3">
                  <c:v>2013</c:v>
                </c:pt>
                <c:pt idx="4">
                  <c:v>2014</c:v>
                </c:pt>
                <c:pt idx="5">
                  <c:v>2015</c:v>
                </c:pt>
                <c:pt idx="6">
                  <c:v>2016</c:v>
                </c:pt>
                <c:pt idx="7">
                  <c:v>2017</c:v>
                </c:pt>
                <c:pt idx="8">
                  <c:v>2018</c:v>
                </c:pt>
              </c:strCache>
            </c:strRef>
          </c:cat>
          <c:val>
            <c:numRef>
              <c:f>Year!$B$2:$B$11</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4FB4-42AF-9059-244F6FF2F43A}"/>
            </c:ext>
          </c:extLst>
        </c:ser>
        <c:dLbls>
          <c:showLegendKey val="0"/>
          <c:showVal val="1"/>
          <c:showCatName val="0"/>
          <c:showSerName val="0"/>
          <c:showPercent val="0"/>
          <c:showBubbleSize val="0"/>
        </c:dLbls>
        <c:gapWidth val="79"/>
        <c:axId val="1038605279"/>
        <c:axId val="1032800783"/>
      </c:barChart>
      <c:catAx>
        <c:axId val="10386052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32800783"/>
        <c:crosses val="autoZero"/>
        <c:auto val="1"/>
        <c:lblAlgn val="ctr"/>
        <c:lblOffset val="100"/>
        <c:noMultiLvlLbl val="0"/>
      </c:catAx>
      <c:valAx>
        <c:axId val="1032800783"/>
        <c:scaling>
          <c:orientation val="minMax"/>
        </c:scaling>
        <c:delete val="1"/>
        <c:axPos val="l"/>
        <c:numFmt formatCode="General" sourceLinked="1"/>
        <c:majorTickMark val="none"/>
        <c:minorTickMark val="none"/>
        <c:tickLblPos val="nextTo"/>
        <c:crossAx val="1038605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[Lalit Kaushik's Project.xlsx]All Pivots and Charts!PivotTable7</c:name>
    <c:fmtId val="33"/>
  </c:pivotSource>
  <c:chart>
    <c:title>
      <c:tx>
        <c:rich>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r>
              <a:rPr lang="en-IN" sz="14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rPr>
              <a:t>Average Ratings</a:t>
            </a:r>
          </a:p>
        </c:rich>
      </c:tx>
      <c:overlay val="0"/>
      <c:spPr>
        <a:noFill/>
        <a:ln>
          <a:noFill/>
        </a:ln>
        <a:effectLst/>
      </c:spPr>
      <c:txPr>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2"/>
          </a:solidFill>
          <a:ln>
            <a:noFill/>
          </a:ln>
          <a:effectLst/>
          <a:sp3d/>
        </c:spPr>
        <c:marker>
          <c:symbol val="none"/>
        </c:marker>
      </c:pivotFmt>
      <c:pivotFmt>
        <c:idx val="1"/>
        <c:spPr>
          <a:solidFill>
            <a:schemeClr val="accent2"/>
          </a:solidFill>
          <a:ln>
            <a:noFill/>
          </a:ln>
          <a:effectLst/>
          <a:sp3d/>
        </c:spPr>
        <c:marker>
          <c:symbol val="none"/>
        </c:marker>
      </c:pivotFmt>
      <c:pivotFmt>
        <c:idx val="2"/>
        <c:spPr>
          <a:solidFill>
            <a:schemeClr val="accent2"/>
          </a:solidFill>
          <a:ln>
            <a:noFill/>
          </a:ln>
          <a:effectLst/>
          <a:sp3d/>
        </c:spPr>
        <c:marker>
          <c:symbol val="none"/>
        </c:marker>
      </c:pivotFmt>
      <c:pivotFmt>
        <c:idx val="3"/>
        <c:spPr>
          <a:solidFill>
            <a:schemeClr val="accent2"/>
          </a:solidFill>
          <a:ln>
            <a:noFill/>
          </a:ln>
          <a:effectLst/>
          <a:sp3d/>
        </c:spPr>
        <c:marker>
          <c:symbol val="none"/>
        </c:marker>
      </c:pivotFmt>
      <c:pivotFmt>
        <c:idx val="4"/>
        <c:spPr>
          <a:solidFill>
            <a:schemeClr val="accent2"/>
          </a:solidFill>
          <a:ln>
            <a:noFill/>
          </a:ln>
          <a:effectLst/>
          <a:sp3d/>
        </c:spPr>
        <c:marker>
          <c:symbol val="none"/>
        </c:marker>
      </c:pivotFmt>
    </c:pivotFmts>
    <c:plotArea>
      <c:layout/>
      <c:barChart>
        <c:barDir val="col"/>
        <c:grouping val="clustered"/>
        <c:varyColors val="0"/>
        <c:ser>
          <c:idx val="0"/>
          <c:order val="0"/>
          <c:tx>
            <c:strRef>
              <c:f>'All Pivots and Charts'!$CE$3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Charts'!$CD$4:$CD$19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Charts'!$CE$4:$CE$19</c:f>
              <c:numCache>
                <c:formatCode>General</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07BD-4AA8-A89F-3A7F35E8E84B}"/>
            </c:ext>
          </c:extLst>
        </c:ser>
        <c:dLbls>
          <c:showLegendKey val="0"/>
          <c:showVal val="0"/>
          <c:showCatName val="0"/>
          <c:showSerName val="0"/>
          <c:showPercent val="0"/>
          <c:showBubbleSize val="0"/>
        </c:dLbls>
        <c:gapWidth val="150"/>
        <c:axId val="1757822016"/>
        <c:axId val="1753097472"/>
      </c:barChart>
      <c:catAx>
        <c:axId val="175782201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400" b="1">
                    <a:latin typeface="Times New Roman" panose="02020603050405020304" pitchFamily="18" charset="0"/>
                    <a:cs typeface="Times New Roman" panose="02020603050405020304" pitchFamily="18" charset="0"/>
                  </a:rPr>
                  <a:t>Country Names</a:t>
                </a:r>
              </a:p>
            </c:rich>
          </c:tx>
          <c:layout>
            <c:manualLayout>
              <c:xMode val="edge"/>
              <c:yMode val="edge"/>
              <c:x val="0.36636007217847777"/>
              <c:y val="0.9190471054131932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IN" sz="800" b="1" i="0" u="none" strike="noStrike" kern="1200" baseline="0">
                <a:solidFill>
                  <a:srgbClr val="000000">
                    <a:lumMod val="65000"/>
                    <a:lumOff val="35000"/>
                  </a:srgbClr>
                </a:solidFill>
                <a:latin typeface="+mn-lt"/>
                <a:ea typeface="+mn-ea"/>
                <a:cs typeface="+mn-cs"/>
              </a:defRPr>
            </a:pPr>
            <a:endParaRPr lang="en-US"/>
          </a:p>
        </c:txPr>
        <c:crossAx val="1753097472"/>
        <c:crosses val="autoZero"/>
        <c:auto val="1"/>
        <c:lblAlgn val="ctr"/>
        <c:lblOffset val="100"/>
        <c:noMultiLvlLbl val="0"/>
      </c:catAx>
      <c:valAx>
        <c:axId val="1753097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4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r>
                  <a:rPr lang="en-IN" sz="14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rPr>
                  <a:t>Ratings</a:t>
                </a:r>
              </a:p>
            </c:rich>
          </c:tx>
          <c:layout>
            <c:manualLayout>
              <c:xMode val="edge"/>
              <c:yMode val="edge"/>
              <c:x val="5.7588890092089007E-3"/>
              <c:y val="0.41014559617324337"/>
            </c:manualLayout>
          </c:layout>
          <c:overlay val="0"/>
          <c:spPr>
            <a:noFill/>
            <a:ln>
              <a:noFill/>
            </a:ln>
            <a:effectLst/>
          </c:spPr>
          <c:txPr>
            <a:bodyPr rot="-5400000" spcFirstLastPara="1" vertOverflow="ellipsis" vert="horz" wrap="square" anchor="ctr" anchorCtr="1"/>
            <a:lstStyle/>
            <a:p>
              <a:pPr algn="ctr" rtl="0">
                <a:defRPr lang="en-IN" sz="14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782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Charts!PivotTable4</c:name>
    <c:fmtId val="5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Top 10 Cuisines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'All Pivots and Charts'!$DO$3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Charts'!$DN$4:$DN$14</c:f>
              <c:strCache>
                <c:ptCount val="10"/>
                <c:pt idx="0">
                  <c:v>Cafe</c:v>
                </c:pt>
                <c:pt idx="1">
                  <c:v>Chinese</c:v>
                </c:pt>
                <c:pt idx="2">
                  <c:v>Fast Food</c:v>
                </c:pt>
                <c:pt idx="3">
                  <c:v>Finger Food</c:v>
                </c:pt>
                <c:pt idx="4">
                  <c:v>French</c:v>
                </c:pt>
                <c:pt idx="5">
                  <c:v>Italian</c:v>
                </c:pt>
                <c:pt idx="6">
                  <c:v>North Indian</c:v>
                </c:pt>
                <c:pt idx="7">
                  <c:v>North Indian, Chinese</c:v>
                </c:pt>
                <c:pt idx="8">
                  <c:v>North Indian, Mughlai</c:v>
                </c:pt>
                <c:pt idx="9">
                  <c:v>North Indian, Mughlai, Chinese</c:v>
                </c:pt>
              </c:strCache>
            </c:strRef>
          </c:cat>
          <c:val>
            <c:numRef>
              <c:f>'All Pivots and Charts'!$DO$4:$DO$14</c:f>
              <c:numCache>
                <c:formatCode>General</c:formatCode>
                <c:ptCount val="10"/>
                <c:pt idx="0">
                  <c:v>197205</c:v>
                </c:pt>
                <c:pt idx="1">
                  <c:v>222760</c:v>
                </c:pt>
                <c:pt idx="2">
                  <c:v>104790</c:v>
                </c:pt>
                <c:pt idx="3">
                  <c:v>106560</c:v>
                </c:pt>
                <c:pt idx="4">
                  <c:v>125115</c:v>
                </c:pt>
                <c:pt idx="5">
                  <c:v>144025</c:v>
                </c:pt>
                <c:pt idx="6">
                  <c:v>387710</c:v>
                </c:pt>
                <c:pt idx="7">
                  <c:v>319650</c:v>
                </c:pt>
                <c:pt idx="8">
                  <c:v>258570</c:v>
                </c:pt>
                <c:pt idx="9">
                  <c:v>142150</c:v>
                </c:pt>
              </c:numCache>
            </c:numRef>
          </c:val>
          <c:extLst>
            <c:ext xmlns:c16="http://schemas.microsoft.com/office/drawing/2014/chart" uri="{C3380CC4-5D6E-409C-BE32-E72D297353CC}">
              <c16:uniqueId val="{00000000-01DA-46EE-8113-7BC98423F429}"/>
            </c:ext>
          </c:extLst>
        </c:ser>
        <c:dLbls>
          <c:showLegendKey val="0"/>
          <c:showVal val="1"/>
          <c:showCatName val="0"/>
          <c:showSerName val="0"/>
          <c:showPercent val="0"/>
          <c:showBubbleSize val="0"/>
        </c:dLbls>
        <c:gapWidth val="150"/>
        <c:axId val="555726544"/>
        <c:axId val="552866304"/>
      </c:barChart>
      <c:catAx>
        <c:axId val="555726544"/>
        <c:scaling>
          <c:orientation val="minMax"/>
        </c:scaling>
        <c:delete val="0"/>
        <c:axPos val="b"/>
        <c:title>
          <c:tx>
            <c:rich>
              <a:bodyPr rot="0" spcFirstLastPara="1" vertOverflow="ellipsis" vert="horz" wrap="square" anchor="ctr" anchorCtr="1"/>
              <a:lstStyle/>
              <a:p>
                <a:pPr algn="ctr" rtl="0">
                  <a:defRPr lang="en-IN" sz="1600" b="0" i="0" u="none" strike="noStrike" kern="1200" baseline="0">
                    <a:solidFill>
                      <a:srgbClr val="000000">
                        <a:lumMod val="65000"/>
                        <a:lumOff val="35000"/>
                      </a:srgbClr>
                    </a:solidFill>
                    <a:latin typeface="+mn-lt"/>
                    <a:ea typeface="+mn-ea"/>
                    <a:cs typeface="+mn-cs"/>
                  </a:defRPr>
                </a:pPr>
                <a:r>
                  <a:rPr lang="en-IN" sz="1600" b="0" i="0" u="none" strike="noStrike" kern="1200" baseline="0" dirty="0">
                    <a:solidFill>
                      <a:srgbClr val="000000">
                        <a:lumMod val="65000"/>
                        <a:lumOff val="35000"/>
                      </a:srgbClr>
                    </a:solidFill>
                    <a:latin typeface="Times New Roman" panose="02020603050405020304" pitchFamily="18" charset="0"/>
                    <a:ea typeface="+mn-ea"/>
                    <a:cs typeface="Times New Roman" panose="02020603050405020304" pitchFamily="18" charset="0"/>
                  </a:rPr>
                  <a:t>Name  of Cuisines</a:t>
                </a:r>
              </a:p>
            </c:rich>
          </c:tx>
          <c:overlay val="0"/>
          <c:spPr>
            <a:noFill/>
            <a:ln>
              <a:noFill/>
            </a:ln>
            <a:effectLst/>
          </c:spPr>
          <c:txPr>
            <a:bodyPr rot="0" spcFirstLastPara="1" vertOverflow="ellipsis" vert="horz" wrap="square" anchor="ctr" anchorCtr="1"/>
            <a:lstStyle/>
            <a:p>
              <a:pPr algn="ctr" rtl="0">
                <a:defRPr lang="en-IN" sz="1600" b="0"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866304"/>
        <c:crosses val="autoZero"/>
        <c:auto val="1"/>
        <c:lblAlgn val="ctr"/>
        <c:lblOffset val="100"/>
        <c:noMultiLvlLbl val="0"/>
      </c:catAx>
      <c:valAx>
        <c:axId val="55286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600">
                    <a:latin typeface="Times New Roman" panose="02020603050405020304" pitchFamily="18" charset="0"/>
                    <a:cs typeface="Times New Roman" panose="02020603050405020304" pitchFamily="18" charset="0"/>
                  </a:rPr>
                  <a:t>Currency</a:t>
                </a:r>
                <a:r>
                  <a:rPr lang="en-IN" sz="1600" baseline="0">
                    <a:latin typeface="Times New Roman" panose="02020603050405020304" pitchFamily="18" charset="0"/>
                    <a:cs typeface="Times New Roman" panose="02020603050405020304" pitchFamily="18" charset="0"/>
                  </a:rPr>
                  <a:t> in Indian Rupees</a:t>
                </a:r>
                <a:endParaRPr lang="en-IN" sz="16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726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Charts!PivotTable10</c:name>
    <c:fmtId val="1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Table Bookings</a:t>
            </a:r>
          </a:p>
        </c:rich>
      </c:tx>
      <c:layout>
        <c:manualLayout>
          <c:xMode val="edge"/>
          <c:yMode val="edge"/>
          <c:x val="0.10826666666666665"/>
          <c:y val="4.098360655737704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a:sp3d/>
        </c:spPr>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a:sp3d/>
        </c:spPr>
      </c:pivotFmt>
      <c:pivotFmt>
        <c:idx val="8"/>
        <c:spPr>
          <a:solidFill>
            <a:schemeClr val="accent6"/>
          </a:solidFill>
          <a:ln>
            <a:noFill/>
          </a:ln>
          <a:effectLst>
            <a:outerShdw blurRad="254000" sx="102000" sy="102000" algn="ctr" rotWithShape="0">
              <a:prstClr val="black">
                <a:alpha val="20000"/>
              </a:prstClr>
            </a:outerShdw>
          </a:effectLst>
          <a:sp3d/>
        </c:spPr>
      </c:pivotFmt>
      <c:pivotFmt>
        <c:idx val="9"/>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outerShdw blurRad="254000" sx="102000" sy="102000" algn="ctr" rotWithShape="0">
              <a:prstClr val="black">
                <a:alpha val="20000"/>
              </a:prstClr>
            </a:outerShdw>
          </a:effectLst>
          <a:sp3d/>
        </c:spPr>
      </c:pivotFmt>
      <c:pivotFmt>
        <c:idx val="11"/>
        <c:spPr>
          <a:solidFill>
            <a:schemeClr val="accent6"/>
          </a:solidFill>
          <a:ln>
            <a:noFill/>
          </a:ln>
          <a:effectLst>
            <a:outerShdw blurRad="254000" sx="102000" sy="102000" algn="ctr" rotWithShape="0">
              <a:prstClr val="black">
                <a:alpha val="20000"/>
              </a:prstClr>
            </a:outerShdw>
          </a:effectLst>
          <a:sp3d/>
        </c:spPr>
      </c:pivotFmt>
      <c:pivotFmt>
        <c:idx val="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a:noFill/>
          </a:ln>
          <a:effectLst>
            <a:outerShdw blurRad="254000" sx="102000" sy="102000" algn="ctr" rotWithShape="0">
              <a:prstClr val="black">
                <a:alpha val="20000"/>
              </a:prstClr>
            </a:outerShdw>
          </a:effectLst>
          <a:sp3d/>
        </c:spPr>
      </c:pivotFmt>
      <c:pivotFmt>
        <c:idx val="14"/>
        <c:spPr>
          <a:solidFill>
            <a:schemeClr val="accent6"/>
          </a:solidFill>
          <a:ln>
            <a:noFill/>
          </a:ln>
          <a:effectLst>
            <a:outerShdw blurRad="254000" sx="102000" sy="102000" algn="ctr" rotWithShape="0">
              <a:prstClr val="black">
                <a:alpha val="20000"/>
              </a:prstClr>
            </a:outerShdw>
          </a:effectLst>
          <a:sp3d/>
        </c:spPr>
      </c:pivotFmt>
    </c:pivotFmts>
    <c:plotArea>
      <c:layout>
        <c:manualLayout>
          <c:layoutTarget val="inner"/>
          <c:xMode val="edge"/>
          <c:yMode val="edge"/>
          <c:x val="3.1306036745406829E-2"/>
          <c:y val="0.2520061529194097"/>
          <c:w val="0.73753929662710072"/>
          <c:h val="0.69641811249238539"/>
        </c:manualLayout>
      </c:layout>
      <c:pieChart>
        <c:varyColors val="1"/>
        <c:ser>
          <c:idx val="0"/>
          <c:order val="0"/>
          <c:tx>
            <c:strRef>
              <c:f>'All Pivots and Charts'!$BB$3</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6F7-40E3-9056-F7B6EC531AED}"/>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6F7-40E3-9056-F7B6EC531AED}"/>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'All Pivots and Charts'!$BA$4:$BA$6</c:f>
              <c:strCache>
                <c:ptCount val="2"/>
                <c:pt idx="0">
                  <c:v>No</c:v>
                </c:pt>
                <c:pt idx="1">
                  <c:v>Yes</c:v>
                </c:pt>
              </c:strCache>
            </c:strRef>
          </c:cat>
          <c:val>
            <c:numRef>
              <c:f>'All Pivots and Charts'!$BB$4:$BB$6</c:f>
              <c:numCache>
                <c:formatCode>General</c:formatCode>
                <c:ptCount val="2"/>
                <c:pt idx="0">
                  <c:v>2.8096866436315997</c:v>
                </c:pt>
                <c:pt idx="1">
                  <c:v>3.4825561312607936</c:v>
                </c:pt>
              </c:numCache>
            </c:numRef>
          </c:val>
          <c:extLst>
            <c:ext xmlns:c16="http://schemas.microsoft.com/office/drawing/2014/chart" uri="{C3380CC4-5D6E-409C-BE32-E72D297353CC}">
              <c16:uniqueId val="{00000004-D6F7-40E3-9056-F7B6EC531AE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Charts!PivotTable11</c:name>
    <c:fmtId val="20"/>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Online Bookings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a:sp3d/>
        </c:spPr>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a:sp3d/>
        </c:spPr>
      </c:pivotFmt>
      <c:pivotFmt>
        <c:idx val="8"/>
        <c:spPr>
          <a:solidFill>
            <a:schemeClr val="accent6"/>
          </a:solidFill>
          <a:ln>
            <a:noFill/>
          </a:ln>
          <a:effectLst>
            <a:outerShdw blurRad="254000" sx="102000" sy="102000" algn="ctr" rotWithShape="0">
              <a:prstClr val="black">
                <a:alpha val="20000"/>
              </a:prstClr>
            </a:outerShdw>
          </a:effectLst>
          <a:sp3d/>
        </c:spPr>
      </c:pivotFmt>
      <c:pivotFmt>
        <c:idx val="9"/>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outerShdw blurRad="254000" sx="102000" sy="102000" algn="ctr" rotWithShape="0">
              <a:prstClr val="black">
                <a:alpha val="20000"/>
              </a:prstClr>
            </a:outerShdw>
          </a:effectLst>
          <a:sp3d/>
        </c:spPr>
      </c:pivotFmt>
      <c:pivotFmt>
        <c:idx val="11"/>
        <c:spPr>
          <a:solidFill>
            <a:schemeClr val="accent6"/>
          </a:solidFill>
          <a:ln>
            <a:noFill/>
          </a:ln>
          <a:effectLst>
            <a:outerShdw blurRad="254000" sx="102000" sy="102000" algn="ctr" rotWithShape="0">
              <a:prstClr val="black">
                <a:alpha val="20000"/>
              </a:prstClr>
            </a:outerShdw>
          </a:effectLst>
          <a:sp3d/>
        </c:spPr>
      </c:pivotFmt>
      <c:pivotFmt>
        <c:idx val="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a:noFill/>
          </a:ln>
          <a:effectLst>
            <a:outerShdw blurRad="254000" sx="102000" sy="102000" algn="ctr" rotWithShape="0">
              <a:prstClr val="black">
                <a:alpha val="20000"/>
              </a:prstClr>
            </a:outerShdw>
          </a:effectLst>
          <a:sp3d/>
        </c:spPr>
      </c:pivotFmt>
      <c:pivotFmt>
        <c:idx val="14"/>
        <c:spPr>
          <a:solidFill>
            <a:schemeClr val="accent6"/>
          </a:solidFill>
          <a:ln>
            <a:noFill/>
          </a:ln>
          <a:effectLst>
            <a:outerShdw blurRad="254000" sx="102000" sy="102000" algn="ctr" rotWithShape="0">
              <a:prstClr val="black">
                <a:alpha val="20000"/>
              </a:prstClr>
            </a:outerShdw>
          </a:effectLst>
          <a:sp3d/>
        </c:spPr>
      </c:pivotFmt>
    </c:pivotFmts>
    <c:plotArea>
      <c:layout>
        <c:manualLayout>
          <c:layoutTarget val="inner"/>
          <c:xMode val="edge"/>
          <c:yMode val="edge"/>
          <c:x val="4.4014340864734575E-2"/>
          <c:y val="0.26876207484373738"/>
          <c:w val="0.75232581512698238"/>
          <c:h val="0.66869894077499226"/>
        </c:manualLayout>
      </c:layout>
      <c:pieChart>
        <c:varyColors val="1"/>
        <c:ser>
          <c:idx val="0"/>
          <c:order val="0"/>
          <c:tx>
            <c:strRef>
              <c:f>'All Pivots and Charts'!$BF$3</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84F-45D7-96AB-F3D0D9AA089A}"/>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84F-45D7-96AB-F3D0D9AA089A}"/>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'All Pivots and Charts'!$BE$4:$BE$6</c:f>
              <c:strCache>
                <c:ptCount val="2"/>
                <c:pt idx="0">
                  <c:v>No</c:v>
                </c:pt>
                <c:pt idx="1">
                  <c:v>Yes</c:v>
                </c:pt>
              </c:strCache>
            </c:strRef>
          </c:cat>
          <c:val>
            <c:numRef>
              <c:f>'All Pivots and Charts'!$BF$4:$BF$6</c:f>
              <c:numCache>
                <c:formatCode>General</c:formatCode>
                <c:ptCount val="2"/>
                <c:pt idx="0">
                  <c:v>2.7543098591549313</c:v>
                </c:pt>
                <c:pt idx="1">
                  <c:v>3.2880048959608312</c:v>
                </c:pt>
              </c:numCache>
            </c:numRef>
          </c:val>
          <c:extLst>
            <c:ext xmlns:c16="http://schemas.microsoft.com/office/drawing/2014/chart" uri="{C3380CC4-5D6E-409C-BE32-E72D297353CC}">
              <c16:uniqueId val="{00000004-D84F-45D7-96AB-F3D0D9AA089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[Zomato_Data_1.xlsx]All Pivots and Charts!PivotTable1</c:name>
    <c:fmtId val="7"/>
  </c:pivotSource>
  <c:chart>
    <c:title>
      <c:tx>
        <c:rich>
          <a:bodyPr rot="0" spcFirstLastPara="1" vertOverflow="ellipsis" vert="horz" wrap="square" anchor="ctr" anchorCtr="1"/>
          <a:lstStyle/>
          <a:p>
            <a:pPr>
              <a:defRPr sz="2400" b="0" i="0" u="none" strike="noStrike" kern="1200" cap="none" spc="0" normalizeH="0" baseline="0">
                <a:solidFill>
                  <a:schemeClr val="tx1">
                    <a:lumMod val="65000"/>
                    <a:lumOff val="35000"/>
                  </a:schemeClr>
                </a:solidFill>
                <a:latin typeface="Times New Roman" panose="02020603050405020304" pitchFamily="18" charset="0"/>
                <a:ea typeface="+mj-ea"/>
                <a:cs typeface="Times New Roman" panose="02020603050405020304" pitchFamily="18" charset="0"/>
              </a:defRPr>
            </a:pPr>
            <a:r>
              <a:rPr lang="en-US" sz="2400">
                <a:latin typeface="Times New Roman" panose="02020603050405020304" pitchFamily="18" charset="0"/>
                <a:cs typeface="Times New Roman" panose="02020603050405020304" pitchFamily="18" charset="0"/>
              </a:rPr>
              <a:t>No. of Restaurants</a:t>
            </a:r>
          </a:p>
        </c:rich>
      </c:tx>
      <c:layout>
        <c:manualLayout>
          <c:xMode val="edge"/>
          <c:yMode val="edge"/>
          <c:x val="0.40518098907126793"/>
          <c:y val="2.6611518369437065E-2"/>
        </c:manualLayout>
      </c:layout>
      <c:overlay val="0"/>
      <c:spPr>
        <a:noFill/>
        <a:ln>
          <a:noFill/>
        </a:ln>
        <a:effectLst/>
      </c:spPr>
      <c:txPr>
        <a:bodyPr rot="0" spcFirstLastPara="1" vertOverflow="ellipsis" vert="horz" wrap="square" anchor="ctr" anchorCtr="1"/>
        <a:lstStyle/>
        <a:p>
          <a:pPr>
            <a:defRPr sz="2400" b="0" i="0" u="none" strike="noStrike" kern="1200" cap="none" spc="0" normalizeH="0" baseline="0">
              <a:solidFill>
                <a:schemeClr val="tx1">
                  <a:lumMod val="65000"/>
                  <a:lumOff val="35000"/>
                </a:schemeClr>
              </a:solidFill>
              <a:latin typeface="Times New Roman" panose="02020603050405020304" pitchFamily="18" charset="0"/>
              <a:ea typeface="+mj-ea"/>
              <a:cs typeface="Times New Roman" panose="02020603050405020304" pitchFamily="18" charset="0"/>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s>
    <c:plotArea>
      <c:layout/>
      <c:barChart>
        <c:barDir val="col"/>
        <c:grouping val="clustered"/>
        <c:varyColors val="0"/>
        <c:ser>
          <c:idx val="0"/>
          <c:order val="0"/>
          <c:tx>
            <c:strRef>
              <c:f>'All Pivots and Charts'!$B$1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'All Pivots and Charts'!$A$2:$A$17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Charts'!$B$2:$B$17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C076-4812-8EAC-4131DF7432A8}"/>
            </c:ext>
          </c:extLst>
        </c:ser>
        <c:dLbls>
          <c:showLegendKey val="0"/>
          <c:showVal val="1"/>
          <c:showCatName val="0"/>
          <c:showSerName val="0"/>
          <c:showPercent val="0"/>
          <c:showBubbleSize val="0"/>
        </c:dLbls>
        <c:gapWidth val="150"/>
        <c:axId val="1687435663"/>
        <c:axId val="1868368879"/>
      </c:barChart>
      <c:catAx>
        <c:axId val="16874356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68368879"/>
        <c:crosses val="autoZero"/>
        <c:auto val="1"/>
        <c:lblAlgn val="ctr"/>
        <c:lblOffset val="100"/>
        <c:noMultiLvlLbl val="0"/>
      </c:catAx>
      <c:valAx>
        <c:axId val="18683688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4356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Project.xlsx]Votes!PivotTable4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atin typeface="Times New Roman" panose="02020603050405020304" pitchFamily="18" charset="0"/>
                <a:cs typeface="Times New Roman" panose="02020603050405020304" pitchFamily="18" charset="0"/>
              </a:rPr>
              <a:t>Average</a:t>
            </a:r>
            <a:r>
              <a:rPr lang="en-US" baseline="0">
                <a:latin typeface="Times New Roman" panose="02020603050405020304" pitchFamily="18" charset="0"/>
                <a:cs typeface="Times New Roman" panose="02020603050405020304" pitchFamily="18" charset="0"/>
              </a:rPr>
              <a:t> Votes</a:t>
            </a:r>
            <a:endParaRPr lang="en-US">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Votes!$B$1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Votes!$A$2:$A$17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Votes!$B$2:$B$17</c:f>
              <c:numCache>
                <c:formatCode>General</c:formatCode>
                <c:ptCount val="15"/>
                <c:pt idx="0">
                  <c:v>111.41666666666667</c:v>
                </c:pt>
                <c:pt idx="1">
                  <c:v>22.231833333333334</c:v>
                </c:pt>
                <c:pt idx="2">
                  <c:v>103</c:v>
                </c:pt>
                <c:pt idx="3">
                  <c:v>157.03486245954849</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smooth val="0"/>
          <c:extLst>
            <c:ext xmlns:c16="http://schemas.microsoft.com/office/drawing/2014/chart" uri="{C3380CC4-5D6E-409C-BE32-E72D297353CC}">
              <c16:uniqueId val="{00000000-F311-47A8-AE44-E1CC55138540}"/>
            </c:ext>
          </c:extLst>
        </c:ser>
        <c:dLbls>
          <c:dLblPos val="t"/>
          <c:showLegendKey val="0"/>
          <c:showVal val="1"/>
          <c:showCatName val="0"/>
          <c:showSerName val="0"/>
          <c:showPercent val="0"/>
          <c:showBubbleSize val="0"/>
        </c:dLbls>
        <c:marker val="1"/>
        <c:smooth val="0"/>
        <c:axId val="704851264"/>
        <c:axId val="1338227200"/>
      </c:lineChart>
      <c:catAx>
        <c:axId val="704851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Countires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338227200"/>
        <c:crosses val="autoZero"/>
        <c:auto val="1"/>
        <c:lblAlgn val="ctr"/>
        <c:lblOffset val="100"/>
        <c:noMultiLvlLbl val="0"/>
      </c:catAx>
      <c:valAx>
        <c:axId val="1338227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Average  of Votes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8512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Charts!PivotTable13</c:name>
    <c:fmtId val="34"/>
  </c:pivotSource>
  <c:chart>
    <c:title>
      <c:tx>
        <c:rich>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r>
              <a:rPr lang="en-IN" sz="16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rPr>
              <a:t>Price Range</a:t>
            </a:r>
          </a:p>
        </c:rich>
      </c:tx>
      <c:overlay val="0"/>
      <c:spPr>
        <a:noFill/>
        <a:ln>
          <a:noFill/>
        </a:ln>
        <a:effectLst/>
      </c:spPr>
      <c:txPr>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
        <c:idx val="12"/>
        <c:spPr>
          <a:solidFill>
            <a:schemeClr val="accent1"/>
          </a:solidFill>
          <a:ln>
            <a:noFill/>
          </a:ln>
          <a:effectLst/>
          <a:sp3d/>
        </c:spPr>
        <c:marker>
          <c:symbol val="none"/>
        </c:marker>
      </c:pivotFmt>
      <c:pivotFmt>
        <c:idx val="13"/>
        <c:spPr>
          <a:solidFill>
            <a:schemeClr val="accent1"/>
          </a:solidFill>
          <a:ln>
            <a:noFill/>
          </a:ln>
          <a:effectLst/>
          <a:sp3d/>
        </c:spPr>
        <c:marker>
          <c:symbol val="none"/>
        </c:marker>
      </c:pivotFmt>
      <c:pivotFmt>
        <c:idx val="14"/>
        <c:spPr>
          <a:solidFill>
            <a:schemeClr val="accent1"/>
          </a:solidFill>
          <a:ln>
            <a:noFill/>
          </a:ln>
          <a:effectLst/>
          <a:sp3d/>
        </c:spPr>
        <c:marker>
          <c:symbol val="none"/>
        </c:marker>
      </c:pivotFmt>
      <c:pivotFmt>
        <c:idx val="15"/>
        <c:spPr>
          <a:solidFill>
            <a:schemeClr val="accent1"/>
          </a:solidFill>
          <a:ln>
            <a:noFill/>
          </a:ln>
          <a:effectLst/>
          <a:sp3d/>
        </c:spPr>
        <c:marker>
          <c:symbol val="none"/>
        </c:marker>
      </c:pivotFmt>
      <c:pivotFmt>
        <c:idx val="16"/>
        <c:spPr>
          <a:solidFill>
            <a:schemeClr val="accent1"/>
          </a:solidFill>
          <a:ln>
            <a:noFill/>
          </a:ln>
          <a:effectLst/>
          <a:sp3d/>
        </c:spPr>
        <c:marker>
          <c:symbol val="none"/>
        </c:marker>
      </c:pivotFmt>
      <c:pivotFmt>
        <c:idx val="17"/>
        <c:spPr>
          <a:solidFill>
            <a:schemeClr val="accent1"/>
          </a:solidFill>
          <a:ln>
            <a:noFill/>
          </a:ln>
          <a:effectLst/>
          <a:sp3d/>
        </c:spPr>
        <c:marker>
          <c:symbol val="none"/>
        </c:marker>
      </c:pivotFmt>
      <c:pivotFmt>
        <c:idx val="18"/>
        <c:spPr>
          <a:solidFill>
            <a:schemeClr val="accent1"/>
          </a:solidFill>
          <a:ln>
            <a:noFill/>
          </a:ln>
          <a:effectLst/>
          <a:sp3d/>
        </c:spPr>
        <c:marker>
          <c:symbol val="none"/>
        </c:marker>
      </c:pivotFmt>
      <c:pivotFmt>
        <c:idx val="19"/>
        <c:spPr>
          <a:solidFill>
            <a:schemeClr val="accent1"/>
          </a:solidFill>
          <a:ln>
            <a:noFill/>
          </a:ln>
          <a:effectLst/>
          <a:sp3d/>
        </c:spPr>
        <c:marker>
          <c:symbol val="none"/>
        </c:marker>
      </c:pivotFmt>
    </c:pivotFmts>
    <c:plotArea>
      <c:layout/>
      <c:barChart>
        <c:barDir val="col"/>
        <c:grouping val="percentStacked"/>
        <c:varyColors val="0"/>
        <c:ser>
          <c:idx val="0"/>
          <c:order val="0"/>
          <c:tx>
            <c:strRef>
              <c:f>'All Pivots and Charts'!$BJ$3:$BJ$4</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Charts'!$BJ$5:$BJ$20</c:f>
              <c:numCache>
                <c:formatCode>General</c:formatCode>
                <c:ptCount val="15"/>
                <c:pt idx="0">
                  <c:v>4</c:v>
                </c:pt>
                <c:pt idx="1">
                  <c:v>2</c:v>
                </c:pt>
                <c:pt idx="3">
                  <c:v>4295</c:v>
                </c:pt>
                <c:pt idx="5">
                  <c:v>3</c:v>
                </c:pt>
                <c:pt idx="13">
                  <c:v>4</c:v>
                </c:pt>
                <c:pt idx="14">
                  <c:v>136</c:v>
                </c:pt>
              </c:numCache>
            </c:numRef>
          </c:val>
          <c:extLst>
            <c:ext xmlns:c16="http://schemas.microsoft.com/office/drawing/2014/chart" uri="{C3380CC4-5D6E-409C-BE32-E72D297353CC}">
              <c16:uniqueId val="{00000000-4BC7-45BB-8405-B7EF3E06640A}"/>
            </c:ext>
          </c:extLst>
        </c:ser>
        <c:ser>
          <c:idx val="1"/>
          <c:order val="1"/>
          <c:tx>
            <c:strRef>
              <c:f>'All Pivots and Charts'!$BK$3:$BK$4</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Charts'!$BK$5:$BK$20</c:f>
              <c:numCache>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Cache>
            </c:numRef>
          </c:val>
          <c:extLst>
            <c:ext xmlns:c16="http://schemas.microsoft.com/office/drawing/2014/chart" uri="{C3380CC4-5D6E-409C-BE32-E72D297353CC}">
              <c16:uniqueId val="{00000001-4BC7-45BB-8405-B7EF3E06640A}"/>
            </c:ext>
          </c:extLst>
        </c:ser>
        <c:ser>
          <c:idx val="2"/>
          <c:order val="2"/>
          <c:tx>
            <c:strRef>
              <c:f>'All Pivots and Charts'!$BL$3:$BL$4</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Charts'!$BL$5:$BL$20</c:f>
              <c:numCache>
                <c:formatCode>General</c:formatCode>
                <c:ptCount val="15"/>
                <c:pt idx="0">
                  <c:v>5</c:v>
                </c:pt>
                <c:pt idx="1">
                  <c:v>16</c:v>
                </c:pt>
                <c:pt idx="3">
                  <c:v>1111</c:v>
                </c:pt>
                <c:pt idx="4">
                  <c:v>20</c:v>
                </c:pt>
                <c:pt idx="5">
                  <c:v>17</c:v>
                </c:pt>
                <c:pt idx="6">
                  <c:v>12</c:v>
                </c:pt>
                <c:pt idx="7">
                  <c:v>5</c:v>
                </c:pt>
                <c:pt idx="8">
                  <c:v>5</c:v>
                </c:pt>
                <c:pt idx="9">
                  <c:v>17</c:v>
                </c:pt>
                <c:pt idx="10">
                  <c:v>11</c:v>
                </c:pt>
                <c:pt idx="11">
                  <c:v>18</c:v>
                </c:pt>
                <c:pt idx="12">
                  <c:v>29</c:v>
                </c:pt>
                <c:pt idx="13">
                  <c:v>32</c:v>
                </c:pt>
                <c:pt idx="14">
                  <c:v>110</c:v>
                </c:pt>
              </c:numCache>
            </c:numRef>
          </c:val>
          <c:extLst>
            <c:ext xmlns:c16="http://schemas.microsoft.com/office/drawing/2014/chart" uri="{C3380CC4-5D6E-409C-BE32-E72D297353CC}">
              <c16:uniqueId val="{00000002-4BC7-45BB-8405-B7EF3E06640A}"/>
            </c:ext>
          </c:extLst>
        </c:ser>
        <c:ser>
          <c:idx val="3"/>
          <c:order val="3"/>
          <c:tx>
            <c:strRef>
              <c:f>'All Pivots and Charts'!$BM$3:$BM$4</c:f>
              <c:strCache>
                <c:ptCount val="1"/>
                <c:pt idx="0">
                  <c:v>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Charts'!$BM$5:$BM$20</c:f>
              <c:numCache>
                <c:formatCode>General</c:formatCode>
                <c:ptCount val="15"/>
                <c:pt idx="0">
                  <c:v>1</c:v>
                </c:pt>
                <c:pt idx="1">
                  <c:v>35</c:v>
                </c:pt>
                <c:pt idx="2">
                  <c:v>1</c:v>
                </c:pt>
                <c:pt idx="3">
                  <c:v>388</c:v>
                </c:pt>
                <c:pt idx="5">
                  <c:v>16</c:v>
                </c:pt>
                <c:pt idx="6">
                  <c:v>9</c:v>
                </c:pt>
                <c:pt idx="7">
                  <c:v>14</c:v>
                </c:pt>
                <c:pt idx="8">
                  <c:v>14</c:v>
                </c:pt>
                <c:pt idx="9">
                  <c:v>39</c:v>
                </c:pt>
                <c:pt idx="10">
                  <c:v>3</c:v>
                </c:pt>
                <c:pt idx="11">
                  <c:v>5</c:v>
                </c:pt>
                <c:pt idx="12">
                  <c:v>22</c:v>
                </c:pt>
                <c:pt idx="13">
                  <c:v>16</c:v>
                </c:pt>
                <c:pt idx="14">
                  <c:v>23</c:v>
                </c:pt>
              </c:numCache>
            </c:numRef>
          </c:val>
          <c:extLst>
            <c:ext xmlns:c16="http://schemas.microsoft.com/office/drawing/2014/chart" uri="{C3380CC4-5D6E-409C-BE32-E72D297353CC}">
              <c16:uniqueId val="{00000003-4BC7-45BB-8405-B7EF3E06640A}"/>
            </c:ext>
          </c:extLst>
        </c:ser>
        <c:dLbls>
          <c:showLegendKey val="0"/>
          <c:showVal val="0"/>
          <c:showCatName val="0"/>
          <c:showSerName val="0"/>
          <c:showPercent val="0"/>
          <c:showBubbleSize val="0"/>
        </c:dLbls>
        <c:gapWidth val="150"/>
        <c:overlap val="100"/>
        <c:axId val="1748746800"/>
        <c:axId val="1858469840"/>
      </c:barChart>
      <c:catAx>
        <c:axId val="174874680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600" b="1" dirty="0">
                    <a:latin typeface="Times New Roman" panose="02020603050405020304" pitchFamily="18" charset="0"/>
                    <a:cs typeface="Times New Roman" panose="02020603050405020304" pitchFamily="18" charset="0"/>
                  </a:rPr>
                  <a:t>Countries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IN" sz="10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endParaRPr lang="en-US"/>
          </a:p>
        </c:txPr>
        <c:crossAx val="1858469840"/>
        <c:crosses val="autoZero"/>
        <c:auto val="1"/>
        <c:lblAlgn val="ctr"/>
        <c:lblOffset val="100"/>
        <c:noMultiLvlLbl val="0"/>
      </c:catAx>
      <c:valAx>
        <c:axId val="1858469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r>
                  <a:rPr lang="en-IN" sz="16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rPr>
                  <a:t>Price Range</a:t>
                </a:r>
              </a:p>
            </c:rich>
          </c:tx>
          <c:overlay val="0"/>
          <c:spPr>
            <a:noFill/>
            <a:ln>
              <a:noFill/>
            </a:ln>
            <a:effectLst/>
          </c:spPr>
          <c:txPr>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8746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Charts!PivotTable15</c:name>
    <c:fmtId val="4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err="1">
                <a:latin typeface="Times New Roman" panose="02020603050405020304" pitchFamily="18" charset="0"/>
                <a:cs typeface="Times New Roman" panose="02020603050405020304" pitchFamily="18" charset="0"/>
              </a:rPr>
              <a:t>Avr</a:t>
            </a:r>
            <a:r>
              <a:rPr lang="en-US" sz="2000" dirty="0">
                <a:latin typeface="Times New Roman" panose="02020603050405020304" pitchFamily="18" charset="0"/>
                <a:cs typeface="Times New Roman" panose="02020603050405020304" pitchFamily="18" charset="0"/>
              </a:rPr>
              <a:t>.</a:t>
            </a:r>
            <a:r>
              <a:rPr lang="en-US" sz="2000" baseline="0" dirty="0">
                <a:latin typeface="Times New Roman" panose="02020603050405020304" pitchFamily="18" charset="0"/>
                <a:cs typeface="Times New Roman" panose="02020603050405020304" pitchFamily="18" charset="0"/>
              </a:rPr>
              <a:t> Cost of Two </a:t>
            </a:r>
            <a:endParaRPr lang="en-US" sz="20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'All Pivots and Charts'!$CV$3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Charts'!$CU$4:$CU$19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Charts'!$CV$4:$CV$19</c:f>
              <c:numCache>
                <c:formatCode>General</c:formatCode>
                <c:ptCount val="15"/>
                <c:pt idx="0">
                  <c:v>2023</c:v>
                </c:pt>
                <c:pt idx="1">
                  <c:v>2020</c:v>
                </c:pt>
                <c:pt idx="2">
                  <c:v>3045</c:v>
                </c:pt>
                <c:pt idx="3">
                  <c:v>623.37031900138697</c:v>
                </c:pt>
                <c:pt idx="4">
                  <c:v>1462.1904761904761</c:v>
                </c:pt>
                <c:pt idx="5">
                  <c:v>3487.5</c:v>
                </c:pt>
                <c:pt idx="6">
                  <c:v>9914.068181818182</c:v>
                </c:pt>
                <c:pt idx="7">
                  <c:v>5146.25</c:v>
                </c:pt>
                <c:pt idx="8">
                  <c:v>13083</c:v>
                </c:pt>
                <c:pt idx="9">
                  <c:v>1888.8</c:v>
                </c:pt>
                <c:pt idx="10">
                  <c:v>712.5</c:v>
                </c:pt>
                <c:pt idx="11">
                  <c:v>212.13235294117646</c:v>
                </c:pt>
                <c:pt idx="12">
                  <c:v>3827.5833333333335</c:v>
                </c:pt>
                <c:pt idx="13">
                  <c:v>5115.9375</c:v>
                </c:pt>
                <c:pt idx="14">
                  <c:v>2196.7741935483873</c:v>
                </c:pt>
              </c:numCache>
            </c:numRef>
          </c:val>
          <c:extLst>
            <c:ext xmlns:c16="http://schemas.microsoft.com/office/drawing/2014/chart" uri="{C3380CC4-5D6E-409C-BE32-E72D297353CC}">
              <c16:uniqueId val="{00000000-09DC-4BF1-ACDB-1635C9FF9107}"/>
            </c:ext>
          </c:extLst>
        </c:ser>
        <c:dLbls>
          <c:showLegendKey val="0"/>
          <c:showVal val="1"/>
          <c:showCatName val="0"/>
          <c:showSerName val="0"/>
          <c:showPercent val="0"/>
          <c:showBubbleSize val="0"/>
        </c:dLbls>
        <c:gapWidth val="150"/>
        <c:axId val="1194101936"/>
        <c:axId val="1107496656"/>
      </c:barChart>
      <c:catAx>
        <c:axId val="11941019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a:t>Countries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496656"/>
        <c:crosses val="autoZero"/>
        <c:auto val="1"/>
        <c:lblAlgn val="ctr"/>
        <c:lblOffset val="100"/>
        <c:noMultiLvlLbl val="0"/>
      </c:catAx>
      <c:valAx>
        <c:axId val="11074966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2000">
                    <a:latin typeface="Times New Roman" panose="02020603050405020304" pitchFamily="18" charset="0"/>
                    <a:cs typeface="Times New Roman" panose="02020603050405020304" pitchFamily="18" charset="0"/>
                  </a:rPr>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101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6571020-F333-45DE-86FD-9E35C5458B30}"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3721656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2605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145616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571020-F333-45DE-86FD-9E35C5458B30}"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07175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6571020-F333-45DE-86FD-9E35C5458B30}"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097238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6571020-F333-45DE-86FD-9E35C5458B30}" type="datetimeFigureOut">
              <a:rPr lang="en-IN" smtClean="0"/>
              <a:t>05-10-2024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39452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6571020-F333-45DE-86FD-9E35C5458B30}"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1EC3A-796F-4605-AAE6-103475B6278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011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571020-F333-45DE-86FD-9E35C5458B30}"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09549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71020-F333-45DE-86FD-9E35C5458B30}" type="datetimeFigureOut">
              <a:rPr lang="en-IN" smtClean="0"/>
              <a:t>05-10-2024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100057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6571020-F333-45DE-86FD-9E35C5458B30}" type="datetimeFigureOut">
              <a:rPr lang="en-IN" smtClean="0"/>
              <a:t>05-10-2024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6626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6571020-F333-45DE-86FD-9E35C5458B30}" type="datetimeFigureOut">
              <a:rPr lang="en-IN" smtClean="0"/>
              <a:t>05-10-2024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95940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6571020-F333-45DE-86FD-9E35C5458B30}" type="datetimeFigureOut">
              <a:rPr lang="en-IN" smtClean="0"/>
              <a:t>05-10-2024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4D1EC3A-796F-4605-AAE6-103475B62786}" type="slidenum">
              <a:rPr lang="en-IN" smtClean="0"/>
              <a:t>‹#›</a:t>
            </a:fld>
            <a:endParaRPr lang="en-IN"/>
          </a:p>
        </p:txBody>
      </p:sp>
    </p:spTree>
    <p:extLst>
      <p:ext uri="{BB962C8B-B14F-4D97-AF65-F5344CB8AC3E}">
        <p14:creationId xmlns:p14="http://schemas.microsoft.com/office/powerpoint/2010/main" val="219661033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mitreschaudreviews.blogspot.com/2016/0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ditoy.com/posts/15159"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www.nagpurtoday.in/zomato-ipo-subscribed-36-in-early-hours/07141455" TargetMode="Externa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eoplematters.in/news/life-at-work/zomato-hires-delivery-coach-2061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eoplematters.in/news/corporate/zomatos-chief-business-officer-mukund-kulashekaran-quits-18461"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keliweb.it/2015/03/zomato-lapp-per-i-golosi-arriva-in-italia/"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3919-E570-4AA5-9E6B-8364379E37A6}"/>
              </a:ext>
            </a:extLst>
          </p:cNvPr>
          <p:cNvSpPr>
            <a:spLocks noGrp="1"/>
          </p:cNvSpPr>
          <p:nvPr>
            <p:ph type="ctrTitle"/>
          </p:nvPr>
        </p:nvSpPr>
        <p:spPr>
          <a:xfrm>
            <a:off x="242048" y="1122363"/>
            <a:ext cx="5853952" cy="2935287"/>
          </a:xfrm>
        </p:spPr>
        <p:txBody>
          <a:bodyPr>
            <a:normAutofit/>
          </a:bodyPr>
          <a:lstStyle/>
          <a:p>
            <a:r>
              <a:rPr lang="en-GB" dirty="0">
                <a:latin typeface="Times New Roman" panose="02020603050405020304" pitchFamily="18" charset="0"/>
                <a:cs typeface="Times New Roman" panose="02020603050405020304" pitchFamily="18" charset="0"/>
              </a:rPr>
              <a:t>Zomato Data Analysis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3A3C79-FB90-4903-9EE9-9D0788C467D1}"/>
              </a:ext>
            </a:extLst>
          </p:cNvPr>
          <p:cNvSpPr>
            <a:spLocks noGrp="1"/>
          </p:cNvSpPr>
          <p:nvPr>
            <p:ph type="subTitle" idx="1"/>
          </p:nvPr>
        </p:nvSpPr>
        <p:spPr>
          <a:xfrm>
            <a:off x="349624" y="4814047"/>
            <a:ext cx="4338917" cy="1452281"/>
          </a:xfrm>
        </p:spPr>
        <p:txBody>
          <a:bodyPr>
            <a:normAutofit/>
          </a:bodyPr>
          <a:lstStyle/>
          <a:p>
            <a:r>
              <a:rPr lang="en-GB" sz="2800" dirty="0">
                <a:latin typeface="Times New Roman" panose="02020603050405020304" pitchFamily="18" charset="0"/>
                <a:cs typeface="Times New Roman" panose="02020603050405020304" pitchFamily="18" charset="0"/>
              </a:rPr>
              <a:t>Ajay sikarwar </a:t>
            </a:r>
          </a:p>
          <a:p>
            <a:r>
              <a:rPr lang="en-GB" sz="2800" dirty="0">
                <a:latin typeface="Times New Roman" panose="02020603050405020304" pitchFamily="18" charset="0"/>
                <a:cs typeface="Times New Roman" panose="02020603050405020304" pitchFamily="18" charset="0"/>
              </a:rPr>
              <a:t>Date : 25/09/2024</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917920A-5132-4202-88EC-8AFF238EC9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72089" y="772085"/>
            <a:ext cx="4545852" cy="3409389"/>
          </a:xfrm>
          <a:prstGeom prst="rect">
            <a:avLst/>
          </a:prstGeom>
        </p:spPr>
      </p:pic>
    </p:spTree>
    <p:extLst>
      <p:ext uri="{BB962C8B-B14F-4D97-AF65-F5344CB8AC3E}">
        <p14:creationId xmlns:p14="http://schemas.microsoft.com/office/powerpoint/2010/main" val="283517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8BEC-9F97-4C4A-A2EE-3E5CA731261D}"/>
              </a:ext>
            </a:extLst>
          </p:cNvPr>
          <p:cNvSpPr>
            <a:spLocks noGrp="1"/>
          </p:cNvSpPr>
          <p:nvPr>
            <p:ph type="title"/>
          </p:nvPr>
        </p:nvSpPr>
        <p:spPr>
          <a:xfrm>
            <a:off x="913775" y="134471"/>
            <a:ext cx="10364451" cy="1057835"/>
          </a:xfrm>
        </p:spPr>
        <p:txBody>
          <a:bodyPr/>
          <a:lstStyle/>
          <a:p>
            <a:r>
              <a:rPr lang="en-GB" dirty="0">
                <a:latin typeface="Times New Roman" panose="02020603050405020304" pitchFamily="18" charset="0"/>
                <a:cs typeface="Times New Roman" panose="02020603050405020304" pitchFamily="18" charset="0"/>
              </a:rPr>
              <a:t>Analysis of  Cuisines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A0324A-AF44-4EB6-894E-FA5DEE17DE70}"/>
              </a:ext>
            </a:extLst>
          </p:cNvPr>
          <p:cNvSpPr>
            <a:spLocks noGrp="1"/>
          </p:cNvSpPr>
          <p:nvPr>
            <p:ph idx="1"/>
          </p:nvPr>
        </p:nvSpPr>
        <p:spPr>
          <a:xfrm>
            <a:off x="913775" y="5522258"/>
            <a:ext cx="10364452" cy="583267"/>
          </a:xfrm>
        </p:spPr>
        <p:txBody>
          <a:bodyPr/>
          <a:lstStyle/>
          <a:p>
            <a:r>
              <a:rPr lang="en-GB" dirty="0">
                <a:latin typeface="Times New Roman" panose="02020603050405020304" pitchFamily="18" charset="0"/>
                <a:cs typeface="Times New Roman" panose="02020603050405020304" pitchFamily="18" charset="0"/>
              </a:rPr>
              <a:t>North Indian cuisines are on top of the table on the basis of average cost of two in Indian rupees.</a:t>
            </a:r>
            <a:endParaRPr lang="en-IN"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7357344C-8ED9-49D5-B6D9-3F754029F21C}"/>
              </a:ext>
            </a:extLst>
          </p:cNvPr>
          <p:cNvGraphicFramePr>
            <a:graphicFrameLocks/>
          </p:cNvGraphicFramePr>
          <p:nvPr>
            <p:extLst>
              <p:ext uri="{D42A27DB-BD31-4B8C-83A1-F6EECF244321}">
                <p14:modId xmlns:p14="http://schemas.microsoft.com/office/powerpoint/2010/main" val="1529651753"/>
              </p:ext>
            </p:extLst>
          </p:nvPr>
        </p:nvGraphicFramePr>
        <p:xfrm>
          <a:off x="2212975" y="1622612"/>
          <a:ext cx="776605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189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33B8-D8B3-4087-99DD-33CD01449558}"/>
              </a:ext>
            </a:extLst>
          </p:cNvPr>
          <p:cNvSpPr>
            <a:spLocks noGrp="1"/>
          </p:cNvSpPr>
          <p:nvPr>
            <p:ph type="title"/>
          </p:nvPr>
        </p:nvSpPr>
        <p:spPr>
          <a:xfrm>
            <a:off x="913775" y="313765"/>
            <a:ext cx="10364451" cy="950259"/>
          </a:xfrm>
        </p:spPr>
        <p:txBody>
          <a:bodyPr/>
          <a:lstStyle/>
          <a:p>
            <a:r>
              <a:rPr lang="en-IN" dirty="0">
                <a:latin typeface="Times New Roman" panose="02020603050405020304" pitchFamily="18" charset="0"/>
                <a:cs typeface="Times New Roman" panose="02020603050405020304" pitchFamily="18" charset="0"/>
              </a:rPr>
              <a:t>Types of Bookings</a:t>
            </a:r>
          </a:p>
        </p:txBody>
      </p:sp>
      <p:sp>
        <p:nvSpPr>
          <p:cNvPr id="3" name="Content Placeholder 2">
            <a:extLst>
              <a:ext uri="{FF2B5EF4-FFF2-40B4-BE49-F238E27FC236}">
                <a16:creationId xmlns:a16="http://schemas.microsoft.com/office/drawing/2014/main" id="{9EB8A3A1-2651-4531-8475-DDE2E248F81C}"/>
              </a:ext>
            </a:extLst>
          </p:cNvPr>
          <p:cNvSpPr>
            <a:spLocks noGrp="1"/>
          </p:cNvSpPr>
          <p:nvPr>
            <p:ph idx="1"/>
          </p:nvPr>
        </p:nvSpPr>
        <p:spPr>
          <a:xfrm>
            <a:off x="913775" y="1483660"/>
            <a:ext cx="3927166" cy="3374090"/>
          </a:xfrm>
        </p:spPr>
        <p:txBody>
          <a:bodyPr>
            <a:normAutofit/>
          </a:bodyPr>
          <a:lstStyle/>
          <a:p>
            <a:r>
              <a:rPr lang="en-IN" dirty="0">
                <a:latin typeface="Times New Roman" panose="02020603050405020304" pitchFamily="18" charset="0"/>
                <a:cs typeface="Times New Roman" panose="02020603050405020304" pitchFamily="18" charset="0"/>
              </a:rPr>
              <a:t>The restaurants those which have table bookings are 55% and rest 45% does not have table bookings.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restaurants those which have online bookings are 54% and rest 46% does not have Online bookings.</a:t>
            </a:r>
          </a:p>
          <a:p>
            <a:pPr marL="0" indent="0">
              <a:buNone/>
            </a:pP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BD4C7218-65F7-4690-9D89-118A886FAA95}"/>
              </a:ext>
            </a:extLst>
          </p:cNvPr>
          <p:cNvGraphicFramePr>
            <a:graphicFrameLocks/>
          </p:cNvGraphicFramePr>
          <p:nvPr>
            <p:extLst>
              <p:ext uri="{D42A27DB-BD31-4B8C-83A1-F6EECF244321}">
                <p14:modId xmlns:p14="http://schemas.microsoft.com/office/powerpoint/2010/main" val="748194933"/>
              </p:ext>
            </p:extLst>
          </p:nvPr>
        </p:nvGraphicFramePr>
        <p:xfrm>
          <a:off x="7019365" y="1483659"/>
          <a:ext cx="3755314" cy="2263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858764F-482D-4E11-ACA3-A200CBF81622}"/>
              </a:ext>
            </a:extLst>
          </p:cNvPr>
          <p:cNvGraphicFramePr>
            <a:graphicFrameLocks/>
          </p:cNvGraphicFramePr>
          <p:nvPr>
            <p:extLst>
              <p:ext uri="{D42A27DB-BD31-4B8C-83A1-F6EECF244321}">
                <p14:modId xmlns:p14="http://schemas.microsoft.com/office/powerpoint/2010/main" val="3082072872"/>
              </p:ext>
            </p:extLst>
          </p:nvPr>
        </p:nvGraphicFramePr>
        <p:xfrm>
          <a:off x="7019365" y="4078941"/>
          <a:ext cx="3755315" cy="2263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59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4410-0B7B-4B70-84D4-2D65AC0ACB72}"/>
              </a:ext>
            </a:extLst>
          </p:cNvPr>
          <p:cNvSpPr>
            <a:spLocks noGrp="1"/>
          </p:cNvSpPr>
          <p:nvPr>
            <p:ph type="title"/>
          </p:nvPr>
        </p:nvSpPr>
        <p:spPr>
          <a:xfrm>
            <a:off x="913775" y="340660"/>
            <a:ext cx="10364451" cy="784756"/>
          </a:xfrm>
        </p:spPr>
        <p:txBody>
          <a:bodyPr>
            <a:normAutofit fontScale="90000"/>
          </a:bodyPr>
          <a:lstStyle/>
          <a:p>
            <a:r>
              <a:rPr lang="en-IN" sz="3600" dirty="0">
                <a:latin typeface="Times New Roman" panose="02020603050405020304" pitchFamily="18" charset="0"/>
                <a:cs typeface="Times New Roman" panose="02020603050405020304" pitchFamily="18" charset="0"/>
              </a:rPr>
              <a:t>Analysis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AD21D9-2E92-4D5E-B87D-8CA19A81DE75}"/>
              </a:ext>
            </a:extLst>
          </p:cNvPr>
          <p:cNvSpPr>
            <a:spLocks noGrp="1"/>
          </p:cNvSpPr>
          <p:nvPr>
            <p:ph idx="1"/>
          </p:nvPr>
        </p:nvSpPr>
        <p:spPr>
          <a:xfrm>
            <a:off x="913774" y="5672418"/>
            <a:ext cx="10364452" cy="719417"/>
          </a:xfrm>
        </p:spPr>
        <p:txBody>
          <a:bodyPr>
            <a:normAutofit/>
          </a:bodyPr>
          <a:lstStyle/>
          <a:p>
            <a:r>
              <a:rPr lang="en-IN" cap="none" dirty="0">
                <a:latin typeface="Times New Roman" panose="02020603050405020304" pitchFamily="18" charset="0"/>
                <a:cs typeface="Times New Roman" panose="02020603050405020304" pitchFamily="18" charset="0"/>
              </a:rPr>
              <a:t>India represents the most dominating market of Zomato affiliated restaurants with market share of more than 8000 restaurants</a:t>
            </a:r>
            <a:r>
              <a:rPr lang="en-IN" dirty="0">
                <a:latin typeface="Times New Roman" panose="02020603050405020304" pitchFamily="18" charset="0"/>
                <a:cs typeface="Times New Roman" panose="02020603050405020304" pitchFamily="18" charset="0"/>
              </a:rPr>
              <a:t>.</a:t>
            </a:r>
          </a:p>
        </p:txBody>
      </p:sp>
      <p:graphicFrame>
        <p:nvGraphicFramePr>
          <p:cNvPr id="4" name="Chart 3">
            <a:extLst>
              <a:ext uri="{FF2B5EF4-FFF2-40B4-BE49-F238E27FC236}">
                <a16:creationId xmlns:a16="http://schemas.microsoft.com/office/drawing/2014/main" id="{D8A78163-0C27-46EB-B5DE-BA7B411F0A6E}"/>
              </a:ext>
            </a:extLst>
          </p:cNvPr>
          <p:cNvGraphicFramePr>
            <a:graphicFrameLocks/>
          </p:cNvGraphicFramePr>
          <p:nvPr>
            <p:extLst>
              <p:ext uri="{D42A27DB-BD31-4B8C-83A1-F6EECF244321}">
                <p14:modId xmlns:p14="http://schemas.microsoft.com/office/powerpoint/2010/main" val="2289575148"/>
              </p:ext>
            </p:extLst>
          </p:nvPr>
        </p:nvGraphicFramePr>
        <p:xfrm>
          <a:off x="1828800" y="1927411"/>
          <a:ext cx="8256493" cy="35970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684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68B5-D73F-40DA-B635-EC61625FB191}"/>
              </a:ext>
            </a:extLst>
          </p:cNvPr>
          <p:cNvSpPr>
            <a:spLocks noGrp="1"/>
          </p:cNvSpPr>
          <p:nvPr>
            <p:ph type="title"/>
          </p:nvPr>
        </p:nvSpPr>
        <p:spPr>
          <a:xfrm>
            <a:off x="913775" y="215153"/>
            <a:ext cx="10364451" cy="851647"/>
          </a:xfrm>
        </p:spPr>
        <p:txBody>
          <a:bodyPr/>
          <a:lstStyle/>
          <a:p>
            <a:r>
              <a:rPr lang="en-IN" dirty="0">
                <a:latin typeface="Times New Roman" panose="02020603050405020304" pitchFamily="18" charset="0"/>
                <a:cs typeface="Times New Roman" panose="02020603050405020304" pitchFamily="18" charset="0"/>
              </a:rPr>
              <a:t>Countries Demanded on basis of votes</a:t>
            </a:r>
          </a:p>
        </p:txBody>
      </p:sp>
      <p:sp>
        <p:nvSpPr>
          <p:cNvPr id="3" name="Content Placeholder 2">
            <a:extLst>
              <a:ext uri="{FF2B5EF4-FFF2-40B4-BE49-F238E27FC236}">
                <a16:creationId xmlns:a16="http://schemas.microsoft.com/office/drawing/2014/main" id="{1E1D33C7-A8AF-417C-9303-FF4412C3923B}"/>
              </a:ext>
            </a:extLst>
          </p:cNvPr>
          <p:cNvSpPr>
            <a:spLocks noGrp="1"/>
          </p:cNvSpPr>
          <p:nvPr>
            <p:ph idx="1"/>
          </p:nvPr>
        </p:nvSpPr>
        <p:spPr>
          <a:xfrm>
            <a:off x="913775" y="1398494"/>
            <a:ext cx="10364452" cy="620806"/>
          </a:xfrm>
        </p:spPr>
        <p:txBody>
          <a:bodyPr>
            <a:normAutofit lnSpcReduction="10000"/>
          </a:bodyPr>
          <a:lstStyle/>
          <a:p>
            <a:r>
              <a:rPr lang="en-IN" dirty="0">
                <a:latin typeface="Times New Roman" panose="02020603050405020304" pitchFamily="18" charset="0"/>
                <a:cs typeface="Times New Roman" panose="02020603050405020304" pitchFamily="18" charset="0"/>
              </a:rPr>
              <a:t>Indonesia is the only country which crosses the average line of 500 votes and got highest number of average votes defeating all the countries worldwide.</a:t>
            </a:r>
          </a:p>
        </p:txBody>
      </p:sp>
      <p:graphicFrame>
        <p:nvGraphicFramePr>
          <p:cNvPr id="4" name="Chart 3">
            <a:extLst>
              <a:ext uri="{FF2B5EF4-FFF2-40B4-BE49-F238E27FC236}">
                <a16:creationId xmlns:a16="http://schemas.microsoft.com/office/drawing/2014/main" id="{C272C346-993C-4C84-8B9C-E0E6405407C0}"/>
              </a:ext>
            </a:extLst>
          </p:cNvPr>
          <p:cNvGraphicFramePr>
            <a:graphicFrameLocks/>
          </p:cNvGraphicFramePr>
          <p:nvPr>
            <p:extLst>
              <p:ext uri="{D42A27DB-BD31-4B8C-83A1-F6EECF244321}">
                <p14:modId xmlns:p14="http://schemas.microsoft.com/office/powerpoint/2010/main" val="3761466699"/>
              </p:ext>
            </p:extLst>
          </p:nvPr>
        </p:nvGraphicFramePr>
        <p:xfrm>
          <a:off x="1120587" y="2247900"/>
          <a:ext cx="9870141" cy="42515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962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59F4-CE16-4F82-B77A-B592534703CD}"/>
              </a:ext>
            </a:extLst>
          </p:cNvPr>
          <p:cNvSpPr>
            <a:spLocks noGrp="1"/>
          </p:cNvSpPr>
          <p:nvPr>
            <p:ph type="title"/>
          </p:nvPr>
        </p:nvSpPr>
        <p:spPr>
          <a:xfrm>
            <a:off x="913775" y="143435"/>
            <a:ext cx="10364451" cy="1434353"/>
          </a:xfrm>
        </p:spPr>
        <p:txBody>
          <a:bodyPr>
            <a:normAutofit/>
          </a:bodyPr>
          <a:lstStyle/>
          <a:p>
            <a:r>
              <a:rPr lang="en-IN" sz="3200" dirty="0">
                <a:latin typeface="Times New Roman" panose="02020603050405020304" pitchFamily="18" charset="0"/>
                <a:cs typeface="Times New Roman" panose="02020603050405020304" pitchFamily="18" charset="0"/>
              </a:rPr>
              <a:t>Distribution of number of restaurants among different price in all countries</a:t>
            </a:r>
          </a:p>
        </p:txBody>
      </p:sp>
      <p:sp>
        <p:nvSpPr>
          <p:cNvPr id="3" name="Content Placeholder 2">
            <a:extLst>
              <a:ext uri="{FF2B5EF4-FFF2-40B4-BE49-F238E27FC236}">
                <a16:creationId xmlns:a16="http://schemas.microsoft.com/office/drawing/2014/main" id="{2B26B912-C6B7-493D-A812-88A3148BA3E4}"/>
              </a:ext>
            </a:extLst>
          </p:cNvPr>
          <p:cNvSpPr>
            <a:spLocks noGrp="1"/>
          </p:cNvSpPr>
          <p:nvPr>
            <p:ph idx="1"/>
          </p:nvPr>
        </p:nvSpPr>
        <p:spPr>
          <a:xfrm>
            <a:off x="1129553" y="5022775"/>
            <a:ext cx="10148674" cy="1054175"/>
          </a:xfrm>
        </p:spPr>
        <p:txBody>
          <a:bodyPr>
            <a:normAutofit lnSpcReduction="10000"/>
          </a:bodyPr>
          <a:lstStyle/>
          <a:p>
            <a:pPr marL="0" indent="0" algn="just">
              <a:buNone/>
            </a:pPr>
            <a:r>
              <a:rPr lang="en-IN" sz="1600" dirty="0">
                <a:latin typeface="Times New Roman" panose="02020603050405020304" pitchFamily="18" charset="0"/>
                <a:cs typeface="Times New Roman" panose="02020603050405020304" pitchFamily="18" charset="0"/>
              </a:rPr>
              <a:t>Different countries have different number of restaurants within the different price range. Whereas India have the maximum number of the of the restaurants among all price ranges.  States such as the United States, United Kingdom, and South Africa have a more balanced distribution across the different price ranges but with significantly lower totals compared to India. Countries like Indonesia, Sri Lanka, and Qatar, have minimum number of restaurants</a:t>
            </a:r>
            <a:r>
              <a:rPr lang="en-IN" sz="2000" dirty="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50A21CCC-B1C7-4FFB-9DE1-236D22355EE1}"/>
              </a:ext>
            </a:extLst>
          </p:cNvPr>
          <p:cNvGraphicFramePr>
            <a:graphicFrameLocks/>
          </p:cNvGraphicFramePr>
          <p:nvPr>
            <p:extLst>
              <p:ext uri="{D42A27DB-BD31-4B8C-83A1-F6EECF244321}">
                <p14:modId xmlns:p14="http://schemas.microsoft.com/office/powerpoint/2010/main" val="3131067469"/>
              </p:ext>
            </p:extLst>
          </p:nvPr>
        </p:nvGraphicFramePr>
        <p:xfrm>
          <a:off x="690281" y="1512495"/>
          <a:ext cx="11035553" cy="3510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478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AD02-9568-4EF5-B512-1EBE9D3863E0}"/>
              </a:ext>
            </a:extLst>
          </p:cNvPr>
          <p:cNvSpPr>
            <a:spLocks noGrp="1"/>
          </p:cNvSpPr>
          <p:nvPr>
            <p:ph type="title"/>
          </p:nvPr>
        </p:nvSpPr>
        <p:spPr>
          <a:xfrm>
            <a:off x="899121" y="259459"/>
            <a:ext cx="10976561" cy="1371600"/>
          </a:xfrm>
        </p:spPr>
        <p:txBody>
          <a:bodyPr>
            <a:normAutofit/>
          </a:bodyPr>
          <a:lstStyle/>
          <a:p>
            <a:r>
              <a:rPr lang="en-US" dirty="0">
                <a:latin typeface="Times New Roman" panose="02020603050405020304" pitchFamily="18" charset="0"/>
                <a:cs typeface="Times New Roman" panose="02020603050405020304" pitchFamily="18" charset="0"/>
              </a:rPr>
              <a:t>Country selection for opening new restaurant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9A285D-25D3-42E7-BAE5-F58587DECDFA}"/>
              </a:ext>
            </a:extLst>
          </p:cNvPr>
          <p:cNvSpPr>
            <a:spLocks noGrp="1"/>
          </p:cNvSpPr>
          <p:nvPr>
            <p:ph idx="1"/>
          </p:nvPr>
        </p:nvSpPr>
        <p:spPr>
          <a:xfrm>
            <a:off x="913775" y="1506071"/>
            <a:ext cx="10876710" cy="4406670"/>
          </a:xfrm>
        </p:spPr>
        <p:txBody>
          <a:bodyPr>
            <a:norm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Canada</a:t>
            </a:r>
            <a:r>
              <a:rPr lang="en-IN" sz="2400"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based on the number of restaurants were already presents there were 4 and having average ratings of more than 3.5</a:t>
            </a:r>
          </a:p>
          <a:p>
            <a:pPr algn="just"/>
            <a:r>
              <a:rPr lang="en-IN" sz="2400" b="1" dirty="0">
                <a:latin typeface="Times New Roman" panose="02020603050405020304" pitchFamily="18" charset="0"/>
                <a:cs typeface="Times New Roman" panose="02020603050405020304" pitchFamily="18" charset="0"/>
              </a:rPr>
              <a:t>Qatar </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based on the number of restaurants were already presents there 20, having average ratings of more than 4 and have more than 163 of average voters.</a:t>
            </a:r>
          </a:p>
          <a:p>
            <a:pPr algn="just"/>
            <a:r>
              <a:rPr lang="en-IN" sz="2400" b="1" dirty="0">
                <a:latin typeface="Times New Roman" panose="02020603050405020304" pitchFamily="18" charset="0"/>
                <a:cs typeface="Times New Roman" panose="02020603050405020304" pitchFamily="18" charset="0"/>
              </a:rPr>
              <a:t>United states of America </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based on the number of restaurants were already presents there were 434 but having average ratings of more than 4, and have more than 428 of average voters and also has online delivery available.</a:t>
            </a:r>
          </a:p>
        </p:txBody>
      </p:sp>
    </p:spTree>
    <p:extLst>
      <p:ext uri="{BB962C8B-B14F-4D97-AF65-F5344CB8AC3E}">
        <p14:creationId xmlns:p14="http://schemas.microsoft.com/office/powerpoint/2010/main" val="56801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E078-17A9-448B-BAA7-1694BFC95E09}"/>
              </a:ext>
            </a:extLst>
          </p:cNvPr>
          <p:cNvSpPr>
            <a:spLocks noGrp="1"/>
          </p:cNvSpPr>
          <p:nvPr>
            <p:ph type="title"/>
          </p:nvPr>
        </p:nvSpPr>
        <p:spPr>
          <a:xfrm>
            <a:off x="913775" y="143436"/>
            <a:ext cx="10364451" cy="1237130"/>
          </a:xfrm>
        </p:spPr>
        <p:txBody>
          <a:bodyPr>
            <a:normAutofit/>
          </a:bodyPr>
          <a:lstStyle/>
          <a:p>
            <a:r>
              <a:rPr lang="en-IN" dirty="0">
                <a:latin typeface="Times New Roman" panose="02020603050405020304" pitchFamily="18" charset="0"/>
                <a:cs typeface="Times New Roman" panose="02020603050405020304" pitchFamily="18" charset="0"/>
              </a:rPr>
              <a:t>Country wise expenditure</a:t>
            </a:r>
          </a:p>
        </p:txBody>
      </p:sp>
      <p:sp>
        <p:nvSpPr>
          <p:cNvPr id="3" name="Content Placeholder 2">
            <a:extLst>
              <a:ext uri="{FF2B5EF4-FFF2-40B4-BE49-F238E27FC236}">
                <a16:creationId xmlns:a16="http://schemas.microsoft.com/office/drawing/2014/main" id="{CDC19F38-8F0A-47DF-B202-D824D3D9AF7F}"/>
              </a:ext>
            </a:extLst>
          </p:cNvPr>
          <p:cNvSpPr>
            <a:spLocks noGrp="1"/>
          </p:cNvSpPr>
          <p:nvPr>
            <p:ph idx="1"/>
          </p:nvPr>
        </p:nvSpPr>
        <p:spPr>
          <a:xfrm>
            <a:off x="502022" y="5755340"/>
            <a:ext cx="10883153" cy="578785"/>
          </a:xfrm>
        </p:spPr>
        <p:txBody>
          <a:bodyPr>
            <a:normAutofit/>
          </a:bodyPr>
          <a:lstStyle/>
          <a:p>
            <a:r>
              <a:rPr lang="en-IN" cap="none" dirty="0">
                <a:latin typeface="Times New Roman" panose="02020603050405020304" pitchFamily="18" charset="0"/>
                <a:cs typeface="Times New Roman" panose="02020603050405020304" pitchFamily="18" charset="0"/>
              </a:rPr>
              <a:t>Here we can say countries like India, Indonesia and Turkey are having lowest expenditure cost.</a:t>
            </a:r>
          </a:p>
        </p:txBody>
      </p:sp>
      <p:graphicFrame>
        <p:nvGraphicFramePr>
          <p:cNvPr id="7" name="Chart 6">
            <a:extLst>
              <a:ext uri="{FF2B5EF4-FFF2-40B4-BE49-F238E27FC236}">
                <a16:creationId xmlns:a16="http://schemas.microsoft.com/office/drawing/2014/main" id="{3D3BD7B5-6286-42C2-AF22-E8D4F58D3EA7}"/>
              </a:ext>
            </a:extLst>
          </p:cNvPr>
          <p:cNvGraphicFramePr>
            <a:graphicFrameLocks/>
          </p:cNvGraphicFramePr>
          <p:nvPr>
            <p:extLst>
              <p:ext uri="{D42A27DB-BD31-4B8C-83A1-F6EECF244321}">
                <p14:modId xmlns:p14="http://schemas.microsoft.com/office/powerpoint/2010/main" val="903848480"/>
              </p:ext>
            </p:extLst>
          </p:nvPr>
        </p:nvGraphicFramePr>
        <p:xfrm>
          <a:off x="1555976" y="1657349"/>
          <a:ext cx="9080047" cy="4214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061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3CCE-5A61-4852-9790-0E3C2A0BAD57}"/>
              </a:ext>
            </a:extLst>
          </p:cNvPr>
          <p:cNvSpPr>
            <a:spLocks noGrp="1"/>
          </p:cNvSpPr>
          <p:nvPr>
            <p:ph type="title"/>
          </p:nvPr>
        </p:nvSpPr>
        <p:spPr>
          <a:xfrm>
            <a:off x="913775" y="1"/>
            <a:ext cx="10364451" cy="789728"/>
          </a:xfrm>
        </p:spPr>
        <p:txBody>
          <a:bodyPr>
            <a:normAutofit fontScale="90000"/>
          </a:bodyPr>
          <a:lstStyle/>
          <a:p>
            <a:r>
              <a:rPr lang="en-IN" sz="6000" dirty="0">
                <a:latin typeface="Times New Roman" panose="02020603050405020304" pitchFamily="18" charset="0"/>
                <a:cs typeface="Times New Roman" panose="02020603050405020304" pitchFamily="18" charset="0"/>
              </a:rPr>
              <a:t>Dashboard</a:t>
            </a:r>
          </a:p>
        </p:txBody>
      </p:sp>
      <p:pic>
        <p:nvPicPr>
          <p:cNvPr id="4" name="Picture 3">
            <a:extLst>
              <a:ext uri="{FF2B5EF4-FFF2-40B4-BE49-F238E27FC236}">
                <a16:creationId xmlns:a16="http://schemas.microsoft.com/office/drawing/2014/main" id="{65E38FA7-48A4-F159-F761-0D81BF0C6686}"/>
              </a:ext>
            </a:extLst>
          </p:cNvPr>
          <p:cNvPicPr>
            <a:picLocks noChangeAspect="1"/>
          </p:cNvPicPr>
          <p:nvPr/>
        </p:nvPicPr>
        <p:blipFill>
          <a:blip r:embed="rId2"/>
          <a:stretch>
            <a:fillRect/>
          </a:stretch>
        </p:blipFill>
        <p:spPr>
          <a:xfrm>
            <a:off x="70338" y="954877"/>
            <a:ext cx="12121662" cy="5744861"/>
          </a:xfrm>
          <a:prstGeom prst="rect">
            <a:avLst/>
          </a:prstGeom>
        </p:spPr>
      </p:pic>
    </p:spTree>
    <p:extLst>
      <p:ext uri="{BB962C8B-B14F-4D97-AF65-F5344CB8AC3E}">
        <p14:creationId xmlns:p14="http://schemas.microsoft.com/office/powerpoint/2010/main" val="197018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ACA1-1335-4F6A-B7EA-14E9E12DB78B}"/>
              </a:ext>
            </a:extLst>
          </p:cNvPr>
          <p:cNvSpPr>
            <a:spLocks noGrp="1"/>
          </p:cNvSpPr>
          <p:nvPr>
            <p:ph type="title"/>
          </p:nvPr>
        </p:nvSpPr>
        <p:spPr>
          <a:xfrm>
            <a:off x="913775" y="143436"/>
            <a:ext cx="10364451" cy="1066799"/>
          </a:xfrm>
        </p:spPr>
        <p:txBody>
          <a:bodyPr>
            <a:normAutofit fontScale="90000"/>
          </a:bodyPr>
          <a:lstStyle/>
          <a:p>
            <a:r>
              <a:rPr lang="en-IN" dirty="0">
                <a:latin typeface="Times New Roman" panose="02020603050405020304" pitchFamily="18" charset="0"/>
                <a:cs typeface="Times New Roman" panose="02020603050405020304" pitchFamily="18" charset="0"/>
              </a:rPr>
              <a:t>Recommendation for opening new restaurants</a:t>
            </a:r>
          </a:p>
        </p:txBody>
      </p:sp>
      <p:sp>
        <p:nvSpPr>
          <p:cNvPr id="3" name="Content Placeholder 2">
            <a:extLst>
              <a:ext uri="{FF2B5EF4-FFF2-40B4-BE49-F238E27FC236}">
                <a16:creationId xmlns:a16="http://schemas.microsoft.com/office/drawing/2014/main" id="{F32FFA2A-114C-4E98-9E0F-548DDCDB79DA}"/>
              </a:ext>
            </a:extLst>
          </p:cNvPr>
          <p:cNvSpPr>
            <a:spLocks noGrp="1"/>
          </p:cNvSpPr>
          <p:nvPr>
            <p:ph idx="1"/>
          </p:nvPr>
        </p:nvSpPr>
        <p:spPr>
          <a:xfrm>
            <a:off x="913775" y="1210235"/>
            <a:ext cx="10364452" cy="5647765"/>
          </a:xfrm>
        </p:spPr>
        <p:txBody>
          <a:bodyPr>
            <a:normAutofit/>
          </a:bodyPr>
          <a:lstStyle/>
          <a:p>
            <a:pPr marL="0" indent="0" algn="just">
              <a:buNone/>
            </a:pPr>
            <a:r>
              <a:rPr lang="en-IN" b="1" u="sng" dirty="0">
                <a:latin typeface="Times New Roman" panose="02020603050405020304" pitchFamily="18" charset="0"/>
                <a:cs typeface="Times New Roman" panose="02020603050405020304" pitchFamily="18" charset="0"/>
              </a:rPr>
              <a:t>Canada</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Consort</a:t>
            </a:r>
          </a:p>
          <a:p>
            <a:pPr marL="0" indent="0" algn="just">
              <a:buNone/>
            </a:pPr>
            <a:r>
              <a:rPr lang="en-GB"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4931 50th Street, Consort, AB T0C 1B0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r>
              <a:rPr lang="en-GB" sz="2100" b="1" u="sng" dirty="0">
                <a:latin typeface="Times New Roman" panose="02020603050405020304" pitchFamily="18" charset="0"/>
                <a:cs typeface="Times New Roman" panose="02020603050405020304" pitchFamily="18" charset="0"/>
              </a:rPr>
              <a:t>Qatar</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Doha</a:t>
            </a:r>
          </a:p>
          <a:p>
            <a:pPr marL="0" indent="0" algn="just">
              <a:buNone/>
            </a:pPr>
            <a:r>
              <a:rPr lang="en-GB"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1st Floor, The St. Regis Hotel, Westbay, Doha </a:t>
            </a:r>
          </a:p>
          <a:p>
            <a:pPr marL="0" indent="0" algn="just">
              <a:buNone/>
            </a:pPr>
            <a:r>
              <a:rPr lang="en-GB" sz="1600" dirty="0">
                <a:latin typeface="Times New Roman" panose="02020603050405020304" pitchFamily="18" charset="0"/>
                <a:cs typeface="Times New Roman" panose="02020603050405020304" pitchFamily="18" charset="0"/>
              </a:rPr>
              <a:t>                                                                  2nd Floor, The Gate Mall, Dafna, Doha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r>
              <a:rPr lang="en-GB" sz="2100" b="1" u="sng" dirty="0">
                <a:latin typeface="Times New Roman" panose="02020603050405020304" pitchFamily="18" charset="0"/>
                <a:cs typeface="Times New Roman" panose="02020603050405020304" pitchFamily="18" charset="0"/>
              </a:rPr>
              <a:t>United States of America</a:t>
            </a:r>
            <a:r>
              <a:rPr lang="en-GB" sz="21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Cochrane</a:t>
            </a: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130 Quarry Street, Unit 20, Cochrane, AB T4C 0W5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Miller</a:t>
            </a: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109 N Broadway Ave, Miller, SD 57362 </a:t>
            </a:r>
          </a:p>
          <a:p>
            <a:pPr marL="0" indent="0" algn="just">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Potrero</a:t>
            </a: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1020 Barrett Lake Rd, Dulzura, CA 91917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412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CCAC-D187-4FDC-8174-472E301091FA}"/>
              </a:ext>
            </a:extLst>
          </p:cNvPr>
          <p:cNvSpPr>
            <a:spLocks noGrp="1"/>
          </p:cNvSpPr>
          <p:nvPr>
            <p:ph type="title"/>
          </p:nvPr>
        </p:nvSpPr>
        <p:spPr>
          <a:xfrm>
            <a:off x="913775" y="251013"/>
            <a:ext cx="10364451" cy="950258"/>
          </a:xfrm>
        </p:spPr>
        <p:txBody>
          <a:bodyPr/>
          <a:lstStyle/>
          <a:p>
            <a:r>
              <a:rPr lang="en-GB" b="1" dirty="0">
                <a:latin typeface="Times New Roman" panose="02020603050405020304" pitchFamily="18" charset="0"/>
                <a:cs typeface="Times New Roman" panose="02020603050405020304" pitchFamily="18" charset="0"/>
              </a:rPr>
              <a:t>Recommendations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94B4CB-63AE-4B79-A5DE-F555B6CF3D37}"/>
              </a:ext>
            </a:extLst>
          </p:cNvPr>
          <p:cNvSpPr>
            <a:spLocks noGrp="1"/>
          </p:cNvSpPr>
          <p:nvPr>
            <p:ph idx="1"/>
          </p:nvPr>
        </p:nvSpPr>
        <p:spPr>
          <a:xfrm>
            <a:off x="913775" y="1568823"/>
            <a:ext cx="10364452" cy="3302115"/>
          </a:xfrm>
        </p:spPr>
        <p:txBody>
          <a:bodyPr>
            <a:normAutofit/>
          </a:bodyPr>
          <a:lstStyle/>
          <a:p>
            <a:pPr marL="285750" indent="-285750" algn="just"/>
            <a:r>
              <a:rPr lang="en-US" cap="none" dirty="0">
                <a:latin typeface="Times New Roman" panose="02020603050405020304" pitchFamily="18" charset="0"/>
                <a:cs typeface="Times New Roman" panose="02020603050405020304" pitchFamily="18" charset="0"/>
              </a:rPr>
              <a:t>Zomato should capitalize on its multi-cuisine approach to cater to diverse tastes, enhancing its appeal to a broader customer base</a:t>
            </a:r>
          </a:p>
          <a:p>
            <a:pPr marL="285750" indent="-285750" algn="just"/>
            <a:r>
              <a:rPr lang="en-US" cap="none" dirty="0">
                <a:latin typeface="Times New Roman" panose="02020603050405020304" pitchFamily="18" charset="0"/>
                <a:cs typeface="Times New Roman" panose="02020603050405020304" pitchFamily="18" charset="0"/>
              </a:rPr>
              <a:t>Canada, </a:t>
            </a:r>
            <a:r>
              <a:rPr lang="en-IN" cap="none" dirty="0">
                <a:latin typeface="Times New Roman" panose="02020603050405020304" pitchFamily="18" charset="0"/>
                <a:cs typeface="Times New Roman" panose="02020603050405020304" pitchFamily="18" charset="0"/>
              </a:rPr>
              <a:t>Qatar </a:t>
            </a:r>
            <a:r>
              <a:rPr lang="en-US" cap="none" dirty="0">
                <a:latin typeface="Times New Roman" panose="02020603050405020304" pitchFamily="18" charset="0"/>
                <a:cs typeface="Times New Roman" panose="02020603050405020304" pitchFamily="18" charset="0"/>
              </a:rPr>
              <a:t>and united states of America  are some of the most unclustered markets for Zomato that may offer new opportunities for market penetration.</a:t>
            </a:r>
          </a:p>
          <a:p>
            <a:pPr marL="285750" indent="-285750" algn="just"/>
            <a:r>
              <a:rPr lang="en-US" cap="none" dirty="0">
                <a:latin typeface="Times New Roman" panose="02020603050405020304" pitchFamily="18" charset="0"/>
                <a:cs typeface="Times New Roman" panose="02020603050405020304" pitchFamily="18" charset="0"/>
              </a:rPr>
              <a:t>Customers are also ready to spend more money according to there need</a:t>
            </a:r>
          </a:p>
          <a:p>
            <a:pPr marL="285750" indent="-285750" algn="just"/>
            <a:r>
              <a:rPr lang="en-US" cap="none" dirty="0">
                <a:latin typeface="Times New Roman" panose="02020603050405020304" pitchFamily="18" charset="0"/>
                <a:cs typeface="Times New Roman" panose="02020603050405020304" pitchFamily="18" charset="0"/>
              </a:rPr>
              <a:t>Online delivery and table booking generally </a:t>
            </a:r>
            <a:r>
              <a:rPr lang="en-IN" cap="none" dirty="0">
                <a:latin typeface="Times New Roman" panose="02020603050405020304" pitchFamily="18" charset="0"/>
                <a:cs typeface="Times New Roman" panose="02020603050405020304" pitchFamily="18" charset="0"/>
              </a:rPr>
              <a:t>exceed</a:t>
            </a:r>
            <a:r>
              <a:rPr lang="en-US" cap="none" dirty="0">
                <a:latin typeface="Times New Roman" panose="02020603050405020304" pitchFamily="18" charset="0"/>
                <a:cs typeface="Times New Roman" panose="02020603050405020304" pitchFamily="18" charset="0"/>
              </a:rPr>
              <a:t> into a higher rating.</a:t>
            </a:r>
          </a:p>
          <a:p>
            <a:pPr marL="285750" indent="-285750" algn="just"/>
            <a:r>
              <a:rPr lang="en-US" cap="none" dirty="0">
                <a:latin typeface="Times New Roman" panose="02020603050405020304" pitchFamily="18" charset="0"/>
                <a:cs typeface="Times New Roman" panose="02020603050405020304" pitchFamily="18" charset="0"/>
              </a:rPr>
              <a:t>This  approach to cuisine selection ensures that investments are tailored to the financial capacities and strategic goals of the stakeholders, maximizing the potential for success in the chosen markets.</a:t>
            </a:r>
            <a:endParaRPr lang="en-US" b="1" cap="none" dirty="0">
              <a:solidFill>
                <a:srgbClr val="000000"/>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01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1A3F-BBE2-4DB9-830F-A9334ABA856F}"/>
              </a:ext>
            </a:extLst>
          </p:cNvPr>
          <p:cNvSpPr>
            <a:spLocks noGrp="1"/>
          </p:cNvSpPr>
          <p:nvPr>
            <p:ph type="title"/>
          </p:nvPr>
        </p:nvSpPr>
        <p:spPr>
          <a:xfrm>
            <a:off x="2231136" y="151415"/>
            <a:ext cx="7729728" cy="788597"/>
          </a:xfrm>
        </p:spPr>
        <p:txBody>
          <a:bodyPr>
            <a:normAutofit/>
          </a:bodyPr>
          <a:lstStyle/>
          <a:p>
            <a:r>
              <a:rPr lang="en-GB" dirty="0">
                <a:latin typeface="Times New Roman" panose="02020603050405020304" pitchFamily="18" charset="0"/>
                <a:cs typeface="Times New Roman" panose="02020603050405020304" pitchFamily="18" charset="0"/>
              </a:rPr>
              <a:t>About Zomato</a:t>
            </a:r>
            <a:endParaRPr lang="en-IN"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2E1499B0-9F61-4A76-A660-94BB9724382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9861" y="1756670"/>
            <a:ext cx="4756703" cy="2662518"/>
          </a:xfrm>
        </p:spPr>
      </p:pic>
      <p:sp>
        <p:nvSpPr>
          <p:cNvPr id="15" name="TextBox 14">
            <a:extLst>
              <a:ext uri="{FF2B5EF4-FFF2-40B4-BE49-F238E27FC236}">
                <a16:creationId xmlns:a16="http://schemas.microsoft.com/office/drawing/2014/main" id="{EB9BA7C0-59AA-4F18-9599-9618A8803DD8}"/>
              </a:ext>
            </a:extLst>
          </p:cNvPr>
          <p:cNvSpPr txBox="1"/>
          <p:nvPr/>
        </p:nvSpPr>
        <p:spPr>
          <a:xfrm>
            <a:off x="913774" y="4834958"/>
            <a:ext cx="4653307" cy="1477328"/>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It was founded by Deepinder Goyal and Pankaj Chaddah in 2008. Zomato provides information, menus and user-reviews of restaurants as well as food delivery options from partner restaurants in more than 1,000 Indian cities and towns</a:t>
            </a:r>
            <a:r>
              <a:rPr lang="en-GB" sz="11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97499F66-367A-4013-B4CE-3963A424D79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60910" y="1756670"/>
            <a:ext cx="4756704" cy="2662518"/>
          </a:xfrm>
          <a:prstGeom prst="rect">
            <a:avLst/>
          </a:prstGeom>
        </p:spPr>
      </p:pic>
      <p:sp>
        <p:nvSpPr>
          <p:cNvPr id="18" name="TextBox 17">
            <a:extLst>
              <a:ext uri="{FF2B5EF4-FFF2-40B4-BE49-F238E27FC236}">
                <a16:creationId xmlns:a16="http://schemas.microsoft.com/office/drawing/2014/main" id="{4A71A202-9A93-4EF5-B504-534DD4451C66}"/>
              </a:ext>
            </a:extLst>
          </p:cNvPr>
          <p:cNvSpPr txBox="1"/>
          <p:nvPr/>
        </p:nvSpPr>
        <p:spPr>
          <a:xfrm>
            <a:off x="6560892" y="4838690"/>
            <a:ext cx="4756722" cy="1200329"/>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Zomato, originally known as “</a:t>
            </a:r>
            <a:r>
              <a:rPr lang="en-GB" dirty="0" err="1">
                <a:latin typeface="Times New Roman" panose="02020603050405020304" pitchFamily="18" charset="0"/>
                <a:cs typeface="Times New Roman" panose="02020603050405020304" pitchFamily="18" charset="0"/>
              </a:rPr>
              <a:t>Foodiebay</a:t>
            </a:r>
            <a:r>
              <a:rPr lang="en-GB" dirty="0">
                <a:latin typeface="Times New Roman" panose="02020603050405020304" pitchFamily="18" charset="0"/>
                <a:cs typeface="Times New Roman" panose="02020603050405020304" pitchFamily="18" charset="0"/>
              </a:rPr>
              <a:t>,” was started as a simple online restaurant directory soon transformed into a comprehensive food discovery and delivery platform.</a:t>
            </a: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454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C217-6222-4E16-80A2-B6FAF3A7BAD9}"/>
              </a:ext>
            </a:extLst>
          </p:cNvPr>
          <p:cNvSpPr>
            <a:spLocks noGrp="1"/>
          </p:cNvSpPr>
          <p:nvPr>
            <p:ph type="title"/>
          </p:nvPr>
        </p:nvSpPr>
        <p:spPr>
          <a:xfrm>
            <a:off x="913774" y="318938"/>
            <a:ext cx="10364451" cy="692177"/>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79C8040-5E2A-4FE5-9AD2-6C0090275D3B}"/>
              </a:ext>
            </a:extLst>
          </p:cNvPr>
          <p:cNvSpPr>
            <a:spLocks noGrp="1"/>
          </p:cNvSpPr>
          <p:nvPr>
            <p:ph idx="1"/>
          </p:nvPr>
        </p:nvSpPr>
        <p:spPr>
          <a:xfrm>
            <a:off x="2231135" y="1415914"/>
            <a:ext cx="7729728" cy="3101983"/>
          </a:xfrm>
        </p:spPr>
        <p:txBody>
          <a:bodyPr/>
          <a:lstStyle/>
          <a:p>
            <a:pPr marL="0" indent="0" algn="just">
              <a:buNone/>
            </a:pPr>
            <a:r>
              <a:rPr lang="en-US" dirty="0">
                <a:latin typeface="Times New Roman" panose="02020603050405020304" pitchFamily="18" charset="0"/>
                <a:cs typeface="Times New Roman" panose="02020603050405020304" pitchFamily="18" charset="0"/>
              </a:rPr>
              <a:t>In conclusion, our analysis of Zomato restaurant data reveals promising opportunities for strategic expansion across the globe. By targeting regions with high demand, catering to specific demographic preferences, and capitalizing on competitive advantages, we can confidently recommend the opening of new restaurants. This initiative not only enhances market presence but also delivers exceptional dining experiences, driving sustainable growth for Zomato and enriching the global culinary landscape.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514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F677-D6A8-4254-8CFA-1E480F5C2B93}"/>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28111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9674-C596-4C12-86C4-B505247D5A10}"/>
              </a:ext>
            </a:extLst>
          </p:cNvPr>
          <p:cNvSpPr>
            <a:spLocks noGrp="1"/>
          </p:cNvSpPr>
          <p:nvPr>
            <p:ph type="title"/>
          </p:nvPr>
        </p:nvSpPr>
        <p:spPr>
          <a:xfrm>
            <a:off x="2231136" y="210523"/>
            <a:ext cx="7729728" cy="923685"/>
          </a:xfrm>
        </p:spPr>
        <p:txBody>
          <a:bodyPr>
            <a:normAutofit/>
          </a:bodyPr>
          <a:lstStyle/>
          <a:p>
            <a:r>
              <a:rPr lang="en-IN" dirty="0">
                <a:latin typeface="Times New Roman" panose="02020603050405020304" pitchFamily="18" charset="0"/>
                <a:cs typeface="Times New Roman" panose="02020603050405020304" pitchFamily="18" charset="0"/>
              </a:rPr>
              <a:t>Project Aim</a:t>
            </a:r>
          </a:p>
        </p:txBody>
      </p:sp>
      <p:sp>
        <p:nvSpPr>
          <p:cNvPr id="3" name="Content Placeholder 2">
            <a:extLst>
              <a:ext uri="{FF2B5EF4-FFF2-40B4-BE49-F238E27FC236}">
                <a16:creationId xmlns:a16="http://schemas.microsoft.com/office/drawing/2014/main" id="{EF2A5860-5D03-4F09-A144-A691B1ED71BB}"/>
              </a:ext>
            </a:extLst>
          </p:cNvPr>
          <p:cNvSpPr>
            <a:spLocks noGrp="1"/>
          </p:cNvSpPr>
          <p:nvPr>
            <p:ph idx="1"/>
          </p:nvPr>
        </p:nvSpPr>
        <p:spPr>
          <a:xfrm>
            <a:off x="913775" y="2367094"/>
            <a:ext cx="3344460" cy="2276214"/>
          </a:xfrm>
        </p:spPr>
        <p:txBody>
          <a:bodyPr>
            <a:normAutofit/>
          </a:bodyPr>
          <a:lstStyle/>
          <a:p>
            <a:pPr marL="0" indent="0" algn="just">
              <a:buNone/>
            </a:pPr>
            <a:r>
              <a:rPr lang="en-IN" cap="none" dirty="0">
                <a:latin typeface="Times New Roman" panose="02020603050405020304" pitchFamily="18" charset="0"/>
                <a:cs typeface="Times New Roman" panose="02020603050405020304" pitchFamily="18" charset="0"/>
              </a:rPr>
              <a:t>The objective of the project is to </a:t>
            </a:r>
            <a:r>
              <a:rPr lang="en-IN" cap="none"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a:t>
            </a:r>
            <a:r>
              <a:rPr lang="en-IN" cap="none" dirty="0">
                <a:latin typeface="Times New Roman" panose="02020603050405020304" pitchFamily="18" charset="0"/>
                <a:cs typeface="Times New Roman" panose="02020603050405020304" pitchFamily="18" charset="0"/>
              </a:rPr>
              <a:t>the data of Zomato restaurants across the country and retrieve some meaningful insights for the growth of the business</a:t>
            </a:r>
            <a:r>
              <a:rPr lang="en-IN"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9EF4D40A-388F-4582-BCE2-883D2E64A7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34625" y="2709842"/>
            <a:ext cx="5943600" cy="3343275"/>
          </a:xfrm>
          <a:prstGeom prst="rect">
            <a:avLst/>
          </a:prstGeom>
        </p:spPr>
      </p:pic>
    </p:spTree>
    <p:extLst>
      <p:ext uri="{BB962C8B-B14F-4D97-AF65-F5344CB8AC3E}">
        <p14:creationId xmlns:p14="http://schemas.microsoft.com/office/powerpoint/2010/main" val="355737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2F71-EE48-46D4-9B79-85F36807BAA8}"/>
              </a:ext>
            </a:extLst>
          </p:cNvPr>
          <p:cNvSpPr>
            <a:spLocks noGrp="1"/>
          </p:cNvSpPr>
          <p:nvPr>
            <p:ph type="title"/>
          </p:nvPr>
        </p:nvSpPr>
        <p:spPr>
          <a:xfrm>
            <a:off x="1147170" y="98613"/>
            <a:ext cx="9897660" cy="1088350"/>
          </a:xfrm>
        </p:spPr>
        <p:txBody>
          <a:bodyPr>
            <a:normAutofit/>
          </a:bodyPr>
          <a:lstStyle/>
          <a:p>
            <a:r>
              <a:rPr lang="en-GB" sz="3200" dirty="0">
                <a:latin typeface="Times New Roman" panose="02020603050405020304" pitchFamily="18" charset="0"/>
                <a:cs typeface="Times New Roman" panose="02020603050405020304" pitchFamily="18" charset="0"/>
              </a:rPr>
              <a:t>How Zomato works </a:t>
            </a:r>
            <a:endParaRPr lang="en-IN"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5B4AD5F-8A09-4BA1-993E-8018E16A3A6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95811" y="1976717"/>
            <a:ext cx="4416259" cy="2904565"/>
          </a:xfrm>
        </p:spPr>
      </p:pic>
      <p:sp>
        <p:nvSpPr>
          <p:cNvPr id="6" name="TextBox 5">
            <a:extLst>
              <a:ext uri="{FF2B5EF4-FFF2-40B4-BE49-F238E27FC236}">
                <a16:creationId xmlns:a16="http://schemas.microsoft.com/office/drawing/2014/main" id="{9E988272-D37A-422D-9F9E-8455F8A1CFA1}"/>
              </a:ext>
            </a:extLst>
          </p:cNvPr>
          <p:cNvSpPr txBox="1"/>
          <p:nvPr/>
        </p:nvSpPr>
        <p:spPr>
          <a:xfrm>
            <a:off x="439271" y="1775095"/>
            <a:ext cx="6072446" cy="3170099"/>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1 Search for Restaurants</a:t>
            </a:r>
          </a:p>
          <a:p>
            <a:pPr algn="just"/>
            <a:r>
              <a:rPr lang="en-IN" sz="3200" dirty="0">
                <a:latin typeface="Times New Roman" panose="02020603050405020304" pitchFamily="18" charset="0"/>
                <a:cs typeface="Times New Roman" panose="02020603050405020304" pitchFamily="18" charset="0"/>
              </a:rPr>
              <a:t>2 View Restaurant </a:t>
            </a:r>
            <a:r>
              <a:rPr lang="en-IN" sz="2400" dirty="0">
                <a:latin typeface="Times New Roman" panose="02020603050405020304" pitchFamily="18" charset="0"/>
                <a:cs typeface="Times New Roman" panose="02020603050405020304" pitchFamily="18" charset="0"/>
              </a:rPr>
              <a:t>Details</a:t>
            </a: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3 Place an Order</a:t>
            </a:r>
          </a:p>
          <a:p>
            <a:pPr algn="just"/>
            <a:r>
              <a:rPr lang="en-IN" sz="3200" dirty="0">
                <a:latin typeface="Times New Roman" panose="02020603050405020304" pitchFamily="18" charset="0"/>
                <a:cs typeface="Times New Roman" panose="02020603050405020304" pitchFamily="18" charset="0"/>
              </a:rPr>
              <a:t>4 Payment</a:t>
            </a:r>
          </a:p>
          <a:p>
            <a:pPr algn="just"/>
            <a:r>
              <a:rPr lang="en-IN" sz="3200" dirty="0">
                <a:latin typeface="Times New Roman" panose="02020603050405020304" pitchFamily="18" charset="0"/>
                <a:cs typeface="Times New Roman" panose="02020603050405020304" pitchFamily="18" charset="0"/>
              </a:rPr>
              <a:t>5 Delivery</a:t>
            </a:r>
          </a:p>
          <a:p>
            <a:pPr algn="just"/>
            <a:r>
              <a:rPr lang="en-IN" sz="3200" dirty="0">
                <a:latin typeface="Times New Roman" panose="02020603050405020304" pitchFamily="18" charset="0"/>
                <a:cs typeface="Times New Roman" panose="02020603050405020304" pitchFamily="18" charset="0"/>
              </a:rPr>
              <a:t>6 Review</a:t>
            </a:r>
          </a:p>
          <a:p>
            <a:pPr algn="just"/>
            <a:endParaRPr lang="en-IN"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18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BEF9-A464-4064-8C23-D8C8ECC4D7DF}"/>
              </a:ext>
            </a:extLst>
          </p:cNvPr>
          <p:cNvSpPr>
            <a:spLocks noGrp="1"/>
          </p:cNvSpPr>
          <p:nvPr>
            <p:ph type="title"/>
          </p:nvPr>
        </p:nvSpPr>
        <p:spPr>
          <a:xfrm>
            <a:off x="913776" y="107578"/>
            <a:ext cx="9942484" cy="816974"/>
          </a:xfrm>
        </p:spPr>
        <p:txBody>
          <a:bodyPr>
            <a:normAutofit/>
          </a:bodyPr>
          <a:lstStyle/>
          <a:p>
            <a:r>
              <a:rPr lang="en-IN" dirty="0">
                <a:latin typeface="Times New Roman" panose="02020603050405020304" pitchFamily="18" charset="0"/>
                <a:cs typeface="Times New Roman" panose="02020603050405020304" pitchFamily="18" charset="0"/>
              </a:rPr>
              <a:t>Data overview and data cleaning</a:t>
            </a:r>
          </a:p>
        </p:txBody>
      </p:sp>
      <p:pic>
        <p:nvPicPr>
          <p:cNvPr id="5" name="Content Placeholder 4">
            <a:extLst>
              <a:ext uri="{FF2B5EF4-FFF2-40B4-BE49-F238E27FC236}">
                <a16:creationId xmlns:a16="http://schemas.microsoft.com/office/drawing/2014/main" id="{D2A57F76-A407-45E5-9D23-26C86E97E19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38799" y="1096106"/>
            <a:ext cx="6152885" cy="3380644"/>
          </a:xfrm>
        </p:spPr>
      </p:pic>
      <p:sp>
        <p:nvSpPr>
          <p:cNvPr id="6" name="TextBox 5">
            <a:extLst>
              <a:ext uri="{FF2B5EF4-FFF2-40B4-BE49-F238E27FC236}">
                <a16:creationId xmlns:a16="http://schemas.microsoft.com/office/drawing/2014/main" id="{7159D8FE-BC75-412C-BD1C-0B139EDC58E8}"/>
              </a:ext>
            </a:extLst>
          </p:cNvPr>
          <p:cNvSpPr txBox="1"/>
          <p:nvPr/>
        </p:nvSpPr>
        <p:spPr>
          <a:xfrm>
            <a:off x="439271" y="3738283"/>
            <a:ext cx="5002305" cy="2862322"/>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Data Overview</a:t>
            </a:r>
          </a:p>
          <a:p>
            <a:pPr marL="228600" indent="-228600">
              <a:buAutoNum type="arabicPeriod"/>
            </a:pPr>
            <a:r>
              <a:rPr lang="en-IN" sz="1600" dirty="0">
                <a:latin typeface="Times New Roman" panose="02020603050405020304" pitchFamily="18" charset="0"/>
                <a:cs typeface="Times New Roman" panose="02020603050405020304" pitchFamily="18" charset="0"/>
              </a:rPr>
              <a:t>There are total 9551 restaurants in the world wide.</a:t>
            </a:r>
          </a:p>
          <a:p>
            <a:pPr marL="228600" indent="-228600">
              <a:buAutoNum type="arabicPeriod"/>
            </a:pPr>
            <a:r>
              <a:rPr lang="en-IN" sz="1600" dirty="0">
                <a:latin typeface="Times New Roman" panose="02020603050405020304" pitchFamily="18" charset="0"/>
                <a:cs typeface="Times New Roman" panose="02020603050405020304" pitchFamily="18" charset="0"/>
              </a:rPr>
              <a:t>Most number of the restaurants were opened in year 2018.</a:t>
            </a:r>
          </a:p>
          <a:p>
            <a:pPr marL="228600" indent="-228600">
              <a:buAutoNum type="arabicPeriod"/>
            </a:pPr>
            <a:r>
              <a:rPr lang="en-IN" sz="1600" dirty="0">
                <a:latin typeface="Times New Roman" panose="02020603050405020304" pitchFamily="18" charset="0"/>
                <a:cs typeface="Times New Roman" panose="02020603050405020304" pitchFamily="18" charset="0"/>
              </a:rPr>
              <a:t>We can see most of the restaurants have online deliveries and table bookings both.</a:t>
            </a:r>
          </a:p>
          <a:p>
            <a:pPr marL="228600" indent="-228600">
              <a:buAutoNum type="arabicPeriod"/>
            </a:pPr>
            <a:r>
              <a:rPr lang="en-IN" sz="1600" dirty="0">
                <a:latin typeface="Times New Roman" panose="02020603050405020304" pitchFamily="18" charset="0"/>
                <a:cs typeface="Times New Roman" panose="02020603050405020304" pitchFamily="18" charset="0"/>
              </a:rPr>
              <a:t>Restaurants have price range between 1- 4.</a:t>
            </a:r>
          </a:p>
          <a:p>
            <a:pPr marL="228600" indent="-228600">
              <a:buAutoNum type="arabicPeriod"/>
            </a:pPr>
            <a:r>
              <a:rPr lang="en-IN" sz="1600" dirty="0">
                <a:latin typeface="Times New Roman" panose="02020603050405020304" pitchFamily="18" charset="0"/>
                <a:cs typeface="Times New Roman" panose="02020603050405020304" pitchFamily="18" charset="0"/>
              </a:rPr>
              <a:t>Different restaurants has different ratings based on their cities cuisines and price range.</a:t>
            </a:r>
          </a:p>
          <a:p>
            <a:pPr marL="228600" indent="-228600">
              <a:buAutoNum type="arabicPeriod"/>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54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22225FE-28F6-4AF9-8636-E934DCB4089E}"/>
              </a:ext>
            </a:extLst>
          </p:cNvPr>
          <p:cNvSpPr txBox="1"/>
          <p:nvPr/>
        </p:nvSpPr>
        <p:spPr>
          <a:xfrm>
            <a:off x="399855" y="1806291"/>
            <a:ext cx="11392289" cy="2677656"/>
          </a:xfrm>
          <a:prstGeom prst="rect">
            <a:avLst/>
          </a:prstGeom>
          <a:noFill/>
        </p:spPr>
        <p:txBody>
          <a:bodyPr wrap="square" rtlCol="0">
            <a:spAutoFit/>
          </a:bodyPr>
          <a:lstStyle/>
          <a:p>
            <a:pPr marL="342900" indent="-342900" algn="just">
              <a:buAutoNum type="arabicPeriod"/>
            </a:pPr>
            <a:r>
              <a:rPr lang="en-IN" sz="2000" dirty="0">
                <a:latin typeface="Times New Roman" panose="02020603050405020304" pitchFamily="18" charset="0"/>
                <a:cs typeface="Times New Roman" panose="02020603050405020304" pitchFamily="18" charset="0"/>
              </a:rPr>
              <a:t>There are null values present in columns Longitude, Latitude and votes are replaced by their average respectively.</a:t>
            </a:r>
          </a:p>
          <a:p>
            <a:pPr marL="342900" indent="-342900" algn="just">
              <a:buAutoNum type="arabicPeriod"/>
            </a:pPr>
            <a:r>
              <a:rPr lang="en-IN" sz="2000" dirty="0">
                <a:latin typeface="Times New Roman" panose="02020603050405020304" pitchFamily="18" charset="0"/>
                <a:cs typeface="Times New Roman" panose="02020603050405020304" pitchFamily="18" charset="0"/>
              </a:rPr>
              <a:t>There are 9 blank cells found in the column cuisines are replaced by cuisines based on their country codes.</a:t>
            </a:r>
          </a:p>
          <a:p>
            <a:pPr marL="342900" indent="-342900" algn="just">
              <a:buAutoNum type="arabicPeriod"/>
            </a:pPr>
            <a:r>
              <a:rPr lang="en-IN" sz="2000" dirty="0">
                <a:latin typeface="Times New Roman" panose="02020603050405020304" pitchFamily="18" charset="0"/>
                <a:cs typeface="Times New Roman" panose="02020603050405020304" pitchFamily="18" charset="0"/>
              </a:rPr>
              <a:t>All currencies are updated in the Indian Rupees in the new column created named as currency Updated.</a:t>
            </a:r>
          </a:p>
          <a:p>
            <a:pPr marL="342900" indent="-342900" algn="just">
              <a:buAutoNum type="arabicPeriod"/>
            </a:pPr>
            <a:r>
              <a:rPr lang="en-IN" sz="2000" dirty="0">
                <a:latin typeface="Times New Roman" panose="02020603050405020304" pitchFamily="18" charset="0"/>
                <a:cs typeface="Times New Roman" panose="02020603050405020304" pitchFamily="18" charset="0"/>
              </a:rPr>
              <a:t>Year is extract from the column </a:t>
            </a:r>
            <a:r>
              <a:rPr lang="en-IN" sz="2000" dirty="0" err="1">
                <a:latin typeface="Times New Roman" panose="02020603050405020304" pitchFamily="18" charset="0"/>
                <a:cs typeface="Times New Roman" panose="02020603050405020304" pitchFamily="18" charset="0"/>
              </a:rPr>
              <a:t>Datekey_Opening</a:t>
            </a:r>
            <a:r>
              <a:rPr lang="en-IN" sz="2000" dirty="0">
                <a:latin typeface="Times New Roman" panose="02020603050405020304" pitchFamily="18" charset="0"/>
                <a:cs typeface="Times New Roman" panose="02020603050405020304" pitchFamily="18" charset="0"/>
              </a:rPr>
              <a:t>.</a:t>
            </a:r>
          </a:p>
          <a:p>
            <a:pPr marL="342900" indent="-342900" algn="just">
              <a:buAutoNum type="arabicPeriod"/>
            </a:pPr>
            <a:r>
              <a:rPr lang="en-IN" sz="2000" dirty="0">
                <a:latin typeface="Times New Roman" panose="02020603050405020304" pitchFamily="18" charset="0"/>
                <a:cs typeface="Times New Roman" panose="02020603050405020304" pitchFamily="18" charset="0"/>
              </a:rPr>
              <a:t>Data is well maintained with help of wrap text, borders and Bold functions.</a:t>
            </a:r>
          </a:p>
          <a:p>
            <a:pPr algn="just"/>
            <a:endParaRPr lang="en-IN" sz="4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DA58D3D-84CF-0460-9103-7E0EB26AF68E}"/>
              </a:ext>
            </a:extLst>
          </p:cNvPr>
          <p:cNvSpPr>
            <a:spLocks noGrp="1"/>
          </p:cNvSpPr>
          <p:nvPr>
            <p:ph type="title"/>
          </p:nvPr>
        </p:nvSpPr>
        <p:spPr>
          <a:xfrm>
            <a:off x="1124758" y="177916"/>
            <a:ext cx="9942484" cy="816974"/>
          </a:xfrm>
        </p:spPr>
        <p:txBody>
          <a:bodyPr>
            <a:normAutofit/>
          </a:bodyPr>
          <a:lstStyle/>
          <a:p>
            <a:r>
              <a:rPr lang="en-IN" dirty="0">
                <a:latin typeface="Times New Roman" panose="02020603050405020304" pitchFamily="18" charset="0"/>
                <a:cs typeface="Times New Roman" panose="02020603050405020304" pitchFamily="18" charset="0"/>
              </a:rPr>
              <a:t>Data cleaning</a:t>
            </a:r>
          </a:p>
        </p:txBody>
      </p:sp>
      <p:pic>
        <p:nvPicPr>
          <p:cNvPr id="3" name="Picture 2" descr="How to remove duplicates in Excel">
            <a:extLst>
              <a:ext uri="{FF2B5EF4-FFF2-40B4-BE49-F238E27FC236}">
                <a16:creationId xmlns:a16="http://schemas.microsoft.com/office/drawing/2014/main" id="{03808053-A170-8A1D-74CD-12A5F0217F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5001" y="3764045"/>
            <a:ext cx="6423660" cy="3062605"/>
          </a:xfrm>
          <a:prstGeom prst="rect">
            <a:avLst/>
          </a:prstGeom>
          <a:noFill/>
          <a:ln>
            <a:noFill/>
          </a:ln>
        </p:spPr>
      </p:pic>
    </p:spTree>
    <p:extLst>
      <p:ext uri="{BB962C8B-B14F-4D97-AF65-F5344CB8AC3E}">
        <p14:creationId xmlns:p14="http://schemas.microsoft.com/office/powerpoint/2010/main" val="154956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C66C-CEAA-4596-B456-EC46CEF03CF1}"/>
              </a:ext>
            </a:extLst>
          </p:cNvPr>
          <p:cNvSpPr>
            <a:spLocks noGrp="1"/>
          </p:cNvSpPr>
          <p:nvPr>
            <p:ph type="title"/>
          </p:nvPr>
        </p:nvSpPr>
        <p:spPr>
          <a:xfrm>
            <a:off x="769014" y="373310"/>
            <a:ext cx="10364451" cy="676274"/>
          </a:xfrm>
        </p:spPr>
        <p:txBody>
          <a:bodyPr>
            <a:normAutofit fontScale="90000"/>
          </a:bodyPr>
          <a:lstStyle/>
          <a:p>
            <a:r>
              <a:rPr lang="en-IN" sz="3600"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DEAD675-B060-4CD6-97D6-B5232A0E0AF7}"/>
              </a:ext>
            </a:extLst>
          </p:cNvPr>
          <p:cNvSpPr>
            <a:spLocks noGrp="1"/>
          </p:cNvSpPr>
          <p:nvPr>
            <p:ph idx="1"/>
          </p:nvPr>
        </p:nvSpPr>
        <p:spPr>
          <a:xfrm>
            <a:off x="624254" y="1607234"/>
            <a:ext cx="10653972" cy="3773658"/>
          </a:xfrm>
        </p:spPr>
        <p:txBody>
          <a:bodyPr>
            <a:normAutofit/>
          </a:bodyPr>
          <a:lstStyle/>
          <a:p>
            <a:r>
              <a:rPr lang="en-IN" sz="2000" b="1" dirty="0">
                <a:latin typeface="Times New Roman" panose="02020603050405020304" pitchFamily="18" charset="0"/>
                <a:cs typeface="Times New Roman" panose="02020603050405020304" pitchFamily="18" charset="0"/>
              </a:rPr>
              <a:t>Handling missing values </a:t>
            </a:r>
            <a:r>
              <a:rPr lang="en-IN" dirty="0">
                <a:latin typeface="Times New Roman" panose="02020603050405020304" pitchFamily="18" charset="0"/>
                <a:cs typeface="Times New Roman" panose="02020603050405020304" pitchFamily="18" charset="0"/>
              </a:rPr>
              <a:t>– </a:t>
            </a:r>
            <a:r>
              <a:rPr lang="en-IN" sz="1800" cap="none" dirty="0">
                <a:latin typeface="Times New Roman" panose="02020603050405020304" pitchFamily="18" charset="0"/>
                <a:cs typeface="Times New Roman" panose="02020603050405020304" pitchFamily="18" charset="0"/>
              </a:rPr>
              <a:t>Using average function missing are handled.</a:t>
            </a:r>
          </a:p>
          <a:p>
            <a:r>
              <a:rPr lang="en-IN" sz="2000" b="1" dirty="0">
                <a:latin typeface="Times New Roman" panose="02020603050405020304" pitchFamily="18" charset="0"/>
                <a:cs typeface="Times New Roman" panose="02020603050405020304" pitchFamily="18" charset="0"/>
              </a:rPr>
              <a:t>Data Enrichment </a:t>
            </a:r>
            <a:r>
              <a:rPr lang="en-IN" dirty="0">
                <a:latin typeface="Times New Roman" panose="02020603050405020304" pitchFamily="18" charset="0"/>
                <a:cs typeface="Times New Roman" panose="02020603050405020304" pitchFamily="18" charset="0"/>
              </a:rPr>
              <a:t>– </a:t>
            </a:r>
            <a:r>
              <a:rPr lang="en-IN" sz="1800" cap="none" dirty="0">
                <a:latin typeface="Times New Roman" panose="02020603050405020304" pitchFamily="18" charset="0"/>
                <a:cs typeface="Times New Roman" panose="02020603050405020304" pitchFamily="18" charset="0"/>
              </a:rPr>
              <a:t>Enhance the data with help of VLOOKUP, count if, conditional formatting and left functions.</a:t>
            </a:r>
          </a:p>
          <a:p>
            <a:r>
              <a:rPr lang="en-IN" sz="2000" b="1" dirty="0">
                <a:latin typeface="Times New Roman" panose="02020603050405020304" pitchFamily="18" charset="0"/>
                <a:cs typeface="Times New Roman" panose="02020603050405020304" pitchFamily="18" charset="0"/>
              </a:rPr>
              <a:t>Pictorial Visualization </a:t>
            </a:r>
            <a:r>
              <a:rPr lang="en-IN" sz="1800" cap="none" dirty="0">
                <a:latin typeface="Times New Roman" panose="02020603050405020304" pitchFamily="18" charset="0"/>
                <a:cs typeface="Times New Roman" panose="02020603050405020304" pitchFamily="18" charset="0"/>
              </a:rPr>
              <a:t>– Using of Pivot Tables, Different charts helps to overcome the data very easily and handy.</a:t>
            </a:r>
          </a:p>
          <a:p>
            <a:r>
              <a:rPr lang="en-IN" sz="2000" b="1" dirty="0">
                <a:latin typeface="Times New Roman" panose="02020603050405020304" pitchFamily="18" charset="0"/>
                <a:cs typeface="Times New Roman" panose="02020603050405020304" pitchFamily="18" charset="0"/>
              </a:rPr>
              <a:t>Segregation of Data </a:t>
            </a:r>
            <a:r>
              <a:rPr lang="en-IN" sz="1800" cap="none" dirty="0">
                <a:latin typeface="Times New Roman" panose="02020603050405020304" pitchFamily="18" charset="0"/>
                <a:cs typeface="Times New Roman" panose="02020603050405020304" pitchFamily="18" charset="0"/>
              </a:rPr>
              <a:t>– Data is separated by using filters, slicers year wise, country wise, range wise and so on.</a:t>
            </a:r>
          </a:p>
          <a:p>
            <a:r>
              <a:rPr lang="en-IN" sz="2000" b="1" dirty="0">
                <a:latin typeface="Times New Roman" panose="02020603050405020304" pitchFamily="18" charset="0"/>
                <a:cs typeface="Times New Roman" panose="02020603050405020304" pitchFamily="18" charset="0"/>
              </a:rPr>
              <a:t>Data Visualization </a:t>
            </a:r>
            <a:r>
              <a:rPr lang="en-IN" sz="1800" cap="none" dirty="0">
                <a:latin typeface="Times New Roman" panose="02020603050405020304" pitchFamily="18" charset="0"/>
                <a:cs typeface="Times New Roman" panose="02020603050405020304" pitchFamily="18" charset="0"/>
              </a:rPr>
              <a:t>– Created interactive dashboard of the whole data, so that we can check most of thing on single click.</a:t>
            </a:r>
          </a:p>
        </p:txBody>
      </p:sp>
    </p:spTree>
    <p:extLst>
      <p:ext uri="{BB962C8B-B14F-4D97-AF65-F5344CB8AC3E}">
        <p14:creationId xmlns:p14="http://schemas.microsoft.com/office/powerpoint/2010/main" val="379220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4F2D-CFCC-4C84-828B-9866D5F4CD35}"/>
              </a:ext>
            </a:extLst>
          </p:cNvPr>
          <p:cNvSpPr>
            <a:spLocks noGrp="1"/>
          </p:cNvSpPr>
          <p:nvPr>
            <p:ph type="title"/>
          </p:nvPr>
        </p:nvSpPr>
        <p:spPr>
          <a:xfrm>
            <a:off x="860181" y="134988"/>
            <a:ext cx="10471637" cy="833717"/>
          </a:xfrm>
        </p:spPr>
        <p:txBody>
          <a:bodyPr/>
          <a:lstStyle/>
          <a:p>
            <a:r>
              <a:rPr lang="en-IN" dirty="0">
                <a:latin typeface="Times New Roman" panose="02020603050405020304" pitchFamily="18" charset="0"/>
                <a:cs typeface="Times New Roman" panose="02020603050405020304" pitchFamily="18" charset="0"/>
              </a:rPr>
              <a:t>Growth in market</a:t>
            </a:r>
          </a:p>
        </p:txBody>
      </p:sp>
      <p:sp>
        <p:nvSpPr>
          <p:cNvPr id="3" name="Content Placeholder 2">
            <a:extLst>
              <a:ext uri="{FF2B5EF4-FFF2-40B4-BE49-F238E27FC236}">
                <a16:creationId xmlns:a16="http://schemas.microsoft.com/office/drawing/2014/main" id="{3DC0BB82-B760-4149-8201-D85ADD9A1EA4}"/>
              </a:ext>
            </a:extLst>
          </p:cNvPr>
          <p:cNvSpPr>
            <a:spLocks noGrp="1"/>
          </p:cNvSpPr>
          <p:nvPr>
            <p:ph idx="1"/>
          </p:nvPr>
        </p:nvSpPr>
        <p:spPr>
          <a:xfrm>
            <a:off x="56367" y="1095763"/>
            <a:ext cx="9493624" cy="565983"/>
          </a:xfrm>
        </p:spPr>
        <p:txBody>
          <a:bodyPr/>
          <a:lstStyle/>
          <a:p>
            <a:r>
              <a:rPr lang="en-IN" dirty="0">
                <a:latin typeface="Times New Roman" panose="02020603050405020304" pitchFamily="18" charset="0"/>
                <a:cs typeface="Times New Roman" panose="02020603050405020304" pitchFamily="18" charset="0"/>
              </a:rPr>
              <a:t>Almost more than 1000 restaurants are opened each year.</a:t>
            </a: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A9CD363A-18EE-4560-BB06-A9A68906526A}"/>
              </a:ext>
            </a:extLst>
          </p:cNvPr>
          <p:cNvGraphicFramePr>
            <a:graphicFrameLocks/>
          </p:cNvGraphicFramePr>
          <p:nvPr>
            <p:extLst>
              <p:ext uri="{D42A27DB-BD31-4B8C-83A1-F6EECF244321}">
                <p14:modId xmlns:p14="http://schemas.microsoft.com/office/powerpoint/2010/main" val="3646211756"/>
              </p:ext>
            </p:extLst>
          </p:nvPr>
        </p:nvGraphicFramePr>
        <p:xfrm>
          <a:off x="2195313" y="2374959"/>
          <a:ext cx="7082116" cy="3702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831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F110-1AA9-4641-AD06-CFD648AE5B2A}"/>
              </a:ext>
            </a:extLst>
          </p:cNvPr>
          <p:cNvSpPr>
            <a:spLocks noGrp="1"/>
          </p:cNvSpPr>
          <p:nvPr>
            <p:ph type="title"/>
          </p:nvPr>
        </p:nvSpPr>
        <p:spPr>
          <a:xfrm>
            <a:off x="913775" y="134471"/>
            <a:ext cx="10364451" cy="851647"/>
          </a:xfrm>
        </p:spPr>
        <p:txBody>
          <a:bodyPr/>
          <a:lstStyle/>
          <a:p>
            <a:r>
              <a:rPr lang="en-IN" dirty="0">
                <a:latin typeface="Times New Roman" panose="02020603050405020304" pitchFamily="18" charset="0"/>
                <a:cs typeface="Times New Roman" panose="02020603050405020304" pitchFamily="18" charset="0"/>
              </a:rPr>
              <a:t>Customer View </a:t>
            </a:r>
          </a:p>
        </p:txBody>
      </p:sp>
      <p:sp>
        <p:nvSpPr>
          <p:cNvPr id="3" name="Content Placeholder 2">
            <a:extLst>
              <a:ext uri="{FF2B5EF4-FFF2-40B4-BE49-F238E27FC236}">
                <a16:creationId xmlns:a16="http://schemas.microsoft.com/office/drawing/2014/main" id="{E8D3C705-2FBE-4E53-8593-7A4DF523D69D}"/>
              </a:ext>
            </a:extLst>
          </p:cNvPr>
          <p:cNvSpPr>
            <a:spLocks noGrp="1"/>
          </p:cNvSpPr>
          <p:nvPr>
            <p:ph idx="1"/>
          </p:nvPr>
        </p:nvSpPr>
        <p:spPr>
          <a:xfrm>
            <a:off x="913775" y="4939552"/>
            <a:ext cx="10364452" cy="851648"/>
          </a:xfrm>
        </p:spPr>
        <p:txBody>
          <a:bodyPr>
            <a:normAutofit/>
          </a:bodyPr>
          <a:lstStyle/>
          <a:p>
            <a:r>
              <a:rPr lang="en-IN" cap="none" dirty="0">
                <a:latin typeface="Times New Roman" panose="02020603050405020304" pitchFamily="18" charset="0"/>
                <a:cs typeface="Times New Roman" panose="02020603050405020304" pitchFamily="18" charset="0"/>
              </a:rPr>
              <a:t>Philippines defeating all countries in terms of ratings.</a:t>
            </a:r>
          </a:p>
          <a:p>
            <a:r>
              <a:rPr lang="en-IN" cap="none" dirty="0">
                <a:latin typeface="Times New Roman" panose="02020603050405020304" pitchFamily="18" charset="0"/>
                <a:cs typeface="Times New Roman" panose="02020603050405020304" pitchFamily="18" charset="0"/>
              </a:rPr>
              <a:t>Whereas India is at the bottom of the list on scale of average ratings.</a:t>
            </a:r>
          </a:p>
        </p:txBody>
      </p:sp>
      <p:graphicFrame>
        <p:nvGraphicFramePr>
          <p:cNvPr id="4" name="Chart 3">
            <a:extLst>
              <a:ext uri="{FF2B5EF4-FFF2-40B4-BE49-F238E27FC236}">
                <a16:creationId xmlns:a16="http://schemas.microsoft.com/office/drawing/2014/main" id="{E93CCF65-9A1A-4AE1-A4D8-9DBAA6535D51}"/>
              </a:ext>
            </a:extLst>
          </p:cNvPr>
          <p:cNvGraphicFramePr>
            <a:graphicFrameLocks/>
          </p:cNvGraphicFramePr>
          <p:nvPr>
            <p:extLst>
              <p:ext uri="{D42A27DB-BD31-4B8C-83A1-F6EECF244321}">
                <p14:modId xmlns:p14="http://schemas.microsoft.com/office/powerpoint/2010/main" val="3000134881"/>
              </p:ext>
            </p:extLst>
          </p:nvPr>
        </p:nvGraphicFramePr>
        <p:xfrm>
          <a:off x="627529" y="1757082"/>
          <a:ext cx="11312425" cy="29673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55735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716</TotalTime>
  <Words>1051</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Times New Roman</vt:lpstr>
      <vt:lpstr>Parcel</vt:lpstr>
      <vt:lpstr>Zomato Data Analysis</vt:lpstr>
      <vt:lpstr>About Zomato</vt:lpstr>
      <vt:lpstr>Project Aim</vt:lpstr>
      <vt:lpstr>How Zomato works </vt:lpstr>
      <vt:lpstr>Data overview and data cleaning</vt:lpstr>
      <vt:lpstr>Data cleaning</vt:lpstr>
      <vt:lpstr>Methodology</vt:lpstr>
      <vt:lpstr>Growth in market</vt:lpstr>
      <vt:lpstr>Customer View </vt:lpstr>
      <vt:lpstr>Analysis of  Cuisines</vt:lpstr>
      <vt:lpstr>Types of Bookings</vt:lpstr>
      <vt:lpstr>Analysis</vt:lpstr>
      <vt:lpstr>Countries Demanded on basis of votes</vt:lpstr>
      <vt:lpstr>Distribution of number of restaurants among different price in all countries</vt:lpstr>
      <vt:lpstr>Country selection for opening new restaurant </vt:lpstr>
      <vt:lpstr>Country wise expenditure</vt:lpstr>
      <vt:lpstr>Dashboard</vt:lpstr>
      <vt:lpstr>Recommendation for opening new restaurants</vt:lpstr>
      <vt:lpstr>Recommendations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ajay sikarwar</dc:creator>
  <cp:lastModifiedBy>ajay sikarwar</cp:lastModifiedBy>
  <cp:revision>56</cp:revision>
  <dcterms:created xsi:type="dcterms:W3CDTF">2024-08-07T13:00:46Z</dcterms:created>
  <dcterms:modified xsi:type="dcterms:W3CDTF">2024-10-05T18:54:19Z</dcterms:modified>
</cp:coreProperties>
</file>