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alibri" pitchFamily="34" charset="0"/>
      <p:regular r:id="rId19"/>
      <p:bold r:id="rId20"/>
      <p:italic r:id="rId21"/>
      <p:boldItalic r:id="rId22"/>
    </p:embeddedFont>
    <p:embeddedFont>
      <p:font typeface="Quattrocento Sans" charset="0"/>
      <p:regular r:id="rId23"/>
      <p:bold r:id="rId24"/>
      <p:italic r:id="rId25"/>
      <p:boldItalic r:id="rId26"/>
    </p:embeddedFont>
    <p:embeddedFont>
      <p:font typeface="Arial Black"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5" d="100"/>
          <a:sy n="85" d="100"/>
        </p:scale>
        <p:origin x="-708"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ee9d47f6e1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ee9d47f6e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
          <p:cNvSpPr/>
          <p:nvPr/>
        </p:nvSpPr>
        <p:spPr>
          <a:xfrm>
            <a:off x="246762" y="4621311"/>
            <a:ext cx="11698476" cy="15081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20" name="Google Shape;20;p2"/>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1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0" name="Google Shape;90;p12"/>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a:spLocks noGrp="1"/>
          </p:cNvSpPr>
          <p:nvPr>
            <p:ph type="pic" idx="2"/>
          </p:nvPr>
        </p:nvSpPr>
        <p:spPr>
          <a:xfrm>
            <a:off x="5384893" y="987427"/>
            <a:ext cx="6172200" cy="4873625"/>
          </a:xfrm>
          <a:prstGeom prst="rect">
            <a:avLst/>
          </a:prstGeom>
          <a:noFill/>
          <a:ln>
            <a:noFill/>
          </a:ln>
        </p:spPr>
      </p:sp>
      <p:sp>
        <p:nvSpPr>
          <p:cNvPr id="94" name="Google Shape;94;p13"/>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1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1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0" name="Google Shape;100;p14"/>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1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4" name="Google Shape;104;p1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15"/>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7"/>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2" name="Google Shape;52;p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5" name="Google Shape;55;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9" name="Google Shape;59;p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9"/>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1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10"/>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10"/>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5" name="Google Shape;75;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10"/>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190" name="Google Shape;190;p2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55000" lnSpcReduction="20000"/>
          </a:bodyPr>
          <a:lstStyle/>
          <a:p>
            <a:pPr marL="228600" lvl="0" indent="-152400" algn="just" rtl="0">
              <a:lnSpc>
                <a:spcPct val="90000"/>
              </a:lnSpc>
              <a:spcBef>
                <a:spcPts val="0"/>
              </a:spcBef>
              <a:spcAft>
                <a:spcPts val="0"/>
              </a:spcAft>
              <a:buSzPct val="100000"/>
              <a:buChar char="❖"/>
            </a:pPr>
            <a:r>
              <a:rPr lang="en-US" dirty="0"/>
              <a:t>The requirement of the resources for designing and developing are as follows </a:t>
            </a:r>
            <a:endParaRPr lang="en-US" dirty="0" smtClean="0"/>
          </a:p>
          <a:p>
            <a:pPr marL="228600" lvl="0" indent="-152400" algn="just" rtl="0">
              <a:lnSpc>
                <a:spcPct val="90000"/>
              </a:lnSpc>
              <a:spcBef>
                <a:spcPts val="0"/>
              </a:spcBef>
              <a:spcAft>
                <a:spcPts val="0"/>
              </a:spcAft>
              <a:buSzPct val="100000"/>
              <a:buNone/>
            </a:pPr>
            <a:endParaRPr/>
          </a:p>
          <a:p>
            <a:pPr marL="971550" lvl="1" indent="-514350">
              <a:spcBef>
                <a:spcPts val="0"/>
              </a:spcBef>
              <a:buNone/>
            </a:pPr>
            <a:r>
              <a:rPr lang="en-US" sz="3200" dirty="0"/>
              <a:t>1. Solidity</a:t>
            </a:r>
            <a:endParaRPr sz="3200"/>
          </a:p>
          <a:p>
            <a:pPr marL="971550" lvl="1" indent="-514350">
              <a:spcBef>
                <a:spcPts val="0"/>
              </a:spcBef>
              <a:buNone/>
            </a:pPr>
            <a:r>
              <a:rPr lang="en-US" sz="3200" dirty="0"/>
              <a:t>2. </a:t>
            </a:r>
            <a:r>
              <a:rPr lang="en-US" sz="3200" dirty="0" err="1"/>
              <a:t>Javascript</a:t>
            </a:r>
            <a:r>
              <a:rPr lang="en-US" sz="3200" dirty="0"/>
              <a:t> </a:t>
            </a:r>
            <a:endParaRPr sz="3200"/>
          </a:p>
          <a:p>
            <a:pPr marL="971550" lvl="1" indent="-514350">
              <a:spcBef>
                <a:spcPts val="0"/>
              </a:spcBef>
              <a:buNone/>
            </a:pPr>
            <a:r>
              <a:rPr lang="en-US" sz="3200" dirty="0"/>
              <a:t>3. React </a:t>
            </a:r>
            <a:endParaRPr sz="3200"/>
          </a:p>
          <a:p>
            <a:pPr marL="971550" lvl="1" indent="-514350">
              <a:spcBef>
                <a:spcPts val="0"/>
              </a:spcBef>
              <a:buNone/>
            </a:pPr>
            <a:r>
              <a:rPr lang="en-US" sz="3200" dirty="0"/>
              <a:t>4. Node </a:t>
            </a:r>
            <a:r>
              <a:rPr lang="en-US" sz="3200" dirty="0" err="1"/>
              <a:t>js</a:t>
            </a:r>
            <a:r>
              <a:rPr lang="en-US" sz="3200" dirty="0"/>
              <a:t> </a:t>
            </a:r>
            <a:endParaRPr sz="3200"/>
          </a:p>
          <a:p>
            <a:pPr marL="971550" lvl="1" indent="-514350">
              <a:spcBef>
                <a:spcPts val="0"/>
              </a:spcBef>
              <a:buNone/>
            </a:pPr>
            <a:r>
              <a:rPr lang="en-US" sz="3200" dirty="0"/>
              <a:t>5. Truffle </a:t>
            </a:r>
            <a:endParaRPr sz="3200"/>
          </a:p>
          <a:p>
            <a:pPr marL="971550" lvl="1" indent="-514350">
              <a:spcBef>
                <a:spcPts val="0"/>
              </a:spcBef>
              <a:buNone/>
            </a:pPr>
            <a:r>
              <a:rPr lang="en-US" sz="3200" dirty="0"/>
              <a:t>6. Web3 </a:t>
            </a:r>
            <a:endParaRPr sz="3200"/>
          </a:p>
          <a:p>
            <a:pPr marL="971550" lvl="1" indent="-514350">
              <a:spcBef>
                <a:spcPts val="0"/>
              </a:spcBef>
              <a:buNone/>
            </a:pPr>
            <a:r>
              <a:rPr lang="en-US" sz="3200" dirty="0"/>
              <a:t>7. </a:t>
            </a:r>
            <a:r>
              <a:rPr lang="en-US" sz="3200" dirty="0" err="1"/>
              <a:t>Ganache</a:t>
            </a:r>
            <a:r>
              <a:rPr lang="en-US" sz="3200" dirty="0"/>
              <a:t> </a:t>
            </a:r>
            <a:endParaRPr sz="3200"/>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r>
              <a:rPr lang="en-US" dirty="0"/>
              <a:t>Solidity: Solidity is a programming language used for developing smart contracts on the </a:t>
            </a:r>
            <a:r>
              <a:rPr lang="en-US" dirty="0" err="1"/>
              <a:t>Ethereum</a:t>
            </a:r>
            <a:r>
              <a:rPr lang="en-US" dirty="0"/>
              <a:t> </a:t>
            </a:r>
            <a:r>
              <a:rPr lang="en-US" dirty="0" err="1"/>
              <a:t>blockchain</a:t>
            </a:r>
            <a:r>
              <a:rPr lang="en-US" dirty="0"/>
              <a:t>. It is a contract-oriented, high-level language that is similar to JavaScript and is used to write self-executing contracts with their own code and memory. Solidity can be used to create decentralized applications (</a:t>
            </a:r>
            <a:r>
              <a:rPr lang="en-US" dirty="0" err="1"/>
              <a:t>DApps</a:t>
            </a:r>
            <a:r>
              <a:rPr lang="en-US" dirty="0"/>
              <a:t>) that run on the </a:t>
            </a:r>
            <a:r>
              <a:rPr lang="en-US" dirty="0" err="1"/>
              <a:t>Ethereum</a:t>
            </a:r>
            <a:r>
              <a:rPr lang="en-US" dirty="0"/>
              <a:t> Virtual Machine (EVM). </a:t>
            </a: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r>
              <a:rPr lang="en-US" dirty="0"/>
              <a:t>JavaScript: JavaScript is a high-level, interpreted programming language that is commonly used to create interactive and responsive user interfaces for web applications. It is also used in the development of server-side applications using Node.js. JavaScript allows for the creation of dynamic and interactive elements on web pages and is an essential skill for building modern web applications. </a:t>
            </a:r>
            <a:endParaRPr/>
          </a:p>
          <a:p>
            <a:pPr marL="0" lvl="0" indent="0" algn="just" rtl="0">
              <a:lnSpc>
                <a:spcPct val="90000"/>
              </a:lnSpc>
              <a:spcBef>
                <a:spcPts val="0"/>
              </a:spcBef>
              <a:spcAft>
                <a:spcPts val="0"/>
              </a:spcAft>
              <a:buNone/>
            </a:pPr>
            <a:endParaRPr/>
          </a:p>
          <a:p>
            <a:pPr marL="0" lvl="0" indent="0" algn="just" rtl="0">
              <a:lnSpc>
                <a:spcPct val="90000"/>
              </a:lnSpc>
              <a:spcBef>
                <a:spcPts val="0"/>
              </a:spcBef>
              <a:spcAft>
                <a:spcPts val="0"/>
              </a:spcAft>
              <a:buNone/>
            </a:pPr>
            <a:r>
              <a:rPr lang="en-US" dirty="0"/>
              <a:t>React: React is a JavaScript library for building user interfaces. It is used to create reusable UI components that can be easily manipulated and rendered on a web page. React uses a virtual DOM (Document Object Model) to improve the performance of web applications by reducing the amount of direct manipulation of the actual DOM. React allows developers to create complex, interactive user interfaces with minimal code.</a:t>
            </a:r>
            <a:endParaRPr/>
          </a:p>
        </p:txBody>
      </p:sp>
      <p:sp>
        <p:nvSpPr>
          <p:cNvPr id="191" name="Google Shape;191;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92" name="Google Shape;192;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93" name="Google Shape;193;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ct val="100000"/>
              <a:buFont typeface="Calibri"/>
              <a:buNone/>
            </a:pPr>
            <a:r>
              <a:rPr lang="en-US"/>
              <a:t>Requirement Analysis</a:t>
            </a:r>
            <a:endParaRPr/>
          </a:p>
          <a:p>
            <a:pPr marL="0" lvl="0" indent="0" algn="l" rtl="0">
              <a:spcBef>
                <a:spcPts val="0"/>
              </a:spcBef>
              <a:spcAft>
                <a:spcPts val="0"/>
              </a:spcAft>
              <a:buClr>
                <a:schemeClr val="lt1"/>
              </a:buClr>
              <a:buSzPct val="100000"/>
              <a:buFont typeface="Calibri"/>
              <a:buNone/>
            </a:pPr>
            <a:endParaRPr/>
          </a:p>
        </p:txBody>
      </p:sp>
      <p:sp>
        <p:nvSpPr>
          <p:cNvPr id="199" name="Google Shape;199;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00" name="Google Shape;200;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01" name="Google Shape;201;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02" name="Google Shape;202;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just" rtl="0">
              <a:lnSpc>
                <a:spcPct val="90000"/>
              </a:lnSpc>
              <a:spcBef>
                <a:spcPts val="960"/>
              </a:spcBef>
              <a:spcAft>
                <a:spcPts val="0"/>
              </a:spcAft>
              <a:buSzPct val="100000"/>
              <a:buNone/>
            </a:pPr>
            <a:r>
              <a:rPr lang="en-US" dirty="0"/>
              <a:t>Node.js: Node.js is a JavaScript runtime built on Chrome's V8 JavaScript engine. It is used to run JavaScript on the server-side, allowing for the creation of fast, efficient, and scalable server-side applications. Node.js uses an event-driven, non-blocking I/O model, making it well-suited for </a:t>
            </a:r>
            <a:r>
              <a:rPr lang="en-US" dirty="0" err="1"/>
              <a:t>realtime</a:t>
            </a:r>
            <a:r>
              <a:rPr lang="en-US" dirty="0"/>
              <a:t> applications and data-intensive applications. It also has a large ecosystem of open-source packages, known as </a:t>
            </a:r>
            <a:r>
              <a:rPr lang="en-US" dirty="0" err="1"/>
              <a:t>npm</a:t>
            </a:r>
            <a:r>
              <a:rPr lang="en-US" dirty="0"/>
              <a:t>, which can be easily integrated into the project to add various functionalities. </a:t>
            </a:r>
            <a:endParaRPr/>
          </a:p>
          <a:p>
            <a:pPr marL="228600" lvl="0" indent="-228600" algn="just" rtl="0">
              <a:lnSpc>
                <a:spcPct val="90000"/>
              </a:lnSpc>
              <a:spcBef>
                <a:spcPts val="960"/>
              </a:spcBef>
              <a:spcAft>
                <a:spcPts val="0"/>
              </a:spcAft>
              <a:buSzPct val="100000"/>
              <a:buNone/>
            </a:pPr>
            <a:r>
              <a:rPr lang="en-US" dirty="0"/>
              <a:t>Truffle: Truffle is a development environment, testing framework, and asset pipeline for </a:t>
            </a:r>
            <a:r>
              <a:rPr lang="en-US" dirty="0" err="1"/>
              <a:t>Ethereum</a:t>
            </a:r>
            <a:r>
              <a:rPr lang="en-US" dirty="0"/>
              <a:t>, aimed at making it easier to develop, test, and deploy smart contracts. It provides a suite of tools for compiling and deploying smart contracts, managing contract artifacts, and interacting with the </a:t>
            </a:r>
            <a:r>
              <a:rPr lang="en-US" dirty="0" err="1"/>
              <a:t>Ethereum</a:t>
            </a:r>
            <a:r>
              <a:rPr lang="en-US" dirty="0"/>
              <a:t> network. Truffle also includes a development console for testing and interacting with smart contracts, and a built-in development </a:t>
            </a:r>
            <a:r>
              <a:rPr lang="en-US" dirty="0" err="1"/>
              <a:t>blockchain</a:t>
            </a:r>
            <a:r>
              <a:rPr lang="en-US" dirty="0"/>
              <a:t> (</a:t>
            </a:r>
            <a:r>
              <a:rPr lang="en-US" dirty="0" err="1"/>
              <a:t>Ganache</a:t>
            </a:r>
            <a:r>
              <a:rPr lang="en-US" dirty="0"/>
              <a:t>) for local testing. </a:t>
            </a:r>
            <a:endParaRPr/>
          </a:p>
          <a:p>
            <a:pPr marL="228600" lvl="0" indent="-228600" algn="just" rtl="0">
              <a:lnSpc>
                <a:spcPct val="90000"/>
              </a:lnSpc>
              <a:spcBef>
                <a:spcPts val="960"/>
              </a:spcBef>
              <a:spcAft>
                <a:spcPts val="0"/>
              </a:spcAft>
              <a:buSzPct val="100000"/>
              <a:buNone/>
            </a:pPr>
            <a:r>
              <a:rPr lang="en-US" dirty="0"/>
              <a:t>Web3: Web3.js is a JavaScript library that allows for the interaction with an </a:t>
            </a:r>
            <a:r>
              <a:rPr lang="en-US" dirty="0" err="1"/>
              <a:t>Ethereum</a:t>
            </a:r>
            <a:r>
              <a:rPr lang="en-US" dirty="0"/>
              <a:t> </a:t>
            </a:r>
            <a:r>
              <a:rPr lang="en-US" dirty="0" err="1"/>
              <a:t>blockchain</a:t>
            </a:r>
            <a:r>
              <a:rPr lang="en-US" dirty="0"/>
              <a:t>. It provides a collection of APIs for interacting with the </a:t>
            </a:r>
            <a:r>
              <a:rPr lang="en-US" dirty="0" err="1"/>
              <a:t>Ethereum</a:t>
            </a:r>
            <a:r>
              <a:rPr lang="en-US" dirty="0"/>
              <a:t> network, such as sending transactions, querying the </a:t>
            </a:r>
            <a:r>
              <a:rPr lang="en-US" dirty="0" err="1"/>
              <a:t>blockchain</a:t>
            </a:r>
            <a:r>
              <a:rPr lang="en-US" dirty="0"/>
              <a:t>, and interacting with smart contracts. Web3.js can be used in both client-side and server-side JavaScript applications and is a crucial component for building decentralized applications (</a:t>
            </a:r>
            <a:r>
              <a:rPr lang="en-US" dirty="0" err="1"/>
              <a:t>DApps</a:t>
            </a:r>
            <a:r>
              <a:rPr lang="en-US" dirty="0"/>
              <a:t>) on the </a:t>
            </a:r>
            <a:r>
              <a:rPr lang="en-US" dirty="0" err="1"/>
              <a:t>Ethereum</a:t>
            </a:r>
            <a:r>
              <a:rPr lang="en-US" dirty="0"/>
              <a:t> </a:t>
            </a:r>
            <a:r>
              <a:rPr lang="en-US" dirty="0" err="1"/>
              <a:t>blockchain</a:t>
            </a:r>
            <a:r>
              <a:rPr lang="en-US" dirty="0"/>
              <a:t>. It allows for the creation of a connection between the web application and the </a:t>
            </a:r>
            <a:r>
              <a:rPr lang="en-US" dirty="0" err="1"/>
              <a:t>Ethereum</a:t>
            </a:r>
            <a:r>
              <a:rPr lang="en-US" dirty="0"/>
              <a:t> network, providing the necessary functionality to interact with smart contracts and execute transactions on the </a:t>
            </a:r>
            <a:r>
              <a:rPr lang="en-US" dirty="0" err="1"/>
              <a:t>blockchain</a:t>
            </a:r>
            <a:r>
              <a:rPr lang="en-US" dirty="0"/>
              <a:t>.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208" name="Google Shape;208;p2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09" name="Google Shape;209;p2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10" name="Google Shape;210;p2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11" name="Google Shape;211;p27"/>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70000" lnSpcReduction="20000"/>
          </a:bodyPr>
          <a:lstStyle/>
          <a:p>
            <a:pPr marL="228600" lvl="1" indent="-167640" algn="just" rtl="0">
              <a:lnSpc>
                <a:spcPct val="90000"/>
              </a:lnSpc>
              <a:spcBef>
                <a:spcPts val="0"/>
              </a:spcBef>
              <a:spcAft>
                <a:spcPts val="0"/>
              </a:spcAft>
              <a:buSzPct val="100000"/>
              <a:buFont typeface="Noto Sans Symbols"/>
              <a:buChar char="❖"/>
            </a:pPr>
            <a:r>
              <a:rPr lang="en-US" sz="3200" dirty="0"/>
              <a:t>This project will mainly work on a user-friendly interface for voters to cast their votes, and will ensure the security of voters. The project will be developed using Solidity, JavaScript, React and Node.js. Solidity will be used to write smart contracts that will run on the </a:t>
            </a:r>
            <a:r>
              <a:rPr lang="en-US" sz="3200" dirty="0" err="1"/>
              <a:t>Ethereum</a:t>
            </a:r>
            <a:r>
              <a:rPr lang="en-US" sz="3200" dirty="0"/>
              <a:t> </a:t>
            </a:r>
            <a:r>
              <a:rPr lang="en-US" sz="3200" dirty="0" err="1"/>
              <a:t>blockchain</a:t>
            </a:r>
            <a:r>
              <a:rPr lang="en-US" sz="3200" dirty="0"/>
              <a:t>. JavaScript, React, and Node.js will be used to create the user interface, and to handle the front-end and back-end logic of the application</a:t>
            </a:r>
            <a:r>
              <a:rPr lang="en-US" sz="3200" dirty="0" smtClean="0"/>
              <a:t>.</a:t>
            </a:r>
          </a:p>
          <a:p>
            <a:pPr marL="228600" lvl="1" indent="-167640" algn="just" rtl="0">
              <a:lnSpc>
                <a:spcPct val="90000"/>
              </a:lnSpc>
              <a:spcBef>
                <a:spcPts val="0"/>
              </a:spcBef>
              <a:spcAft>
                <a:spcPts val="0"/>
              </a:spcAft>
              <a:buSzPct val="100000"/>
              <a:buFont typeface="Noto Sans Symbols"/>
              <a:buChar char="❖"/>
            </a:pPr>
            <a:endParaRPr lang="en-US" sz="3200" dirty="0" smtClean="0"/>
          </a:p>
          <a:p>
            <a:pPr marL="228600" lvl="1" indent="-167640" algn="just" rtl="0">
              <a:lnSpc>
                <a:spcPct val="90000"/>
              </a:lnSpc>
              <a:spcBef>
                <a:spcPts val="0"/>
              </a:spcBef>
              <a:spcAft>
                <a:spcPts val="0"/>
              </a:spcAft>
              <a:buSzPct val="100000"/>
              <a:buFont typeface="Noto Sans Symbols"/>
              <a:buChar char="❖"/>
            </a:pPr>
            <a:r>
              <a:rPr lang="en-US" sz="3200" dirty="0" smtClean="0"/>
              <a:t> </a:t>
            </a:r>
            <a:r>
              <a:rPr lang="en-US" sz="3200" dirty="0"/>
              <a:t>The project will make use of Truffle, a development environment, testing framework, and asset pipeline for </a:t>
            </a:r>
            <a:r>
              <a:rPr lang="en-US" sz="3200" dirty="0" err="1"/>
              <a:t>Ethereum</a:t>
            </a:r>
            <a:r>
              <a:rPr lang="en-US" sz="3200" dirty="0"/>
              <a:t>, which will make it easier to develop, test, and deploy smart contracts. The project will also use </a:t>
            </a:r>
            <a:r>
              <a:rPr lang="en-US" sz="3200" dirty="0" err="1"/>
              <a:t>Ganache</a:t>
            </a:r>
            <a:r>
              <a:rPr lang="en-US" sz="3200" dirty="0"/>
              <a:t>, a personal </a:t>
            </a:r>
            <a:r>
              <a:rPr lang="en-US" sz="3200" dirty="0" err="1"/>
              <a:t>blockchain</a:t>
            </a:r>
            <a:r>
              <a:rPr lang="en-US" sz="3200" dirty="0"/>
              <a:t> for </a:t>
            </a:r>
            <a:r>
              <a:rPr lang="en-US" sz="3200" dirty="0" err="1"/>
              <a:t>Ethereum</a:t>
            </a:r>
            <a:r>
              <a:rPr lang="en-US" sz="3200" dirty="0"/>
              <a:t> development, that allows developers to create a private, virtual </a:t>
            </a:r>
            <a:r>
              <a:rPr lang="en-US" sz="3200" dirty="0" err="1"/>
              <a:t>Ethereum</a:t>
            </a:r>
            <a:r>
              <a:rPr lang="en-US" sz="3200" dirty="0"/>
              <a:t> </a:t>
            </a:r>
            <a:r>
              <a:rPr lang="en-US" sz="3200" dirty="0" err="1"/>
              <a:t>blockchain</a:t>
            </a:r>
            <a:r>
              <a:rPr lang="en-US" sz="3200" dirty="0"/>
              <a:t> for testing and development purposes</a:t>
            </a:r>
            <a:r>
              <a:rPr lang="en-US" sz="3200" dirty="0" smtClean="0"/>
              <a:t>.</a:t>
            </a:r>
          </a:p>
          <a:p>
            <a:pPr marL="228600" lvl="1" indent="-167640" algn="just" rtl="0">
              <a:lnSpc>
                <a:spcPct val="90000"/>
              </a:lnSpc>
              <a:spcBef>
                <a:spcPts val="0"/>
              </a:spcBef>
              <a:spcAft>
                <a:spcPts val="0"/>
              </a:spcAft>
              <a:buSzPct val="100000"/>
              <a:buNone/>
            </a:pPr>
            <a:r>
              <a:rPr lang="en-US" sz="3200" dirty="0" smtClean="0"/>
              <a:t> </a:t>
            </a:r>
          </a:p>
          <a:p>
            <a:pPr marL="228600" lvl="1" indent="-167640" algn="just" rtl="0">
              <a:lnSpc>
                <a:spcPct val="90000"/>
              </a:lnSpc>
              <a:spcBef>
                <a:spcPts val="0"/>
              </a:spcBef>
              <a:spcAft>
                <a:spcPts val="0"/>
              </a:spcAft>
              <a:buSzPct val="100000"/>
              <a:buFont typeface="Noto Sans Symbols"/>
              <a:buChar char="❖"/>
            </a:pPr>
            <a:r>
              <a:rPr lang="en-US" sz="3200" dirty="0" smtClean="0"/>
              <a:t>The </a:t>
            </a:r>
            <a:r>
              <a:rPr lang="en-US" sz="3200" dirty="0"/>
              <a:t>smart contracts will be responsible for counting the votes and reporting the results. The contract will be programmed to automatically count the votes and update the results in real-time, providing transparency and eliminating the need for manual counting. The system will also ensure the anonymity and privacy of voters by using zero-knowledge proofs, which allow for the verification of voter identity without revealing any personal information. </a:t>
            </a:r>
            <a:endParaRPr lang="en-US" sz="3200" dirty="0" smtClean="0"/>
          </a:p>
          <a:p>
            <a:pPr marL="228600" lvl="1" indent="-167640" algn="just" rtl="0">
              <a:lnSpc>
                <a:spcPct val="90000"/>
              </a:lnSpc>
              <a:spcBef>
                <a:spcPts val="0"/>
              </a:spcBef>
              <a:spcAft>
                <a:spcPts val="0"/>
              </a:spcAft>
              <a:buSzPct val="100000"/>
              <a:buFont typeface="Noto Sans Symbols"/>
              <a:buChar char="❖"/>
            </a:pPr>
            <a:endParaRPr lang="en-US" sz="3200" dirty="0" smtClean="0"/>
          </a:p>
          <a:p>
            <a:pPr marL="228600" lvl="1" indent="-167640" algn="just" rtl="0">
              <a:lnSpc>
                <a:spcPct val="90000"/>
              </a:lnSpc>
              <a:spcBef>
                <a:spcPts val="0"/>
              </a:spcBef>
              <a:spcAft>
                <a:spcPts val="0"/>
              </a:spcAft>
              <a:buSzPct val="100000"/>
              <a:buFont typeface="Noto Sans Symbols"/>
              <a:buChar char="❖"/>
            </a:pPr>
            <a:r>
              <a:rPr lang="en-US" sz="3200" dirty="0" smtClean="0"/>
              <a:t>The </a:t>
            </a:r>
            <a:r>
              <a:rPr lang="en-US" sz="3200" dirty="0"/>
              <a:t>system will also use Web3.js, a JavaScript library that allows for the interaction with the </a:t>
            </a:r>
            <a:r>
              <a:rPr lang="en-US" sz="3200" dirty="0" err="1"/>
              <a:t>Ethereum</a:t>
            </a:r>
            <a:r>
              <a:rPr lang="en-US" sz="3200" dirty="0"/>
              <a:t> </a:t>
            </a:r>
            <a:r>
              <a:rPr lang="en-US" sz="3200" dirty="0" err="1"/>
              <a:t>blockchain</a:t>
            </a:r>
            <a:r>
              <a:rPr lang="en-US" sz="3200" dirty="0"/>
              <a:t>; it provides a collection of APIs for interacting with the </a:t>
            </a:r>
            <a:r>
              <a:rPr lang="en-US" sz="3200" dirty="0" err="1"/>
              <a:t>Ethereum</a:t>
            </a:r>
            <a:r>
              <a:rPr lang="en-US" sz="3200" dirty="0"/>
              <a:t> network, such as sending transactions. </a:t>
            </a:r>
            <a:endParaRPr/>
          </a:p>
          <a:p>
            <a:pPr marL="228600" lvl="0" indent="-228600" algn="just" rtl="0">
              <a:lnSpc>
                <a:spcPct val="90000"/>
              </a:lnSpc>
              <a:spcBef>
                <a:spcPts val="960"/>
              </a:spcBef>
              <a:spcAft>
                <a:spcPts val="0"/>
              </a:spcAft>
              <a:buSzPct val="100000"/>
              <a:buNone/>
            </a:pP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217" name="Google Shape;217;p2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sz="2800" dirty="0"/>
              <a:t>The </a:t>
            </a:r>
            <a:r>
              <a:rPr lang="en-US" sz="2800" dirty="0" err="1"/>
              <a:t>blockchain</a:t>
            </a:r>
            <a:r>
              <a:rPr lang="en-US" sz="2800" dirty="0"/>
              <a:t>-based voting system will provide a secure, transparent, and tamper-proof system for conducting elections. It will also increase voter turnout by making the voting process more convenient and accessible. The use of smart contracts will automate the counting and reporting of votes, providing real-time results and eliminating the need for manual counting. The system will also ensure the anonymity and privacy of voters. </a:t>
            </a:r>
            <a:endParaRPr sz="2800"/>
          </a:p>
        </p:txBody>
      </p:sp>
      <p:sp>
        <p:nvSpPr>
          <p:cNvPr id="218" name="Google Shape;218;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19" name="Google Shape;219;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220" name="Google Shape;220;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 and Limitation</a:t>
            </a:r>
            <a:endParaRPr/>
          </a:p>
        </p:txBody>
      </p:sp>
      <p:sp>
        <p:nvSpPr>
          <p:cNvPr id="226" name="Google Shape;226;p2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sz="2800" dirty="0"/>
              <a:t>This </a:t>
            </a:r>
            <a:r>
              <a:rPr lang="en-US" sz="2800" dirty="0" err="1"/>
              <a:t>blockchain</a:t>
            </a:r>
            <a:r>
              <a:rPr lang="en-US" sz="2800" dirty="0"/>
              <a:t>-based voting system will provide a secure, transparent, and tamper-proof system for conducting elections. It will also increase voter turnout by making the voting process more convenient and accessible. The use of smart contracts will automate the counting and reporting of votes, providing real-time results and eliminating the need for manual counting. The system will also ensure the anonymity and privacy of voters, which is an important feature of a modern voting system. </a:t>
            </a:r>
            <a:endParaRPr sz="2800"/>
          </a:p>
        </p:txBody>
      </p:sp>
      <p:sp>
        <p:nvSpPr>
          <p:cNvPr id="227" name="Google Shape;227;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28" name="Google Shape;228;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29" name="Google Shape;229;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Q&amp;A</a:t>
            </a:r>
            <a:endParaRPr sz="20000" b="1" i="0" u="none" strike="noStrike" cap="none">
              <a:solidFill>
                <a:srgbClr val="6D9BC1"/>
              </a:solidFill>
              <a:latin typeface="Quattrocento Sans"/>
              <a:ea typeface="Quattrocento Sans"/>
              <a:cs typeface="Quattrocento Sans"/>
              <a:sym typeface="Quattrocento Sans"/>
            </a:endParaRPr>
          </a:p>
        </p:txBody>
      </p:sp>
      <p:sp>
        <p:nvSpPr>
          <p:cNvPr id="235" name="Google Shape;235;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36" name="Google Shape;236;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37" name="Google Shape;237;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p:nvPr/>
        </p:nvSpPr>
        <p:spPr>
          <a:xfrm>
            <a:off x="91888" y="1843951"/>
            <a:ext cx="12008224" cy="31700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solidFill>
                  <a:srgbClr val="6D9BC1"/>
                </a:solidFill>
                <a:latin typeface="Quattrocento Sans"/>
                <a:ea typeface="Quattrocento Sans"/>
                <a:cs typeface="Quattrocento Sans"/>
                <a:sym typeface="Quattrocento Sans"/>
              </a:rPr>
              <a:t>THANKS</a:t>
            </a:r>
            <a:endParaRPr sz="20000" b="1" i="0" u="none" strike="noStrike" cap="none">
              <a:solidFill>
                <a:srgbClr val="6D9BC1"/>
              </a:solidFill>
              <a:latin typeface="Quattrocento Sans"/>
              <a:ea typeface="Quattrocento Sans"/>
              <a:cs typeface="Quattrocento Sans"/>
              <a:sym typeface="Quattrocento Sans"/>
            </a:endParaRPr>
          </a:p>
        </p:txBody>
      </p:sp>
      <p:sp>
        <p:nvSpPr>
          <p:cNvPr id="243" name="Google Shape;243;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244" name="Google Shape;244;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245" name="Google Shape;245;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8200" y="2405576"/>
            <a:ext cx="10515600" cy="18601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6480"/>
              <a:buFont typeface="Calibri"/>
              <a:buNone/>
            </a:pPr>
            <a:r>
              <a:rPr lang="en-US" sz="5380"/>
              <a:t>Blockchain Based Voting Decentralized App</a:t>
            </a:r>
            <a:endParaRPr sz="5380"/>
          </a:p>
        </p:txBody>
      </p:sp>
      <p:sp>
        <p:nvSpPr>
          <p:cNvPr id="121" name="Google Shape;121;p1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a:t>Submitted to: </a:t>
            </a:r>
            <a:endParaRPr/>
          </a:p>
          <a:p>
            <a:pPr marL="0" lvl="0" indent="0" algn="r" rtl="0">
              <a:lnSpc>
                <a:spcPct val="150000"/>
              </a:lnSpc>
              <a:spcBef>
                <a:spcPts val="600"/>
              </a:spcBef>
              <a:spcAft>
                <a:spcPts val="0"/>
              </a:spcAft>
              <a:buSzPct val="100000"/>
              <a:buNone/>
            </a:pPr>
            <a:r>
              <a:rPr lang="en-US"/>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a:t>Supervised by:</a:t>
            </a:r>
            <a:br>
              <a:rPr lang="en-US" sz="3200"/>
            </a:br>
            <a:r>
              <a:rPr lang="en-US" sz="3200"/>
              <a:t>Prof.Priyanka Jangde</a:t>
            </a:r>
            <a:endParaRPr sz="3200"/>
          </a:p>
        </p:txBody>
      </p:sp>
      <p:sp>
        <p:nvSpPr>
          <p:cNvPr id="127" name="Google Shape;127;p18"/>
          <p:cNvSpPr txBox="1">
            <a:spLocks noGrp="1"/>
          </p:cNvSpPr>
          <p:nvPr>
            <p:ph type="body" idx="1"/>
          </p:nvPr>
        </p:nvSpPr>
        <p:spPr>
          <a:xfrm>
            <a:off x="5709424" y="2025748"/>
            <a:ext cx="5883308" cy="2827606"/>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ct val="100000"/>
              <a:buNone/>
            </a:pPr>
            <a:r>
              <a:rPr lang="en-US" dirty="0"/>
              <a:t>Team Members</a:t>
            </a:r>
            <a:endParaRPr/>
          </a:p>
          <a:p>
            <a:pPr marL="0" lvl="0" indent="0" algn="l" rtl="0">
              <a:lnSpc>
                <a:spcPct val="100000"/>
              </a:lnSpc>
              <a:spcBef>
                <a:spcPts val="0"/>
              </a:spcBef>
              <a:spcAft>
                <a:spcPts val="0"/>
              </a:spcAft>
              <a:buSzPct val="100000"/>
              <a:buNone/>
            </a:pPr>
            <a:r>
              <a:rPr lang="en-US" sz="3000" dirty="0" smtClean="0"/>
              <a:t>1.Abhinav Nagar	(0827CS201010</a:t>
            </a:r>
            <a:r>
              <a:rPr lang="en-US" sz="3000" dirty="0"/>
              <a:t>) </a:t>
            </a:r>
            <a:endParaRPr lang="en-US" sz="3000" dirty="0" smtClean="0"/>
          </a:p>
          <a:p>
            <a:pPr marL="0" lvl="0" indent="0" algn="l" rtl="0">
              <a:lnSpc>
                <a:spcPct val="100000"/>
              </a:lnSpc>
              <a:spcBef>
                <a:spcPts val="0"/>
              </a:spcBef>
              <a:spcAft>
                <a:spcPts val="0"/>
              </a:spcAft>
              <a:buSzPct val="100000"/>
              <a:buNone/>
            </a:pPr>
            <a:r>
              <a:rPr lang="en-US" sz="3000" dirty="0" smtClean="0"/>
              <a:t>2.Ajay </a:t>
            </a:r>
            <a:r>
              <a:rPr lang="en-US" sz="3000" dirty="0" err="1"/>
              <a:t>Sonere</a:t>
            </a:r>
            <a:r>
              <a:rPr lang="en-US" sz="3000" dirty="0"/>
              <a:t> </a:t>
            </a:r>
            <a:r>
              <a:rPr lang="en-US" sz="3000" dirty="0" smtClean="0"/>
              <a:t>	(0827CS201019)</a:t>
            </a:r>
          </a:p>
          <a:p>
            <a:pPr marL="0" lvl="0" indent="0">
              <a:lnSpc>
                <a:spcPct val="100000"/>
              </a:lnSpc>
              <a:spcBef>
                <a:spcPts val="0"/>
              </a:spcBef>
              <a:buSzPct val="100000"/>
            </a:pPr>
            <a:r>
              <a:rPr lang="en-US" sz="2800" dirty="0" smtClean="0"/>
              <a:t>3.Ankit </a:t>
            </a:r>
            <a:r>
              <a:rPr lang="en-US" sz="2800" dirty="0" err="1" smtClean="0"/>
              <a:t>Buade</a:t>
            </a:r>
            <a:r>
              <a:rPr lang="en-US" sz="2800" dirty="0" smtClean="0"/>
              <a:t> 	(0827CS201033)</a:t>
            </a:r>
            <a:endParaRPr sz="2800"/>
          </a:p>
          <a:p>
            <a:pPr marL="0" lvl="0" indent="0" algn="l" rtl="0">
              <a:lnSpc>
                <a:spcPct val="120000"/>
              </a:lnSpc>
              <a:spcBef>
                <a:spcPts val="0"/>
              </a:spcBef>
              <a:spcAft>
                <a:spcPts val="0"/>
              </a:spcAft>
              <a:buSzPct val="100000"/>
              <a:buNone/>
            </a:pPr>
            <a:endParaRPr/>
          </a:p>
        </p:txBody>
      </p:sp>
      <p:sp>
        <p:nvSpPr>
          <p:cNvPr id="128" name="Google Shape;128;p1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29" name="Google Shape;129;p1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30" name="Google Shape;130;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36" name="Google Shape;136;p1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ct val="100000"/>
              <a:buChar char="❖"/>
            </a:pPr>
            <a:r>
              <a:rPr lang="en-US" dirty="0"/>
              <a:t>Abstract</a:t>
            </a:r>
            <a:endParaRPr/>
          </a:p>
          <a:p>
            <a:pPr marL="228600" lvl="0" indent="-228600" algn="just" rtl="0">
              <a:lnSpc>
                <a:spcPct val="90000"/>
              </a:lnSpc>
              <a:spcBef>
                <a:spcPts val="816"/>
              </a:spcBef>
              <a:spcAft>
                <a:spcPts val="0"/>
              </a:spcAft>
              <a:buSzPct val="100000"/>
              <a:buChar char="❖"/>
            </a:pPr>
            <a:r>
              <a:rPr lang="en-US" dirty="0"/>
              <a:t>Introduction</a:t>
            </a:r>
            <a:endParaRPr/>
          </a:p>
          <a:p>
            <a:pPr marL="228600" lvl="0" indent="-228600" algn="just" rtl="0">
              <a:lnSpc>
                <a:spcPct val="90000"/>
              </a:lnSpc>
              <a:spcBef>
                <a:spcPts val="816"/>
              </a:spcBef>
              <a:spcAft>
                <a:spcPts val="0"/>
              </a:spcAft>
              <a:buSzPct val="100000"/>
              <a:buChar char="❖"/>
            </a:pPr>
            <a:r>
              <a:rPr lang="en-US" dirty="0"/>
              <a:t>Problem Statement</a:t>
            </a:r>
            <a:endParaRPr/>
          </a:p>
          <a:p>
            <a:pPr marL="228600" lvl="0" indent="-228600" algn="just" rtl="0">
              <a:lnSpc>
                <a:spcPct val="90000"/>
              </a:lnSpc>
              <a:spcBef>
                <a:spcPts val="816"/>
              </a:spcBef>
              <a:spcAft>
                <a:spcPts val="0"/>
              </a:spcAft>
              <a:buSzPct val="100000"/>
              <a:buChar char="❖"/>
            </a:pPr>
            <a:r>
              <a:rPr lang="en-US" dirty="0"/>
              <a:t>Survey of Existing Systems</a:t>
            </a:r>
            <a:endParaRPr/>
          </a:p>
          <a:p>
            <a:pPr marL="228600" lvl="0" indent="-228600" algn="just" rtl="0">
              <a:lnSpc>
                <a:spcPct val="90000"/>
              </a:lnSpc>
              <a:spcBef>
                <a:spcPts val="816"/>
              </a:spcBef>
              <a:spcAft>
                <a:spcPts val="0"/>
              </a:spcAft>
              <a:buSzPct val="100000"/>
              <a:buChar char="❖"/>
            </a:pPr>
            <a:r>
              <a:rPr lang="en-US" dirty="0"/>
              <a:t>Project Objectives</a:t>
            </a:r>
            <a:endParaRPr/>
          </a:p>
          <a:p>
            <a:pPr marL="228600" lvl="0" indent="-228600" algn="just" rtl="0">
              <a:lnSpc>
                <a:spcPct val="90000"/>
              </a:lnSpc>
              <a:spcBef>
                <a:spcPts val="816"/>
              </a:spcBef>
              <a:spcAft>
                <a:spcPts val="0"/>
              </a:spcAft>
              <a:buSzPct val="100000"/>
              <a:buChar char="❖"/>
            </a:pPr>
            <a:r>
              <a:rPr lang="en-US" dirty="0"/>
              <a:t>Requirement Analysis</a:t>
            </a:r>
            <a:endParaRPr/>
          </a:p>
          <a:p>
            <a:pPr marL="228600" lvl="0" indent="-228600" algn="just" rtl="0">
              <a:lnSpc>
                <a:spcPct val="90000"/>
              </a:lnSpc>
              <a:spcBef>
                <a:spcPts val="816"/>
              </a:spcBef>
              <a:spcAft>
                <a:spcPts val="0"/>
              </a:spcAft>
              <a:buSzPct val="100000"/>
              <a:buChar char="❖"/>
            </a:pPr>
            <a:r>
              <a:rPr lang="en-US" dirty="0"/>
              <a:t>Solution Proposed</a:t>
            </a:r>
            <a:endParaRPr/>
          </a:p>
          <a:p>
            <a:pPr marL="228600" lvl="0" indent="-228600" algn="just" rtl="0">
              <a:lnSpc>
                <a:spcPct val="90000"/>
              </a:lnSpc>
              <a:spcBef>
                <a:spcPts val="816"/>
              </a:spcBef>
              <a:spcAft>
                <a:spcPts val="0"/>
              </a:spcAft>
              <a:buSzPct val="100000"/>
              <a:buChar char="❖"/>
            </a:pPr>
            <a:r>
              <a:rPr lang="en-US" dirty="0" smtClean="0"/>
              <a:t>The </a:t>
            </a:r>
            <a:r>
              <a:rPr lang="en-US" dirty="0"/>
              <a:t>Outcome  Discussion</a:t>
            </a:r>
            <a:endParaRPr/>
          </a:p>
          <a:p>
            <a:pPr marL="228600" lvl="0" indent="-228600" algn="just" rtl="0">
              <a:lnSpc>
                <a:spcPct val="90000"/>
              </a:lnSpc>
              <a:spcBef>
                <a:spcPts val="816"/>
              </a:spcBef>
              <a:spcAft>
                <a:spcPts val="0"/>
              </a:spcAft>
              <a:buSzPct val="100000"/>
              <a:buChar char="❖"/>
            </a:pPr>
            <a:r>
              <a:rPr lang="en-US" dirty="0"/>
              <a:t>Conclusions and Limitations</a:t>
            </a:r>
            <a:endParaRPr/>
          </a:p>
          <a:p>
            <a:pPr marL="228600" lvl="0" indent="-228600" algn="just" rtl="0">
              <a:lnSpc>
                <a:spcPct val="90000"/>
              </a:lnSpc>
              <a:spcBef>
                <a:spcPts val="816"/>
              </a:spcBef>
              <a:spcAft>
                <a:spcPts val="0"/>
              </a:spcAft>
              <a:buSzPct val="100000"/>
              <a:buNone/>
            </a:pPr>
            <a:endParaRPr/>
          </a:p>
        </p:txBody>
      </p:sp>
      <p:sp>
        <p:nvSpPr>
          <p:cNvPr id="137" name="Google Shape;137;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38" name="Google Shape;138;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139" name="Google Shape;139;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5" name="Google Shape;145;p2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3200"/>
              <a:buChar char="❖"/>
            </a:pPr>
            <a:r>
              <a:rPr lang="en-US" dirty="0"/>
              <a:t>Even in the 21st century, online voting is still not possible in most countries. Voters need to leave their houses and cast votes. As a result, when the pandemic struck, elections were postponed since many people did not want to vote in person and could not vote online. This problem can be solved by digital voting but it is quite unsecure. The use of </a:t>
            </a:r>
            <a:r>
              <a:rPr lang="en-US" dirty="0" err="1"/>
              <a:t>blockchain</a:t>
            </a:r>
            <a:r>
              <a:rPr lang="en-US" dirty="0"/>
              <a:t> technology can address these issues by providing a secure and transparent voting system. </a:t>
            </a:r>
            <a:endParaRPr/>
          </a:p>
        </p:txBody>
      </p:sp>
      <p:sp>
        <p:nvSpPr>
          <p:cNvPr id="146" name="Google Shape;146;p2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47" name="Google Shape;147;p2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148" name="Google Shape;148;p2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54" name="Google Shape;154;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sz="2800" dirty="0"/>
              <a:t>This project focuses on the aspect of establishing digital voting by incorporating </a:t>
            </a:r>
            <a:r>
              <a:rPr lang="en-US" sz="2800" dirty="0" err="1"/>
              <a:t>blockchain</a:t>
            </a:r>
            <a:r>
              <a:rPr lang="en-US" sz="2800" dirty="0"/>
              <a:t> technology in it. </a:t>
            </a:r>
            <a:endParaRPr sz="2800"/>
          </a:p>
          <a:p>
            <a:pPr marL="228600" lvl="0" indent="-228600" algn="just" rtl="0">
              <a:lnSpc>
                <a:spcPct val="90000"/>
              </a:lnSpc>
              <a:spcBef>
                <a:spcPts val="0"/>
              </a:spcBef>
              <a:spcAft>
                <a:spcPts val="0"/>
              </a:spcAft>
              <a:buSzPts val="3200"/>
              <a:buChar char="❖"/>
            </a:pPr>
            <a:r>
              <a:rPr lang="en-US" sz="2800" dirty="0"/>
              <a:t>The use of </a:t>
            </a:r>
            <a:r>
              <a:rPr lang="en-US" sz="2800" dirty="0" err="1"/>
              <a:t>blockchain</a:t>
            </a:r>
            <a:r>
              <a:rPr lang="en-US" sz="2800" dirty="0"/>
              <a:t> and smart contracts will ensure the security and integrity of the system. The project will be a Decentralized App with the owner or organization having control of registered voters and candidates. </a:t>
            </a:r>
            <a:endParaRPr sz="2800"/>
          </a:p>
          <a:p>
            <a:pPr marL="228600" lvl="0" indent="-228600" algn="just" rtl="0">
              <a:lnSpc>
                <a:spcPct val="90000"/>
              </a:lnSpc>
              <a:spcBef>
                <a:spcPts val="0"/>
              </a:spcBef>
              <a:spcAft>
                <a:spcPts val="0"/>
              </a:spcAft>
              <a:buSzPts val="3200"/>
              <a:buChar char="❖"/>
            </a:pPr>
            <a:r>
              <a:rPr lang="en-US" sz="2800" dirty="0"/>
              <a:t>The voters can vote only once to their desirable candidates in an easy and secure </a:t>
            </a:r>
            <a:r>
              <a:rPr lang="en-US" sz="2800" dirty="0" smtClean="0"/>
              <a:t>way.</a:t>
            </a:r>
            <a:endParaRPr sz="2800"/>
          </a:p>
        </p:txBody>
      </p:sp>
      <p:sp>
        <p:nvSpPr>
          <p:cNvPr id="155" name="Google Shape;155;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56" name="Google Shape;156;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57" name="Google Shape;157;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63" name="Google Shape;163;p2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47500" lnSpcReduction="20000"/>
          </a:bodyPr>
          <a:lstStyle/>
          <a:p>
            <a:pPr marL="0" lvl="0" indent="0" algn="just" rtl="0">
              <a:lnSpc>
                <a:spcPct val="90000"/>
              </a:lnSpc>
              <a:spcBef>
                <a:spcPts val="0"/>
              </a:spcBef>
              <a:spcAft>
                <a:spcPts val="0"/>
              </a:spcAft>
              <a:buClr>
                <a:schemeClr val="dk1"/>
              </a:buClr>
              <a:buSzPts val="523"/>
              <a:buFont typeface="Arial"/>
              <a:buNone/>
            </a:pPr>
            <a:r>
              <a:rPr lang="en-US" sz="4592" b="1"/>
              <a:t>There are several issues with current voting systems, including:</a:t>
            </a:r>
            <a:endParaRPr sz="4592" b="1"/>
          </a:p>
          <a:p>
            <a:pPr marL="0" lvl="0" indent="0" algn="just" rtl="0">
              <a:lnSpc>
                <a:spcPct val="90000"/>
              </a:lnSpc>
              <a:spcBef>
                <a:spcPts val="0"/>
              </a:spcBef>
              <a:spcAft>
                <a:spcPts val="0"/>
              </a:spcAft>
              <a:buClr>
                <a:schemeClr val="dk1"/>
              </a:buClr>
              <a:buSzPts val="523"/>
              <a:buFont typeface="Arial"/>
              <a:buNone/>
            </a:pPr>
            <a:endParaRPr sz="4592"/>
          </a:p>
          <a:p>
            <a:pPr marL="457200" lvl="0" indent="-316870" algn="just" rtl="0">
              <a:lnSpc>
                <a:spcPct val="90000"/>
              </a:lnSpc>
              <a:spcBef>
                <a:spcPts val="0"/>
              </a:spcBef>
              <a:spcAft>
                <a:spcPts val="0"/>
              </a:spcAft>
              <a:buSzPct val="67641"/>
              <a:buChar char="❖"/>
            </a:pPr>
            <a:r>
              <a:rPr lang="en-US" sz="4326"/>
              <a:t>Lack of accessibility: Some voting systems can be difficult for elderly, disabled or low-income individuals to access, use, or understand.</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Vulnerability to tampering: Electronic voting systems can be vulnerable to hacking, malware, and other forms of tampering, which can compromise the accuracy of the election results.</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Inadequate security: Some voting systems may not have adequate security measures in place to protect the privacy and integrity of the election process.</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Error-prone: Manual vote counting and electronic voting systems are susceptible to human error, leading to potential inaccuracies in election results.</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Limited accessibility: Voting systems may not be accessible to everyone, such as people in remote or rural areas, or individuals without access to the internet.</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Lack of transparency: Some voting systems lack transparency, making it difficult for voters to verify that their vote was counted correctly.</a:t>
            </a:r>
            <a:endParaRPr sz="4326"/>
          </a:p>
          <a:p>
            <a:pPr marL="457200" lvl="0" indent="0" algn="just" rtl="0">
              <a:lnSpc>
                <a:spcPct val="90000"/>
              </a:lnSpc>
              <a:spcBef>
                <a:spcPts val="0"/>
              </a:spcBef>
              <a:spcAft>
                <a:spcPts val="0"/>
              </a:spcAft>
              <a:buNone/>
            </a:pPr>
            <a:endParaRPr sz="4326"/>
          </a:p>
          <a:p>
            <a:pPr marL="457200" lvl="0" indent="-316870" algn="just" rtl="0">
              <a:lnSpc>
                <a:spcPct val="90000"/>
              </a:lnSpc>
              <a:spcBef>
                <a:spcPts val="0"/>
              </a:spcBef>
              <a:spcAft>
                <a:spcPts val="0"/>
              </a:spcAft>
              <a:buSzPct val="67641"/>
              <a:buChar char="❖"/>
            </a:pPr>
            <a:r>
              <a:rPr lang="en-US" sz="4326"/>
              <a:t>Cost: Some voting systems can be expensive to implement and maintain, which may limit their use in lower-income communities.</a:t>
            </a:r>
            <a:endParaRPr sz="4326"/>
          </a:p>
          <a:p>
            <a:pPr marL="0" lvl="0" indent="0" algn="just" rtl="0">
              <a:lnSpc>
                <a:spcPct val="90000"/>
              </a:lnSpc>
              <a:spcBef>
                <a:spcPts val="0"/>
              </a:spcBef>
              <a:spcAft>
                <a:spcPts val="0"/>
              </a:spcAft>
              <a:buNone/>
            </a:pPr>
            <a:endParaRPr/>
          </a:p>
        </p:txBody>
      </p:sp>
      <p:sp>
        <p:nvSpPr>
          <p:cNvPr id="164" name="Google Shape;164;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65" name="Google Shape;165;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66" name="Google Shape;166;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2" name="Google Shape;172;p2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165100" algn="just" rtl="0">
              <a:lnSpc>
                <a:spcPct val="90000"/>
              </a:lnSpc>
              <a:spcBef>
                <a:spcPts val="960"/>
              </a:spcBef>
              <a:spcAft>
                <a:spcPts val="0"/>
              </a:spcAft>
              <a:buSzPts val="2200"/>
              <a:buChar char="❖"/>
            </a:pPr>
            <a:r>
              <a:rPr lang="en-US" sz="2200"/>
              <a:t>The current voting systems in use in various countries around the world have several issues such as lack of transparency, vulnerability to fraud and manipulation, and inefficiency. A lot of effort is expended, and an entire day is devoted to the voting process in order to engage voters. Many countries hold general elections on Saturdays or Sundays to allow as many people as possible to vote. Election day is declared a public holiday in several countries or sections of countries that hold elections on a weekday.</a:t>
            </a:r>
            <a:endParaRPr sz="2200"/>
          </a:p>
          <a:p>
            <a:pPr marL="228600" lvl="0" indent="-165100" algn="just" rtl="0">
              <a:lnSpc>
                <a:spcPct val="90000"/>
              </a:lnSpc>
              <a:spcBef>
                <a:spcPts val="960"/>
              </a:spcBef>
              <a:spcAft>
                <a:spcPts val="0"/>
              </a:spcAft>
              <a:buSzPts val="2200"/>
              <a:buChar char="❖"/>
            </a:pPr>
            <a:r>
              <a:rPr lang="en-US" sz="2200"/>
              <a:t>Despite all of this effort and spending a whole day on the economy, the majority of areas had voting rates of 60-70%. This reveals far too much about the existing system's inefficiency. There are several flaws associated with current traditional voting, such as false/duplicate voting, counting mistakes, vote rejection, and human manipulation.</a:t>
            </a:r>
            <a:endParaRPr sz="2200"/>
          </a:p>
          <a:p>
            <a:pPr marL="228600" lvl="0" indent="-165100" algn="just" rtl="0">
              <a:lnSpc>
                <a:spcPct val="90000"/>
              </a:lnSpc>
              <a:spcBef>
                <a:spcPts val="960"/>
              </a:spcBef>
              <a:spcAft>
                <a:spcPts val="0"/>
              </a:spcAft>
              <a:buSzPts val="2200"/>
              <a:buChar char="❖"/>
            </a:pPr>
            <a:r>
              <a:rPr lang="en-US" sz="2200"/>
              <a:t>Furthermore, voting inside an organization cannot be done in this way, there are many issues. If the voting is scheduled on a weekday, all of the members will be unable to attend since they are at work. Their time is wasted if it is kept on the weekend. There will be complaints regarding time, place, and many more factors.</a:t>
            </a:r>
            <a:endParaRPr sz="2200"/>
          </a:p>
        </p:txBody>
      </p:sp>
      <p:sp>
        <p:nvSpPr>
          <p:cNvPr id="173" name="Google Shape;173;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74" name="Google Shape;174;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75" name="Google Shape;175;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181" name="Google Shape;181;p24"/>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960"/>
              </a:spcBef>
              <a:spcAft>
                <a:spcPts val="0"/>
              </a:spcAft>
              <a:buSzPts val="3200"/>
              <a:buNone/>
            </a:pPr>
            <a:r>
              <a:rPr lang="en-US" sz="2800" dirty="0"/>
              <a:t>The main objectives of this project are to: </a:t>
            </a:r>
            <a:endParaRPr sz="2800"/>
          </a:p>
          <a:p>
            <a:pPr marL="0" lvl="0" indent="0" algn="just" rtl="0">
              <a:lnSpc>
                <a:spcPct val="90000"/>
              </a:lnSpc>
              <a:spcBef>
                <a:spcPts val="960"/>
              </a:spcBef>
              <a:spcAft>
                <a:spcPts val="0"/>
              </a:spcAft>
              <a:buSzPts val="3200"/>
              <a:buNone/>
            </a:pPr>
            <a:r>
              <a:rPr lang="en-US" sz="2800" dirty="0"/>
              <a:t>● Develop a </a:t>
            </a:r>
            <a:r>
              <a:rPr lang="en-US" sz="2800" dirty="0" err="1"/>
              <a:t>blockchain</a:t>
            </a:r>
            <a:r>
              <a:rPr lang="en-US" sz="2800" dirty="0"/>
              <a:t>-based voting system that is secure, transparent, and tamper-proof. </a:t>
            </a:r>
            <a:endParaRPr sz="2800"/>
          </a:p>
          <a:p>
            <a:pPr marL="0" lvl="0" indent="0" algn="just" rtl="0">
              <a:lnSpc>
                <a:spcPct val="90000"/>
              </a:lnSpc>
              <a:spcBef>
                <a:spcPts val="960"/>
              </a:spcBef>
              <a:spcAft>
                <a:spcPts val="0"/>
              </a:spcAft>
              <a:buSzPts val="3200"/>
              <a:buNone/>
            </a:pPr>
            <a:r>
              <a:rPr lang="en-US" sz="2800" dirty="0"/>
              <a:t>● Implement a user-friendly interface for voters to cast their votes. </a:t>
            </a:r>
            <a:endParaRPr sz="2800"/>
          </a:p>
          <a:p>
            <a:pPr marL="0" lvl="0" indent="0" algn="just" rtl="0">
              <a:lnSpc>
                <a:spcPct val="90000"/>
              </a:lnSpc>
              <a:spcBef>
                <a:spcPts val="960"/>
              </a:spcBef>
              <a:spcAft>
                <a:spcPts val="0"/>
              </a:spcAft>
              <a:buSzPts val="3200"/>
              <a:buNone/>
            </a:pPr>
            <a:r>
              <a:rPr lang="en-US" sz="2800" dirty="0"/>
              <a:t>● Ensure the anonymity and privacy of voters. </a:t>
            </a:r>
            <a:endParaRPr sz="2800"/>
          </a:p>
          <a:p>
            <a:pPr marL="0" lvl="0" indent="0" algn="just" rtl="0">
              <a:lnSpc>
                <a:spcPct val="90000"/>
              </a:lnSpc>
              <a:spcBef>
                <a:spcPts val="960"/>
              </a:spcBef>
              <a:spcAft>
                <a:spcPts val="0"/>
              </a:spcAft>
              <a:buSzPts val="3200"/>
              <a:buNone/>
            </a:pPr>
            <a:r>
              <a:rPr lang="en-US" sz="2800" dirty="0"/>
              <a:t>● Implement a smart contract to automate the counting and reporting of votes</a:t>
            </a:r>
            <a:endParaRPr sz="2800"/>
          </a:p>
        </p:txBody>
      </p:sp>
      <p:sp>
        <p:nvSpPr>
          <p:cNvPr id="182" name="Google Shape;182;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30 January 2023</a:t>
            </a:r>
            <a:endParaRPr/>
          </a:p>
        </p:txBody>
      </p:sp>
      <p:sp>
        <p:nvSpPr>
          <p:cNvPr id="183" name="Google Shape;183;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84" name="Google Shape;184;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1740</Words>
  <PresentationFormat>Custom</PresentationFormat>
  <Paragraphs>126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Droid Sans Mono</vt:lpstr>
      <vt:lpstr>Noto Sans Symbols</vt:lpstr>
      <vt:lpstr>Quattrocento Sans</vt:lpstr>
      <vt:lpstr>Arial Black</vt:lpstr>
      <vt:lpstr>Courier New</vt:lpstr>
      <vt:lpstr>WelcomeDoc</vt:lpstr>
      <vt:lpstr>Slide 1</vt:lpstr>
      <vt:lpstr>Blockchain Based Voting Decentralized App</vt:lpstr>
      <vt:lpstr>Supervised by: Prof.Priyanka Jangde</vt:lpstr>
      <vt:lpstr>Project Presentation Outline</vt:lpstr>
      <vt:lpstr>Abstract</vt:lpstr>
      <vt:lpstr>Introduction </vt:lpstr>
      <vt:lpstr>The Problem Statement</vt:lpstr>
      <vt:lpstr>Survey of Existing Systems</vt:lpstr>
      <vt:lpstr>Objectives</vt:lpstr>
      <vt:lpstr>Requirement Analysis</vt:lpstr>
      <vt:lpstr>Requirement Analysis </vt:lpstr>
      <vt:lpstr>Solution Proposed</vt:lpstr>
      <vt:lpstr>The Outcome Discussion</vt:lpstr>
      <vt:lpstr>Conclusion and Limitation</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cp:revision>
  <dcterms:modified xsi:type="dcterms:W3CDTF">2023-01-31T09:34:11Z</dcterms:modified>
</cp:coreProperties>
</file>