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Quattrocento Sans"/>
      <p:regular r:id="rId20"/>
      <p:bold r:id="rId21"/>
      <p:italic r:id="rId22"/>
      <p:boldItalic r:id="rId23"/>
    </p:embeddedFont>
    <p:embeddedFont>
      <p:font typeface="Oi"/>
      <p:regular r:id="rId24"/>
    </p:embeddedFont>
    <p:embeddedFont>
      <p:font typeface="Arial Black"/>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22" Type="http://schemas.openxmlformats.org/officeDocument/2006/relationships/font" Target="fonts/QuattrocentoSans-italic.fntdata"/><Relationship Id="rId21" Type="http://schemas.openxmlformats.org/officeDocument/2006/relationships/font" Target="fonts/QuattrocentoSans-bold.fntdata"/><Relationship Id="rId24" Type="http://schemas.openxmlformats.org/officeDocument/2006/relationships/font" Target="fonts/Oi-regular.fntdata"/><Relationship Id="rId23" Type="http://schemas.openxmlformats.org/officeDocument/2006/relationships/font" Target="fonts/Quattrocento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 name="Shape 16"/>
        <p:cNvGrpSpPr/>
        <p:nvPr/>
      </p:nvGrpSpPr>
      <p:grpSpPr>
        <a:xfrm>
          <a:off x="0" y="0"/>
          <a:ext cx="0" cy="0"/>
          <a:chOff x="0" y="0"/>
          <a:chExt cx="0" cy="0"/>
        </a:xfrm>
      </p:grpSpPr>
      <p:sp>
        <p:nvSpPr>
          <p:cNvPr id="17" name="Google Shape;17;p2"/>
          <p:cNvSpPr/>
          <p:nvPr/>
        </p:nvSpPr>
        <p:spPr>
          <a:xfrm>
            <a:off x="0" y="4035485"/>
            <a:ext cx="12192000" cy="2822515"/>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C:\Users\Admin\Desktop\New folder (3)\PPT\AcroLogoTransparant.png" id="18" name="Google Shape;18;p2"/>
          <p:cNvPicPr preferRelativeResize="0"/>
          <p:nvPr/>
        </p:nvPicPr>
        <p:blipFill rotWithShape="1">
          <a:blip r:embed="rId2">
            <a:alphaModFix/>
          </a:blip>
          <a:srcRect b="0" l="0" r="0" t="0"/>
          <a:stretch/>
        </p:blipFill>
        <p:spPr>
          <a:xfrm>
            <a:off x="2353479" y="1317808"/>
            <a:ext cx="7485043" cy="1516818"/>
          </a:xfrm>
          <a:prstGeom prst="rect">
            <a:avLst/>
          </a:prstGeom>
          <a:noFill/>
          <a:ln>
            <a:noFill/>
          </a:ln>
        </p:spPr>
      </p:pic>
      <p:sp>
        <p:nvSpPr>
          <p:cNvPr id="19" name="Google Shape;19;p2"/>
          <p:cNvSpPr/>
          <p:nvPr/>
        </p:nvSpPr>
        <p:spPr>
          <a:xfrm>
            <a:off x="246762" y="4621311"/>
            <a:ext cx="11698476" cy="150810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600"/>
              <a:buFont typeface="Arial"/>
              <a:buNone/>
            </a:pPr>
            <a:r>
              <a:rPr b="1" i="0" lang="en-US" sz="4600" u="none" cap="none" strike="noStrike">
                <a:solidFill>
                  <a:schemeClr val="lt1"/>
                </a:solidFill>
                <a:latin typeface="Arial Black"/>
                <a:ea typeface="Arial Black"/>
                <a:cs typeface="Arial Black"/>
                <a:sym typeface="Arial Black"/>
              </a:rPr>
              <a:t>Acropolis Institute of Technology &amp; Research, Indore</a:t>
            </a:r>
            <a:endParaRPr b="1" i="0" sz="4600" u="none" cap="none" strike="noStrike">
              <a:solidFill>
                <a:schemeClr val="lt1"/>
              </a:solidFill>
              <a:latin typeface="Arial Black"/>
              <a:ea typeface="Arial Black"/>
              <a:cs typeface="Arial Black"/>
              <a:sym typeface="Arial Black"/>
            </a:endParaRPr>
          </a:p>
        </p:txBody>
      </p:sp>
      <p:sp>
        <p:nvSpPr>
          <p:cNvPr id="20" name="Google Shape;20;p2"/>
          <p:cNvSpPr txBox="1"/>
          <p:nvPr/>
        </p:nvSpPr>
        <p:spPr>
          <a:xfrm>
            <a:off x="8498541" y="6454562"/>
            <a:ext cx="3680012"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Quattrocento Sans"/>
                <a:ea typeface="Quattrocento Sans"/>
                <a:cs typeface="Quattrocento Sans"/>
                <a:sym typeface="Quattrocento Sans"/>
              </a:rPr>
              <a:t>www.acropolis.in</a:t>
            </a:r>
            <a:endParaRPr b="1" i="0" sz="1800" u="none" cap="none" strike="noStrike">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8" name="Shape 78"/>
        <p:cNvGrpSpPr/>
        <p:nvPr/>
      </p:nvGrpSpPr>
      <p:grpSpPr>
        <a:xfrm>
          <a:off x="0" y="0"/>
          <a:ext cx="0" cy="0"/>
          <a:chOff x="0" y="0"/>
          <a:chExt cx="0" cy="0"/>
        </a:xfrm>
      </p:grpSpPr>
      <p:sp>
        <p:nvSpPr>
          <p:cNvPr id="79" name="Google Shape;79;p11"/>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0" name="Google Shape;80;p1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11"/>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4" name="Shape 84"/>
        <p:cNvGrpSpPr/>
        <p:nvPr/>
      </p:nvGrpSpPr>
      <p:grpSpPr>
        <a:xfrm>
          <a:off x="0" y="0"/>
          <a:ext cx="0" cy="0"/>
          <a:chOff x="0" y="0"/>
          <a:chExt cx="0" cy="0"/>
        </a:xfrm>
      </p:grpSpPr>
      <p:sp>
        <p:nvSpPr>
          <p:cNvPr id="85" name="Google Shape;85;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04559"/>
              </a:buClr>
              <a:buSzPts val="3200"/>
              <a:buFont typeface="Calibri"/>
              <a:buNone/>
              <a:defRPr b="1" sz="3200">
                <a:solidFill>
                  <a:srgbClr val="2045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87" name="Google Shape;87;p1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12"/>
          <p:cNvSpPr txBox="1"/>
          <p:nvPr>
            <p:ph idx="2" type="body"/>
          </p:nvPr>
        </p:nvSpPr>
        <p:spPr>
          <a:xfrm>
            <a:off x="5378824" y="987298"/>
            <a:ext cx="6172200" cy="4873752"/>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04559"/>
              </a:buClr>
              <a:buSzPts val="3200"/>
              <a:buFont typeface="Calibri"/>
              <a:buNone/>
              <a:defRPr b="1" sz="3200">
                <a:solidFill>
                  <a:srgbClr val="2045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3"/>
          <p:cNvSpPr/>
          <p:nvPr>
            <p:ph idx="2" type="pic"/>
          </p:nvPr>
        </p:nvSpPr>
        <p:spPr>
          <a:xfrm>
            <a:off x="5384893" y="987427"/>
            <a:ext cx="6172200" cy="4873625"/>
          </a:xfrm>
          <a:prstGeom prst="rect">
            <a:avLst/>
          </a:prstGeom>
          <a:noFill/>
          <a:ln>
            <a:noFill/>
          </a:ln>
        </p:spPr>
      </p:sp>
      <p:sp>
        <p:nvSpPr>
          <p:cNvPr id="94" name="Google Shape;94;p13"/>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1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98" name="Shape 98"/>
        <p:cNvGrpSpPr/>
        <p:nvPr/>
      </p:nvGrpSpPr>
      <p:grpSpPr>
        <a:xfrm>
          <a:off x="0" y="0"/>
          <a:ext cx="0" cy="0"/>
          <a:chOff x="0" y="0"/>
          <a:chExt cx="0" cy="0"/>
        </a:xfrm>
      </p:grpSpPr>
      <p:sp>
        <p:nvSpPr>
          <p:cNvPr id="99" name="Google Shape;99;p14"/>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0" name="Google Shape;100;p14"/>
          <p:cNvSpPr txBox="1"/>
          <p:nvPr>
            <p:ph idx="1" type="body"/>
          </p:nvPr>
        </p:nvSpPr>
        <p:spPr>
          <a:xfrm rot="5400000">
            <a:off x="3639323" y="-1885713"/>
            <a:ext cx="4904767" cy="1182280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1" name="Google Shape;101;p1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1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p15"/>
          <p:cNvSpPr/>
          <p:nvPr/>
        </p:nvSpPr>
        <p:spPr>
          <a:xfrm>
            <a:off x="10095346" y="0"/>
            <a:ext cx="2096655" cy="6858000"/>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15"/>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Calibri"/>
              <a:buNone/>
              <a:defRPr b="1" sz="36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5"/>
          <p:cNvSpPr txBox="1"/>
          <p:nvPr>
            <p:ph idx="1" type="body"/>
          </p:nvPr>
        </p:nvSpPr>
        <p:spPr>
          <a:xfrm rot="5400000">
            <a:off x="2387740" y="-1184414"/>
            <a:ext cx="5811838" cy="8910917"/>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1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p:nvPr/>
        </p:nvSpPr>
        <p:spPr>
          <a:xfrm>
            <a:off x="0" y="0"/>
            <a:ext cx="12192000" cy="4866468"/>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3" name="Google Shape;23;p3"/>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7200"/>
              <a:buFont typeface="Calibri"/>
              <a:buNone/>
              <a:defRPr b="1" sz="72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SzPts val="4000"/>
              <a:buNone/>
              <a:defRPr b="1" sz="4000">
                <a:solidFill>
                  <a:schemeClr val="dk1"/>
                </a:solidFill>
                <a:latin typeface="Oi"/>
                <a:ea typeface="Oi"/>
                <a:cs typeface="Oi"/>
                <a:sym typeface="Oi"/>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25" name="Google Shape;25;p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i="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p:nvPr/>
        </p:nvSpPr>
        <p:spPr>
          <a:xfrm>
            <a:off x="5656882" y="1709738"/>
            <a:ext cx="6535119" cy="357518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0" name="Google Shape;30;p4"/>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4400"/>
              <a:buFont typeface="Oi"/>
              <a:buNone/>
              <a:defRPr b="1" sz="4400">
                <a:solidFill>
                  <a:schemeClr val="dk1"/>
                </a:solidFill>
                <a:latin typeface="Oi"/>
                <a:ea typeface="Oi"/>
                <a:cs typeface="Oi"/>
                <a:sym typeface="O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320"/>
              </a:spcBef>
              <a:spcAft>
                <a:spcPts val="0"/>
              </a:spcAft>
              <a:buSzPts val="4400"/>
              <a:buNone/>
              <a:defRPr b="1" sz="4400">
                <a:solidFill>
                  <a:schemeClr val="lt1"/>
                </a:solidFill>
                <a:latin typeface="Calibri"/>
                <a:ea typeface="Calibri"/>
                <a:cs typeface="Calibri"/>
                <a:sym typeface="Calibri"/>
              </a:defRPr>
            </a:lvl1pPr>
            <a:lvl2pPr indent="-228600" lvl="1" marL="914400" algn="just">
              <a:lnSpc>
                <a:spcPct val="90000"/>
              </a:lnSpc>
              <a:spcBef>
                <a:spcPts val="600"/>
              </a:spcBef>
              <a:spcAft>
                <a:spcPts val="0"/>
              </a:spcAft>
              <a:buSzPts val="2000"/>
              <a:buNone/>
              <a:defRPr sz="2000"/>
            </a:lvl2pPr>
            <a:lvl3pPr indent="-228600" lvl="2" marL="1371600" algn="just">
              <a:lnSpc>
                <a:spcPct val="90000"/>
              </a:lnSpc>
              <a:spcBef>
                <a:spcPts val="540"/>
              </a:spcBef>
              <a:spcAft>
                <a:spcPts val="0"/>
              </a:spcAft>
              <a:buSzPts val="1800"/>
              <a:buNone/>
              <a:defRPr sz="1800"/>
            </a:lvl3pPr>
            <a:lvl4pPr indent="-228600" lvl="3" marL="1828800" algn="just">
              <a:lnSpc>
                <a:spcPct val="90000"/>
              </a:lnSpc>
              <a:spcBef>
                <a:spcPts val="480"/>
              </a:spcBef>
              <a:spcAft>
                <a:spcPts val="0"/>
              </a:spcAft>
              <a:buSzPts val="1600"/>
              <a:buNone/>
              <a:defRPr sz="1600"/>
            </a:lvl4pPr>
            <a:lvl5pPr indent="-228600" lvl="4" marL="2286000" algn="just">
              <a:lnSpc>
                <a:spcPct val="90000"/>
              </a:lnSpc>
              <a:spcBef>
                <a:spcPts val="480"/>
              </a:spcBef>
              <a:spcAft>
                <a:spcPts val="0"/>
              </a:spcAft>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32" name="Google Shape;32;p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5"/>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7" name="Google Shape;37;p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5"/>
          <p:cNvSpPr txBox="1"/>
          <p:nvPr>
            <p:ph idx="1" type="body"/>
          </p:nvPr>
        </p:nvSpPr>
        <p:spPr>
          <a:xfrm>
            <a:off x="172571" y="1418447"/>
            <a:ext cx="11847000" cy="5112900"/>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With Animation">
  <p:cSld name="Title and Content - With Animation">
    <p:spTree>
      <p:nvGrpSpPr>
        <p:cNvPr id="46" name="Shape 46"/>
        <p:cNvGrpSpPr/>
        <p:nvPr/>
      </p:nvGrpSpPr>
      <p:grpSpPr>
        <a:xfrm>
          <a:off x="0" y="0"/>
          <a:ext cx="0" cy="0"/>
          <a:chOff x="0" y="0"/>
          <a:chExt cx="0" cy="0"/>
        </a:xfrm>
      </p:grpSpPr>
      <p:sp>
        <p:nvSpPr>
          <p:cNvPr id="47" name="Google Shape;47;p7"/>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8" name="Google Shape;48;p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7"/>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0" st="0"/>
                                            </p:txEl>
                                          </p:spTgt>
                                        </p:tgtEl>
                                        <p:attrNameLst>
                                          <p:attrName>style.visibility</p:attrName>
                                        </p:attrNameLst>
                                      </p:cBhvr>
                                      <p:to>
                                        <p:strVal val="visible"/>
                                      </p:to>
                                    </p:set>
                                    <p:animEffect filter="fade" transition="in">
                                      <p:cBhvr>
                                        <p:cTn dur="500"/>
                                        <p:tgtEl>
                                          <p:spTgt spid="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1" st="1"/>
                                            </p:txEl>
                                          </p:spTgt>
                                        </p:tgtEl>
                                        <p:attrNameLst>
                                          <p:attrName>style.visibility</p:attrName>
                                        </p:attrNameLst>
                                      </p:cBhvr>
                                      <p:to>
                                        <p:strVal val="visible"/>
                                      </p:to>
                                    </p:set>
                                    <p:animEffect filter="fade" transition="in">
                                      <p:cBhvr>
                                        <p:cTn dur="500"/>
                                        <p:tgtEl>
                                          <p:spTgt spid="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2" st="2"/>
                                            </p:txEl>
                                          </p:spTgt>
                                        </p:tgtEl>
                                        <p:attrNameLst>
                                          <p:attrName>style.visibility</p:attrName>
                                        </p:attrNameLst>
                                      </p:cBhvr>
                                      <p:to>
                                        <p:strVal val="visible"/>
                                      </p:to>
                                    </p:set>
                                    <p:animEffect filter="fade" transition="in">
                                      <p:cBhvr>
                                        <p:cTn dur="500"/>
                                        <p:tgtEl>
                                          <p:spTgt spid="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3" st="3"/>
                                            </p:txEl>
                                          </p:spTgt>
                                        </p:tgtEl>
                                        <p:attrNameLst>
                                          <p:attrName>style.visibility</p:attrName>
                                        </p:attrNameLst>
                                      </p:cBhvr>
                                      <p:to>
                                        <p:strVal val="visible"/>
                                      </p:to>
                                    </p:set>
                                    <p:animEffect filter="fade" transition="in">
                                      <p:cBhvr>
                                        <p:cTn dur="500"/>
                                        <p:tgtEl>
                                          <p:spTgt spid="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4" st="4"/>
                                            </p:txEl>
                                          </p:spTgt>
                                        </p:tgtEl>
                                        <p:attrNameLst>
                                          <p:attrName>style.visibility</p:attrName>
                                        </p:attrNameLst>
                                      </p:cBhvr>
                                      <p:to>
                                        <p:strVal val="visible"/>
                                      </p:to>
                                    </p:set>
                                    <p:animEffect filter="fade" transition="in">
                                      <p:cBhvr>
                                        <p:cTn dur="500"/>
                                        <p:tgtEl>
                                          <p:spTgt spid="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5" st="5"/>
                                            </p:txEl>
                                          </p:spTgt>
                                        </p:tgtEl>
                                        <p:attrNameLst>
                                          <p:attrName>style.visibility</p:attrName>
                                        </p:attrNameLst>
                                      </p:cBhvr>
                                      <p:to>
                                        <p:strVal val="visible"/>
                                      </p:to>
                                    </p:set>
                                    <p:animEffect filter="fade" transition="in">
                                      <p:cBhvr>
                                        <p:cTn dur="500"/>
                                        <p:tgtEl>
                                          <p:spTgt spid="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6" st="6"/>
                                            </p:txEl>
                                          </p:spTgt>
                                        </p:tgtEl>
                                        <p:attrNameLst>
                                          <p:attrName>style.visibility</p:attrName>
                                        </p:attrNameLst>
                                      </p:cBhvr>
                                      <p:to>
                                        <p:strVal val="visible"/>
                                      </p:to>
                                    </p:set>
                                    <p:animEffect filter="fade" transition="in">
                                      <p:cBhvr>
                                        <p:cTn dur="500"/>
                                        <p:tgtEl>
                                          <p:spTgt spid="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7" st="7"/>
                                            </p:txEl>
                                          </p:spTgt>
                                        </p:tgtEl>
                                        <p:attrNameLst>
                                          <p:attrName>style.visibility</p:attrName>
                                        </p:attrNameLst>
                                      </p:cBhvr>
                                      <p:to>
                                        <p:strVal val="visible"/>
                                      </p:to>
                                    </p:set>
                                    <p:animEffect filter="fade" transition="in">
                                      <p:cBhvr>
                                        <p:cTn dur="500"/>
                                        <p:tgtEl>
                                          <p:spTgt spid="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8" st="8"/>
                                            </p:txEl>
                                          </p:spTgt>
                                        </p:tgtEl>
                                        <p:attrNameLst>
                                          <p:attrName>style.visibility</p:attrName>
                                        </p:attrNameLst>
                                      </p:cBhvr>
                                      <p:to>
                                        <p:strVal val="visible"/>
                                      </p:to>
                                    </p:set>
                                    <p:animEffect filter="fade" transition="in">
                                      <p:cBhvr>
                                        <p:cTn dur="500"/>
                                        <p:tgtEl>
                                          <p:spTgt spid="5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2 Columns">
  <p:cSld name="Title and Content - 2 Columns">
    <p:spTree>
      <p:nvGrpSpPr>
        <p:cNvPr id="53" name="Shape 53"/>
        <p:cNvGrpSpPr/>
        <p:nvPr/>
      </p:nvGrpSpPr>
      <p:grpSpPr>
        <a:xfrm>
          <a:off x="0" y="0"/>
          <a:ext cx="0" cy="0"/>
          <a:chOff x="0" y="0"/>
          <a:chExt cx="0" cy="0"/>
        </a:xfrm>
      </p:grpSpPr>
      <p:sp>
        <p:nvSpPr>
          <p:cNvPr id="54" name="Google Shape;54;p8"/>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5" name="Google Shape;55;p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8"/>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0" name="Shape 60"/>
        <p:cNvGrpSpPr/>
        <p:nvPr/>
      </p:nvGrpSpPr>
      <p:grpSpPr>
        <a:xfrm>
          <a:off x="0" y="0"/>
          <a:ext cx="0" cy="0"/>
          <a:chOff x="0" y="0"/>
          <a:chExt cx="0" cy="0"/>
        </a:xfrm>
      </p:grpSpPr>
      <p:sp>
        <p:nvSpPr>
          <p:cNvPr id="61" name="Google Shape;61;p9"/>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2" name="Google Shape;62;p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9"/>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 type="body"/>
          </p:nvPr>
        </p:nvSpPr>
        <p:spPr>
          <a:xfrm>
            <a:off x="255307" y="1546225"/>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7" name="Google Shape;67;p9"/>
          <p:cNvSpPr txBox="1"/>
          <p:nvPr>
            <p:ph idx="2" type="body"/>
          </p:nvPr>
        </p:nvSpPr>
        <p:spPr>
          <a:xfrm>
            <a:off x="6257152" y="1550708"/>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8" name="Shape 68"/>
        <p:cNvGrpSpPr/>
        <p:nvPr/>
      </p:nvGrpSpPr>
      <p:grpSpPr>
        <a:xfrm>
          <a:off x="0" y="0"/>
          <a:ext cx="0" cy="0"/>
          <a:chOff x="0" y="0"/>
          <a:chExt cx="0" cy="0"/>
        </a:xfrm>
      </p:grpSpPr>
      <p:sp>
        <p:nvSpPr>
          <p:cNvPr id="69" name="Google Shape;69;p10"/>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0" name="Google Shape;70;p10"/>
          <p:cNvSpPr txBox="1"/>
          <p:nvPr>
            <p:ph idx="1" type="body"/>
          </p:nvPr>
        </p:nvSpPr>
        <p:spPr>
          <a:xfrm>
            <a:off x="268942" y="1489075"/>
            <a:ext cx="566121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1" name="Google Shape;71;p10"/>
          <p:cNvSpPr txBox="1"/>
          <p:nvPr>
            <p:ph idx="2" type="body"/>
          </p:nvPr>
        </p:nvSpPr>
        <p:spPr>
          <a:xfrm>
            <a:off x="6243452" y="1489075"/>
            <a:ext cx="567064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2" name="Google Shape;72;p1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1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3" type="body"/>
          </p:nvPr>
        </p:nvSpPr>
        <p:spPr>
          <a:xfrm>
            <a:off x="255307" y="2218765"/>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7" name="Google Shape;77;p10"/>
          <p:cNvSpPr txBox="1"/>
          <p:nvPr>
            <p:ph idx="4" type="body"/>
          </p:nvPr>
        </p:nvSpPr>
        <p:spPr>
          <a:xfrm>
            <a:off x="6257152" y="2223248"/>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4545" y="154547"/>
            <a:ext cx="11835685" cy="153614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06786"/>
              </a:buClr>
              <a:buSzPts val="4400"/>
              <a:buFont typeface="Calibri"/>
              <a:buNone/>
              <a:defRPr b="1" i="0" sz="4400" u="none" cap="none" strike="noStrike">
                <a:solidFill>
                  <a:srgbClr val="306786"/>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80304" y="1825625"/>
            <a:ext cx="11822806" cy="4652448"/>
          </a:xfrm>
          <a:prstGeom prst="rect">
            <a:avLst/>
          </a:prstGeom>
          <a:noFill/>
          <a:ln>
            <a:noFill/>
          </a:ln>
        </p:spPr>
        <p:txBody>
          <a:bodyPr anchorCtr="0" anchor="t" bIns="45700" lIns="91425" spcFirstLastPara="1" rIns="91425" wrap="square" tIns="45700">
            <a:normAutofit/>
          </a:bodyPr>
          <a:lstStyle>
            <a:lvl1pPr indent="-431800" lvl="0" marL="457200" marR="0" rtl="0" algn="just">
              <a:lnSpc>
                <a:spcPct val="90000"/>
              </a:lnSpc>
              <a:spcBef>
                <a:spcPts val="960"/>
              </a:spcBef>
              <a:spcAft>
                <a:spcPts val="0"/>
              </a:spcAft>
              <a:buClr>
                <a:srgbClr val="0070C0"/>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just">
              <a:lnSpc>
                <a:spcPct val="90000"/>
              </a:lnSpc>
              <a:spcBef>
                <a:spcPts val="840"/>
              </a:spcBef>
              <a:spcAft>
                <a:spcPts val="0"/>
              </a:spcAft>
              <a:buClr>
                <a:srgbClr val="0070C0"/>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just">
              <a:lnSpc>
                <a:spcPct val="90000"/>
              </a:lnSpc>
              <a:spcBef>
                <a:spcPts val="720"/>
              </a:spcBef>
              <a:spcAft>
                <a:spcPts val="0"/>
              </a:spcAft>
              <a:buClr>
                <a:srgbClr val="0070C0"/>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just">
              <a:lnSpc>
                <a:spcPct val="90000"/>
              </a:lnSpc>
              <a:spcBef>
                <a:spcPts val="600"/>
              </a:spcBef>
              <a:spcAft>
                <a:spcPts val="0"/>
              </a:spcAft>
              <a:buClr>
                <a:srgbClr val="0070C0"/>
              </a:buClr>
              <a:buSzPts val="2000"/>
              <a:buFont typeface="Courier New"/>
              <a:buChar char="o"/>
              <a:defRPr b="0" i="0" sz="2000" u="none" cap="none" strike="noStrike">
                <a:solidFill>
                  <a:schemeClr val="dk1"/>
                </a:solidFill>
                <a:latin typeface="Calibri"/>
                <a:ea typeface="Calibri"/>
                <a:cs typeface="Calibri"/>
                <a:sym typeface="Calibri"/>
              </a:defRPr>
            </a:lvl4pPr>
            <a:lvl5pPr indent="-355600" lvl="4" marL="2286000" marR="0" rtl="0" algn="just">
              <a:lnSpc>
                <a:spcPct val="90000"/>
              </a:lnSpc>
              <a:spcBef>
                <a:spcPts val="600"/>
              </a:spcBef>
              <a:spcAft>
                <a:spcPts val="0"/>
              </a:spcAft>
              <a:buClr>
                <a:srgbClr val="0070C0"/>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1" sz="1200" u="none" cap="none" strike="noStrike">
                <a:solidFill>
                  <a:srgbClr val="0C0C0C"/>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1" sz="1200" u="none" cap="none" strike="noStrike">
                <a:solidFill>
                  <a:srgbClr val="0C0C0C"/>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pic>
        <p:nvPicPr>
          <p:cNvPr descr="C:\Users\Admin\Desktop\New folder (3)\PPT\AcroLogoTransparant.png" id="15" name="Google Shape;15;p1"/>
          <p:cNvPicPr preferRelativeResize="0"/>
          <p:nvPr/>
        </p:nvPicPr>
        <p:blipFill rotWithShape="1">
          <a:blip r:embed="rId1">
            <a:alphaModFix/>
          </a:blip>
          <a:srcRect b="0" l="0" r="0" t="0"/>
          <a:stretch/>
        </p:blipFill>
        <p:spPr>
          <a:xfrm>
            <a:off x="10167750" y="6460506"/>
            <a:ext cx="1828800" cy="370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154546" y="0"/>
            <a:ext cx="11874300" cy="1300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4400"/>
              <a:buNone/>
            </a:pPr>
            <a:r>
              <a:rPr lang="en-US"/>
              <a:t>Diagram</a:t>
            </a:r>
            <a:endParaRPr/>
          </a:p>
        </p:txBody>
      </p:sp>
      <p:sp>
        <p:nvSpPr>
          <p:cNvPr id="193" name="Google Shape;193;p25"/>
          <p:cNvSpPr txBox="1"/>
          <p:nvPr>
            <p:ph idx="12" type="sldNum"/>
          </p:nvPr>
        </p:nvSpPr>
        <p:spPr>
          <a:xfrm>
            <a:off x="8757642" y="6562416"/>
            <a:ext cx="1371600" cy="274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94" name="Google Shape;194;p25"/>
          <p:cNvSpPr txBox="1"/>
          <p:nvPr>
            <p:ph idx="1" type="body"/>
          </p:nvPr>
        </p:nvSpPr>
        <p:spPr>
          <a:xfrm>
            <a:off x="172500" y="1411087"/>
            <a:ext cx="11847000" cy="47409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540"/>
              </a:spcBef>
              <a:spcAft>
                <a:spcPts val="0"/>
              </a:spcAft>
              <a:buSzPts val="1800"/>
              <a:buNone/>
            </a:pPr>
            <a:r>
              <a:rPr lang="en-US"/>
              <a:t>System Diagram</a:t>
            </a:r>
            <a:endParaRPr/>
          </a:p>
          <a:p>
            <a:pPr indent="0" lvl="0" marL="0" rtl="0" algn="just">
              <a:lnSpc>
                <a:spcPct val="90000"/>
              </a:lnSpc>
              <a:spcBef>
                <a:spcPts val="540"/>
              </a:spcBef>
              <a:spcAft>
                <a:spcPts val="0"/>
              </a:spcAft>
              <a:buSzPts val="1800"/>
              <a:buNone/>
            </a:pPr>
            <a:r>
              <a:t/>
            </a:r>
            <a:endParaRPr/>
          </a:p>
        </p:txBody>
      </p:sp>
      <p:pic>
        <p:nvPicPr>
          <p:cNvPr id="195" name="Google Shape;195;p25"/>
          <p:cNvPicPr preferRelativeResize="0"/>
          <p:nvPr/>
        </p:nvPicPr>
        <p:blipFill rotWithShape="1">
          <a:blip r:embed="rId3">
            <a:alphaModFix/>
          </a:blip>
          <a:srcRect b="0" l="0" r="0" t="0"/>
          <a:stretch/>
        </p:blipFill>
        <p:spPr>
          <a:xfrm>
            <a:off x="851367" y="2016685"/>
            <a:ext cx="9897458" cy="4269150"/>
          </a:xfrm>
          <a:prstGeom prst="rect">
            <a:avLst/>
          </a:prstGeom>
          <a:noFill/>
          <a:ln>
            <a:noFill/>
          </a:ln>
        </p:spPr>
      </p:pic>
      <p:sp>
        <p:nvSpPr>
          <p:cNvPr id="196" name="Google Shape;196;p25"/>
          <p:cNvSpPr txBox="1"/>
          <p:nvPr/>
        </p:nvSpPr>
        <p:spPr>
          <a:xfrm>
            <a:off x="4522075" y="6285825"/>
            <a:ext cx="29847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400"/>
              <a:buFont typeface="Arial"/>
              <a:buNone/>
            </a:pPr>
            <a:r>
              <a:rPr i="1" lang="en-US" sz="1200">
                <a:solidFill>
                  <a:srgbClr val="0C0C0C"/>
                </a:solidFill>
                <a:latin typeface="Quattrocento Sans"/>
                <a:ea typeface="Quattrocento Sans"/>
                <a:cs typeface="Quattrocento Sans"/>
                <a:sym typeface="Quattrocento Sans"/>
              </a:rPr>
              <a:t>Department of Computer Science Engineering</a:t>
            </a:r>
            <a:endParaRPr i="1" sz="1200">
              <a:solidFill>
                <a:srgbClr val="0C0C0C"/>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Resources required</a:t>
            </a:r>
            <a:endParaRPr/>
          </a:p>
        </p:txBody>
      </p:sp>
      <p:sp>
        <p:nvSpPr>
          <p:cNvPr id="202" name="Google Shape;202;p2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3" name="Google Shape;203;p26"/>
          <p:cNvSpPr txBox="1"/>
          <p:nvPr>
            <p:ph idx="1" type="body"/>
          </p:nvPr>
        </p:nvSpPr>
        <p:spPr>
          <a:xfrm>
            <a:off x="172571" y="1418447"/>
            <a:ext cx="11847000" cy="5112900"/>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540"/>
              </a:spcBef>
              <a:spcAft>
                <a:spcPts val="0"/>
              </a:spcAft>
              <a:buSzPts val="1800"/>
              <a:buChar char="❖"/>
            </a:pPr>
            <a:r>
              <a:rPr lang="en-US"/>
              <a:t>Hardware: hardware such as camera A computer or server with sufficient processing power and memory is also needed for running the algorithms and storing data.</a:t>
            </a:r>
            <a:endParaRPr/>
          </a:p>
          <a:p>
            <a:pPr indent="-342900" lvl="0" marL="457200" rtl="0" algn="just">
              <a:lnSpc>
                <a:spcPct val="90000"/>
              </a:lnSpc>
              <a:spcBef>
                <a:spcPts val="540"/>
              </a:spcBef>
              <a:spcAft>
                <a:spcPts val="0"/>
              </a:spcAft>
              <a:buSzPts val="1800"/>
              <a:buChar char="❖"/>
            </a:pPr>
            <a:r>
              <a:rPr lang="en-US"/>
              <a:t>Software: Software tools for data preprocessing, machine learning, and deployment may be required, such as programming languages such as Python, libraries for data analysis and visualization such as NumPy, Pandas, and Matplotlib, and machine learning frameworks such as TensorFlow and PyTorch.</a:t>
            </a:r>
            <a:endParaRPr/>
          </a:p>
          <a:p>
            <a:pPr indent="-342900" lvl="0" marL="457200" rtl="0" algn="just">
              <a:lnSpc>
                <a:spcPct val="90000"/>
              </a:lnSpc>
              <a:spcBef>
                <a:spcPts val="540"/>
              </a:spcBef>
              <a:spcAft>
                <a:spcPts val="0"/>
              </a:spcAft>
              <a:buSzPts val="1800"/>
              <a:buChar char="❖"/>
            </a:pPr>
            <a:r>
              <a:rPr lang="en-US"/>
              <a:t>Data: A large amount of data is typically required for training the machine learning models</a:t>
            </a:r>
            <a:endParaRPr/>
          </a:p>
        </p:txBody>
      </p:sp>
      <p:sp>
        <p:nvSpPr>
          <p:cNvPr id="204" name="Google Shape;204;p26"/>
          <p:cNvSpPr txBox="1"/>
          <p:nvPr/>
        </p:nvSpPr>
        <p:spPr>
          <a:xfrm>
            <a:off x="4761675" y="6298975"/>
            <a:ext cx="3114600" cy="44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i="1" lang="en-US" sz="1200">
                <a:solidFill>
                  <a:srgbClr val="0C0C0C"/>
                </a:solidFill>
                <a:latin typeface="Quattrocento Sans"/>
                <a:ea typeface="Quattrocento Sans"/>
                <a:cs typeface="Quattrocento Sans"/>
                <a:sym typeface="Quattrocento Sans"/>
              </a:rPr>
              <a:t>Department of Computer Science Engineering</a:t>
            </a:r>
            <a:endParaRPr i="1" sz="1200">
              <a:solidFill>
                <a:srgbClr val="0C0C0C"/>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Implementation</a:t>
            </a:r>
            <a:endParaRPr/>
          </a:p>
        </p:txBody>
      </p:sp>
      <p:sp>
        <p:nvSpPr>
          <p:cNvPr id="210" name="Google Shape;210;p2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1" name="Google Shape;211;p27"/>
          <p:cNvSpPr txBox="1"/>
          <p:nvPr>
            <p:ph idx="1" type="body"/>
          </p:nvPr>
        </p:nvSpPr>
        <p:spPr>
          <a:xfrm>
            <a:off x="172575" y="1418450"/>
            <a:ext cx="11847000" cy="5418300"/>
          </a:xfrm>
          <a:prstGeom prst="rect">
            <a:avLst/>
          </a:prstGeom>
          <a:noFill/>
          <a:ln>
            <a:noFill/>
          </a:ln>
        </p:spPr>
        <p:txBody>
          <a:bodyPr anchorCtr="0" anchor="t" bIns="45700" lIns="91425" spcFirstLastPara="1" rIns="91425" wrap="square" tIns="45700">
            <a:normAutofit lnSpcReduction="10000"/>
          </a:bodyPr>
          <a:lstStyle/>
          <a:p>
            <a:pPr indent="0" lvl="0" marL="114300" rtl="0" algn="just">
              <a:lnSpc>
                <a:spcPct val="70000"/>
              </a:lnSpc>
              <a:spcBef>
                <a:spcPts val="540"/>
              </a:spcBef>
              <a:spcAft>
                <a:spcPts val="0"/>
              </a:spcAft>
              <a:buSzPts val="3505"/>
              <a:buNone/>
            </a:pPr>
            <a:r>
              <a:rPr lang="en-US" sz="2800"/>
              <a:t>The implementation of a Human Emotion Detection System using Local Binary Patterns Histograms (LBPH) can involve the following steps:</a:t>
            </a:r>
            <a:endParaRPr sz="2800"/>
          </a:p>
          <a:p>
            <a:pPr indent="-228600" lvl="0" marL="457200" rtl="0" algn="just">
              <a:lnSpc>
                <a:spcPct val="70000"/>
              </a:lnSpc>
              <a:spcBef>
                <a:spcPts val="540"/>
              </a:spcBef>
              <a:spcAft>
                <a:spcPts val="0"/>
              </a:spcAft>
              <a:buSzPts val="3505"/>
              <a:buNone/>
            </a:pPr>
            <a:r>
              <a:t/>
            </a:r>
            <a:endParaRPr sz="2860"/>
          </a:p>
          <a:p>
            <a:pPr indent="-413083" lvl="0" marL="457200" rtl="0" algn="just">
              <a:lnSpc>
                <a:spcPct val="70000"/>
              </a:lnSpc>
              <a:spcBef>
                <a:spcPts val="540"/>
              </a:spcBef>
              <a:spcAft>
                <a:spcPts val="0"/>
              </a:spcAft>
              <a:buSzPts val="2905"/>
              <a:buChar char="❖"/>
            </a:pPr>
            <a:r>
              <a:rPr lang="en-US" sz="2360"/>
              <a:t>Data Collection: Collect data from various sources such as cameras, microphones, and physiological sensors to obtain input for emotion detection.</a:t>
            </a:r>
            <a:endParaRPr sz="2360"/>
          </a:p>
          <a:p>
            <a:pPr indent="-228600" lvl="0" marL="457200" rtl="0" algn="just">
              <a:lnSpc>
                <a:spcPct val="70000"/>
              </a:lnSpc>
              <a:spcBef>
                <a:spcPts val="540"/>
              </a:spcBef>
              <a:spcAft>
                <a:spcPts val="0"/>
              </a:spcAft>
              <a:buSzPts val="3505"/>
              <a:buNone/>
            </a:pPr>
            <a:r>
              <a:t/>
            </a:r>
            <a:endParaRPr sz="2360"/>
          </a:p>
          <a:p>
            <a:pPr indent="-413083" lvl="0" marL="457200" rtl="0" algn="just">
              <a:lnSpc>
                <a:spcPct val="70000"/>
              </a:lnSpc>
              <a:spcBef>
                <a:spcPts val="540"/>
              </a:spcBef>
              <a:spcAft>
                <a:spcPts val="0"/>
              </a:spcAft>
              <a:buSzPts val="2905"/>
              <a:buChar char="❖"/>
            </a:pPr>
            <a:r>
              <a:rPr lang="en-US" sz="2360"/>
              <a:t>Data Preprocessing: Preprocess the data to prepare it for analysis, such as removing noise, normalizing values, and transforming data into a format that is suitable for the analysis algorithms.</a:t>
            </a:r>
            <a:endParaRPr sz="2360"/>
          </a:p>
          <a:p>
            <a:pPr indent="-228600" lvl="0" marL="457200" rtl="0" algn="just">
              <a:lnSpc>
                <a:spcPct val="70000"/>
              </a:lnSpc>
              <a:spcBef>
                <a:spcPts val="540"/>
              </a:spcBef>
              <a:spcAft>
                <a:spcPts val="0"/>
              </a:spcAft>
              <a:buSzPts val="3505"/>
              <a:buNone/>
            </a:pPr>
            <a:r>
              <a:t/>
            </a:r>
            <a:endParaRPr sz="2360"/>
          </a:p>
          <a:p>
            <a:pPr indent="-413082" lvl="0" marL="457200" rtl="0" algn="just">
              <a:lnSpc>
                <a:spcPct val="70000"/>
              </a:lnSpc>
              <a:spcBef>
                <a:spcPts val="540"/>
              </a:spcBef>
              <a:spcAft>
                <a:spcPts val="0"/>
              </a:spcAft>
              <a:buSzPts val="2905"/>
              <a:buChar char="❖"/>
            </a:pPr>
            <a:r>
              <a:rPr lang="en-US" sz="2360"/>
              <a:t>Face Detection: Detect faces in the images using a face detection algorithm such as Haar cascades or Single Shot MultiBox Detector (SSD).  </a:t>
            </a:r>
            <a:endParaRPr sz="2360"/>
          </a:p>
          <a:p>
            <a:pPr indent="0" lvl="0" marL="0" rtl="0" algn="just">
              <a:lnSpc>
                <a:spcPct val="70000"/>
              </a:lnSpc>
              <a:spcBef>
                <a:spcPts val="540"/>
              </a:spcBef>
              <a:spcAft>
                <a:spcPts val="0"/>
              </a:spcAft>
              <a:buNone/>
            </a:pPr>
            <a:r>
              <a:t/>
            </a:r>
            <a:endParaRPr sz="2360"/>
          </a:p>
          <a:p>
            <a:pPr indent="-374650" lvl="0" marL="457200" rtl="0" algn="just">
              <a:spcBef>
                <a:spcPts val="540"/>
              </a:spcBef>
              <a:spcAft>
                <a:spcPts val="0"/>
              </a:spcAft>
              <a:buSzPts val="2300"/>
              <a:buChar char="❖"/>
            </a:pPr>
            <a:r>
              <a:rPr lang="en-US" sz="2300"/>
              <a:t>Model Training: Train a learning model, such as a support vector machine (SVM) or a neural network, on the extracted features to learn the relationships between the features and emotions.</a:t>
            </a:r>
            <a:endParaRPr sz="2300"/>
          </a:p>
          <a:p>
            <a:pPr indent="0" lvl="0" marL="0" rtl="0" algn="just">
              <a:lnSpc>
                <a:spcPct val="70000"/>
              </a:lnSpc>
              <a:spcBef>
                <a:spcPts val="540"/>
              </a:spcBef>
              <a:spcAft>
                <a:spcPts val="0"/>
              </a:spcAft>
              <a:buSzPts val="1018"/>
              <a:buNone/>
            </a:pPr>
            <a:r>
              <a:t/>
            </a:r>
            <a:endParaRPr sz="2860"/>
          </a:p>
        </p:txBody>
      </p:sp>
      <p:sp>
        <p:nvSpPr>
          <p:cNvPr id="212" name="Google Shape;212;p27"/>
          <p:cNvSpPr txBox="1"/>
          <p:nvPr/>
        </p:nvSpPr>
        <p:spPr>
          <a:xfrm>
            <a:off x="4811575" y="6358875"/>
            <a:ext cx="2775300" cy="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i="1" lang="en-US" sz="1200">
                <a:solidFill>
                  <a:srgbClr val="0C0C0C"/>
                </a:solidFill>
                <a:latin typeface="Quattrocento Sans"/>
                <a:ea typeface="Quattrocento Sans"/>
                <a:cs typeface="Quattrocento Sans"/>
                <a:sym typeface="Quattrocento Sans"/>
              </a:rPr>
              <a:t>Department of Computer Science Engineering</a:t>
            </a:r>
            <a:endParaRPr i="1" sz="1200">
              <a:solidFill>
                <a:srgbClr val="0C0C0C"/>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154546" y="0"/>
            <a:ext cx="11874300" cy="1300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Implementation</a:t>
            </a:r>
            <a:endParaRPr/>
          </a:p>
        </p:txBody>
      </p:sp>
      <p:sp>
        <p:nvSpPr>
          <p:cNvPr id="218" name="Google Shape;218;p28"/>
          <p:cNvSpPr txBox="1"/>
          <p:nvPr>
            <p:ph idx="12" type="sldNum"/>
          </p:nvPr>
        </p:nvSpPr>
        <p:spPr>
          <a:xfrm>
            <a:off x="8757642" y="6562416"/>
            <a:ext cx="1371600" cy="274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9" name="Google Shape;219;p28"/>
          <p:cNvSpPr txBox="1"/>
          <p:nvPr>
            <p:ph idx="1" type="body"/>
          </p:nvPr>
        </p:nvSpPr>
        <p:spPr>
          <a:xfrm>
            <a:off x="172575" y="1418450"/>
            <a:ext cx="11847000" cy="5439600"/>
          </a:xfrm>
          <a:prstGeom prst="rect">
            <a:avLst/>
          </a:prstGeom>
          <a:noFill/>
          <a:ln>
            <a:noFill/>
          </a:ln>
        </p:spPr>
        <p:txBody>
          <a:bodyPr anchorCtr="0" anchor="t" bIns="45700" lIns="91425" spcFirstLastPara="1" rIns="91425" wrap="square" tIns="45700">
            <a:normAutofit/>
          </a:bodyPr>
          <a:lstStyle/>
          <a:p>
            <a:pPr indent="-390552" lvl="0" marL="457200" rtl="0" algn="just">
              <a:spcBef>
                <a:spcPts val="540"/>
              </a:spcBef>
              <a:spcAft>
                <a:spcPts val="0"/>
              </a:spcAft>
              <a:buSzPts val="2550"/>
              <a:buChar char="❖"/>
            </a:pPr>
            <a:r>
              <a:rPr lang="en-US" sz="2550"/>
              <a:t>Model Evaluation: Evaluate the performance of the trained models by testing on a validation data set and adjusting parameters as necessary.</a:t>
            </a:r>
            <a:endParaRPr sz="2550"/>
          </a:p>
          <a:p>
            <a:pPr indent="-390552" lvl="0" marL="457200" rtl="0" algn="just">
              <a:spcBef>
                <a:spcPts val="540"/>
              </a:spcBef>
              <a:spcAft>
                <a:spcPts val="0"/>
              </a:spcAft>
              <a:buSzPts val="2550"/>
              <a:buChar char="❖"/>
            </a:pPr>
            <a:r>
              <a:rPr lang="en-US" sz="2550"/>
              <a:t>Result Presentation: Present the results of the emotion detection to the user in a clear and concise manner, such as through a graphical user interface or an application programming interface.</a:t>
            </a:r>
            <a:endParaRPr sz="3693"/>
          </a:p>
        </p:txBody>
      </p:sp>
      <p:pic>
        <p:nvPicPr>
          <p:cNvPr id="220" name="Google Shape;220;p28"/>
          <p:cNvPicPr preferRelativeResize="0"/>
          <p:nvPr/>
        </p:nvPicPr>
        <p:blipFill>
          <a:blip r:embed="rId3">
            <a:alphaModFix/>
          </a:blip>
          <a:stretch>
            <a:fillRect/>
          </a:stretch>
        </p:blipFill>
        <p:spPr>
          <a:xfrm>
            <a:off x="241950" y="3259300"/>
            <a:ext cx="6076975" cy="3167525"/>
          </a:xfrm>
          <a:prstGeom prst="rect">
            <a:avLst/>
          </a:prstGeom>
          <a:noFill/>
          <a:ln>
            <a:noFill/>
          </a:ln>
        </p:spPr>
      </p:pic>
      <p:sp>
        <p:nvSpPr>
          <p:cNvPr id="221" name="Google Shape;221;p28"/>
          <p:cNvSpPr txBox="1"/>
          <p:nvPr/>
        </p:nvSpPr>
        <p:spPr>
          <a:xfrm>
            <a:off x="5041150" y="6426825"/>
            <a:ext cx="2745300" cy="27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i="1" lang="en-US" sz="1200">
                <a:solidFill>
                  <a:srgbClr val="0C0C0C"/>
                </a:solidFill>
                <a:latin typeface="Quattrocento Sans"/>
                <a:ea typeface="Quattrocento Sans"/>
                <a:cs typeface="Quattrocento Sans"/>
                <a:sym typeface="Quattrocento Sans"/>
              </a:rPr>
              <a:t>Department of Computer Science Engineering</a:t>
            </a:r>
            <a:endParaRPr i="1" sz="1200">
              <a:solidFill>
                <a:srgbClr val="0C0C0C"/>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222" name="Google Shape;222;p28"/>
          <p:cNvPicPr preferRelativeResize="0"/>
          <p:nvPr/>
        </p:nvPicPr>
        <p:blipFill>
          <a:blip r:embed="rId4">
            <a:alphaModFix/>
          </a:blip>
          <a:stretch>
            <a:fillRect/>
          </a:stretch>
        </p:blipFill>
        <p:spPr>
          <a:xfrm>
            <a:off x="6406625" y="3259300"/>
            <a:ext cx="5013399" cy="3109175"/>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p:nvPr/>
        </p:nvSpPr>
        <p:spPr>
          <a:xfrm>
            <a:off x="91888" y="1843951"/>
            <a:ext cx="12008224" cy="31700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0"/>
              <a:buFont typeface="Arial"/>
              <a:buNone/>
            </a:pPr>
            <a:r>
              <a:rPr b="1" i="0" lang="en-US" sz="20000" u="none" cap="none" strike="noStrike">
                <a:solidFill>
                  <a:srgbClr val="6D9BC1"/>
                </a:solidFill>
                <a:latin typeface="Quattrocento Sans"/>
                <a:ea typeface="Quattrocento Sans"/>
                <a:cs typeface="Quattrocento Sans"/>
                <a:sym typeface="Quattrocento Sans"/>
              </a:rPr>
              <a:t>THANKS</a:t>
            </a:r>
            <a:endParaRPr b="1" i="0" sz="20000" u="none" cap="none" strike="noStrike">
              <a:solidFill>
                <a:srgbClr val="6D9BC1"/>
              </a:solidFill>
              <a:latin typeface="Quattrocento Sans"/>
              <a:ea typeface="Quattrocento Sans"/>
              <a:cs typeface="Quattrocento Sans"/>
              <a:sym typeface="Quattrocento Sans"/>
            </a:endParaRPr>
          </a:p>
        </p:txBody>
      </p:sp>
      <p:sp>
        <p:nvSpPr>
          <p:cNvPr id="228" name="Google Shape;228;p2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9" name="Google Shape;229;p2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ctrTitle"/>
          </p:nvPr>
        </p:nvSpPr>
        <p:spPr>
          <a:xfrm>
            <a:off x="838200" y="2405576"/>
            <a:ext cx="10515600" cy="186014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100000"/>
              <a:buFont typeface="Calibri"/>
              <a:buNone/>
            </a:pPr>
            <a:r>
              <a:rPr lang="en-US"/>
              <a:t>Human Emotion Detection System</a:t>
            </a:r>
            <a:endParaRPr/>
          </a:p>
        </p:txBody>
      </p:sp>
      <p:sp>
        <p:nvSpPr>
          <p:cNvPr id="121" name="Google Shape;121;p17"/>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fontScale="62500"/>
          </a:bodyPr>
          <a:lstStyle/>
          <a:p>
            <a:pPr indent="0" lvl="0" marL="0" rtl="0" algn="r">
              <a:lnSpc>
                <a:spcPct val="150000"/>
              </a:lnSpc>
              <a:spcBef>
                <a:spcPts val="0"/>
              </a:spcBef>
              <a:spcAft>
                <a:spcPts val="0"/>
              </a:spcAft>
              <a:buSzPct val="100000"/>
              <a:buNone/>
            </a:pPr>
            <a:r>
              <a:rPr lang="en-US">
                <a:latin typeface="Calibri"/>
                <a:ea typeface="Calibri"/>
                <a:cs typeface="Calibri"/>
                <a:sym typeface="Calibri"/>
              </a:rPr>
              <a:t>Submitted to: </a:t>
            </a:r>
            <a:endParaRPr>
              <a:latin typeface="Calibri"/>
              <a:ea typeface="Calibri"/>
              <a:cs typeface="Calibri"/>
              <a:sym typeface="Calibri"/>
            </a:endParaRPr>
          </a:p>
          <a:p>
            <a:pPr indent="0" lvl="0" marL="0" rtl="0" algn="r">
              <a:lnSpc>
                <a:spcPct val="150000"/>
              </a:lnSpc>
              <a:spcBef>
                <a:spcPts val="600"/>
              </a:spcBef>
              <a:spcAft>
                <a:spcPts val="0"/>
              </a:spcAft>
              <a:buSzPct val="100000"/>
              <a:buNone/>
            </a:pPr>
            <a:r>
              <a:rPr lang="en-US">
                <a:latin typeface="Calibri"/>
                <a:ea typeface="Calibri"/>
                <a:cs typeface="Calibri"/>
                <a:sym typeface="Calibri"/>
              </a:rPr>
              <a:t>Department of Computer Science and Engineering</a:t>
            </a:r>
            <a:endParaRPr>
              <a:latin typeface="Calibri"/>
              <a:ea typeface="Calibri"/>
              <a:cs typeface="Calibri"/>
              <a:sym typeface="Calibri"/>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838200" y="2402251"/>
            <a:ext cx="4803000" cy="2360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Oi"/>
              <a:buNone/>
            </a:pPr>
            <a:r>
              <a:rPr lang="en-US" sz="3200">
                <a:highlight>
                  <a:schemeClr val="lt1"/>
                </a:highlight>
                <a:latin typeface="Calibri"/>
                <a:ea typeface="Calibri"/>
                <a:cs typeface="Calibri"/>
                <a:sym typeface="Calibri"/>
              </a:rPr>
              <a:t>Supervised by:</a:t>
            </a:r>
            <a:endParaRPr sz="2500">
              <a:solidFill>
                <a:srgbClr val="0C0C0C"/>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500">
                <a:solidFill>
                  <a:srgbClr val="0C0C0C"/>
                </a:solidFill>
                <a:highlight>
                  <a:schemeClr val="lt1"/>
                </a:highlight>
                <a:latin typeface="Calibri"/>
                <a:ea typeface="Calibri"/>
                <a:cs typeface="Calibri"/>
                <a:sym typeface="Calibri"/>
              </a:rPr>
              <a:t>Prof. Ritika Bhatt</a:t>
            </a:r>
            <a:endParaRPr sz="2500">
              <a:solidFill>
                <a:srgbClr val="0C0C0C"/>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500">
              <a:solidFill>
                <a:srgbClr val="0C0C0C"/>
              </a:solidFill>
              <a:highlight>
                <a:schemeClr val="lt1"/>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3200"/>
              <a:buFont typeface="Oi"/>
              <a:buNone/>
            </a:pPr>
            <a:r>
              <a:t/>
            </a:r>
            <a:endParaRPr sz="3200">
              <a:latin typeface="Calibri"/>
              <a:ea typeface="Calibri"/>
              <a:cs typeface="Calibri"/>
              <a:sym typeface="Calibri"/>
            </a:endParaRPr>
          </a:p>
        </p:txBody>
      </p:sp>
      <p:sp>
        <p:nvSpPr>
          <p:cNvPr id="127" name="Google Shape;127;p18"/>
          <p:cNvSpPr txBox="1"/>
          <p:nvPr>
            <p:ph idx="1" type="body"/>
          </p:nvPr>
        </p:nvSpPr>
        <p:spPr>
          <a:xfrm>
            <a:off x="6323308" y="2025748"/>
            <a:ext cx="5269424" cy="2827606"/>
          </a:xfrm>
          <a:prstGeom prst="rect">
            <a:avLst/>
          </a:prstGeom>
          <a:noFill/>
          <a:ln>
            <a:noFill/>
          </a:ln>
        </p:spPr>
        <p:txBody>
          <a:bodyPr anchorCtr="0" anchor="ctr" bIns="45700" lIns="91425" spcFirstLastPara="1" rIns="91425" wrap="square" tIns="45700">
            <a:normAutofit fontScale="55000"/>
          </a:bodyPr>
          <a:lstStyle/>
          <a:p>
            <a:pPr indent="0" lvl="0" marL="0" rtl="0" algn="l">
              <a:lnSpc>
                <a:spcPct val="120000"/>
              </a:lnSpc>
              <a:spcBef>
                <a:spcPts val="0"/>
              </a:spcBef>
              <a:spcAft>
                <a:spcPts val="0"/>
              </a:spcAft>
              <a:buSzPct val="100000"/>
              <a:buNone/>
            </a:pPr>
            <a:r>
              <a:rPr lang="en-US"/>
              <a:t>Team Members</a:t>
            </a:r>
            <a:endParaRPr/>
          </a:p>
          <a:p>
            <a:pPr indent="0" lvl="0" marL="0" rtl="0" algn="l">
              <a:lnSpc>
                <a:spcPct val="120000"/>
              </a:lnSpc>
              <a:spcBef>
                <a:spcPts val="0"/>
              </a:spcBef>
              <a:spcAft>
                <a:spcPts val="0"/>
              </a:spcAft>
              <a:buSzPct val="100000"/>
              <a:buNone/>
            </a:pPr>
            <a:r>
              <a:rPr lang="en-US"/>
              <a:t>1.Abhinav Nagar 	(0827CS201010) </a:t>
            </a:r>
            <a:endParaRPr/>
          </a:p>
          <a:p>
            <a:pPr indent="0" lvl="0" marL="0" rtl="0" algn="l">
              <a:lnSpc>
                <a:spcPct val="120000"/>
              </a:lnSpc>
              <a:spcBef>
                <a:spcPts val="0"/>
              </a:spcBef>
              <a:spcAft>
                <a:spcPts val="0"/>
              </a:spcAft>
              <a:buSzPct val="100000"/>
              <a:buNone/>
            </a:pPr>
            <a:r>
              <a:rPr lang="en-US"/>
              <a:t>2.Ajay Sonere 	       (0827CS201019) </a:t>
            </a:r>
            <a:endParaRPr/>
          </a:p>
          <a:p>
            <a:pPr indent="0" lvl="0" marL="0" rtl="0" algn="l">
              <a:lnSpc>
                <a:spcPct val="120000"/>
              </a:lnSpc>
              <a:spcBef>
                <a:spcPts val="0"/>
              </a:spcBef>
              <a:spcAft>
                <a:spcPts val="0"/>
              </a:spcAft>
              <a:buSzPct val="100000"/>
              <a:buNone/>
            </a:pPr>
            <a:r>
              <a:rPr lang="en-US"/>
              <a:t>3.Ankit Buade	       (0827CS201033) </a:t>
            </a:r>
            <a:endParaRPr/>
          </a:p>
          <a:p>
            <a:pPr indent="0" lvl="0" marL="0" rtl="0" algn="l">
              <a:lnSpc>
                <a:spcPct val="120000"/>
              </a:lnSpc>
              <a:spcBef>
                <a:spcPts val="0"/>
              </a:spcBef>
              <a:spcAft>
                <a:spcPts val="0"/>
              </a:spcAft>
              <a:buSzPct val="100000"/>
              <a:buNone/>
            </a:pPr>
            <a:r>
              <a:rPr lang="en-US"/>
              <a:t>4.Deepak Patidar	(0827CS201063)</a:t>
            </a:r>
            <a:endParaRPr/>
          </a:p>
          <a:p>
            <a:pPr indent="0" lvl="0" marL="0" rtl="0" algn="l">
              <a:lnSpc>
                <a:spcPct val="120000"/>
              </a:lnSpc>
              <a:spcBef>
                <a:spcPts val="0"/>
              </a:spcBef>
              <a:spcAft>
                <a:spcPts val="0"/>
              </a:spcAft>
              <a:buSzPct val="100000"/>
              <a:buNone/>
            </a:pPr>
            <a:r>
              <a:t/>
            </a:r>
            <a:endParaRPr/>
          </a:p>
        </p:txBody>
      </p:sp>
      <p:sp>
        <p:nvSpPr>
          <p:cNvPr id="128" name="Google Shape;128;p1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
        <p:nvSpPr>
          <p:cNvPr id="129" name="Google Shape;129;p1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
        <p:nvSpPr>
          <p:cNvPr id="130" name="Google Shape;130;p1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Project Presentation Outline</a:t>
            </a:r>
            <a:endParaRPr/>
          </a:p>
        </p:txBody>
      </p:sp>
      <p:sp>
        <p:nvSpPr>
          <p:cNvPr id="136" name="Google Shape;136;p19"/>
          <p:cNvSpPr txBox="1"/>
          <p:nvPr>
            <p:ph idx="1" type="body"/>
          </p:nvPr>
        </p:nvSpPr>
        <p:spPr>
          <a:xfrm>
            <a:off x="172496" y="1300772"/>
            <a:ext cx="11847000" cy="51129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3200"/>
              <a:buChar char="❖"/>
            </a:pPr>
            <a:r>
              <a:rPr lang="en-US"/>
              <a:t>Abstract</a:t>
            </a:r>
            <a:endParaRPr/>
          </a:p>
          <a:p>
            <a:pPr indent="-228600" lvl="0" marL="228600" rtl="0" algn="just">
              <a:lnSpc>
                <a:spcPct val="90000"/>
              </a:lnSpc>
              <a:spcBef>
                <a:spcPts val="816"/>
              </a:spcBef>
              <a:spcAft>
                <a:spcPts val="0"/>
              </a:spcAft>
              <a:buSzPts val="3200"/>
              <a:buChar char="❖"/>
            </a:pPr>
            <a:r>
              <a:rPr lang="en-US"/>
              <a:t>Introduction</a:t>
            </a:r>
            <a:endParaRPr/>
          </a:p>
          <a:p>
            <a:pPr indent="-228600" lvl="0" marL="228600" rtl="0" algn="just">
              <a:lnSpc>
                <a:spcPct val="90000"/>
              </a:lnSpc>
              <a:spcBef>
                <a:spcPts val="816"/>
              </a:spcBef>
              <a:spcAft>
                <a:spcPts val="0"/>
              </a:spcAft>
              <a:buSzPts val="3200"/>
              <a:buChar char="❖"/>
            </a:pPr>
            <a:r>
              <a:rPr lang="en-US"/>
              <a:t>Problem Statement</a:t>
            </a:r>
            <a:endParaRPr/>
          </a:p>
          <a:p>
            <a:pPr indent="-228600" lvl="0" marL="228600" rtl="0" algn="just">
              <a:lnSpc>
                <a:spcPct val="90000"/>
              </a:lnSpc>
              <a:spcBef>
                <a:spcPts val="816"/>
              </a:spcBef>
              <a:spcAft>
                <a:spcPts val="0"/>
              </a:spcAft>
              <a:buSzPts val="3200"/>
              <a:buChar char="❖"/>
            </a:pPr>
            <a:r>
              <a:rPr lang="en-US"/>
              <a:t>Project Objectives</a:t>
            </a:r>
            <a:endParaRPr/>
          </a:p>
          <a:p>
            <a:pPr indent="-228600" lvl="0" marL="228600" rtl="0" algn="just">
              <a:lnSpc>
                <a:spcPct val="90000"/>
              </a:lnSpc>
              <a:spcBef>
                <a:spcPts val="816"/>
              </a:spcBef>
              <a:spcAft>
                <a:spcPts val="0"/>
              </a:spcAft>
              <a:buSzPts val="3200"/>
              <a:buChar char="❖"/>
            </a:pPr>
            <a:r>
              <a:rPr lang="en-US"/>
              <a:t>Requirement Analysis</a:t>
            </a:r>
            <a:endParaRPr/>
          </a:p>
          <a:p>
            <a:pPr indent="-228600" lvl="0" marL="228600" rtl="0" algn="just">
              <a:lnSpc>
                <a:spcPct val="90000"/>
              </a:lnSpc>
              <a:spcBef>
                <a:spcPts val="816"/>
              </a:spcBef>
              <a:spcAft>
                <a:spcPts val="0"/>
              </a:spcAft>
              <a:buSzPts val="3200"/>
              <a:buChar char="❖"/>
            </a:pPr>
            <a:r>
              <a:rPr lang="en-US"/>
              <a:t>Models and Diagrams</a:t>
            </a:r>
            <a:endParaRPr/>
          </a:p>
          <a:p>
            <a:pPr indent="-228600" lvl="0" marL="228600" rtl="0" algn="just">
              <a:lnSpc>
                <a:spcPct val="90000"/>
              </a:lnSpc>
              <a:spcBef>
                <a:spcPts val="816"/>
              </a:spcBef>
              <a:spcAft>
                <a:spcPts val="0"/>
              </a:spcAft>
              <a:buSzPts val="3200"/>
              <a:buChar char="❖"/>
            </a:pPr>
            <a:r>
              <a:rPr lang="en-US"/>
              <a:t>Conclusions and Limitations</a:t>
            </a:r>
            <a:endParaRPr/>
          </a:p>
          <a:p>
            <a:pPr indent="-228600" lvl="0" marL="228600" rtl="0" algn="just">
              <a:lnSpc>
                <a:spcPct val="90000"/>
              </a:lnSpc>
              <a:spcBef>
                <a:spcPts val="816"/>
              </a:spcBef>
              <a:spcAft>
                <a:spcPts val="0"/>
              </a:spcAft>
              <a:buSzPts val="3200"/>
              <a:buNone/>
            </a:pPr>
            <a:r>
              <a:t/>
            </a:r>
            <a:endParaRPr/>
          </a:p>
        </p:txBody>
      </p:sp>
      <p:sp>
        <p:nvSpPr>
          <p:cNvPr id="137" name="Google Shape;137;p1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     </a:t>
            </a:r>
            <a:endParaRPr/>
          </a:p>
        </p:txBody>
      </p:sp>
      <p:sp>
        <p:nvSpPr>
          <p:cNvPr id="138" name="Google Shape;138;p1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9" name="Google Shape;139;p19"/>
          <p:cNvSpPr txBox="1"/>
          <p:nvPr>
            <p:ph idx="11" type="ftr"/>
          </p:nvPr>
        </p:nvSpPr>
        <p:spPr>
          <a:xfrm>
            <a:off x="4338575" y="6513499"/>
            <a:ext cx="32004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Abstract</a:t>
            </a:r>
            <a:endParaRPr/>
          </a:p>
        </p:txBody>
      </p:sp>
      <p:sp>
        <p:nvSpPr>
          <p:cNvPr id="145" name="Google Shape;145;p20"/>
          <p:cNvSpPr txBox="1"/>
          <p:nvPr>
            <p:ph idx="1" type="body"/>
          </p:nvPr>
        </p:nvSpPr>
        <p:spPr>
          <a:xfrm>
            <a:off x="492021" y="1375147"/>
            <a:ext cx="11847000" cy="51129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3200"/>
              <a:buChar char="❖"/>
            </a:pPr>
            <a:r>
              <a:rPr lang="en-US"/>
              <a:t>Human Emotion Detection System is an artificial intelligence-based tool that uses computer vision, machine learning, and natural language processing algorithms to recognize and analyze human emotions. The system can detect emotions like happiness, sadness, anger, fear, surprise, disgust, and neutral from facial expressions</a:t>
            </a:r>
            <a:endParaRPr/>
          </a:p>
        </p:txBody>
      </p:sp>
      <p:sp>
        <p:nvSpPr>
          <p:cNvPr id="146" name="Google Shape;146;p2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July  2023</a:t>
            </a:r>
            <a:endParaRPr/>
          </a:p>
        </p:txBody>
      </p:sp>
      <p:sp>
        <p:nvSpPr>
          <p:cNvPr id="147" name="Google Shape;147;p2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8" name="Google Shape;148;p20"/>
          <p:cNvSpPr txBox="1"/>
          <p:nvPr>
            <p:ph idx="11" type="ftr"/>
          </p:nvPr>
        </p:nvSpPr>
        <p:spPr>
          <a:xfrm>
            <a:off x="4288665" y="6488041"/>
            <a:ext cx="32004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pic>
        <p:nvPicPr>
          <p:cNvPr id="149" name="Google Shape;149;p20"/>
          <p:cNvPicPr preferRelativeResize="0"/>
          <p:nvPr/>
        </p:nvPicPr>
        <p:blipFill>
          <a:blip r:embed="rId3">
            <a:alphaModFix/>
          </a:blip>
          <a:stretch>
            <a:fillRect/>
          </a:stretch>
        </p:blipFill>
        <p:spPr>
          <a:xfrm>
            <a:off x="3579950" y="3713500"/>
            <a:ext cx="4765425" cy="2547900"/>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Introduction </a:t>
            </a:r>
            <a:endParaRPr/>
          </a:p>
        </p:txBody>
      </p:sp>
      <p:sp>
        <p:nvSpPr>
          <p:cNvPr id="155" name="Google Shape;155;p21"/>
          <p:cNvSpPr txBox="1"/>
          <p:nvPr>
            <p:ph idx="1" type="body"/>
          </p:nvPr>
        </p:nvSpPr>
        <p:spPr>
          <a:xfrm>
            <a:off x="168208" y="1375147"/>
            <a:ext cx="11847000" cy="5112900"/>
          </a:xfrm>
          <a:prstGeom prst="rect">
            <a:avLst/>
          </a:prstGeom>
          <a:noFill/>
          <a:ln>
            <a:noFill/>
          </a:ln>
        </p:spPr>
        <p:txBody>
          <a:bodyPr anchorCtr="0" anchor="t" bIns="45700" lIns="91425" spcFirstLastPara="1" rIns="91425" wrap="square" tIns="45700">
            <a:normAutofit/>
          </a:bodyPr>
          <a:lstStyle/>
          <a:p>
            <a:pPr indent="0" lvl="0" marL="228600" rtl="0" algn="just">
              <a:lnSpc>
                <a:spcPct val="90000"/>
              </a:lnSpc>
              <a:spcBef>
                <a:spcPts val="0"/>
              </a:spcBef>
              <a:spcAft>
                <a:spcPts val="0"/>
              </a:spcAft>
              <a:buSzPts val="1800"/>
              <a:buNone/>
            </a:pPr>
            <a:r>
              <a:rPr lang="en-US"/>
              <a:t>Human Emotion Detection System is a cutting-edge technology that aims to revolutionize the way computers interact with humans. It uses advanced algorithms to detect and analyze emotions from various sources such as facial expressions. With the rapid advancement of artificial intelligence, it is now possible to develop systems that can understand human emotions and respond in a meaningful way. </a:t>
            </a:r>
            <a:endParaRPr/>
          </a:p>
        </p:txBody>
      </p:sp>
      <p:sp>
        <p:nvSpPr>
          <p:cNvPr id="156" name="Google Shape;156;p2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     </a:t>
            </a:r>
            <a:endParaRPr/>
          </a:p>
        </p:txBody>
      </p:sp>
      <p:sp>
        <p:nvSpPr>
          <p:cNvPr id="157" name="Google Shape;157;p2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8" name="Google Shape;158;p21"/>
          <p:cNvSpPr txBox="1"/>
          <p:nvPr>
            <p:ph idx="11" type="ftr"/>
          </p:nvPr>
        </p:nvSpPr>
        <p:spPr>
          <a:xfrm>
            <a:off x="4288665" y="6488041"/>
            <a:ext cx="32004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Objectives</a:t>
            </a:r>
            <a:endParaRPr/>
          </a:p>
        </p:txBody>
      </p:sp>
      <p:sp>
        <p:nvSpPr>
          <p:cNvPr id="164" name="Google Shape;164;p22"/>
          <p:cNvSpPr txBox="1"/>
          <p:nvPr>
            <p:ph idx="1" type="body"/>
          </p:nvPr>
        </p:nvSpPr>
        <p:spPr>
          <a:xfrm>
            <a:off x="172571" y="1418447"/>
            <a:ext cx="11847000" cy="5112900"/>
          </a:xfrm>
          <a:prstGeom prst="rect">
            <a:avLst/>
          </a:prstGeom>
          <a:noFill/>
          <a:ln>
            <a:noFill/>
          </a:ln>
        </p:spPr>
        <p:txBody>
          <a:bodyPr anchorCtr="0" anchor="t" bIns="45700" lIns="91425" spcFirstLastPara="1" rIns="91425" wrap="square" tIns="45700">
            <a:normAutofit/>
          </a:bodyPr>
          <a:lstStyle/>
          <a:p>
            <a:pPr indent="-431800" lvl="0" marL="457200" rtl="0" algn="just">
              <a:lnSpc>
                <a:spcPct val="90000"/>
              </a:lnSpc>
              <a:spcBef>
                <a:spcPts val="840"/>
              </a:spcBef>
              <a:spcAft>
                <a:spcPts val="0"/>
              </a:spcAft>
              <a:buSzPts val="3200"/>
              <a:buChar char="❖"/>
            </a:pPr>
            <a:r>
              <a:rPr lang="en-US" sz="3200"/>
              <a:t>The aim of this system is to improve human-computer interaction by enabling machines to understand human emotions and respond appropriately.</a:t>
            </a:r>
            <a:endParaRPr/>
          </a:p>
          <a:p>
            <a:pPr indent="-431800" lvl="0" marL="457200" rtl="0" algn="just">
              <a:lnSpc>
                <a:spcPct val="90000"/>
              </a:lnSpc>
              <a:spcBef>
                <a:spcPts val="840"/>
              </a:spcBef>
              <a:spcAft>
                <a:spcPts val="0"/>
              </a:spcAft>
              <a:buSzPts val="3200"/>
              <a:buChar char="❖"/>
            </a:pPr>
            <a:r>
              <a:rPr lang="en-US"/>
              <a:t>Precision Emotion Recognition:Achieve accurate and precise recognition of human emotions through facial expressions.</a:t>
            </a:r>
            <a:endParaRPr/>
          </a:p>
          <a:p>
            <a:pPr indent="-431800" lvl="0" marL="457200" rtl="0" algn="just">
              <a:lnSpc>
                <a:spcPct val="90000"/>
              </a:lnSpc>
              <a:spcBef>
                <a:spcPts val="840"/>
              </a:spcBef>
              <a:spcAft>
                <a:spcPts val="0"/>
              </a:spcAft>
              <a:buSzPts val="3200"/>
              <a:buChar char="❖"/>
            </a:pPr>
            <a:r>
              <a:rPr lang="en-US"/>
              <a:t>Seamless Integration: Seamlessly integrate the emotion detection system into various technologies, enhancing human-machine interactions.</a:t>
            </a:r>
            <a:endParaRPr/>
          </a:p>
          <a:p>
            <a:pPr indent="-342900" lvl="0" marL="1371600" rtl="0" algn="just">
              <a:lnSpc>
                <a:spcPct val="90000"/>
              </a:lnSpc>
              <a:spcBef>
                <a:spcPts val="0"/>
              </a:spcBef>
              <a:spcAft>
                <a:spcPts val="0"/>
              </a:spcAft>
              <a:buSzPts val="1800"/>
              <a:buChar char="❖"/>
            </a:pPr>
            <a:r>
              <a:t/>
            </a:r>
            <a:endParaRPr/>
          </a:p>
          <a:p>
            <a:pPr indent="-25400" lvl="0" marL="228600" rtl="0" algn="just">
              <a:lnSpc>
                <a:spcPct val="90000"/>
              </a:lnSpc>
              <a:spcBef>
                <a:spcPts val="960"/>
              </a:spcBef>
              <a:spcAft>
                <a:spcPts val="0"/>
              </a:spcAft>
              <a:buSzPts val="3200"/>
              <a:buNone/>
            </a:pPr>
            <a:r>
              <a:t/>
            </a:r>
            <a:endParaRPr/>
          </a:p>
        </p:txBody>
      </p:sp>
      <p:sp>
        <p:nvSpPr>
          <p:cNvPr id="165" name="Google Shape;165;p2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     </a:t>
            </a:r>
            <a:endParaRPr/>
          </a:p>
        </p:txBody>
      </p:sp>
      <p:sp>
        <p:nvSpPr>
          <p:cNvPr id="166" name="Google Shape;166;p2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7" name="Google Shape;167;p22"/>
          <p:cNvSpPr txBox="1"/>
          <p:nvPr>
            <p:ph idx="11" type="ftr"/>
          </p:nvPr>
        </p:nvSpPr>
        <p:spPr>
          <a:xfrm>
            <a:off x="4298640" y="6481416"/>
            <a:ext cx="32004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Requirement Analysis</a:t>
            </a:r>
            <a:endParaRPr/>
          </a:p>
        </p:txBody>
      </p:sp>
      <p:sp>
        <p:nvSpPr>
          <p:cNvPr id="173" name="Google Shape;173;p23"/>
          <p:cNvSpPr txBox="1"/>
          <p:nvPr>
            <p:ph idx="1" type="body"/>
          </p:nvPr>
        </p:nvSpPr>
        <p:spPr>
          <a:xfrm>
            <a:off x="172571" y="1418447"/>
            <a:ext cx="11847000" cy="5112900"/>
          </a:xfrm>
          <a:prstGeom prst="rect">
            <a:avLst/>
          </a:prstGeom>
          <a:noFill/>
          <a:ln>
            <a:noFill/>
          </a:ln>
        </p:spPr>
        <p:txBody>
          <a:bodyPr anchorCtr="0" anchor="t" bIns="45700" lIns="91425" spcFirstLastPara="1" rIns="91425" wrap="square" tIns="45700">
            <a:normAutofit/>
          </a:bodyPr>
          <a:lstStyle/>
          <a:p>
            <a:pPr indent="0" lvl="0" marL="228600" rtl="0" algn="just">
              <a:lnSpc>
                <a:spcPct val="90000"/>
              </a:lnSpc>
              <a:spcBef>
                <a:spcPts val="0"/>
              </a:spcBef>
              <a:spcAft>
                <a:spcPts val="0"/>
              </a:spcAft>
              <a:buSzPts val="1800"/>
              <a:buNone/>
            </a:pPr>
            <a:r>
              <a:rPr lang="en-US"/>
              <a:t> </a:t>
            </a:r>
            <a:r>
              <a:rPr b="1" lang="en-US"/>
              <a:t>Functional requirements</a:t>
            </a:r>
            <a:endParaRPr b="1"/>
          </a:p>
          <a:p>
            <a:pPr indent="0" lvl="0" marL="228600" rtl="0" algn="just">
              <a:lnSpc>
                <a:spcPct val="90000"/>
              </a:lnSpc>
              <a:spcBef>
                <a:spcPts val="0"/>
              </a:spcBef>
              <a:spcAft>
                <a:spcPts val="0"/>
              </a:spcAft>
              <a:buSzPts val="1800"/>
              <a:buNone/>
            </a:pPr>
            <a:r>
              <a:t/>
            </a:r>
            <a:endParaRPr b="1"/>
          </a:p>
          <a:p>
            <a:pPr indent="-228600" lvl="0" marL="228600" rtl="0" algn="just">
              <a:lnSpc>
                <a:spcPct val="90000"/>
              </a:lnSpc>
              <a:spcBef>
                <a:spcPts val="0"/>
              </a:spcBef>
              <a:spcAft>
                <a:spcPts val="0"/>
              </a:spcAft>
              <a:buSzPts val="3000"/>
              <a:buChar char="❖"/>
            </a:pPr>
            <a:r>
              <a:rPr lang="en-US" sz="3000"/>
              <a:t>Emotion recognition accuracy: The system should accurately detect and categorize emotions from facial expressions</a:t>
            </a:r>
            <a:endParaRPr sz="3000"/>
          </a:p>
          <a:p>
            <a:pPr indent="0" lvl="0" marL="457200" rtl="0" algn="just">
              <a:lnSpc>
                <a:spcPct val="90000"/>
              </a:lnSpc>
              <a:spcBef>
                <a:spcPts val="0"/>
              </a:spcBef>
              <a:spcAft>
                <a:spcPts val="0"/>
              </a:spcAft>
              <a:buSzPts val="1800"/>
              <a:buNone/>
            </a:pPr>
            <a:r>
              <a:t/>
            </a:r>
            <a:endParaRPr sz="3000"/>
          </a:p>
          <a:p>
            <a:pPr indent="-228600" lvl="0" marL="228600" rtl="0" algn="just">
              <a:lnSpc>
                <a:spcPct val="90000"/>
              </a:lnSpc>
              <a:spcBef>
                <a:spcPts val="0"/>
              </a:spcBef>
              <a:spcAft>
                <a:spcPts val="0"/>
              </a:spcAft>
              <a:buSzPts val="3000"/>
              <a:buChar char="❖"/>
            </a:pPr>
            <a:r>
              <a:rPr lang="en-US" sz="3000"/>
              <a:t> Data source integration: The system should be able to integrate with                    multiple data sources such as cameras, microphones, and sensors</a:t>
            </a:r>
            <a:endParaRPr sz="3000"/>
          </a:p>
          <a:p>
            <a:pPr indent="0" lvl="0" marL="457200" rtl="0" algn="just">
              <a:lnSpc>
                <a:spcPct val="90000"/>
              </a:lnSpc>
              <a:spcBef>
                <a:spcPts val="0"/>
              </a:spcBef>
              <a:spcAft>
                <a:spcPts val="0"/>
              </a:spcAft>
              <a:buSzPts val="1800"/>
              <a:buNone/>
            </a:pPr>
            <a:r>
              <a:t/>
            </a:r>
            <a:endParaRPr sz="3000"/>
          </a:p>
          <a:p>
            <a:pPr indent="-228600" lvl="0" marL="228600" rtl="0" algn="just">
              <a:lnSpc>
                <a:spcPct val="90000"/>
              </a:lnSpc>
              <a:spcBef>
                <a:spcPts val="0"/>
              </a:spcBef>
              <a:spcAft>
                <a:spcPts val="0"/>
              </a:spcAft>
              <a:buSzPts val="3000"/>
              <a:buChar char="❖"/>
            </a:pPr>
            <a:r>
              <a:rPr lang="en-US" sz="3000"/>
              <a:t>Real-time processing</a:t>
            </a:r>
            <a:endParaRPr sz="3000"/>
          </a:p>
          <a:p>
            <a:pPr indent="0" lvl="0" marL="457200" rtl="0" algn="just">
              <a:lnSpc>
                <a:spcPct val="90000"/>
              </a:lnSpc>
              <a:spcBef>
                <a:spcPts val="0"/>
              </a:spcBef>
              <a:spcAft>
                <a:spcPts val="0"/>
              </a:spcAft>
              <a:buSzPts val="1800"/>
              <a:buNone/>
            </a:pPr>
            <a:r>
              <a:t/>
            </a:r>
            <a:endParaRPr sz="3000"/>
          </a:p>
          <a:p>
            <a:pPr indent="-228600" lvl="0" marL="228600" rtl="0" algn="just">
              <a:lnSpc>
                <a:spcPct val="90000"/>
              </a:lnSpc>
              <a:spcBef>
                <a:spcPts val="0"/>
              </a:spcBef>
              <a:spcAft>
                <a:spcPts val="0"/>
              </a:spcAft>
              <a:buSzPts val="3000"/>
              <a:buChar char="❖"/>
            </a:pPr>
            <a:r>
              <a:rPr lang="en-US" sz="3000"/>
              <a:t>Emotion categorization</a:t>
            </a:r>
            <a:endParaRPr sz="3000"/>
          </a:p>
        </p:txBody>
      </p:sp>
      <p:sp>
        <p:nvSpPr>
          <p:cNvPr id="174" name="Google Shape;174;p2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     </a:t>
            </a:r>
            <a:endParaRPr/>
          </a:p>
        </p:txBody>
      </p:sp>
      <p:sp>
        <p:nvSpPr>
          <p:cNvPr id="175" name="Google Shape;175;p2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6" name="Google Shape;176;p23"/>
          <p:cNvSpPr txBox="1"/>
          <p:nvPr>
            <p:ph idx="11" type="ftr"/>
          </p:nvPr>
        </p:nvSpPr>
        <p:spPr>
          <a:xfrm>
            <a:off x="4258740" y="6451491"/>
            <a:ext cx="32004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Diagrams</a:t>
            </a:r>
            <a:endParaRPr/>
          </a:p>
        </p:txBody>
      </p:sp>
      <p:sp>
        <p:nvSpPr>
          <p:cNvPr id="182" name="Google Shape;182;p24"/>
          <p:cNvSpPr txBox="1"/>
          <p:nvPr>
            <p:ph idx="1" type="body"/>
          </p:nvPr>
        </p:nvSpPr>
        <p:spPr>
          <a:xfrm>
            <a:off x="172571" y="1418447"/>
            <a:ext cx="11847000" cy="51129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960"/>
              </a:spcBef>
              <a:spcAft>
                <a:spcPts val="0"/>
              </a:spcAft>
              <a:buSzPts val="1800"/>
              <a:buNone/>
            </a:pPr>
            <a:r>
              <a:t/>
            </a:r>
            <a:endParaRPr/>
          </a:p>
          <a:p>
            <a:pPr indent="-228600" lvl="0" marL="228600" rtl="0" algn="just">
              <a:lnSpc>
                <a:spcPct val="90000"/>
              </a:lnSpc>
              <a:spcBef>
                <a:spcPts val="960"/>
              </a:spcBef>
              <a:spcAft>
                <a:spcPts val="0"/>
              </a:spcAft>
              <a:buSzPts val="3200"/>
              <a:buChar char="❖"/>
            </a:pPr>
            <a:r>
              <a:rPr lang="en-US"/>
              <a:t>Flow Diagram</a:t>
            </a:r>
            <a:endParaRPr/>
          </a:p>
          <a:p>
            <a:pPr indent="0" lvl="0" marL="228600" rtl="0" algn="just">
              <a:lnSpc>
                <a:spcPct val="90000"/>
              </a:lnSpc>
              <a:spcBef>
                <a:spcPts val="960"/>
              </a:spcBef>
              <a:spcAft>
                <a:spcPts val="0"/>
              </a:spcAft>
              <a:buSzPts val="1800"/>
              <a:buNone/>
            </a:pPr>
            <a:r>
              <a:t/>
            </a:r>
            <a:endParaRPr/>
          </a:p>
          <a:p>
            <a:pPr indent="-228600" lvl="1" marL="685800" rtl="0" algn="just">
              <a:lnSpc>
                <a:spcPct val="90000"/>
              </a:lnSpc>
              <a:spcBef>
                <a:spcPts val="840"/>
              </a:spcBef>
              <a:spcAft>
                <a:spcPts val="0"/>
              </a:spcAft>
              <a:buSzPts val="2800"/>
              <a:buNone/>
            </a:pPr>
            <a:r>
              <a:t/>
            </a:r>
            <a:endParaRPr/>
          </a:p>
          <a:p>
            <a:pPr indent="-25400" lvl="0" marL="228600" rtl="0" algn="just">
              <a:lnSpc>
                <a:spcPct val="90000"/>
              </a:lnSpc>
              <a:spcBef>
                <a:spcPts val="960"/>
              </a:spcBef>
              <a:spcAft>
                <a:spcPts val="0"/>
              </a:spcAft>
              <a:buSzPts val="3200"/>
              <a:buNone/>
            </a:pPr>
            <a:r>
              <a:t/>
            </a:r>
            <a:endParaRPr/>
          </a:p>
        </p:txBody>
      </p:sp>
      <p:sp>
        <p:nvSpPr>
          <p:cNvPr id="183" name="Google Shape;183;p2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184" name="Google Shape;184;p2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5" name="Google Shape;185;p24"/>
          <p:cNvSpPr txBox="1"/>
          <p:nvPr>
            <p:ph idx="11" type="ftr"/>
          </p:nvPr>
        </p:nvSpPr>
        <p:spPr>
          <a:xfrm>
            <a:off x="4288665" y="6472566"/>
            <a:ext cx="32004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pic>
        <p:nvPicPr>
          <p:cNvPr id="186" name="Google Shape;186;p24"/>
          <p:cNvPicPr preferRelativeResize="0"/>
          <p:nvPr/>
        </p:nvPicPr>
        <p:blipFill rotWithShape="1">
          <a:blip r:embed="rId3">
            <a:alphaModFix/>
          </a:blip>
          <a:srcRect b="0" l="0" r="0" t="0"/>
          <a:stretch/>
        </p:blipFill>
        <p:spPr>
          <a:xfrm>
            <a:off x="3303425" y="1418450"/>
            <a:ext cx="3463473" cy="4805050"/>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xmlns:r="http://schemas.openxmlformats.org/officeDocument/2006/relationships"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