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22"/>
  </p:notesMasterIdLst>
  <p:sldIdLst>
    <p:sldId id="311" r:id="rId3"/>
    <p:sldId id="299" r:id="rId4"/>
    <p:sldId id="326" r:id="rId5"/>
    <p:sldId id="328" r:id="rId6"/>
    <p:sldId id="329" r:id="rId7"/>
    <p:sldId id="330" r:id="rId8"/>
    <p:sldId id="335" r:id="rId9"/>
    <p:sldId id="333" r:id="rId10"/>
    <p:sldId id="334" r:id="rId11"/>
    <p:sldId id="342" r:id="rId12"/>
    <p:sldId id="343" r:id="rId13"/>
    <p:sldId id="344" r:id="rId14"/>
    <p:sldId id="339" r:id="rId15"/>
    <p:sldId id="340" r:id="rId16"/>
    <p:sldId id="345" r:id="rId17"/>
    <p:sldId id="346" r:id="rId18"/>
    <p:sldId id="341" r:id="rId19"/>
    <p:sldId id="313"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3" autoAdjust="0"/>
    <p:restoredTop sz="95878" autoAdjust="0"/>
  </p:normalViewPr>
  <p:slideViewPr>
    <p:cSldViewPr snapToGrid="0">
      <p:cViewPr varScale="1">
        <p:scale>
          <a:sx n="82" d="100"/>
          <a:sy n="82" d="100"/>
        </p:scale>
        <p:origin x="322" y="67"/>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7/14/2022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pPr/>
              <a:t>2</a:t>
            </a:fld>
            <a:endParaRPr lang="en-US"/>
          </a:p>
        </p:txBody>
      </p:sp>
    </p:spTree>
    <p:extLst>
      <p:ext uri="{BB962C8B-B14F-4D97-AF65-F5344CB8AC3E}">
        <p14:creationId xmlns:p14="http://schemas.microsoft.com/office/powerpoint/2010/main" val="168622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14 July 2022</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14 July 2022</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14 July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14 July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14 July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14 July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14 July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14 July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14 July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14 July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14 July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14 July 2022</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14 July 2022</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14 July 2022</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30CB-905E-0E74-446E-FCF19695ACA7}"/>
              </a:ext>
            </a:extLst>
          </p:cNvPr>
          <p:cNvSpPr>
            <a:spLocks noGrp="1"/>
          </p:cNvSpPr>
          <p:nvPr>
            <p:ph type="title"/>
          </p:nvPr>
        </p:nvSpPr>
        <p:spPr/>
        <p:txBody>
          <a:bodyPr>
            <a:normAutofit fontScale="90000"/>
          </a:bodyPr>
          <a:lstStyle/>
          <a:p>
            <a:br>
              <a:rPr lang="en-US" dirty="0"/>
            </a:br>
            <a:br>
              <a:rPr lang="en-US" dirty="0"/>
            </a:br>
            <a:br>
              <a:rPr lang="en-US" dirty="0"/>
            </a:br>
            <a:r>
              <a:rPr lang="en-US" sz="4900" dirty="0"/>
              <a:t>Solution</a:t>
            </a:r>
            <a:r>
              <a:rPr lang="en-US" dirty="0"/>
              <a:t> </a:t>
            </a:r>
            <a:r>
              <a:rPr lang="en-US" sz="4900" dirty="0"/>
              <a:t>Proposed</a:t>
            </a:r>
            <a:endParaRPr lang="en-IN" sz="4900" dirty="0"/>
          </a:p>
        </p:txBody>
      </p:sp>
      <p:sp>
        <p:nvSpPr>
          <p:cNvPr id="3" name="Date Placeholder 2">
            <a:extLst>
              <a:ext uri="{FF2B5EF4-FFF2-40B4-BE49-F238E27FC236}">
                <a16:creationId xmlns:a16="http://schemas.microsoft.com/office/drawing/2014/main" id="{79DF29DB-E2CF-FA27-67DB-00077F235915}"/>
              </a:ext>
            </a:extLst>
          </p:cNvPr>
          <p:cNvSpPr>
            <a:spLocks noGrp="1"/>
          </p:cNvSpPr>
          <p:nvPr>
            <p:ph type="dt" sz="half" idx="2"/>
          </p:nvPr>
        </p:nvSpPr>
        <p:spPr/>
        <p:txBody>
          <a:bodyPr/>
          <a:lstStyle/>
          <a:p>
            <a:fld id="{6B4D52C1-AC35-45F3-96F2-AA0057DDFF5B}" type="datetime3">
              <a:rPr lang="en-US" smtClean="0"/>
              <a:pPr/>
              <a:t>14 July 2022</a:t>
            </a:fld>
            <a:endParaRPr lang="en-US" dirty="0"/>
          </a:p>
        </p:txBody>
      </p:sp>
      <p:sp>
        <p:nvSpPr>
          <p:cNvPr id="4" name="Footer Placeholder 3">
            <a:extLst>
              <a:ext uri="{FF2B5EF4-FFF2-40B4-BE49-F238E27FC236}">
                <a16:creationId xmlns:a16="http://schemas.microsoft.com/office/drawing/2014/main" id="{BE7BD6CF-054A-A9D3-3D74-52F7D3455E15}"/>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ED75FB1C-B228-AF10-EBAF-13167CF3E14F}"/>
              </a:ext>
            </a:extLst>
          </p:cNvPr>
          <p:cNvSpPr>
            <a:spLocks noGrp="1"/>
          </p:cNvSpPr>
          <p:nvPr>
            <p:ph type="sldNum" sz="quarter" idx="4"/>
          </p:nvPr>
        </p:nvSpPr>
        <p:spPr/>
        <p:txBody>
          <a:bodyPr/>
          <a:lstStyle/>
          <a:p>
            <a:fld id="{9860EDB8-5305-433F-BE41-D7A86D811DB3}" type="slidenum">
              <a:rPr lang="en-US" smtClean="0"/>
              <a:pPr/>
              <a:t>10</a:t>
            </a:fld>
            <a:endParaRPr lang="en-US" dirty="0"/>
          </a:p>
        </p:txBody>
      </p:sp>
      <p:sp>
        <p:nvSpPr>
          <p:cNvPr id="6" name="Content Placeholder 5">
            <a:extLst>
              <a:ext uri="{FF2B5EF4-FFF2-40B4-BE49-F238E27FC236}">
                <a16:creationId xmlns:a16="http://schemas.microsoft.com/office/drawing/2014/main" id="{9A50263F-562B-9E97-ED01-D8666820124F}"/>
              </a:ext>
            </a:extLst>
          </p:cNvPr>
          <p:cNvSpPr>
            <a:spLocks noGrp="1"/>
          </p:cNvSpPr>
          <p:nvPr>
            <p:ph sz="quarter" idx="10"/>
          </p:nvPr>
        </p:nvSpPr>
        <p:spPr>
          <a:xfrm>
            <a:off x="0" y="1300766"/>
            <a:ext cx="7996335" cy="4950744"/>
          </a:xfrm>
        </p:spPr>
        <p:txBody>
          <a:bodyPr/>
          <a:lstStyle/>
          <a:p>
            <a:pPr>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cs typeface="Calibri" panose="020F0502020204030204" pitchFamily="34" charset="0"/>
              </a:rPr>
              <a:t>This project will mainly work on data collected of an individual .</a:t>
            </a:r>
          </a:p>
          <a:p>
            <a:pPr>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cs typeface="Calibri" panose="020F0502020204030204" pitchFamily="34" charset="0"/>
              </a:rPr>
              <a:t>Institution will upload the upcoming activity on the dashboard of website and then user can access and register to the activity. This is the general way to reach student but we can reach student dynamically by collection their data like – </a:t>
            </a:r>
          </a:p>
          <a:p>
            <a:pPr marL="400050" indent="-400050">
              <a:buFont typeface="+mj-lt"/>
              <a:buAutoNum type="romanUcPeriod"/>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email id  </a:t>
            </a:r>
          </a:p>
          <a:p>
            <a:pPr marL="400050" indent="-400050">
              <a:buFont typeface="+mj-lt"/>
              <a:buAutoNum type="romanUcPeriod"/>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area of interest </a:t>
            </a:r>
          </a:p>
          <a:p>
            <a:pPr marL="400050" indent="-400050">
              <a:buFont typeface="+mj-lt"/>
              <a:buAutoNum type="romanUcPeriod"/>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if multiple are of interest then user will receive notification according to priority .</a:t>
            </a:r>
          </a:p>
          <a:p>
            <a:pPr marL="400050" indent="-400050">
              <a:buFont typeface="+mj-lt"/>
              <a:buAutoNum type="romanUcPeriod"/>
            </a:pP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marL="400050" indent="-400050">
              <a:buFont typeface="+mj-lt"/>
              <a:buAutoNum type="romanUcPeriod"/>
            </a:pPr>
            <a:endParaRPr lang="en-US" sz="2400" dirty="0">
              <a:effectLst/>
              <a:latin typeface="Times New Roman" panose="02020603050405020304" pitchFamily="18" charset="0"/>
              <a:ea typeface="Times New Roman" panose="02020603050405020304" pitchFamily="18" charset="0"/>
              <a:cs typeface="Calibri" panose="020F0502020204030204" pitchFamily="34" charset="0"/>
            </a:endParaRPr>
          </a:p>
          <a:p>
            <a:pPr marL="400050" indent="-400050">
              <a:buFont typeface="+mj-lt"/>
              <a:buAutoNum type="romanUcPeriod"/>
            </a:pPr>
            <a:endParaRPr lang="en-IN"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0" lvl="0" indent="0" algn="just">
              <a:buNone/>
            </a:pPr>
            <a:endParaRPr lang="en-US" sz="1800" dirty="0">
              <a:latin typeface="Times New Roman" panose="02020603050405020304" pitchFamily="18" charset="0"/>
              <a:ea typeface="Times New Roman" panose="02020603050405020304" pitchFamily="18" charset="0"/>
            </a:endParaRPr>
          </a:p>
          <a:p>
            <a:pPr marL="400050" lvl="0" indent="-400050" algn="just">
              <a:buFont typeface="+mj-lt"/>
              <a:buAutoNum type="romanUcPeriod"/>
            </a:pPr>
            <a:endParaRPr lang="en-IN"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571500" indent="-571500">
              <a:buFont typeface="+mj-lt"/>
              <a:buAutoNum type="romanUcPeriod"/>
            </a:pPr>
            <a:endParaRPr lang="en-IN" sz="28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IN" dirty="0"/>
          </a:p>
        </p:txBody>
      </p:sp>
      <p:pic>
        <p:nvPicPr>
          <p:cNvPr id="8" name="Picture 7">
            <a:extLst>
              <a:ext uri="{FF2B5EF4-FFF2-40B4-BE49-F238E27FC236}">
                <a16:creationId xmlns:a16="http://schemas.microsoft.com/office/drawing/2014/main" id="{4EACA8B1-AAB8-9BD4-D8B7-E3EACF6F8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844" y="1380932"/>
            <a:ext cx="3958024" cy="4870578"/>
          </a:xfrm>
          <a:prstGeom prst="rect">
            <a:avLst/>
          </a:prstGeom>
        </p:spPr>
      </p:pic>
    </p:spTree>
    <p:extLst>
      <p:ext uri="{BB962C8B-B14F-4D97-AF65-F5344CB8AC3E}">
        <p14:creationId xmlns:p14="http://schemas.microsoft.com/office/powerpoint/2010/main" val="38335204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85B9-955B-6016-01CA-261FED52489D}"/>
              </a:ext>
            </a:extLst>
          </p:cNvPr>
          <p:cNvSpPr>
            <a:spLocks noGrp="1"/>
          </p:cNvSpPr>
          <p:nvPr>
            <p:ph type="title"/>
          </p:nvPr>
        </p:nvSpPr>
        <p:spPr/>
        <p:txBody>
          <a:bodyPr/>
          <a:lstStyle/>
          <a:p>
            <a:r>
              <a:rPr lang="en-US" sz="4400" dirty="0"/>
              <a:t>Solution</a:t>
            </a:r>
            <a:r>
              <a:rPr lang="en-US" dirty="0"/>
              <a:t> </a:t>
            </a:r>
            <a:r>
              <a:rPr lang="en-US" sz="4400" dirty="0"/>
              <a:t>Proposed</a:t>
            </a:r>
            <a:endParaRPr lang="en-IN" dirty="0"/>
          </a:p>
        </p:txBody>
      </p:sp>
      <p:sp>
        <p:nvSpPr>
          <p:cNvPr id="3" name="Date Placeholder 2">
            <a:extLst>
              <a:ext uri="{FF2B5EF4-FFF2-40B4-BE49-F238E27FC236}">
                <a16:creationId xmlns:a16="http://schemas.microsoft.com/office/drawing/2014/main" id="{1200C526-DA16-CD80-14CD-9F41F7CC9698}"/>
              </a:ext>
            </a:extLst>
          </p:cNvPr>
          <p:cNvSpPr>
            <a:spLocks noGrp="1"/>
          </p:cNvSpPr>
          <p:nvPr>
            <p:ph type="dt" sz="half" idx="2"/>
          </p:nvPr>
        </p:nvSpPr>
        <p:spPr/>
        <p:txBody>
          <a:bodyPr/>
          <a:lstStyle/>
          <a:p>
            <a:fld id="{6B4D52C1-AC35-45F3-96F2-AA0057DDFF5B}" type="datetime3">
              <a:rPr lang="en-US" smtClean="0"/>
              <a:pPr/>
              <a:t>14 July 2022</a:t>
            </a:fld>
            <a:endParaRPr lang="en-US" dirty="0"/>
          </a:p>
        </p:txBody>
      </p:sp>
      <p:sp>
        <p:nvSpPr>
          <p:cNvPr id="4" name="Footer Placeholder 3">
            <a:extLst>
              <a:ext uri="{FF2B5EF4-FFF2-40B4-BE49-F238E27FC236}">
                <a16:creationId xmlns:a16="http://schemas.microsoft.com/office/drawing/2014/main" id="{A3BE0FF7-0BCB-480A-9609-88FF039D197C}"/>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E60F5F1D-7151-A410-0ACD-B912D5E54B3B}"/>
              </a:ext>
            </a:extLst>
          </p:cNvPr>
          <p:cNvSpPr>
            <a:spLocks noGrp="1"/>
          </p:cNvSpPr>
          <p:nvPr>
            <p:ph type="sldNum" sz="quarter" idx="4"/>
          </p:nvPr>
        </p:nvSpPr>
        <p:spPr/>
        <p:txBody>
          <a:bodyPr/>
          <a:lstStyle/>
          <a:p>
            <a:fld id="{9860EDB8-5305-433F-BE41-D7A86D811DB3}" type="slidenum">
              <a:rPr lang="en-US" smtClean="0"/>
              <a:pPr/>
              <a:t>11</a:t>
            </a:fld>
            <a:endParaRPr lang="en-US" dirty="0"/>
          </a:p>
        </p:txBody>
      </p:sp>
      <p:sp>
        <p:nvSpPr>
          <p:cNvPr id="6" name="Content Placeholder 5">
            <a:extLst>
              <a:ext uri="{FF2B5EF4-FFF2-40B4-BE49-F238E27FC236}">
                <a16:creationId xmlns:a16="http://schemas.microsoft.com/office/drawing/2014/main" id="{BBF4E892-DE0F-9E4D-B8ED-66109CBCDED1}"/>
              </a:ext>
            </a:extLst>
          </p:cNvPr>
          <p:cNvSpPr>
            <a:spLocks noGrp="1"/>
          </p:cNvSpPr>
          <p:nvPr>
            <p:ph sz="quarter" idx="10"/>
          </p:nvPr>
        </p:nvSpPr>
        <p:spPr>
          <a:xfrm>
            <a:off x="172571" y="1418447"/>
            <a:ext cx="7711795" cy="4683773"/>
          </a:xfrm>
        </p:spPr>
        <p:txBody>
          <a:bodyPr/>
          <a:lstStyle/>
          <a:p>
            <a:pPr marL="0" indent="0">
              <a:buNone/>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We will collect all the information of user at the time of registration all the areas of interest and ways to contact user no of interest according to priority and when institution will upload any activity or contests if the terms and tech is according to user specification system will directly forward notification to the user else it will also be open for all the user to visit statically we can also send it to all but then there will no difference in existing system and new system. </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IN" dirty="0"/>
          </a:p>
        </p:txBody>
      </p:sp>
      <p:pic>
        <p:nvPicPr>
          <p:cNvPr id="10" name="Picture 9">
            <a:extLst>
              <a:ext uri="{FF2B5EF4-FFF2-40B4-BE49-F238E27FC236}">
                <a16:creationId xmlns:a16="http://schemas.microsoft.com/office/drawing/2014/main" id="{38804D73-3FF8-1248-9B24-C32D4452F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971" y="1418447"/>
            <a:ext cx="3929898" cy="4683773"/>
          </a:xfrm>
          <a:prstGeom prst="rect">
            <a:avLst/>
          </a:prstGeom>
        </p:spPr>
      </p:pic>
    </p:spTree>
    <p:extLst>
      <p:ext uri="{BB962C8B-B14F-4D97-AF65-F5344CB8AC3E}">
        <p14:creationId xmlns:p14="http://schemas.microsoft.com/office/powerpoint/2010/main" val="25474203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1855-1E64-974F-5FBE-CBD672C8030F}"/>
              </a:ext>
            </a:extLst>
          </p:cNvPr>
          <p:cNvSpPr>
            <a:spLocks noGrp="1"/>
          </p:cNvSpPr>
          <p:nvPr>
            <p:ph type="title"/>
          </p:nvPr>
        </p:nvSpPr>
        <p:spPr/>
        <p:txBody>
          <a:bodyPr/>
          <a:lstStyle/>
          <a:p>
            <a:r>
              <a:rPr lang="en-IN" dirty="0"/>
              <a:t>Methodology </a:t>
            </a:r>
          </a:p>
        </p:txBody>
      </p:sp>
      <p:sp>
        <p:nvSpPr>
          <p:cNvPr id="3" name="Date Placeholder 2">
            <a:extLst>
              <a:ext uri="{FF2B5EF4-FFF2-40B4-BE49-F238E27FC236}">
                <a16:creationId xmlns:a16="http://schemas.microsoft.com/office/drawing/2014/main" id="{86A43F5C-7C54-1F05-3BD1-2442F27CA7AC}"/>
              </a:ext>
            </a:extLst>
          </p:cNvPr>
          <p:cNvSpPr>
            <a:spLocks noGrp="1"/>
          </p:cNvSpPr>
          <p:nvPr>
            <p:ph type="dt" sz="half" idx="2"/>
          </p:nvPr>
        </p:nvSpPr>
        <p:spPr/>
        <p:txBody>
          <a:bodyPr/>
          <a:lstStyle/>
          <a:p>
            <a:fld id="{6B4D52C1-AC35-45F3-96F2-AA0057DDFF5B}" type="datetime3">
              <a:rPr lang="en-US" smtClean="0"/>
              <a:pPr/>
              <a:t>14 July 2022</a:t>
            </a:fld>
            <a:endParaRPr lang="en-US" dirty="0"/>
          </a:p>
        </p:txBody>
      </p:sp>
      <p:sp>
        <p:nvSpPr>
          <p:cNvPr id="4" name="Footer Placeholder 3">
            <a:extLst>
              <a:ext uri="{FF2B5EF4-FFF2-40B4-BE49-F238E27FC236}">
                <a16:creationId xmlns:a16="http://schemas.microsoft.com/office/drawing/2014/main" id="{2342AA76-D022-5C92-E8F3-9C3A13D1E792}"/>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0F1DDFAB-D522-AE45-37FE-C4B2E98EC6C9}"/>
              </a:ext>
            </a:extLst>
          </p:cNvPr>
          <p:cNvSpPr>
            <a:spLocks noGrp="1"/>
          </p:cNvSpPr>
          <p:nvPr>
            <p:ph type="sldNum" sz="quarter" idx="4"/>
          </p:nvPr>
        </p:nvSpPr>
        <p:spPr/>
        <p:txBody>
          <a:bodyPr/>
          <a:lstStyle/>
          <a:p>
            <a:fld id="{9860EDB8-5305-433F-BE41-D7A86D811DB3}" type="slidenum">
              <a:rPr lang="en-US" smtClean="0"/>
              <a:pPr/>
              <a:t>12</a:t>
            </a:fld>
            <a:endParaRPr lang="en-US" dirty="0"/>
          </a:p>
        </p:txBody>
      </p:sp>
      <p:sp>
        <p:nvSpPr>
          <p:cNvPr id="6" name="Content Placeholder 5">
            <a:extLst>
              <a:ext uri="{FF2B5EF4-FFF2-40B4-BE49-F238E27FC236}">
                <a16:creationId xmlns:a16="http://schemas.microsoft.com/office/drawing/2014/main" id="{AD6FEC60-CE5B-18DE-DAFD-4ABD3AE635C0}"/>
              </a:ext>
            </a:extLst>
          </p:cNvPr>
          <p:cNvSpPr>
            <a:spLocks noGrp="1"/>
          </p:cNvSpPr>
          <p:nvPr>
            <p:ph sz="quarter" idx="10"/>
          </p:nvPr>
        </p:nvSpPr>
        <p:spPr/>
        <p:txBody>
          <a:bodyPr/>
          <a:lstStyle/>
          <a:p>
            <a:pPr lvl="0" algn="just">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Hardware &amp; Software Requirement - Windows computer or Linux, installed with ide to work on the web development features.</a:t>
            </a:r>
            <a:endParaRPr lang="en-IN" sz="2400" dirty="0">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Data Collection – to collect data from the student and to collect data of activities and organizations which often organize competitions. </a:t>
            </a:r>
            <a:endParaRPr lang="en-IN" sz="2400" dirty="0">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Collection of information in Database – the set of data collected from different user will store in data base and we will extract it when needed.</a:t>
            </a:r>
            <a:endParaRPr lang="en-IN" sz="2400" dirty="0">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Use of data structure – to provide right activity to + mostly the sorting and priority queue will use to differentiate the specification of user.</a:t>
            </a:r>
            <a:endParaRPr lang="en-IN" sz="2400" dirty="0">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If the user specification given by user will match to the activity then notification will be sent to the user </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9470837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Discussion</a:t>
            </a:r>
          </a:p>
        </p:txBody>
      </p:sp>
      <p:sp>
        <p:nvSpPr>
          <p:cNvPr id="3" name="Content Placeholder 2"/>
          <p:cNvSpPr>
            <a:spLocks noGrp="1"/>
          </p:cNvSpPr>
          <p:nvPr>
            <p:ph sz="quarter" idx="10"/>
          </p:nvPr>
        </p:nvSpPr>
        <p:spPr>
          <a:xfrm>
            <a:off x="172572" y="1418448"/>
            <a:ext cx="11705298" cy="4291888"/>
          </a:xfrm>
          <a:prstGeom prst="rect">
            <a:avLst/>
          </a:prstGeom>
        </p:spPr>
        <p:txBody>
          <a:bodyPr/>
          <a:lstStyle/>
          <a:p>
            <a:pPr marL="0" indent="0">
              <a:buNone/>
            </a:pPr>
            <a:r>
              <a:rPr lang="en-US" sz="2800" dirty="0">
                <a:effectLst/>
                <a:latin typeface="Times New Roman" panose="02020603050405020304" pitchFamily="18" charset="0"/>
                <a:ea typeface="Times New Roman" panose="02020603050405020304" pitchFamily="18" charset="0"/>
                <a:cs typeface="Calibri" panose="020F0502020204030204" pitchFamily="34" charset="0"/>
              </a:rPr>
              <a:t>On the completion of project it will overcome the drawback existence system and provide more accuracy to the user this software help to reach all the information to the users who are interested in that activity the software will work dynamically for long time we can adjust the no of students according to need this will be much beneficial than existing system of informing student .Also this will reduce human effort and make specific everything we can also use software for other purposes too to give information about other events and exam related news to the students .</a:t>
            </a:r>
            <a:endParaRPr lang="en-IN" sz="28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US" dirty="0"/>
          </a:p>
        </p:txBody>
      </p:sp>
      <p:sp>
        <p:nvSpPr>
          <p:cNvPr id="4" name="Date Placeholder 3"/>
          <p:cNvSpPr>
            <a:spLocks noGrp="1"/>
          </p:cNvSpPr>
          <p:nvPr>
            <p:ph type="dt" sz="half" idx="2"/>
          </p:nvPr>
        </p:nvSpPr>
        <p:spPr/>
        <p:txBody>
          <a:bodyPr/>
          <a:lstStyle/>
          <a:p>
            <a:fld id="{8ECF1BBB-D5E3-4D7D-93D8-8901AC810A35}" type="datetime3">
              <a:rPr lang="en-US" smtClean="0"/>
              <a:pPr/>
              <a:t>14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and Limitation</a:t>
            </a:r>
          </a:p>
        </p:txBody>
      </p:sp>
      <p:sp>
        <p:nvSpPr>
          <p:cNvPr id="3" name="Content Placeholder 2"/>
          <p:cNvSpPr>
            <a:spLocks noGrp="1"/>
          </p:cNvSpPr>
          <p:nvPr>
            <p:ph sz="quarter" idx="10"/>
          </p:nvPr>
        </p:nvSpPr>
        <p:spPr>
          <a:xfrm>
            <a:off x="172572" y="1418447"/>
            <a:ext cx="11556008" cy="4805071"/>
          </a:xfrm>
          <a:prstGeom prst="rect">
            <a:avLst/>
          </a:prstGeom>
        </p:spPr>
        <p:txBody>
          <a:bodyPr>
            <a:normAutofit/>
          </a:bodyPr>
          <a:lstStyle/>
          <a:p>
            <a:pPr marL="0" indent="0" algn="just">
              <a:buNone/>
            </a:pPr>
            <a:r>
              <a:rPr lang="en-US" sz="2800" dirty="0">
                <a:effectLst/>
                <a:latin typeface="Times New Roman" panose="02020603050405020304" pitchFamily="18" charset="0"/>
                <a:ea typeface="Times New Roman" panose="02020603050405020304" pitchFamily="18" charset="0"/>
                <a:cs typeface="Calibri" panose="020F0502020204030204" pitchFamily="34" charset="0"/>
              </a:rPr>
              <a:t>Hardware &amp; Software Requirement – </a:t>
            </a:r>
            <a:endParaRPr lang="en-IN" sz="2800" dirty="0">
              <a:effectLst/>
              <a:latin typeface="Times New Roman" panose="02020603050405020304" pitchFamily="18" charset="0"/>
              <a:ea typeface="Times New Roman" panose="02020603050405020304" pitchFamily="18" charset="0"/>
              <a:cs typeface="Calibri" panose="020F0502020204030204" pitchFamily="34" charset="0"/>
            </a:endParaRPr>
          </a:p>
          <a:p>
            <a:pPr marL="400050" indent="-400050" algn="just">
              <a:buFont typeface="+mj-lt"/>
              <a:buAutoNum type="romanUcPeriod"/>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Windows computer </a:t>
            </a:r>
            <a:endParaRPr lang="en-IN" sz="2400" dirty="0">
              <a:latin typeface="Times New Roman" panose="02020603050405020304" pitchFamily="18" charset="0"/>
              <a:ea typeface="Times New Roman" panose="02020603050405020304" pitchFamily="18" charset="0"/>
            </a:endParaRPr>
          </a:p>
          <a:p>
            <a:pPr marL="400050" indent="-400050" algn="just">
              <a:buFont typeface="+mj-lt"/>
              <a:buAutoNum type="romanUcPeriod"/>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CMOS sensor (Webcam) </a:t>
            </a:r>
            <a:endParaRPr lang="en-IN" sz="2400" dirty="0">
              <a:latin typeface="Times New Roman" panose="02020603050405020304" pitchFamily="18" charset="0"/>
              <a:ea typeface="Times New Roman" panose="02020603050405020304" pitchFamily="18" charset="0"/>
            </a:endParaRPr>
          </a:p>
          <a:p>
            <a:pPr marL="400050" indent="-400050" algn="just">
              <a:buFont typeface="+mj-lt"/>
              <a:buAutoNum type="romanUcPeriod"/>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Windows Operating installed with working ide for web development  .</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lgn="just">
              <a:buNone/>
            </a:pPr>
            <a:r>
              <a:rPr lang="en-US" sz="2800" dirty="0">
                <a:effectLst/>
                <a:latin typeface="Times New Roman" panose="02020603050405020304" pitchFamily="18" charset="0"/>
                <a:ea typeface="Times New Roman" panose="02020603050405020304" pitchFamily="18" charset="0"/>
                <a:cs typeface="Calibri" panose="020F0502020204030204" pitchFamily="34" charset="0"/>
              </a:rPr>
              <a:t>The requirement of the resources for designing and developing are as follows - </a:t>
            </a:r>
            <a:endParaRPr lang="en-IN" sz="2800" dirty="0">
              <a:effectLst/>
              <a:latin typeface="Times New Roman" panose="02020603050405020304" pitchFamily="18" charset="0"/>
              <a:ea typeface="Times New Roman" panose="02020603050405020304" pitchFamily="18" charset="0"/>
              <a:cs typeface="Calibri" panose="020F0502020204030204" pitchFamily="34" charset="0"/>
            </a:endParaRPr>
          </a:p>
          <a:p>
            <a:pPr algn="just">
              <a:buFont typeface="Wingdings" panose="05000000000000000000" pitchFamily="2" charset="2"/>
              <a:buChar char="§"/>
            </a:pPr>
            <a:r>
              <a:rPr lang="en-IN" sz="3000" dirty="0">
                <a:effectLst/>
                <a:latin typeface="Times New Roman" panose="02020603050405020304" pitchFamily="18" charset="0"/>
                <a:ea typeface="Times New Roman" panose="02020603050405020304" pitchFamily="18" charset="0"/>
                <a:cs typeface="Calibri" panose="020F0502020204030204" pitchFamily="34" charset="0"/>
              </a:rPr>
              <a:t>  </a:t>
            </a:r>
            <a:r>
              <a:rPr lang="en-IN" sz="2400" dirty="0">
                <a:effectLst/>
                <a:latin typeface="Times New Roman" panose="02020603050405020304" pitchFamily="18" charset="0"/>
                <a:ea typeface="Times New Roman" panose="02020603050405020304" pitchFamily="18" charset="0"/>
                <a:cs typeface="Calibri" panose="020F0502020204030204" pitchFamily="34" charset="0"/>
              </a:rPr>
              <a:t>HTML5</a:t>
            </a:r>
          </a:p>
          <a:p>
            <a:pPr algn="just">
              <a:buFont typeface="Wingdings" panose="05000000000000000000" pitchFamily="2" charset="2"/>
              <a:buChar char="§"/>
            </a:pPr>
            <a:r>
              <a:rPr lang="en-IN" sz="2400" dirty="0">
                <a:latin typeface="Times New Roman" panose="02020603050405020304" pitchFamily="18" charset="0"/>
                <a:ea typeface="Times New Roman" panose="02020603050405020304" pitchFamily="18" charset="0"/>
              </a:rPr>
              <a:t>  CSS3</a:t>
            </a:r>
          </a:p>
          <a:p>
            <a:pPr algn="jus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Calibri" panose="020F0502020204030204" pitchFamily="34" charset="0"/>
              </a:rPr>
              <a:t> </a:t>
            </a:r>
            <a:r>
              <a:rPr lang="en-IN" sz="2400" dirty="0" err="1">
                <a:effectLst/>
                <a:latin typeface="Times New Roman" panose="02020603050405020304" pitchFamily="18" charset="0"/>
                <a:ea typeface="Times New Roman" panose="02020603050405020304" pitchFamily="18" charset="0"/>
                <a:cs typeface="Calibri" panose="020F0502020204030204" pitchFamily="34" charset="0"/>
              </a:rPr>
              <a:t>Javascript</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algn="jus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Calibri" panose="020F0502020204030204" pitchFamily="34" charset="0"/>
              </a:rPr>
              <a:t> My SQL</a:t>
            </a:r>
          </a:p>
          <a:p>
            <a:pPr algn="jus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Node JS  , Other backend technologies .</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US" dirty="0"/>
          </a:p>
        </p:txBody>
      </p:sp>
      <p:sp>
        <p:nvSpPr>
          <p:cNvPr id="4" name="Date Placeholder 3"/>
          <p:cNvSpPr>
            <a:spLocks noGrp="1"/>
          </p:cNvSpPr>
          <p:nvPr>
            <p:ph type="dt" sz="half" idx="2"/>
          </p:nvPr>
        </p:nvSpPr>
        <p:spPr/>
        <p:txBody>
          <a:bodyPr/>
          <a:lstStyle/>
          <a:p>
            <a:fld id="{5B7D0773-A0C8-4514-8B6D-7B894C8639B3}" type="datetime3">
              <a:rPr lang="en-US" smtClean="0"/>
              <a:pPr/>
              <a:t>14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2FE6-F730-BB7C-F8F9-671F0C11F5A0}"/>
              </a:ext>
            </a:extLst>
          </p:cNvPr>
          <p:cNvSpPr>
            <a:spLocks noGrp="1"/>
          </p:cNvSpPr>
          <p:nvPr>
            <p:ph type="title"/>
          </p:nvPr>
        </p:nvSpPr>
        <p:spPr/>
        <p:txBody>
          <a:bodyPr/>
          <a:lstStyle/>
          <a:p>
            <a:r>
              <a:rPr lang="en-US" dirty="0"/>
              <a:t>Resources and Limitation</a:t>
            </a:r>
            <a:endParaRPr lang="en-IN" dirty="0"/>
          </a:p>
        </p:txBody>
      </p:sp>
      <p:sp>
        <p:nvSpPr>
          <p:cNvPr id="3" name="Date Placeholder 2">
            <a:extLst>
              <a:ext uri="{FF2B5EF4-FFF2-40B4-BE49-F238E27FC236}">
                <a16:creationId xmlns:a16="http://schemas.microsoft.com/office/drawing/2014/main" id="{81418BF5-F30A-9337-3436-D8C015AB2F7C}"/>
              </a:ext>
            </a:extLst>
          </p:cNvPr>
          <p:cNvSpPr>
            <a:spLocks noGrp="1"/>
          </p:cNvSpPr>
          <p:nvPr>
            <p:ph type="dt" sz="half" idx="2"/>
          </p:nvPr>
        </p:nvSpPr>
        <p:spPr/>
        <p:txBody>
          <a:bodyPr/>
          <a:lstStyle/>
          <a:p>
            <a:fld id="{6B4D52C1-AC35-45F3-96F2-AA0057DDFF5B}" type="datetime3">
              <a:rPr lang="en-US" smtClean="0"/>
              <a:pPr/>
              <a:t>14 July 2022</a:t>
            </a:fld>
            <a:endParaRPr lang="en-US" dirty="0"/>
          </a:p>
        </p:txBody>
      </p:sp>
      <p:sp>
        <p:nvSpPr>
          <p:cNvPr id="4" name="Footer Placeholder 3">
            <a:extLst>
              <a:ext uri="{FF2B5EF4-FFF2-40B4-BE49-F238E27FC236}">
                <a16:creationId xmlns:a16="http://schemas.microsoft.com/office/drawing/2014/main" id="{F0E7D9CB-AD55-FF4C-C5AE-B21EDC4068BE}"/>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9A888FCA-8A0A-DCAC-F91B-E9316827BD4D}"/>
              </a:ext>
            </a:extLst>
          </p:cNvPr>
          <p:cNvSpPr>
            <a:spLocks noGrp="1"/>
          </p:cNvSpPr>
          <p:nvPr>
            <p:ph type="sldNum" sz="quarter" idx="4"/>
          </p:nvPr>
        </p:nvSpPr>
        <p:spPr/>
        <p:txBody>
          <a:bodyPr/>
          <a:lstStyle/>
          <a:p>
            <a:fld id="{9860EDB8-5305-433F-BE41-D7A86D811DB3}" type="slidenum">
              <a:rPr lang="en-US" smtClean="0"/>
              <a:pPr/>
              <a:t>15</a:t>
            </a:fld>
            <a:endParaRPr lang="en-US" dirty="0"/>
          </a:p>
        </p:txBody>
      </p:sp>
      <p:sp>
        <p:nvSpPr>
          <p:cNvPr id="6" name="Content Placeholder 5">
            <a:extLst>
              <a:ext uri="{FF2B5EF4-FFF2-40B4-BE49-F238E27FC236}">
                <a16:creationId xmlns:a16="http://schemas.microsoft.com/office/drawing/2014/main" id="{862AB9E5-A3E6-EADC-8319-BE0DBAF47517}"/>
              </a:ext>
            </a:extLst>
          </p:cNvPr>
          <p:cNvSpPr>
            <a:spLocks noGrp="1"/>
          </p:cNvSpPr>
          <p:nvPr>
            <p:ph sz="quarter" idx="10"/>
          </p:nvPr>
        </p:nvSpPr>
        <p:spPr>
          <a:xfrm>
            <a:off x="172572" y="1418447"/>
            <a:ext cx="8206318" cy="4805072"/>
          </a:xfrm>
        </p:spPr>
        <p:txBody>
          <a:bodyPr>
            <a:normAutofit lnSpcReduction="10000"/>
          </a:bodyPr>
          <a:lstStyle/>
          <a:p>
            <a:pPr>
              <a:buFont typeface="Wingdings" panose="05000000000000000000" pitchFamily="2" charset="2"/>
              <a:buChar char="Ø"/>
            </a:pPr>
            <a:r>
              <a:rPr lang="en-IN" dirty="0"/>
              <a:t> </a:t>
            </a:r>
            <a:r>
              <a:rPr lang="en-IN" sz="2800" dirty="0"/>
              <a:t>HTML5</a:t>
            </a:r>
            <a:r>
              <a:rPr lang="en-IN" dirty="0"/>
              <a:t> - </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HTML stands for Hyper Text Markup Language. It is the standard markup language for creating web pages. It describes the structure of a web page.</a:t>
            </a:r>
          </a:p>
          <a:p>
            <a:pPr>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  </a:t>
            </a:r>
            <a:r>
              <a:rPr lang="en-US" sz="2800" dirty="0">
                <a:ea typeface="Times New Roman" panose="02020603050405020304" pitchFamily="18" charset="0"/>
              </a:rPr>
              <a:t>CSS3</a:t>
            </a:r>
            <a:r>
              <a:rPr lang="en-US" sz="2400" dirty="0">
                <a:latin typeface="Times New Roman" panose="02020603050405020304" pitchFamily="18" charset="0"/>
                <a:ea typeface="Times New Roman" panose="02020603050405020304" pitchFamily="18" charset="0"/>
              </a:rPr>
              <a:t> - </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CSS stands for Cascading Style Sheets . It can control the layout of multiple web pages all at once, and saves a lot of work. </a:t>
            </a:r>
          </a:p>
          <a:p>
            <a:pPr>
              <a:buFont typeface="Wingdings" panose="05000000000000000000" pitchFamily="2" charset="2"/>
              <a:buChar char="Ø"/>
            </a:pPr>
            <a:r>
              <a:rPr lang="en-US" sz="2400" dirty="0">
                <a:latin typeface="Times New Roman" panose="02020603050405020304" pitchFamily="18" charset="0"/>
              </a:rPr>
              <a:t> </a:t>
            </a:r>
            <a:r>
              <a:rPr lang="en-US" sz="2800" dirty="0" err="1"/>
              <a:t>Javascript</a:t>
            </a:r>
            <a:r>
              <a:rPr lang="en-US" sz="2400" dirty="0">
                <a:latin typeface="Times New Roman" panose="02020603050405020304" pitchFamily="18" charset="0"/>
              </a:rPr>
              <a:t> - </a:t>
            </a:r>
            <a:r>
              <a:rPr lang="en-US" sz="2400" dirty="0" err="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US" sz="2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is a scripting languages, primarily used on the Web. JavaScript is an interpreted language. Thus, it doesn't need to be compiled. </a:t>
            </a:r>
          </a:p>
          <a:p>
            <a:pPr>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 </a:t>
            </a:r>
            <a:r>
              <a:rPr lang="en-US" sz="2800" dirty="0">
                <a:solidFill>
                  <a:srgbClr val="202124"/>
                </a:solidFill>
              </a:rPr>
              <a:t>My SQL </a:t>
            </a:r>
            <a:r>
              <a:rPr lang="en-US" sz="2400" dirty="0">
                <a:solidFill>
                  <a:srgbClr val="202124"/>
                </a:solidFill>
                <a:latin typeface="Times New Roman" panose="02020603050405020304" pitchFamily="18" charset="0"/>
                <a:cs typeface="Times New Roman" panose="02020603050405020304" pitchFamily="18" charset="0"/>
              </a:rPr>
              <a:t>- </a:t>
            </a:r>
            <a:r>
              <a:rPr lang="en-US" sz="2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MySQL is one of the most popular open-source MySQL is easy to use, reliable, and fast. A DB management system that works on embedded systems as well as client-server systems</a:t>
            </a:r>
            <a:r>
              <a:rPr lang="en-US" sz="2000" dirty="0">
                <a:solidFill>
                  <a:srgbClr val="202124"/>
                </a:solidFill>
                <a:effectLst/>
                <a:latin typeface="Arial" panose="020B0604020202020204" pitchFamily="34" charset="0"/>
                <a:ea typeface="Times New Roman" panose="02020603050405020304" pitchFamily="18" charset="0"/>
                <a:cs typeface="Calibri" panose="020F0502020204030204" pitchFamily="34" charset="0"/>
              </a:rPr>
              <a:t>. </a:t>
            </a:r>
            <a:endParaRPr lang="en-IN" sz="2000" dirty="0">
              <a:effectLst/>
              <a:latin typeface="Times New Roman" panose="02020603050405020304" pitchFamily="18" charset="0"/>
              <a:ea typeface="Times New Roman" panose="02020603050405020304" pitchFamily="18" charset="0"/>
              <a:cs typeface="Calibri" panose="020F0502020204030204" pitchFamily="34" charset="0"/>
            </a:endParaRPr>
          </a:p>
          <a:p>
            <a:pPr>
              <a:buFont typeface="Wingdings" panose="05000000000000000000" pitchFamily="2" charset="2"/>
              <a:buChar char="Ø"/>
            </a:pPr>
            <a:endParaRPr lang="en-IN" sz="2400" dirty="0"/>
          </a:p>
        </p:txBody>
      </p:sp>
      <p:pic>
        <p:nvPicPr>
          <p:cNvPr id="8" name="Picture 7">
            <a:extLst>
              <a:ext uri="{FF2B5EF4-FFF2-40B4-BE49-F238E27FC236}">
                <a16:creationId xmlns:a16="http://schemas.microsoft.com/office/drawing/2014/main" id="{8B4612FD-6618-CC17-1D9D-53B9C700C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681" y="1418446"/>
            <a:ext cx="3103122" cy="4609130"/>
          </a:xfrm>
          <a:prstGeom prst="rect">
            <a:avLst/>
          </a:prstGeom>
        </p:spPr>
      </p:pic>
    </p:spTree>
    <p:extLst>
      <p:ext uri="{BB962C8B-B14F-4D97-AF65-F5344CB8AC3E}">
        <p14:creationId xmlns:p14="http://schemas.microsoft.com/office/powerpoint/2010/main" val="38088865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4672-3C60-DB47-7211-6B7ADEF27D51}"/>
              </a:ext>
            </a:extLst>
          </p:cNvPr>
          <p:cNvSpPr>
            <a:spLocks noGrp="1"/>
          </p:cNvSpPr>
          <p:nvPr>
            <p:ph type="title"/>
          </p:nvPr>
        </p:nvSpPr>
        <p:spPr/>
        <p:txBody>
          <a:bodyPr/>
          <a:lstStyle/>
          <a:p>
            <a:r>
              <a:rPr lang="en-IN" dirty="0"/>
              <a:t>Conclusion</a:t>
            </a:r>
          </a:p>
        </p:txBody>
      </p:sp>
      <p:sp>
        <p:nvSpPr>
          <p:cNvPr id="3" name="Date Placeholder 2">
            <a:extLst>
              <a:ext uri="{FF2B5EF4-FFF2-40B4-BE49-F238E27FC236}">
                <a16:creationId xmlns:a16="http://schemas.microsoft.com/office/drawing/2014/main" id="{E6C2109A-387A-5B3C-032C-1A2EFC44C7F5}"/>
              </a:ext>
            </a:extLst>
          </p:cNvPr>
          <p:cNvSpPr>
            <a:spLocks noGrp="1"/>
          </p:cNvSpPr>
          <p:nvPr>
            <p:ph type="dt" sz="half" idx="2"/>
          </p:nvPr>
        </p:nvSpPr>
        <p:spPr/>
        <p:txBody>
          <a:bodyPr/>
          <a:lstStyle/>
          <a:p>
            <a:fld id="{6B4D52C1-AC35-45F3-96F2-AA0057DDFF5B}" type="datetime3">
              <a:rPr lang="en-US" smtClean="0"/>
              <a:pPr/>
              <a:t>14 July 2022</a:t>
            </a:fld>
            <a:endParaRPr lang="en-US" dirty="0"/>
          </a:p>
        </p:txBody>
      </p:sp>
      <p:sp>
        <p:nvSpPr>
          <p:cNvPr id="4" name="Footer Placeholder 3">
            <a:extLst>
              <a:ext uri="{FF2B5EF4-FFF2-40B4-BE49-F238E27FC236}">
                <a16:creationId xmlns:a16="http://schemas.microsoft.com/office/drawing/2014/main" id="{1FAB19C6-D8A6-9C16-A60B-11995A2109BD}"/>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3BFCE5B2-F063-291F-0945-66B359D2D01A}"/>
              </a:ext>
            </a:extLst>
          </p:cNvPr>
          <p:cNvSpPr>
            <a:spLocks noGrp="1"/>
          </p:cNvSpPr>
          <p:nvPr>
            <p:ph type="sldNum" sz="quarter" idx="4"/>
          </p:nvPr>
        </p:nvSpPr>
        <p:spPr/>
        <p:txBody>
          <a:bodyPr/>
          <a:lstStyle/>
          <a:p>
            <a:fld id="{9860EDB8-5305-433F-BE41-D7A86D811DB3}" type="slidenum">
              <a:rPr lang="en-US" smtClean="0"/>
              <a:pPr/>
              <a:t>16</a:t>
            </a:fld>
            <a:endParaRPr lang="en-US" dirty="0"/>
          </a:p>
        </p:txBody>
      </p:sp>
      <p:sp>
        <p:nvSpPr>
          <p:cNvPr id="6" name="Content Placeholder 5">
            <a:extLst>
              <a:ext uri="{FF2B5EF4-FFF2-40B4-BE49-F238E27FC236}">
                <a16:creationId xmlns:a16="http://schemas.microsoft.com/office/drawing/2014/main" id="{ED7260EC-D2D0-E3E6-5402-74F63F17AAA5}"/>
              </a:ext>
            </a:extLst>
          </p:cNvPr>
          <p:cNvSpPr>
            <a:spLocks noGrp="1"/>
          </p:cNvSpPr>
          <p:nvPr>
            <p:ph sz="quarter" idx="10"/>
          </p:nvPr>
        </p:nvSpPr>
        <p:spPr>
          <a:xfrm>
            <a:off x="0" y="1567737"/>
            <a:ext cx="11201444" cy="4487831"/>
          </a:xfrm>
        </p:spPr>
        <p:txBody>
          <a:bodyPr/>
          <a:lstStyle/>
          <a:p>
            <a:pPr marL="0" indent="0">
              <a:buNone/>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THE aim of this project is to reduce the miss ration in the institutions and to provide all the </a:t>
            </a:r>
            <a:r>
              <a:rPr lang="en-US" sz="2400" dirty="0" err="1">
                <a:effectLst/>
                <a:latin typeface="Times New Roman" panose="02020603050405020304" pitchFamily="18" charset="0"/>
                <a:ea typeface="Times New Roman" panose="02020603050405020304" pitchFamily="18" charset="0"/>
                <a:cs typeface="Calibri" panose="020F0502020204030204" pitchFamily="34" charset="0"/>
              </a:rPr>
              <a:t>informations</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regarding activities to all the students using front end and backend technologies by collection of user data choices and preferences this software will encourage and keep focus for the topic of interest only  .</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41114406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Acknowledgment</a:t>
            </a:r>
          </a:p>
        </p:txBody>
      </p:sp>
      <p:sp>
        <p:nvSpPr>
          <p:cNvPr id="3" name="Content Placeholder 2"/>
          <p:cNvSpPr>
            <a:spLocks noGrp="1"/>
          </p:cNvSpPr>
          <p:nvPr>
            <p:ph sz="quarter" idx="10"/>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would like to extend  sincere thanks to our Computer science and engineering department to providing such a great opportunity to work on this project . We would also like to express our sincere gratitude to prof. </a:t>
            </a:r>
            <a:r>
              <a:rPr lang="en-US" sz="2400" dirty="0" err="1">
                <a:latin typeface="Times New Roman" panose="02020603050405020304" pitchFamily="18" charset="0"/>
                <a:cs typeface="Times New Roman" panose="02020603050405020304" pitchFamily="18" charset="0"/>
              </a:rPr>
              <a:t>Priynaka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jangde</a:t>
            </a:r>
            <a:r>
              <a:rPr lang="en-US" sz="2400" dirty="0">
                <a:latin typeface="Times New Roman" panose="02020603050405020304" pitchFamily="18" charset="0"/>
                <a:cs typeface="Times New Roman" panose="02020603050405020304" pitchFamily="18" charset="0"/>
              </a:rPr>
              <a:t> for her valuable guidance throughout of this project .  </a:t>
            </a:r>
          </a:p>
        </p:txBody>
      </p:sp>
      <p:sp>
        <p:nvSpPr>
          <p:cNvPr id="4" name="Date Placeholder 3"/>
          <p:cNvSpPr>
            <a:spLocks noGrp="1"/>
          </p:cNvSpPr>
          <p:nvPr>
            <p:ph type="dt" sz="half" idx="2"/>
          </p:nvPr>
        </p:nvSpPr>
        <p:spPr/>
        <p:txBody>
          <a:bodyPr/>
          <a:lstStyle/>
          <a:p>
            <a:fld id="{5C246108-0130-4F52-87A2-01F2FA59185B}" type="datetime3">
              <a:rPr lang="en-US" smtClean="0"/>
              <a:pPr/>
              <a:t>14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14 July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18</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14 July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19</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016" y="2498927"/>
            <a:ext cx="10515600" cy="1860146"/>
          </a:xfrm>
        </p:spPr>
        <p:txBody>
          <a:bodyPr>
            <a:normAutofit/>
          </a:bodyPr>
          <a:lstStyle/>
          <a:p>
            <a:r>
              <a:rPr lang="en-US" sz="5400" dirty="0"/>
              <a:t>Information about academic activities in single platform</a:t>
            </a:r>
          </a:p>
        </p:txBody>
      </p:sp>
      <p:sp>
        <p:nvSpPr>
          <p:cNvPr id="3" name="Subtitle 2"/>
          <p:cNvSpPr>
            <a:spLocks noGrp="1"/>
          </p:cNvSpPr>
          <p:nvPr>
            <p:ph type="subTitle" idx="1"/>
          </p:nvPr>
        </p:nvSpPr>
        <p:spPr/>
        <p:txBody>
          <a:bodyPr>
            <a:normAutofit fontScale="62500" lnSpcReduction="20000"/>
          </a:bodyPr>
          <a:lstStyle/>
          <a:p>
            <a:r>
              <a:t>Submitted to: </a:t>
            </a:r>
          </a:p>
          <a:p>
            <a:r>
              <a:t>Department of Computer Science and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802944" cy="2187227"/>
          </a:xfrm>
        </p:spPr>
        <p:txBody>
          <a:bodyPr anchor="t" anchorCtr="0"/>
          <a:lstStyle/>
          <a:p>
            <a:r>
              <a:rPr sz="2800" dirty="0">
                <a:latin typeface="Lucida Sans" panose="020B0602030504020204" pitchFamily="34" charset="0"/>
              </a:rPr>
              <a:t>Supervised by:</a:t>
            </a:r>
            <a:br>
              <a:rPr sz="2800" dirty="0">
                <a:latin typeface="Lucida Sans" panose="020B0602030504020204" pitchFamily="34" charset="0"/>
              </a:rPr>
            </a:br>
            <a:r>
              <a:rPr sz="2800" dirty="0">
                <a:latin typeface="Lucida Sans" panose="020B0602030504020204" pitchFamily="34" charset="0"/>
              </a:rPr>
              <a:t>Prof. Priyanka </a:t>
            </a:r>
            <a:r>
              <a:rPr sz="2800" dirty="0" err="1">
                <a:latin typeface="Lucida Sans" panose="020B0602030504020204" pitchFamily="34" charset="0"/>
              </a:rPr>
              <a:t>jangde</a:t>
            </a:r>
            <a:br>
              <a:rPr sz="3200" dirty="0"/>
            </a:br>
            <a:endParaRPr lang="en-US" sz="3200" dirty="0"/>
          </a:p>
        </p:txBody>
      </p:sp>
      <p:sp>
        <p:nvSpPr>
          <p:cNvPr id="3" name="Text Placeholder 2"/>
          <p:cNvSpPr>
            <a:spLocks noGrp="1"/>
          </p:cNvSpPr>
          <p:nvPr>
            <p:ph type="body" idx="1"/>
          </p:nvPr>
        </p:nvSpPr>
        <p:spPr>
          <a:xfrm>
            <a:off x="6084375" y="2015197"/>
            <a:ext cx="5269424" cy="2827606"/>
          </a:xfrm>
        </p:spPr>
        <p:txBody>
          <a:bodyPr>
            <a:normAutofit/>
          </a:bodyPr>
          <a:lstStyle/>
          <a:p>
            <a:pPr>
              <a:lnSpc>
                <a:spcPct val="120000"/>
              </a:lnSpc>
              <a:spcBef>
                <a:spcPts val="0"/>
              </a:spcBef>
            </a:pPr>
            <a:r>
              <a:rPr lang="en-US" sz="3000" dirty="0"/>
              <a:t>Team Members</a:t>
            </a:r>
          </a:p>
          <a:p>
            <a:pPr>
              <a:lnSpc>
                <a:spcPct val="120000"/>
              </a:lnSpc>
              <a:spcBef>
                <a:spcPts val="0"/>
              </a:spcBef>
            </a:pPr>
            <a:r>
              <a:rPr lang="en-US" sz="2800" dirty="0"/>
              <a:t>1. Ankit </a:t>
            </a:r>
            <a:r>
              <a:rPr lang="en-US" sz="2800" dirty="0" err="1"/>
              <a:t>Buade</a:t>
            </a:r>
            <a:r>
              <a:rPr lang="en-US" sz="2800" dirty="0"/>
              <a:t> (0827CS201033)</a:t>
            </a:r>
          </a:p>
          <a:p>
            <a:pPr>
              <a:lnSpc>
                <a:spcPct val="120000"/>
              </a:lnSpc>
              <a:spcBef>
                <a:spcPts val="0"/>
              </a:spcBef>
            </a:pPr>
            <a:r>
              <a:rPr lang="en-US" sz="2800" dirty="0"/>
              <a:t>2. Ajay </a:t>
            </a:r>
            <a:r>
              <a:rPr lang="en-US" sz="2800" dirty="0" err="1"/>
              <a:t>Sonere</a:t>
            </a:r>
            <a:r>
              <a:rPr lang="en-US" sz="2800" dirty="0"/>
              <a:t> (0827CS201019)</a:t>
            </a:r>
          </a:p>
          <a:p>
            <a:pPr>
              <a:lnSpc>
                <a:spcPct val="120000"/>
              </a:lnSpc>
              <a:spcBef>
                <a:spcPts val="0"/>
              </a:spcBef>
            </a:pPr>
            <a:r>
              <a:rPr lang="en-US" sz="2800" dirty="0"/>
              <a:t>3. Abhinav Nagar(0827CS201010)</a:t>
            </a:r>
          </a:p>
          <a:p>
            <a:pPr>
              <a:lnSpc>
                <a:spcPct val="120000"/>
              </a:lnSpc>
              <a:spcBef>
                <a:spcPts val="0"/>
              </a:spcBef>
            </a:pPr>
            <a:endParaRPr lang="en-US" dirty="0"/>
          </a:p>
        </p:txBody>
      </p:sp>
      <p:sp>
        <p:nvSpPr>
          <p:cNvPr id="4" name="Date Placeholder 3"/>
          <p:cNvSpPr>
            <a:spLocks noGrp="1"/>
          </p:cNvSpPr>
          <p:nvPr>
            <p:ph type="dt" sz="half" idx="10"/>
          </p:nvPr>
        </p:nvSpPr>
        <p:spPr/>
        <p:txBody>
          <a:bodyPr/>
          <a:lstStyle/>
          <a:p>
            <a:fld id="{9A1B14C0-9C57-4BFD-9C3E-891C212384C8}" type="datetime3">
              <a:rPr lang="en-US" smtClean="0"/>
              <a:pPr/>
              <a:t>14 July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prstGeom prst="rect">
            <a:avLst/>
          </a:prstGeom>
        </p:spPr>
        <p:txBody>
          <a:bodyPr>
            <a:normAutofit lnSpcReduction="10000"/>
          </a:bodyPr>
          <a:lstStyle/>
          <a:p>
            <a:pPr>
              <a:buFont typeface="Wingdings" panose="05000000000000000000" pitchFamily="2" charset="2"/>
              <a:buChar char="Ø"/>
            </a:pPr>
            <a:r>
              <a:rPr lang="en-US" dirty="0"/>
              <a:t>  </a:t>
            </a:r>
            <a:r>
              <a:rPr lang="en-US" sz="2800" dirty="0"/>
              <a:t>Abstract</a:t>
            </a:r>
          </a:p>
          <a:p>
            <a:pPr>
              <a:buFont typeface="Wingdings" panose="05000000000000000000" pitchFamily="2" charset="2"/>
              <a:buChar char="Ø"/>
            </a:pPr>
            <a:r>
              <a:rPr lang="en-US" sz="2800" dirty="0"/>
              <a:t>  Introduction</a:t>
            </a:r>
          </a:p>
          <a:p>
            <a:pPr>
              <a:buFont typeface="Wingdings" panose="05000000000000000000" pitchFamily="2" charset="2"/>
              <a:buChar char="Ø"/>
            </a:pPr>
            <a:r>
              <a:rPr lang="en-US" sz="2800" dirty="0"/>
              <a:t>  Survey of Existing Systems</a:t>
            </a:r>
          </a:p>
          <a:p>
            <a:pPr>
              <a:buFont typeface="Wingdings" panose="05000000000000000000" pitchFamily="2" charset="2"/>
              <a:buChar char="Ø"/>
            </a:pPr>
            <a:r>
              <a:rPr lang="en-US" sz="2800" dirty="0"/>
              <a:t>  Project Objectives</a:t>
            </a:r>
          </a:p>
          <a:p>
            <a:pPr>
              <a:buFont typeface="Wingdings" panose="05000000000000000000" pitchFamily="2" charset="2"/>
              <a:buChar char="Ø"/>
            </a:pPr>
            <a:r>
              <a:rPr lang="en-US" sz="2800" dirty="0"/>
              <a:t>  scope</a:t>
            </a:r>
          </a:p>
          <a:p>
            <a:pPr>
              <a:buFont typeface="Wingdings" panose="05000000000000000000" pitchFamily="2" charset="2"/>
              <a:buChar char="Ø"/>
            </a:pPr>
            <a:r>
              <a:rPr lang="en-US" sz="2800" dirty="0"/>
              <a:t>  Solution Proposed</a:t>
            </a:r>
          </a:p>
          <a:p>
            <a:pPr>
              <a:buFont typeface="Wingdings" panose="05000000000000000000" pitchFamily="2" charset="2"/>
              <a:buChar char="Ø"/>
            </a:pPr>
            <a:r>
              <a:rPr lang="en-US" sz="2800" dirty="0"/>
              <a:t>   Methodology </a:t>
            </a:r>
          </a:p>
          <a:p>
            <a:pPr>
              <a:buFont typeface="Wingdings" panose="05000000000000000000" pitchFamily="2" charset="2"/>
              <a:buChar char="Ø"/>
            </a:pPr>
            <a:r>
              <a:rPr lang="en-US" sz="2800" dirty="0"/>
              <a:t>  The Outcome  Discussion</a:t>
            </a:r>
          </a:p>
          <a:p>
            <a:pPr>
              <a:buFont typeface="Wingdings" panose="05000000000000000000" pitchFamily="2" charset="2"/>
              <a:buChar char="Ø"/>
            </a:pPr>
            <a:r>
              <a:rPr lang="en-US" sz="2800" dirty="0"/>
              <a:t>  Resource and Limitations</a:t>
            </a:r>
          </a:p>
          <a:p>
            <a:pPr>
              <a:buFont typeface="Wingdings" panose="05000000000000000000" pitchFamily="2" charset="2"/>
              <a:buChar char="Ø"/>
            </a:pPr>
            <a:r>
              <a:rPr lang="en-US" sz="2800" dirty="0"/>
              <a:t> Conclusion</a:t>
            </a:r>
          </a:p>
          <a:p>
            <a:pPr>
              <a:buFont typeface="Wingdings" panose="05000000000000000000" pitchFamily="2" charset="2"/>
              <a:buChar char="Ø"/>
            </a:pPr>
            <a:endParaRPr lang="en-US" dirty="0"/>
          </a:p>
          <a:p>
            <a:pPr>
              <a:buNone/>
            </a:pPr>
            <a:endParaRPr lang="en-US" dirty="0"/>
          </a:p>
        </p:txBody>
      </p:sp>
      <p:sp>
        <p:nvSpPr>
          <p:cNvPr id="4" name="Date Placeholder 3"/>
          <p:cNvSpPr>
            <a:spLocks noGrp="1"/>
          </p:cNvSpPr>
          <p:nvPr>
            <p:ph type="dt" sz="half" idx="2"/>
          </p:nvPr>
        </p:nvSpPr>
        <p:spPr/>
        <p:txBody>
          <a:bodyPr/>
          <a:lstStyle/>
          <a:p>
            <a:fld id="{FDF74BFE-3616-4FE3-9BB1-3C08FCC53D61}" type="datetime3">
              <a:rPr lang="en-US" smtClean="0"/>
              <a:pPr/>
              <a:t>14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sz="quarter" idx="10"/>
          </p:nvPr>
        </p:nvSpPr>
        <p:spPr>
          <a:xfrm>
            <a:off x="172571" y="1418448"/>
            <a:ext cx="11658645" cy="4319880"/>
          </a:xfrm>
          <a:prstGeom prst="rect">
            <a:avLst/>
          </a:prstGeom>
        </p:spPr>
        <p:txBody>
          <a:bodyPr>
            <a:normAutofit/>
          </a:bodyPr>
          <a:lstStyle/>
          <a:p>
            <a:pPr>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cs typeface="Calibri" panose="020F0502020204030204" pitchFamily="34" charset="0"/>
              </a:rPr>
              <a:t>    This Project focuses on concept of smart education it will help user to get all the information regarding all the events and majorly the area of interest of user commonly we used to see all the notification regarding hackathons and activities weather we are interested or not so to overcome this problem we are using sorting and priority based techniques in software to give maximum out come to the user.  </a:t>
            </a:r>
            <a:endParaRPr lang="en-IN" sz="2800" dirty="0">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4" name="Date Placeholder 3"/>
          <p:cNvSpPr>
            <a:spLocks noGrp="1"/>
          </p:cNvSpPr>
          <p:nvPr>
            <p:ph type="dt" sz="half" idx="2"/>
          </p:nvPr>
        </p:nvSpPr>
        <p:spPr/>
        <p:txBody>
          <a:bodyPr/>
          <a:lstStyle/>
          <a:p>
            <a:fld id="{79383796-5F39-4134-BB1F-91570C15A74E}" type="datetime3">
              <a:rPr lang="en-US" smtClean="0"/>
              <a:pPr/>
              <a:t>14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xfrm>
            <a:off x="172571" y="1418447"/>
            <a:ext cx="7935731" cy="4749088"/>
          </a:xfrm>
          <a:prstGeom prst="rect">
            <a:avLst/>
          </a:prstGeom>
        </p:spPr>
        <p:txBody>
          <a:bodyPr>
            <a:normAutofit/>
          </a:bodyPr>
          <a:lstStyle/>
          <a:p>
            <a:pPr>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In the era of technology there are number of technologies that are give chance to create new competitions and activities but due to the number of technologies it creates fumble for user to distinguish and select the appropriate activity according to interest. </a:t>
            </a:r>
          </a:p>
          <a:p>
            <a:pPr>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 In this project we are going to create a web based portal which will consist of information about the events and majorly the areas of interest of user . </a:t>
            </a:r>
          </a:p>
          <a:p>
            <a:pPr>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we used to see all the notification regarding hackathons and activities weather we are interested or not so to overcome this problem we are using sorting and priority based techniques in software to give maximum out come to the user.</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a:buFont typeface="Wingdings" panose="05000000000000000000" pitchFamily="2" charset="2"/>
              <a:buChar char="Ø"/>
            </a:pPr>
            <a:endParaRPr lang="en-IN" sz="28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US" sz="2800" dirty="0"/>
          </a:p>
          <a:p>
            <a:pPr marL="0" indent="0">
              <a:buNone/>
            </a:pPr>
            <a:endParaRPr lang="en-US" dirty="0"/>
          </a:p>
        </p:txBody>
      </p:sp>
      <p:sp>
        <p:nvSpPr>
          <p:cNvPr id="4" name="Date Placeholder 3"/>
          <p:cNvSpPr>
            <a:spLocks noGrp="1"/>
          </p:cNvSpPr>
          <p:nvPr>
            <p:ph type="dt" sz="half" idx="2"/>
          </p:nvPr>
        </p:nvSpPr>
        <p:spPr/>
        <p:txBody>
          <a:bodyPr/>
          <a:lstStyle/>
          <a:p>
            <a:fld id="{9DB8A999-CF11-4185-86EF-B5FCC1230B7A}" type="datetime3">
              <a:rPr lang="en-US" smtClean="0"/>
              <a:pPr/>
              <a:t>14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pic>
        <p:nvPicPr>
          <p:cNvPr id="10" name="Picture 9">
            <a:extLst>
              <a:ext uri="{FF2B5EF4-FFF2-40B4-BE49-F238E27FC236}">
                <a16:creationId xmlns:a16="http://schemas.microsoft.com/office/drawing/2014/main" id="{FEB471ED-CE5A-A1D3-D6DA-D7948B8DE9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6800" y="1418448"/>
            <a:ext cx="3505200" cy="4749088"/>
          </a:xfrm>
          <a:prstGeom prst="rect">
            <a:avLst/>
          </a:prstGeom>
        </p:spPr>
      </p:pic>
      <p:sp>
        <p:nvSpPr>
          <p:cNvPr id="14" name="Rectangle 13">
            <a:extLst>
              <a:ext uri="{FF2B5EF4-FFF2-40B4-BE49-F238E27FC236}">
                <a16:creationId xmlns:a16="http://schemas.microsoft.com/office/drawing/2014/main" id="{B67A5B7A-6A18-DCD1-66B1-9337A7CB723B}"/>
              </a:ext>
            </a:extLst>
          </p:cNvPr>
          <p:cNvSpPr/>
          <p:nvPr/>
        </p:nvSpPr>
        <p:spPr>
          <a:xfrm>
            <a:off x="8602824" y="5812971"/>
            <a:ext cx="3589176" cy="354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4" name="Date Placeholder 3"/>
          <p:cNvSpPr>
            <a:spLocks noGrp="1"/>
          </p:cNvSpPr>
          <p:nvPr>
            <p:ph type="dt" sz="half" idx="2"/>
          </p:nvPr>
        </p:nvSpPr>
        <p:spPr/>
        <p:txBody>
          <a:bodyPr/>
          <a:lstStyle/>
          <a:p>
            <a:fld id="{CCC14821-7DA6-4ADE-AFD5-D1DA34372F1F}" type="datetime3">
              <a:rPr lang="en-US" smtClean="0"/>
              <a:pPr/>
              <a:t>14 July 2022</a:t>
            </a:fld>
            <a:endParaRPr lang="en-US" dirty="0"/>
          </a:p>
        </p:txBody>
      </p:sp>
      <p:sp>
        <p:nvSpPr>
          <p:cNvPr id="6" name="Footer Placeholder 5"/>
          <p:cNvSpPr>
            <a:spLocks noGrp="1"/>
          </p:cNvSpPr>
          <p:nvPr>
            <p:ph type="ftr" sz="quarter" idx="3"/>
          </p:nvPr>
        </p:nvSpPr>
        <p:spPr>
          <a:xfrm>
            <a:off x="4288665" y="6581077"/>
            <a:ext cx="3200400" cy="274320"/>
          </a:xfrm>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3" name="Content Placeholder 2"/>
          <p:cNvSpPr>
            <a:spLocks noGrp="1"/>
          </p:cNvSpPr>
          <p:nvPr>
            <p:ph sz="quarter" idx="10"/>
          </p:nvPr>
        </p:nvSpPr>
        <p:spPr>
          <a:xfrm>
            <a:off x="0" y="1353132"/>
            <a:ext cx="11737910" cy="4627791"/>
          </a:xfrm>
          <a:prstGeom prst="rect">
            <a:avLst/>
          </a:prstGeom>
        </p:spPr>
        <p:txBody>
          <a:bodyPr>
            <a:normAutofit lnSpcReduction="10000"/>
          </a:bodyPr>
          <a:lstStyle/>
          <a:p>
            <a:pPr>
              <a:buNone/>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College</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social media groups and notice board are the way that institution using to inform student but this is not affective way to inform student there are few drawbacks in this system.</a:t>
            </a:r>
          </a:p>
          <a:p>
            <a:pPr marL="0" indent="0">
              <a:buNone/>
            </a:pPr>
            <a:r>
              <a:rPr lang="en-IN" sz="24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2800" b="1" dirty="0">
                <a:effectLst/>
                <a:latin typeface="Times New Roman" panose="02020603050405020304" pitchFamily="18" charset="0"/>
                <a:ea typeface="Times New Roman" panose="02020603050405020304" pitchFamily="18" charset="0"/>
                <a:cs typeface="Calibri" panose="020F0502020204030204" pitchFamily="34" charset="0"/>
              </a:rPr>
              <a:t>DRAWBACK</a:t>
            </a:r>
          </a:p>
          <a:p>
            <a:pPr>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cs typeface="Calibri" panose="020F0502020204030204" pitchFamily="34" charset="0"/>
              </a:rPr>
              <a:t> lack of interest due to unnecessary and unwanted messages and notices .</a:t>
            </a:r>
          </a:p>
          <a:p>
            <a:pPr>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cs typeface="Calibri" panose="020F0502020204030204" pitchFamily="34" charset="0"/>
              </a:rPr>
              <a:t> can not describe briefly through notice and short message .</a:t>
            </a:r>
          </a:p>
          <a:p>
            <a:pPr>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cs typeface="Calibri" panose="020F0502020204030204" pitchFamily="34" charset="0"/>
              </a:rPr>
              <a:t> chances to miss student .</a:t>
            </a:r>
            <a:endParaRPr lang="en-IN" sz="2800" dirty="0">
              <a:effectLst/>
              <a:latin typeface="Times New Roman" panose="02020603050405020304" pitchFamily="18" charset="0"/>
              <a:ea typeface="Times New Roman" panose="02020603050405020304" pitchFamily="18" charset="0"/>
              <a:cs typeface="Calibri" panose="020F0502020204030204" pitchFamily="34" charset="0"/>
            </a:endParaRPr>
          </a:p>
          <a:p>
            <a:pPr>
              <a:buFont typeface="Wingdings" panose="05000000000000000000" pitchFamily="2" charset="2"/>
              <a:buChar char="Ø"/>
            </a:pPr>
            <a:endParaRPr lang="en-US" sz="2800" b="1" dirty="0">
              <a:effectLst/>
              <a:latin typeface="Times New Roman" panose="02020603050405020304" pitchFamily="18" charset="0"/>
              <a:ea typeface="Times New Roman" panose="02020603050405020304" pitchFamily="18" charset="0"/>
              <a:cs typeface="Calibri" panose="020F0502020204030204" pitchFamily="34" charset="0"/>
            </a:endParaRPr>
          </a:p>
          <a:p>
            <a:pPr>
              <a:buFont typeface="Wingdings" panose="05000000000000000000" pitchFamily="2" charset="2"/>
              <a:buChar char="Ø"/>
            </a:pPr>
            <a:endParaRPr lang="en-IN" sz="2800" b="1" dirty="0">
              <a:effectLst/>
              <a:latin typeface="Times New Roman" panose="02020603050405020304" pitchFamily="18" charset="0"/>
              <a:ea typeface="Times New Roman" panose="02020603050405020304" pitchFamily="18" charset="0"/>
              <a:cs typeface="Calibri" panose="020F0502020204030204" pitchFamily="34" charset="0"/>
            </a:endParaRPr>
          </a:p>
          <a:p>
            <a:pPr>
              <a:buNone/>
            </a:pPr>
            <a:r>
              <a:rPr lang="en-US" dirty="0"/>
              <a:t>  </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 Objectives</a:t>
            </a:r>
          </a:p>
        </p:txBody>
      </p:sp>
      <p:sp>
        <p:nvSpPr>
          <p:cNvPr id="3" name="Content Placeholder 2"/>
          <p:cNvSpPr>
            <a:spLocks noGrp="1"/>
          </p:cNvSpPr>
          <p:nvPr>
            <p:ph sz="quarter" idx="10"/>
          </p:nvPr>
        </p:nvSpPr>
        <p:spPr>
          <a:xfrm>
            <a:off x="172572" y="1418448"/>
            <a:ext cx="8318285" cy="4123936"/>
          </a:xfrm>
          <a:prstGeom prst="rect">
            <a:avLst/>
          </a:prstGeom>
        </p:spPr>
        <p:txBody>
          <a:bodyPr>
            <a:normAutofit/>
          </a:bodyPr>
          <a:lstStyle/>
          <a:p>
            <a:pPr>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The AIM of the software is to create chain of smart education among the education system and students no student should miss the opportunity they deserve in the lots of notifications and messages it becomes hectic to find appropriate and suitable thing according to user interest .</a:t>
            </a:r>
            <a:endParaRPr lang="en-IN" sz="2400" dirty="0">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So our software overcomes this drawback of education system digitally with the help of technologies and user data we will help them out to find right opportunity and relevant information regarding activities.</a:t>
            </a:r>
            <a:endParaRPr lang="en-US" sz="2400" dirty="0"/>
          </a:p>
        </p:txBody>
      </p:sp>
      <p:sp>
        <p:nvSpPr>
          <p:cNvPr id="4" name="Date Placeholder 3"/>
          <p:cNvSpPr>
            <a:spLocks noGrp="1"/>
          </p:cNvSpPr>
          <p:nvPr>
            <p:ph type="dt" sz="half" idx="2"/>
          </p:nvPr>
        </p:nvSpPr>
        <p:spPr/>
        <p:txBody>
          <a:bodyPr/>
          <a:lstStyle/>
          <a:p>
            <a:fld id="{B5199DD8-BD4A-4CFD-B98A-9353AD2577AB}" type="datetime3">
              <a:rPr lang="en-US" smtClean="0"/>
              <a:pPr/>
              <a:t>14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pic>
        <p:nvPicPr>
          <p:cNvPr id="8" name="Picture 7">
            <a:extLst>
              <a:ext uri="{FF2B5EF4-FFF2-40B4-BE49-F238E27FC236}">
                <a16:creationId xmlns:a16="http://schemas.microsoft.com/office/drawing/2014/main" id="{CEA7009C-983E-3619-D738-988CA5510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641" y="1418448"/>
            <a:ext cx="2990853" cy="4123936"/>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sz="quarter" idx="10"/>
          </p:nvPr>
        </p:nvSpPr>
        <p:spPr>
          <a:xfrm>
            <a:off x="172572" y="1418448"/>
            <a:ext cx="11733290" cy="4450508"/>
          </a:xfrm>
          <a:prstGeom prst="rect">
            <a:avLst/>
          </a:prstGeom>
        </p:spPr>
        <p:txBody>
          <a:bodyPr/>
          <a:lstStyle/>
          <a:p>
            <a:pPr>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The scope of this software depends on the number of users. This is a software which we can develop for small organization as well as big organization mostly this will beneficial for private institutions and colleges to aware their students about activities.</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On the other hand it will be beneficial for big organizations like college having multiple branch and organizing contest for all.</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It will also benefit to the government schemes as they want to spread their programs all among country but due to resource they cant reach to everyone but this kind of software will help to reach maximum and benefit maximum.</a:t>
            </a:r>
            <a:endParaRPr lang="en-IN" sz="24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US" dirty="0"/>
          </a:p>
        </p:txBody>
      </p:sp>
      <p:sp>
        <p:nvSpPr>
          <p:cNvPr id="4" name="Date Placeholder 3"/>
          <p:cNvSpPr>
            <a:spLocks noGrp="1"/>
          </p:cNvSpPr>
          <p:nvPr>
            <p:ph type="dt" sz="half" idx="2"/>
          </p:nvPr>
        </p:nvSpPr>
        <p:spPr/>
        <p:txBody>
          <a:bodyPr/>
          <a:lstStyle/>
          <a:p>
            <a:fld id="{0673EE94-23FD-4634-B22A-DDFE7C35FD25}" type="datetime3">
              <a:rPr lang="en-US" smtClean="0"/>
              <a:pPr/>
              <a:t>14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12013</TotalTime>
  <Words>1341</Words>
  <Application>Microsoft Office PowerPoint</Application>
  <PresentationFormat>Widescreen</PresentationFormat>
  <Paragraphs>137</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Calibri</vt:lpstr>
      <vt:lpstr>Courier New</vt:lpstr>
      <vt:lpstr>Lucida Console</vt:lpstr>
      <vt:lpstr>Lucida Sans</vt:lpstr>
      <vt:lpstr>Segoe UI</vt:lpstr>
      <vt:lpstr>Times New Roman</vt:lpstr>
      <vt:lpstr>Wingdings</vt:lpstr>
      <vt:lpstr>WelcomeDoc</vt:lpstr>
      <vt:lpstr>PowerPoint Presentation</vt:lpstr>
      <vt:lpstr>Information about academic activities in single platform</vt:lpstr>
      <vt:lpstr>Supervised by: Prof. Priyanka jangde </vt:lpstr>
      <vt:lpstr>Project Presentation Outline</vt:lpstr>
      <vt:lpstr>Abstract</vt:lpstr>
      <vt:lpstr>Introduction </vt:lpstr>
      <vt:lpstr>Survey of Existing Systems</vt:lpstr>
      <vt:lpstr> Project Objectives</vt:lpstr>
      <vt:lpstr>Scope</vt:lpstr>
      <vt:lpstr>   Solution Proposed</vt:lpstr>
      <vt:lpstr>Solution Proposed</vt:lpstr>
      <vt:lpstr>Methodology </vt:lpstr>
      <vt:lpstr>The Outcome Discussion</vt:lpstr>
      <vt:lpstr>Resources and Limitation</vt:lpstr>
      <vt:lpstr>Resources and Limitation</vt:lpstr>
      <vt:lpstr>Conclusion</vt:lpstr>
      <vt:lpstr>Acknowledgment</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AJAY SONERE</cp:lastModifiedBy>
  <cp:revision>35</cp:revision>
  <dcterms:created xsi:type="dcterms:W3CDTF">2014-03-28T16:17:36Z</dcterms:created>
  <dcterms:modified xsi:type="dcterms:W3CDTF">2022-07-14T18:39:19Z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