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2"/>
    <p:restoredTop sz="94632"/>
  </p:normalViewPr>
  <p:slideViewPr>
    <p:cSldViewPr snapToGrid="0">
      <p:cViewPr varScale="1">
        <p:scale>
          <a:sx n="128" d="100"/>
          <a:sy n="128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7:55:24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11641 1827 24575,'-8'-9'0,"2"-1"0,-3 0 0,0 1 0,-1-7 0,-3 5 0,0-5 0,1 4 0,0 0 0,-6-6 0,4 4 0,-15-15 0,10 16 0,-17-21 0,6 14 0,-17-18 0,15 18 0,-6-6 0,16 15 0,-6-9 0,12 10 0,-18-15 0,11 10 0,-7-7 0,-4 0 0,18 12 0,-15-11 0,15 10 0,-13-10 0,-4 1 0,16 8 0,-21-13 0,-7-9 0,-10 1 0,-22-19 0,36 30 0,-19-13 0,3 6 0,-3 1 0,-10-8 0,38 21 0,-11-10 0,12 11 0,-33-26 0,25 22 0,-22-16 0,32 22 0,-5-2 0,-4-2 0,13 7 0,-19-8 0,2 2 0,-22-11 0,13 10 0,2-4 0,-13 4 0,5-5 0,8 8 0,-1 0 0,-6-9 0,-6 7 0,4-1 0,-4 0 0,-7-2 0,20 4 0,-13-7 0,27 10 0,-59-24 0,54 23 0,-24-9 0,10 6 0,-5-6 0,-1 3 0,6-2 0,-19-9 0,24 15 0,-32-20 0,-11 8 0,40 6 0,-38-6 0,25 6 0,18 10 0,-46-14 0,58 15 0,-27-3 0,39 5 0,-22 2 0,19-3 0,-14 3 0,18-1 0,-10 5 0,11-5 0,-10 5 0,13-2 0,-22-1 0,-12-3 0,0 2 0,-32-6 0,13 9 0,22-3 0,-3-1 0,-3 5 0,0 1 0,-1-3 0,-2 0 0,-10 0 0,2 0 0,-26 1 0,29-1 0,0-1 0,13 1 0,0 0 0,-13 2 0,0 0 0,-31-5 0,36 6 0,2 0 0,-17-6 0,18 5 0,-1 1 0,-36-6 0,29 6 0,10 0 0,4-5 0,-11 4 0,-20-5 0,25 6 0,-19 0 0,46 0 0,-46 0 0,27 0 0,-10 0 0,16 0 0,-12 0 0,6 0 0,-10 4 0,16-3 0,-12 8 0,25-8 0,-46 9 0,46-5 0,-20 1 0,-9 3 0,-19-8 0,-3 9 0,-2-9 0,34 7 0,-44 0 0,33 2 0,-17-2 0,1-2 0,13 0 0,7 1 0,-3-2 0,3-4 0,3-1 0,-17 9 0,12-8 0,1-1 0,-1 4 0,-12 0 0,-3 0 0,-11-2 0,-13 6 0,1-1 0,19-5 0,18 1 0,1 1 0,1 0 0,0-4 0,-1 1 0,-12 8 0,15-8 0,1-1 0,-2 9 0,0-3 0,-40 6 0,29-2 0,-26 2 0,44-3 0,-34 9 0,26-7 0,-26 6 0,34-7 0,0 3 0,1-2 0,-35 22 0,26-18 0,-26 23 0,27-22 0,-22 29 0,31-21 0,1 0 0,-32 21 0,3 0 0,4-4 0,-18 3 0,8 5 0,24-22 0,6-4 0,11-2 0,-48 25 0,57-34 0,-44 32 0,51-30 0,-20 11 0,11-1 0,6-13 0,-17 21 0,19-19 0,-2 4 0,-3 2 0,13-7 0,-12 8 0,14-8 0,-1-2 0,-8 9 0,13-8 0,-14 8 0,13-7 0,-9 11 0,4-3 0,-4 4 0,-10 18 0,14-24 0,-14 24 0,16-25 0,-14 19 0,11-16 0,-10 10 0,14-17 0,-7 10 0,5-8 0,-5 8 0,9-10 0,-1-1 0,-10 11 0,6-8 0,-8 9 0,13-12 0,-2 0 0,-1 1 0,2 0 0,-4-3 0,8 2 0,-2-6 0,1 6 0,-8 8 0,4-5 0,-3 5 0,9-8 0,1-7 0,-1 4 0,1-4 0,0 3 0,0-2 0,-1 2 0,3-3 0,1 0 0,0-2 0,1 1 0,-3-1 0,3 2 0,-1 0 0,0-2 0,1 2 0,-1-3 0,0 3 0,1 0 0,-3 0 0,3 1 0,-1-17 0,2 1 0,0-16 0,0 9 0,0-3 0,0 2 0,0-9 0,0 12 0,3-10 0,-2 15 0,2-6 0,0 3 0,-3 4 0,3-2 0,-3 5 0,3-5 0,-3 2 0,5 0 0,-4-3 0,1 3 0,-2-3 0,2 3 0,-1 1 0,4-1 0,-4 0 0,1 0 0,-2 1 0,3 3 0,-3 0 0,2 0 0,-2 0 0,3 2 0,-3 11 0,2 4 0,-2 6 0,0 20 0,0-20 0,0 21 0,0-3 0,0-14 0,0 16 0,0-28 0,-3 15 0,2-17 0,-3 13 0,4-15 0,0 10 0,0-10 0,0 10 0,-2-10 0,1 5 0,-1 3 0,-1-1 0,3 0 0,-6-2 0,6-5 0,-3 6 0,3-6 0,0 2 0,0-3 0,-2-2 0,1 1 0,1-3 0,3 1 0,2-2 0,3-3 0,1 0 0,3-3 0,16-2 0,-8 1 0,24 2 0,-24-1 0,17 6 0,-13-7 0,9 3 0,-5-1 0,-5-1 0,-3 2 0,3 0 0,0-2 0,22 5 0,-19-5 0,14 5 0,-19-2 0,6 3 0,-12 0 0,10 0 0,-15 0 0,3 0 0,-9 0 0,-2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7:55:28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5289 221 24575,'-2'-8'0,"1"1"0,-3 2 0,1-4 0,-6 0 0,3 0 0,-6-2 0,3 2 0,-7-4 0,3 0 0,0 3 0,-3 1 0,6 0 0,-6 2 0,-1-2 0,7 3 0,-6 0 0,3 0 0,-4-1 0,-5-4 0,1 7 0,-6-6 0,-1 5 0,0 0 0,6-1 0,-10 5 0,16-4 0,-27 4 0,23-1 0,-18-2 0,15 3 0,-9-3 0,-9 4 0,10 0 0,-5 0 0,-3 0 0,12 0 0,-25 0 0,17 0 0,1 0 0,-4 0 0,-12 0 0,-16 0 0,-24 0 0,8 0 0,-17 0 0,37 0 0,-31 0 0,31 5 0,-7-3 0,2 3 0,10-5 0,-8 0 0,-6 4 0,27-2 0,-14 7 0,32-8 0,-32 8 0,32-8 0,-33 9 0,33-9 0,-32 8 0,4-3 0,-11 4 0,15-1 0,-7 1 0,40-4 0,-22 0 0,3 6 0,10-10 0,-40 18 0,12-8 0,-1 4 0,2-1 0,-15 1 0,25-5 0,-30 6 0,-11-6 0,38-2 0,-44-2 0,25 8 0,18-12 0,-16 12 0,9-9 0,15-1 0,-15 4 0,26-8 0,-25 7 0,25-3 0,-38 10 0,35-9 0,-10 6 0,14-8 0,-13 5 0,18-2 0,-17 1 0,26-2 0,-7 2 0,-9 3 0,5-2 0,-9 3 0,11-1 0,1-3 0,-31 21 0,22-9 0,-22 12 0,24-12 0,4-1 0,-33 13 0,27-9 0,-21 8 0,29-17 0,5-3 0,-4-1 0,-3 6 0,4-7 0,-3 7 0,11-13 0,0 3 0,2-3 0,-1 0 0,2 2 0,0-2 0,-2 0 0,-3 3 0,1-3 0,-3 1 0,3 1 0,1-1 0,0-1 0,-4 3 0,2-2 0,-2 0 0,4 1 0,0-2 0,-1 3 0,1-2 0,-4 5 0,2-5 0,-6 7 0,7-5 0,-8 1 0,8 2 0,-8-1 0,8 3 0,-8 0 0,4 3 0,-10 1 0,-17 14 0,12-10 0,-6 8 0,17-16 0,8 1 0,-8-5 0,8 5 0,-3-5 0,6 5 0,-1-5 0,4 1 0,-4-2 0,5 2 0,-6-1 0,6 2 0,-2-6 0,3 1 0,0-1 0,2 2 0,-2-2 0,2 1 0,-2-1 0,3 2 0,-3-2 0,5 2 0,-5-3 0,5 3 0,-5 0 0,2-2 0,0 2 0,1-2 0,0-1 0,1 3 0,-3-2 0,3 2 0,-3 0 0,1 0 0,-2 0 0,0 3 0,-1-2 0,1 2 0,0-5 0,0 1 0,2-1 0,-2 0 0,5 1 0,-5-1 0,5 0 0,-2-1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3:4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14 24575,'-23'0'0,"8"0"0,-9-5 0,15 4 0,-10-3 0,4 4 0,-4 0 0,-8 0 0,6 0 0,-13 0 0,-12 13 0,13-9 0,-11 14 0,24-13 0,0 1 0,0 2 0,-6 4 0,-21 8 0,14-1 0,-18 0 0,30-4 0,-6-3 0,7 2 0,0-4 0,6-1 0,0 0 0,-6 6 0,4 0 0,-5 1 0,2 2 0,9-3 0,-9 5 0,8 0 0,-4 6 0,1-4 0,2 4 0,-8 1 0,8-6 0,-4 12 0,6-11 0,-2 11 0,2-11 0,-2 19 0,6-10 0,-6 20 0,10-14 0,-3 49 0,5-32-6784,0 34 6784,0-35 0,0 1 0,5-1 0,-3 11 0,10-8 0,-5 7 0,7-9 6784,5-1-6784,-4 1 0,4 0 0,1-1 0,0 1 0,7-1 0,-7-7 0,5 5 0,-6-14 0,6 6 0,8 4 0,-7-10 0,14 12 0,-16-20 0,14 9 0,-9-15 0,10 16 0,5-13 0,-5 6 0,16 2 0,-9-6 0,11 7 0,-12-10 0,7-5 0,-15-3 0,14-3 0,-6-2 0,9 2 0,0-1 0,9-5 0,-7 3 0,17-9 0,5-4 0,2-2 0,19-5 0,-13 0 0,-4-2 0,-16-3 0,-2-1 0,-11 2 0,-8 0 0,-1-4 0,-9 4 0,0-9 0,-1 9 0,1-9 0,0 4 0,-11-4 0,20-11 0,-29 11 0,40-21 0,-33 14 0,16-4 0,-17 6 0,11-11 0,-10 14 0,6-21 0,-14 24 0,6-31 0,-8 26 0,7-18 0,-13 24 0,3-7 0,-7-19 0,8 7 0,-9-8 0,4 14 0,-5 5 0,0-25 0,0 13 0,0-13 0,-4 25 0,3-5 0,-10-14 0,5 15 0,-8-28 0,4 36 0,-3-25 0,-5 10 0,4 0 0,-7 5 0,4 7 0,-15-13 0,8 9 0,-2-1 0,6 6 0,9 10 0,-9-10 0,9 6 0,-3 5 0,0-3 0,0 7 0,-8-14 0,7 13 0,0-8 0,-9-12 0,6 18 0,-24-41 0,8 17 0,4-5 0,-9-4 0,12 16 0,-11-2 0,-1-5 0,8 8 0,-5-2 0,6 3 0,2 12 0,7 2 0,2 1 0,5 3 0,-6-7 0,0 7 0,5-3 0,-3 4 0,8 2 0,-3-1 0,5 1 0,0 3 0,0 2 0,0-1 0,-1 3 0,1-6 0,0 6 0,0-6 0,-5 6 0,3-3 0,-15-1 0,9-1 0,-18 0 0,13-3 0,-13 8 0,13-3 0,-6-1 0,13 4 0,-5-3 0,10 4 0,-4 0 0,4 0 0,1 0 0,0 0 0,0 0 0,0 0 0,0 0 0,-1 0 0,1 0 0,0 0 0,0 0 0,0 0 0,0 0 0,-1 0 0,1 0 0,0-4 0,0 3 0,0-2 0,-6 3 0,5 0 0,-4 0 0,4 0 0,-4 0 0,-2 0 0,1 0 0,1 0 0,4 0 0,1 0 0,0 0 0,3 3 0,5-2 0,1 3 0,3-4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3:4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1234 38 24575,'-20'0'0,"4"0"0,-5 0 0,-13 0 0,1 0 0,-13 0 0,-15 7 0,21 0 0,-42 16 0,40-9 0,-19 7 0,0 2 0,12-1 0,0-2 0,-3 2 0,-33 27 0,34-16 0,-1 1 0,5-6 0,-1 2 0,-8 10 0,7-2 0,15-11 0,-10 14 0,14-3 0,15-7 0,-14 45 0,17-34 0,7 9 0,1 5 0,-1 19 0,5-19 0,0 2 0,0-5 0,0-4 0,0 16 0,14 16 0,-4-30 0,18 25 0,-4-1 0,-2-17 0,6 13 0,-15-38 0,8 36 0,-10-43 0,4 55 0,5-27 0,-4 15 0,12 2-6784,-15-38 6784,14 27 0,-15-37 0,21 30 0,-19-28 0,17 19 0,-15-22 0,14 13 6784,-7-13-6784,14 16 0,-14-20 0,5 5 0,10 3 0,-13-12 0,7 11 0,2-8 0,-21-7 0,27 13 0,-23-12 0,9 9 0,-6-9 0,25 13 0,-24-17 0,37 19 0,-33-18 0,12 10 0,-11-8 0,1-4 0,-6-2 0,0 0 0,-7-3 0,6 2 0,-9-3 0,9 0 0,-7 0 0,17-6 0,-6 0 0,10-5 0,15-25 0,-22 16 0,31-30 0,-35 21 0,16-11 0,-14 5 0,6-3 0,18-45 0,-19 36 0,19-35 0,-27 53 0,0-4 0,-5 5 0,28-41 0,-21 25 0,22-25 0,-24 41 0,0-5 0,2-4 0,-5-8 0,8-19 0,-7 5 0,-1-3 0,8-17 0,-1-14 0,-2 2 0,-7 30 0,-4 0 0,1 5 0,-3 26 0,2-30 0,-7 34 0,1-19 0,-7 26 0,0-16 0,0 11 0,0-11 0,-4 16 0,-4-26 0,-2 24 0,3-22 0,-5 24 0,-2-16 0,-1 13 0,-3-19 0,2 10 0,3 1 0,-13-30 0,4 9 0,-6-15 0,7 18 0,3 13 0,1 0 0,-1 5 0,-5-6 0,0 2 0,8 18 0,-12-11 0,16 17 0,-14-10 0,10 10 0,1 0 0,0 2 0,6 7 0,0-6 0,0 6 0,0-6 0,-1 6 0,1-6 0,0 6 0,0-3 0,0 4 0,0 0 0,-1-4 0,1 4 0,0-4 0,0 0 0,0 3 0,0-2 0,-1 3 0,1 0 0,0 0 0,-5 0 0,3 0 0,-3 0 0,5 0 0,-6 0 0,0 4 0,-1-3 0,5 7 0,3-7 0,3 3 0,-4-4 0,-1 0 0,1 0 0,0 0 0,3 3 0,-2-2 0,3 3 0,-4-4 0,-1 0 0,1 4 0,0-3 0,4 2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3:5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23 24575,'-8'0'0,"-1"0"0,1 0 0,-5 0 0,-17 0 0,7 0 0,-19 0 0,-16 0 0,-14 0 0,1 0 0,13 0 0,16 6 0,19 0 0,-12 5 0,20-2 0,2 0 0,5-1 0,-6 6 0,4 0 0,-10 13 0,8 1 0,-4 0 0,5-1 0,-9 29 0,7-27 0,-3 34-6784,3 7 6784,6-24 0,-3 40 0,5-7 0,5-17 0,0 18 0,0 6 0,0-41 6784,0 33-6784,0-43 0,0 29 0,5-21 0,4 51 0,-2-52 0,5 16 0,-11-25 0,10 13 0,-4-6 0,6 13 0,-6-18 0,15 42 0,-13-31 0,3 8 0,1-1 0,0-11 0,1 23 0,-3-30 0,11 29 0,-9-28 0,8 26 0,5-15 0,-5-8 0,10 8 0,-9-21 0,16 12 0,-14-14 0,21 16 0,1-8 0,-6-12 0,13 12 0,-18-14 0,18 8 0,-14-7 0,14 6 0,-18-17 0,0 8 0,30 8 0,-30-9 0,28 14 0,-35-18 0,7-5 0,43 7 0,-24-10 0,26 5 0,-37-8 0,22-8 0,-23 1 0,31-7 0,-28-5 0,9-2 0,-7-12 0,9-3 0,-14-5 0,10-11 0,-22 5 0,-1-3 0,18-13 0,-23 15 0,-2 4 0,6 13 0,0-20 0,-10 25 0,23-44 0,-26 37 0,12-20 0,-8 3 0,-1-1 0,0-1 0,7-20 0,-1 1 0,-10 25 0,4-31 0,-8 8 0,-8 26 0,3-19 0,-5 29 0,-8-25 0,1 15 0,-7-21 0,-2 29 0,-12-11 0,2 8 0,-1 3 0,1 9 0,9 11 0,-16-8 0,17 8 0,-16-7 0,21 12 0,-16-17 0,3 2 0,-18-15 0,9 13 0,-5-4 0,3 13 0,5-4 0,-7 3 0,16 4 0,-7-8 0,5 4 0,-8-6 0,-5-4 0,14 16 0,-7-15 0,-8 1 0,12 5 0,-31-21 0,25 19 0,-9-8 0,-11-1 0,25 11 0,-19-5 0,16-1 0,7 15 0,-13-16 0,19 22 0,-10-8 0,12 5 0,-1 3 0,5-5 0,3 7 0,3 1 0,-1-3 0,-2 6 0,-10-13 0,6 8 0,-9-9 0,16 6 0,-9 5 0,11-3 0,-11 6 0,13-6 0,-8 6 0,4-3 0,-1 0 0,-2 3 0,2-2 0,-3-1 0,0 3 0,0-6 0,0 6 0,0-6 0,-1 6 0,1-3 0,0 4 0,0 0 0,0 0 0,0 0 0,0 0 0,-1 0 0,1 0 0,0 0 0,0 0 0,0 0 0,0 0 0,-1 0 0,1 0 0,0 0 0,0 0 0,0 0 0,0 4 0,-1-3 0,5 6 0,-3-2 0,2 3 0,1-4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3:5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24575,'5'-4'0,"2"3"0,-2-6 0,3 3 0,5-5 0,2 0 0,5-6 0,14 3 0,-3-4 0,12 4 0,-15 1 0,-1 0 0,7 0 0,-10 0 0,11 4 0,-9-2 0,11 2 0,-7-4 0,20 3 0,-27 0 0,19 7 0,-5-4 0,18 5 0,-8 0 0,15 0 0,-25 0 0,49 0 0,-33 0 0,9 4 0,-1 0 0,-14-1 0,6 4 0,-1 1 0,-8 0 0,22 6 0,-22-1 0,-9-7 0,-7 8 0,5-6 0,-5 7 0,7 2 0,22 21 0,-8-9 0,12 22 0,-5-14 0,-23-6 0,14 10 0,-7-8 0,-5 6 0,22 12 0,-35-14 0,16 10 0,-15 17 0,2-21 0,0 51 0,-9-64 0,-1 50 0,-10-53 0,2 35 0,-7 4 0,0-22 0,-6 27 0,-2-32 0,-5 14 0,-17 22 0,13-24 0,-13 22 0,4-25 0,3 6 0,-5-12 0,-5 11 0,-3-11 0,-12 26 0,-10-6 0,22-13 0,-31 10 0,22-15 0,6-12 0,-4 2 0,-1 1 0,2-2 0,-17 10 0,13-9 0,3-4 0,9-13 0,-41 28 0,17-16 0,7-6 0,-30 21 0,46-29 0,-48 22 0,26-15 0,-1-5 0,12 1 0,-6-17 0,26 3 0,-33 2 0,28-4 0,-20 4 0,20-11 0,-3 0 0,18-10 0,6 5 0,-14-26 0,13 10 0,-10-21 0,12 24 0,8-17 0,-8 15 0,8-18 0,-4 0 0,9 17 0,10-32 0,5 22 0,3-19 0,9 9 0,-18 23 0,24-14 0,-14 19 0,23-15 0,-1 8 0,-6 6 0,32-9 0,-42 20 0,63-22 0,-63 26 0,52-18 0,-49 20 0,10-4 0,-10 6 0,-21 3 0,14 3 0,-10 7 0,6 9 0,6 1 0,5 13 0,-3-12 0,32 37 0,-15-14 0,-8-13 0,0 0 0,4 7 0,29 23 0,-25-25 0,17 18 0,-16-29 0,-24-13 0,-3-5 0,-7-1 0,-3-1 0,3 1 0,-5-1 0,6 1 0,0 0 0,1 0 0,10 2 0,-14-3 0,14 3 0,-3-1 0,-6-4 0,9 3 0,-10-3 0,5-1 0,6 5 0,-9-9 0,15 4 0,-16-5 0,17 5 0,-5-3 0,1 3 0,-8-5 0,4 0 0,-9 0 0,18 0 0,-6-5 0,0 3 0,-6-3 0,11-1 0,-15 5 0,17-10 0,-8 5 0,-6-4 0,13-7 0,-18 7 0,4-5 0,-7 2 0,-3 7 0,3-7 0,0 4 0,-3-1 0,0 0 0,-7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28ED5-5381-3647-95A7-87EE9251EEDF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D123-D4B7-0241-A3BE-E15D7775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1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task continuous instead of discrete.</a:t>
            </a:r>
          </a:p>
          <a:p>
            <a:r>
              <a:rPr lang="en-US" dirty="0"/>
              <a:t>To make sure they really respond the all-same trials, lie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D123-D4B7-0241-A3BE-E15D77758D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B55-5B3C-7B74-C1CE-1DF5A6DA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69C27-207A-C4CB-E832-45C78923C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BC8A-6DAA-7EC4-D2B6-40810051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B409-C93C-729E-E7F4-C7D76042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8110D-A9E9-6C7C-6EEF-C7CCD439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1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E3AC-C31C-514B-CD32-F6F9C804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37BE0-62F2-9587-1105-CFB6495C8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E733-C522-9C9D-586B-9D6AC0B2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89CA-CC1C-F24E-62EC-4CC83C1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89D1-6A02-EE03-9D8A-E5CA65EC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43C63-7E81-A391-E5BC-417D5B87B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69C99-2AB7-3406-A917-C934E5543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6246-BAF2-56C6-C39F-4D8B4DB7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C0EB2-D817-A1A1-8B6E-2A8D6C58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9751-D025-DAF3-89E0-A67968DD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733C-B448-CBC4-5BA6-DCA9697C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AC37-B5F6-CC59-2C2F-E1A3082C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0BE9-0B01-5C2F-6F43-9192E025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3204-D3EC-D693-1757-CAD302C9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B8393-B150-9FB6-9961-C2430D1D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4B15-FF3E-B5B0-4807-492BE754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AFAFE-4FCD-1816-75F9-2E457EEB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081A-E718-A2DD-0562-C502E413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4154-866E-28AE-3189-3CCA5D80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725B-7180-CDAF-AA86-C9BCE38B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157C-5FAC-6AAB-7620-4EE827BD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06A1-5734-02D9-4783-8824FA789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4835-B66C-10C9-55D5-401EE63E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2551-7B90-F87F-B2CE-56B938BB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DE5B-BA62-DBE5-01BA-EC83D054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1105-3446-0804-542D-E426B893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0219-926D-1BE7-73E1-A2A0901C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7CBC-0B66-917F-396F-622C47A5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51BCE-22F0-B792-D3DF-1A97522B4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452A0-9A1C-E4FC-58B4-DB46F9744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34375-AEC5-0E7E-BF61-E046BD302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40AC-71F7-EAD1-371F-79938CD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969A8-6EE3-B780-3344-9B0B99D8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F4E7B-7E3D-6BC0-796D-4F58B677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6A4D-A94E-5F8E-E769-069F72E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6D12D-0CC5-1DEF-8058-AA62D6C2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88CA1-488D-D5A3-1A72-5B2EF9A2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D9145-6432-6612-6523-7AD4B033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0BC4F-A23B-4204-EE3F-FBB1280F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EAB5D-1FC7-A59C-0FDE-B28D02B5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5C3B8-1EBE-5D12-B5F0-9367864C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1430-3484-15DC-1518-A8CB8846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BFFD-D812-EA63-3AE8-25334BD6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2B6C4-F604-0B42-25F9-FF355CD5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56A61-2FA3-8507-55F4-DD1C0888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5729-F961-23B0-B5D0-7426B44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3F002-AAB9-CF8C-F5CA-1D7E7F61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0765-33C5-3591-6173-2CC8B873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62D3A-1145-FF3C-8FBC-3C4F65C8D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98A36-4AFB-B4A9-14F5-5C1F290E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D6814-A799-2923-E980-73B486AF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96955-E4B8-80DA-E97D-73C85032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1B64A-3EAE-D3E1-C821-8F838F05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CFCBA-A52B-26C6-7988-A50B5C52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A7A44-3417-014D-6222-FC83C631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23FD-922D-3ADD-60F7-D3C7E9DAE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5BB37-5AF0-B743-8DE9-2C34FE6B64B2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F338-45D5-7584-BEB8-CAA294E4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C7B4-6E64-AEF8-4BBE-4FC29A761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F5437-2D89-5646-A547-4D9D00094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8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8832-21F0-1140-C793-62D7275E3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Model-based image synthesis on 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80DC4-FCAD-DF33-8819-8D8F46434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Unconstrained adversarial attacks on humans</a:t>
            </a:r>
          </a:p>
        </p:txBody>
      </p:sp>
    </p:spTree>
    <p:extLst>
      <p:ext uri="{BB962C8B-B14F-4D97-AF65-F5344CB8AC3E}">
        <p14:creationId xmlns:p14="http://schemas.microsoft.com/office/powerpoint/2010/main" val="48298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5295F-9A9B-6752-12AE-A6E70699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83" y="511537"/>
            <a:ext cx="3518772" cy="2917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C18DD-9E60-3063-B7CF-7E3B43C6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83" y="3429000"/>
            <a:ext cx="3518772" cy="2917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2C624-A6CA-46F8-9B29-753EBE2F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08" y="1617712"/>
            <a:ext cx="4162233" cy="342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CD08-4200-B1B1-C836-084D439A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visual features do people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2103-E137-8CEB-B9BB-B89FCACD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97" y="2055428"/>
            <a:ext cx="2722503" cy="326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B3B57-DB6D-844B-01E2-DDF2B39B9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73"/>
          <a:stretch/>
        </p:blipFill>
        <p:spPr>
          <a:xfrm>
            <a:off x="4636606" y="2337092"/>
            <a:ext cx="3691944" cy="2985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C98CD-C960-DEE7-12DC-657D4EEDF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0" y="2196261"/>
            <a:ext cx="4105299" cy="3267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C937C9-FFA0-B9AF-1EFA-C48A6F273819}"/>
              </a:ext>
            </a:extLst>
          </p:cNvPr>
          <p:cNvSpPr txBox="1"/>
          <p:nvPr/>
        </p:nvSpPr>
        <p:spPr>
          <a:xfrm>
            <a:off x="1400537" y="1493134"/>
            <a:ext cx="890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Possible to study for low dimensional feature spaces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DF2E2-0B8F-D757-9A54-D358131A276B}"/>
              </a:ext>
            </a:extLst>
          </p:cNvPr>
          <p:cNvSpPr txBox="1"/>
          <p:nvPr/>
        </p:nvSpPr>
        <p:spPr>
          <a:xfrm>
            <a:off x="532436" y="5738004"/>
            <a:ext cx="1099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But not tractable for higher dimensional features (shape, texture)</a:t>
            </a:r>
          </a:p>
        </p:txBody>
      </p:sp>
    </p:spTree>
    <p:extLst>
      <p:ext uri="{BB962C8B-B14F-4D97-AF65-F5344CB8AC3E}">
        <p14:creationId xmlns:p14="http://schemas.microsoft.com/office/powerpoint/2010/main" val="16973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CC55-C45A-CA03-D0F9-E53DF401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what features do models use?</a:t>
            </a:r>
            <a:br>
              <a:rPr lang="en-US" dirty="0"/>
            </a:br>
            <a:r>
              <a:rPr lang="en-US" i="1" dirty="0"/>
              <a:t>and </a:t>
            </a:r>
            <a:r>
              <a:rPr lang="en-US" dirty="0"/>
              <a:t>how do they compare to humans?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BEF-5DAF-AC7F-DD88-FA6FA92F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model representations. E.g., feature maps for a neural network. </a:t>
            </a:r>
            <a:r>
              <a:rPr lang="en-US" i="1" dirty="0">
                <a:solidFill>
                  <a:srgbClr val="FF0000"/>
                </a:solidFill>
              </a:rPr>
              <a:t>Very difficult to compare with humans!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58C98-4DFD-14B5-DC62-4D9345F32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1" t="11983" r="8355" b="9931"/>
          <a:stretch/>
        </p:blipFill>
        <p:spPr>
          <a:xfrm>
            <a:off x="4278774" y="2679903"/>
            <a:ext cx="3634451" cy="38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CC55-C45A-CA03-D0F9-E53DF401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what features do models use?</a:t>
            </a:r>
            <a:br>
              <a:rPr lang="en-US" dirty="0"/>
            </a:br>
            <a:r>
              <a:rPr lang="en-US" i="1" dirty="0"/>
              <a:t>and </a:t>
            </a:r>
            <a:r>
              <a:rPr lang="en-US" dirty="0"/>
              <a:t>how do they compare to humans?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1BEF-5DAF-AC7F-DD88-FA6FA92F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model representations. E.g., feature maps for a neural network. </a:t>
            </a:r>
            <a:r>
              <a:rPr lang="en-US" i="1" dirty="0">
                <a:solidFill>
                  <a:srgbClr val="FF0000"/>
                </a:solidFill>
              </a:rPr>
              <a:t>Very difficult to compare with humans!</a:t>
            </a:r>
          </a:p>
          <a:p>
            <a:r>
              <a:rPr lang="en-US" i="1" dirty="0"/>
              <a:t>Model-based image synthesis:</a:t>
            </a:r>
            <a:r>
              <a:rPr lang="en-US" dirty="0"/>
              <a:t> Generate images that yield “extreme” model performance and test if they affect humans. A way of </a:t>
            </a:r>
            <a:r>
              <a:rPr lang="en-US" i="1" dirty="0"/>
              <a:t>shrinking human test space by constraining it with a model.</a:t>
            </a:r>
          </a:p>
          <a:p>
            <a:pPr lvl="1"/>
            <a:r>
              <a:rPr lang="en-US" i="1" dirty="0"/>
              <a:t>Adversarial attacks</a:t>
            </a:r>
          </a:p>
          <a:p>
            <a:pPr lvl="1"/>
            <a:r>
              <a:rPr lang="en-US" i="1" dirty="0"/>
              <a:t>Model metamers</a:t>
            </a:r>
          </a:p>
          <a:p>
            <a:pPr lvl="1"/>
            <a:r>
              <a:rPr lang="en-US" i="1" dirty="0" err="1"/>
              <a:t>Eigendistortions</a:t>
            </a:r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7F93D-72AC-A43A-D45E-B159E63A0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187"/>
          <a:stretch/>
        </p:blipFill>
        <p:spPr>
          <a:xfrm>
            <a:off x="7846269" y="4005940"/>
            <a:ext cx="1811078" cy="1736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977F3-5765-2693-83BB-4015E580F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378"/>
          <a:stretch/>
        </p:blipFill>
        <p:spPr>
          <a:xfrm>
            <a:off x="5466120" y="3962785"/>
            <a:ext cx="2378348" cy="182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F02D5-808E-36FE-E341-DB6BA576D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882"/>
          <a:stretch/>
        </p:blipFill>
        <p:spPr>
          <a:xfrm>
            <a:off x="4062794" y="3962785"/>
            <a:ext cx="1403326" cy="1820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0C524-106B-CF17-D332-67C2F1C5F546}"/>
              </a:ext>
            </a:extLst>
          </p:cNvPr>
          <p:cNvSpPr txBox="1"/>
          <p:nvPr/>
        </p:nvSpPr>
        <p:spPr>
          <a:xfrm>
            <a:off x="245480" y="5912001"/>
            <a:ext cx="8377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These images help us study what features models use. But</a:t>
            </a:r>
          </a:p>
          <a:p>
            <a:r>
              <a:rPr lang="en-US" i="1" dirty="0">
                <a:solidFill>
                  <a:srgbClr val="FF0000"/>
                </a:solidFill>
              </a:rPr>
              <a:t>Do they affect humans? Usually the answer is </a:t>
            </a:r>
            <a:r>
              <a:rPr lang="en-US" b="1" i="1" dirty="0">
                <a:solidFill>
                  <a:srgbClr val="FF0000"/>
                </a:solidFill>
              </a:rPr>
              <a:t>No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Even if the answer is </a:t>
            </a:r>
            <a:r>
              <a:rPr lang="en-US" b="1" i="1" dirty="0">
                <a:solidFill>
                  <a:srgbClr val="FF0000"/>
                </a:solidFill>
              </a:rPr>
              <a:t>Yes</a:t>
            </a:r>
            <a:r>
              <a:rPr lang="en-US" i="1" dirty="0">
                <a:solidFill>
                  <a:srgbClr val="FF0000"/>
                </a:solidFill>
              </a:rPr>
              <a:t>, we cannot study humans independent of a model.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DF8630-0537-69E1-F93F-360D73D71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778" y="5742782"/>
            <a:ext cx="3552032" cy="10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B8DF-4AE3-A812-F9F0-F1D54D9F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image synthesis on humans.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1DBA-5CC1-CAAD-0A83-0AFDF384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adversarial attacks.</a:t>
            </a:r>
          </a:p>
          <a:p>
            <a:r>
              <a:rPr lang="en-US" dirty="0"/>
              <a:t>Would be a way to study what visual features people use, even in high dimensions!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Adversarial attack methods need access to computations + gradients of the system (white-box).</a:t>
            </a:r>
          </a:p>
          <a:p>
            <a:pPr lvl="1"/>
            <a:r>
              <a:rPr lang="en-US" dirty="0"/>
              <a:t>Black-box/gradient-free attacks are available. But they need a lot of trials (1000s per image).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650485-4420-0538-1CF4-F677CA42C254}"/>
              </a:ext>
            </a:extLst>
          </p:cNvPr>
          <p:cNvSpPr/>
          <p:nvPr/>
        </p:nvSpPr>
        <p:spPr>
          <a:xfrm>
            <a:off x="5868364" y="3148314"/>
            <a:ext cx="2280212" cy="12384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(human/model)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7B122B-39E8-DB5F-3FFA-AE404091BEDB}"/>
              </a:ext>
            </a:extLst>
          </p:cNvPr>
          <p:cNvCxnSpPr>
            <a:cxnSpLocks/>
          </p:cNvCxnSpPr>
          <p:nvPr/>
        </p:nvCxnSpPr>
        <p:spPr>
          <a:xfrm>
            <a:off x="4952489" y="3755286"/>
            <a:ext cx="91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1620FA-205D-5D5D-9160-704183CEC3AD}"/>
              </a:ext>
            </a:extLst>
          </p:cNvPr>
          <p:cNvCxnSpPr>
            <a:cxnSpLocks/>
          </p:cNvCxnSpPr>
          <p:nvPr/>
        </p:nvCxnSpPr>
        <p:spPr>
          <a:xfrm>
            <a:off x="8148576" y="3747622"/>
            <a:ext cx="762221" cy="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055B51-DBB5-6D8D-331F-05A08FE15CC0}"/>
              </a:ext>
            </a:extLst>
          </p:cNvPr>
          <p:cNvSpPr txBox="1"/>
          <p:nvPr/>
        </p:nvSpPr>
        <p:spPr>
          <a:xfrm>
            <a:off x="4270692" y="3562956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2BDEB-AE3D-BE68-61BA-94F8A70CC785}"/>
              </a:ext>
            </a:extLst>
          </p:cNvPr>
          <p:cNvSpPr txBox="1"/>
          <p:nvPr/>
        </p:nvSpPr>
        <p:spPr>
          <a:xfrm>
            <a:off x="8910797" y="3570620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D64A35-AD0A-6977-A33E-0AC1BC5B62D6}"/>
                  </a:ext>
                </a:extLst>
              </p14:cNvPr>
              <p14:cNvContentPartPr/>
              <p14:nvPr/>
            </p14:nvContentPartPr>
            <p14:xfrm>
              <a:off x="4843230" y="2873902"/>
              <a:ext cx="4191120" cy="70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D64A35-AD0A-6977-A33E-0AC1BC5B6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590" y="2855902"/>
                <a:ext cx="422676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748980-9023-8B14-E6D5-9D8A36ACB76B}"/>
                  </a:ext>
                </a:extLst>
              </p14:cNvPr>
              <p14:cNvContentPartPr/>
              <p14:nvPr/>
            </p14:nvContentPartPr>
            <p14:xfrm>
              <a:off x="4886430" y="3062182"/>
              <a:ext cx="1904040" cy="44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748980-9023-8B14-E6D5-9D8A36ACB7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8790" y="3044182"/>
                <a:ext cx="1939680" cy="480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C1D5A68-135B-8CC9-899F-181A43E94AC5}"/>
              </a:ext>
            </a:extLst>
          </p:cNvPr>
          <p:cNvSpPr txBox="1"/>
          <p:nvPr/>
        </p:nvSpPr>
        <p:spPr>
          <a:xfrm>
            <a:off x="8834902" y="2838789"/>
            <a:ext cx="32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descent in image space until Prediction is wrong</a:t>
            </a:r>
          </a:p>
        </p:txBody>
      </p:sp>
    </p:spTree>
    <p:extLst>
      <p:ext uri="{BB962C8B-B14F-4D97-AF65-F5344CB8AC3E}">
        <p14:creationId xmlns:p14="http://schemas.microsoft.com/office/powerpoint/2010/main" val="15146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D142-8BD5-02C8-6672-825204A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gradient-free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DF2-E04B-541A-DCCA-9F3D7AD1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Seemingly fix the query/trial efficiency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6DFAB-D6BF-6746-99FC-AEF98037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987" y="2422907"/>
            <a:ext cx="5492026" cy="36088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49FDB8-1880-0E43-304D-D85DA5E38929}"/>
              </a:ext>
            </a:extLst>
          </p:cNvPr>
          <p:cNvSpPr/>
          <p:nvPr/>
        </p:nvSpPr>
        <p:spPr>
          <a:xfrm>
            <a:off x="3586001" y="3498040"/>
            <a:ext cx="4784747" cy="1779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D142-8BD5-02C8-6672-825204A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gradient-free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DF2-E04B-541A-DCCA-9F3D7AD1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Seemingly fix the query/trial efficiency problem (according to paper)</a:t>
            </a:r>
          </a:p>
          <a:p>
            <a:r>
              <a:rPr lang="en-US" dirty="0"/>
              <a:t>My replication</a:t>
            </a:r>
          </a:p>
          <a:p>
            <a:pPr lvl="1"/>
            <a:r>
              <a:rPr lang="en-US" dirty="0"/>
              <a:t>16 MNIST images, targeted attacks on 9 other classes for each = 144 attacks</a:t>
            </a:r>
          </a:p>
          <a:p>
            <a:pPr lvl="1"/>
            <a:r>
              <a:rPr lang="en-US" dirty="0"/>
              <a:t>Success rate: </a:t>
            </a:r>
            <a:r>
              <a:rPr lang="en-US" sz="1800" b="0" i="0" dirty="0">
                <a:effectLst/>
                <a:latin typeface="Menlo" panose="020B0609030804020204" pitchFamily="49" charset="0"/>
              </a:rPr>
              <a:t>Total attacks: 144, Number successful: 109 (75.69%), Number failed: 35</a:t>
            </a:r>
          </a:p>
          <a:p>
            <a:pPr lvl="1"/>
            <a:r>
              <a:rPr lang="en-US" dirty="0"/>
              <a:t>Number of queries: </a:t>
            </a:r>
            <a:r>
              <a:rPr lang="en-US" sz="1800" b="0" i="0" dirty="0">
                <a:effectLst/>
                <a:latin typeface="Menlo" panose="020B0609030804020204" pitchFamily="49" charset="0"/>
              </a:rPr>
              <a:t>Min=31, Max=200, Mean=79.33, Median=67.00, SD=39.08</a:t>
            </a:r>
          </a:p>
          <a:p>
            <a:pPr lvl="1"/>
            <a:r>
              <a:rPr lang="en-US" sz="1800" dirty="0"/>
              <a:t>Can run on CPU!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FF92-41CE-1D0A-71CD-3DA90004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859" y="4234470"/>
            <a:ext cx="3386282" cy="26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53BD-5269-00DD-B136-95A2EB3A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Category concept might change over trials.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EA83-EBEA-1AC7-C57E-D34A7CB4A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Solution: Odd-one-out task instead of recognition. If original cat is 2 and target cat is 0: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Click on the odd one out.</a:t>
            </a:r>
          </a:p>
          <a:p>
            <a:pPr>
              <a:buFontTx/>
              <a:buChar char="-"/>
            </a:pPr>
            <a:r>
              <a:rPr lang="en-US" dirty="0"/>
              <a:t>the 2 image is </a:t>
            </a:r>
            <a:r>
              <a:rPr lang="en-US" dirty="0" err="1"/>
              <a:t>adversarially</a:t>
            </a:r>
            <a:r>
              <a:rPr lang="en-US" dirty="0"/>
              <a:t> attacked. The others will have different shuffled versions of the same noise so that the observer can’t tell just from noise pattern.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E38087-021E-B2D9-A9BB-9ABB84D50EE8}"/>
              </a:ext>
            </a:extLst>
          </p:cNvPr>
          <p:cNvSpPr/>
          <p:nvPr/>
        </p:nvSpPr>
        <p:spPr>
          <a:xfrm>
            <a:off x="1610139" y="2802835"/>
            <a:ext cx="1888435" cy="174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0F6F1-F3D7-7178-E3D6-6CAF1D5A0CB7}"/>
              </a:ext>
            </a:extLst>
          </p:cNvPr>
          <p:cNvSpPr/>
          <p:nvPr/>
        </p:nvSpPr>
        <p:spPr>
          <a:xfrm>
            <a:off x="3660912" y="2802835"/>
            <a:ext cx="1888435" cy="174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40B4A-CC1F-48A5-590F-14AD55C7A2B1}"/>
              </a:ext>
            </a:extLst>
          </p:cNvPr>
          <p:cNvSpPr/>
          <p:nvPr/>
        </p:nvSpPr>
        <p:spPr>
          <a:xfrm>
            <a:off x="5711685" y="2802834"/>
            <a:ext cx="1888435" cy="174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C7C77-6B36-1F27-10ED-7505DEE5F277}"/>
              </a:ext>
            </a:extLst>
          </p:cNvPr>
          <p:cNvSpPr/>
          <p:nvPr/>
        </p:nvSpPr>
        <p:spPr>
          <a:xfrm>
            <a:off x="7764114" y="2802833"/>
            <a:ext cx="1888435" cy="174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164689-4862-E31C-6320-7B7FE6668208}"/>
                  </a:ext>
                </a:extLst>
              </p14:cNvPr>
              <p14:cNvContentPartPr/>
              <p14:nvPr/>
            </p14:nvContentPartPr>
            <p14:xfrm>
              <a:off x="2188628" y="3141219"/>
              <a:ext cx="907560" cy="858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164689-4862-E31C-6320-7B7FE6668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988" y="3132579"/>
                <a:ext cx="92520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18046F-A990-15B6-FA0C-AFE4369E6F72}"/>
                  </a:ext>
                </a:extLst>
              </p14:cNvPr>
              <p14:cNvContentPartPr/>
              <p14:nvPr/>
            </p14:nvContentPartPr>
            <p14:xfrm>
              <a:off x="4240268" y="3155979"/>
              <a:ext cx="754920" cy="952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18046F-A990-15B6-FA0C-AFE4369E6F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1628" y="3147339"/>
                <a:ext cx="77256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1B8678-6D43-A222-7B27-AAC1A68281DD}"/>
                  </a:ext>
                </a:extLst>
              </p14:cNvPr>
              <p14:cNvContentPartPr/>
              <p14:nvPr/>
            </p14:nvContentPartPr>
            <p14:xfrm>
              <a:off x="6365348" y="3197379"/>
              <a:ext cx="805680" cy="94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1B8678-6D43-A222-7B27-AAC1A6828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6348" y="3188379"/>
                <a:ext cx="82332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EA3369-F374-0604-EF5C-172039071DDC}"/>
                  </a:ext>
                </a:extLst>
              </p14:cNvPr>
              <p14:cNvContentPartPr/>
              <p14:nvPr/>
            </p14:nvContentPartPr>
            <p14:xfrm>
              <a:off x="8336348" y="3221499"/>
              <a:ext cx="920880" cy="891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EA3369-F374-0604-EF5C-172039071D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7348" y="3212499"/>
                <a:ext cx="938520" cy="9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6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3319-77C9-9EA8-5BA8-8B201FA7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We need p(fooled), not just decision to run </a:t>
            </a:r>
            <a:r>
              <a:rPr lang="en-US" dirty="0" err="1"/>
              <a:t>BayesOpt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24A4-8DF3-0D9E-3E94-89594814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Asking participant for their confidence won’t help here because that’s not a smooth function over images. I ran myself.</a:t>
            </a:r>
          </a:p>
          <a:p>
            <a:r>
              <a:rPr lang="en-US" dirty="0"/>
              <a:t>Potential solution: Can we use reaction time as a measure of confidence? </a:t>
            </a:r>
          </a:p>
          <a:p>
            <a:pPr lvl="1"/>
            <a:r>
              <a:rPr lang="en-US" dirty="0"/>
              <a:t>We have a block of 25 trials initially with no noise and just one clear odd one out. Use average RT over those as RT for p(fooled) = 0. </a:t>
            </a:r>
            <a:r>
              <a:rPr lang="en-US" dirty="0" err="1"/>
              <a:t>tmin</a:t>
            </a:r>
            <a:endParaRPr lang="en-US" dirty="0"/>
          </a:p>
          <a:p>
            <a:pPr lvl="1"/>
            <a:r>
              <a:rPr lang="en-US" dirty="0"/>
              <a:t>If p(fooled) = 1, they will take a lot more time. Add in 5 trials during training time where all images are from same category, and measure their average response time. </a:t>
            </a:r>
            <a:r>
              <a:rPr lang="en-US" dirty="0" err="1"/>
              <a:t>tmax</a:t>
            </a:r>
            <a:endParaRPr lang="en-US" dirty="0"/>
          </a:p>
          <a:p>
            <a:pPr lvl="1"/>
            <a:r>
              <a:rPr lang="en-US" dirty="0"/>
              <a:t>Then on test trials, p(fooled) = (t – </a:t>
            </a:r>
            <a:r>
              <a:rPr lang="en-US" dirty="0" err="1"/>
              <a:t>tmin</a:t>
            </a:r>
            <a:r>
              <a:rPr lang="en-US" dirty="0"/>
              <a:t>) / (</a:t>
            </a:r>
            <a:r>
              <a:rPr lang="en-US" dirty="0" err="1"/>
              <a:t>tmax</a:t>
            </a:r>
            <a:r>
              <a:rPr lang="en-US" dirty="0"/>
              <a:t> – </a:t>
            </a:r>
            <a:r>
              <a:rPr lang="en-US" dirty="0" err="1"/>
              <a:t>tmin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they get it wrong, then p(fooled) = 1, forget </a:t>
            </a:r>
            <a:r>
              <a:rPr lang="en-US" dirty="0" err="1"/>
              <a:t>abt</a:t>
            </a:r>
            <a:r>
              <a:rPr lang="en-US" dirty="0"/>
              <a:t> rt.</a:t>
            </a:r>
          </a:p>
        </p:txBody>
      </p:sp>
    </p:spTree>
    <p:extLst>
      <p:ext uri="{BB962C8B-B14F-4D97-AF65-F5344CB8AC3E}">
        <p14:creationId xmlns:p14="http://schemas.microsoft.com/office/powerpoint/2010/main" val="64581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620</Words>
  <Application>Microsoft Macintosh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Menlo</vt:lpstr>
      <vt:lpstr>Office Theme</vt:lpstr>
      <vt:lpstr>Model-based image synthesis on humans</vt:lpstr>
      <vt:lpstr>What visual features do people use?</vt:lpstr>
      <vt:lpstr>Alternative: what features do models use? and how do they compare to humans?</vt:lpstr>
      <vt:lpstr>Alternative: what features do models use? and how do they compare to humans?</vt:lpstr>
      <vt:lpstr>Model-based image synthesis on humans.</vt:lpstr>
      <vt:lpstr>Bayesian gradient-free attacks</vt:lpstr>
      <vt:lpstr>Bayesian gradient-free attacks</vt:lpstr>
      <vt:lpstr>Problem #1: Category concept might change over trials.</vt:lpstr>
      <vt:lpstr>Problem #2: We need p(fooled), not just decision to run BayesOpt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Subramanian</dc:creator>
  <cp:lastModifiedBy>Ajay Subramanian</cp:lastModifiedBy>
  <cp:revision>3</cp:revision>
  <dcterms:created xsi:type="dcterms:W3CDTF">2024-02-16T17:00:10Z</dcterms:created>
  <dcterms:modified xsi:type="dcterms:W3CDTF">2024-03-01T18:27:22Z</dcterms:modified>
</cp:coreProperties>
</file>