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CCA22-FF38-4EBA-B844-7FD78FC6FBF2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D24-984F-4354-961E-6E55E810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0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A949-8FF2-42E8-8DC7-E021ACFFE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45F93-B55C-D293-DF99-6A34B76AC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92DC-1944-8B74-5A1D-792E9C79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2187-4A73-4304-81DF-8417208B23D4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D016-FE31-9D1C-8CA3-71393224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DA29-CE99-B3FA-55F9-CF480594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7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766B-D745-0C86-2148-B94EF8B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1806B-9221-B34A-3F3F-386610DC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0A15-F293-2953-C492-74841796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979-A4F0-4FC8-91F3-8EB5BDEFE7E7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7F97-66AF-81C6-8F13-253CB2F8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5FDF-B41D-8125-BB77-FA6AA45A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6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0BC9F-C38B-D28A-108F-F7F10982D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A8995-BE69-7EA2-F895-DECFEEB0F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EF85-1D92-A06A-10FC-7FCDC69F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E8B6-4C5C-4C2D-9FA5-337D298504AD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02A-9483-2445-74F5-92976BCE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E3EF0-4467-5EBB-183F-9078BC5F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6A2A-2344-8DF6-2841-BBBA9EDF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5D69-BCA5-1BB4-05C3-A0F93C05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16ED-5244-2702-8C6B-4AFAF0A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50F3-1257-4D97-BD1C-873E17516592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0BE6-6DDA-286A-934E-E28D3FFD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65F3-1711-2B92-C97B-0AD8823D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9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40F1-5E56-D857-027A-D7D5EB94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E915-9DA6-B44E-72E8-1B547549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08DE-DF36-ACFC-2EFB-45E83EE9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6506-F00D-48B8-B784-1EF14B669603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44DD-7711-2376-100D-4708BD83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907C-C05F-80F7-FF3C-E57991BD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B868-B137-2E12-5758-1E58BEEC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0F80-F637-F275-8D84-7F431B5AB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4EE46-0A77-4975-42B2-8EAF38D2F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86563-E8C8-E840-82A6-C34E5C55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CCC8-3C70-4608-8329-AA5D75433EED}" type="datetime1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32778-9338-7947-9A9B-EC8232D1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D8874-007F-91D1-6D68-420D1B2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6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6741-7D8F-DCCC-7F66-20896EDA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E69BB-4F38-698E-348D-69B64B8A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3C9B-BF4E-EC0E-BF3F-D75FE98A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3265A-17BF-AF28-25AE-7F52D15B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BCC48-2F66-2E14-643F-5F09826C0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5EBD3-939A-7788-03AE-CA70D904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34E0-E5DC-4619-B6A9-A46D48A80ECA}" type="datetime1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95112-A5B9-E8E2-F24C-BCE8EA47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8ADB2-A229-2DCC-990F-BBCDA2DE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3271-AA1A-281D-61F6-211B271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3E52A-9C68-E267-DA79-A0350F2A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0EEF-6D76-4150-84F0-341CB778F09B}" type="datetime1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ED807-4C5F-80F7-EE67-775E1D1B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30CB7-3D08-85E5-3498-D7AF5E59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347CC-5508-ADC8-8E1E-2B45A6A8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AC0-869A-4AB3-9CE3-278DCCEBC65A}" type="datetime1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4CA43-977A-1837-3821-1E2DFB21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74F43-7EFC-EDD7-871D-85D7FA31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3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C81C-AA66-D47E-9786-89006CD4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606F-90FB-180B-964E-CD31FCEB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31429-9168-79AA-A34F-9242EAA7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F09C-BE79-E0B3-0AFE-995BDBCE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832F-6A87-4268-B8CC-CA4504E275BA}" type="datetime1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B31B-03B8-6035-D0D0-4F18FFAC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0C0E-7AD4-3220-0CEE-DFFEA7FF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6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E322-BE0F-BFED-6530-01863423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19D6C-6665-F07A-F33E-A2B66EA79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C3DF0-B5D7-BC99-26EB-70AF3424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19256-B899-7A49-FA52-031D98EE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AAF-3E12-41D0-9509-74679F7BF27F}" type="datetime1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77F8D-D650-70D9-EBC5-9201F78E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DFE7-433D-70F3-A872-9C7BF1D4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4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32D09-3B36-3C1B-21F1-D4B6896A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21DB-8C50-E9D9-53D0-4732DD45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B9B6-0B3E-4C6D-14EC-153B296A9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1B9A-4E63-4B98-80FB-6A9974623A33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8756-02CA-35D3-3E1B-CFA9CC143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F978-1207-190D-804D-5C7C0DF5C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AA48-2079-47EE-9285-E575DDB15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6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B4B1-F279-F648-848D-4D77EB1C6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kern="0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Software Design Document (SDD)</a:t>
            </a:r>
            <a:br>
              <a:rPr lang="en-IN" sz="3200" b="1" kern="0" dirty="0">
                <a:effectLst/>
                <a:latin typeface="Arial" panose="020B0604020202020204" pitchFamily="34" charset="0"/>
              </a:rPr>
            </a:br>
            <a:r>
              <a:rPr lang="en-IN" sz="320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Vision-Language Model for Out-of-Label Hazard Detection in Autonomous Driving</a:t>
            </a:r>
            <a:br>
              <a:rPr lang="en-IN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37F65-3E1C-AAD7-BC4E-AC9A2CE1694B}"/>
              </a:ext>
            </a:extLst>
          </p:cNvPr>
          <p:cNvSpPr txBox="1"/>
          <p:nvPr/>
        </p:nvSpPr>
        <p:spPr>
          <a:xfrm>
            <a:off x="7728155" y="4984955"/>
            <a:ext cx="283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</a:p>
          <a:p>
            <a:endParaRPr lang="en-IN" dirty="0"/>
          </a:p>
          <a:p>
            <a:pPr lvl="1"/>
            <a:r>
              <a:rPr lang="en-IN" dirty="0" err="1"/>
              <a:t>Abhiram</a:t>
            </a:r>
            <a:r>
              <a:rPr lang="en-IN" dirty="0"/>
              <a:t> K Aravind</a:t>
            </a:r>
          </a:p>
          <a:p>
            <a:pPr lvl="1"/>
            <a:r>
              <a:rPr lang="en-IN" dirty="0"/>
              <a:t>Ajay Suseel</a:t>
            </a:r>
          </a:p>
          <a:p>
            <a:pPr lvl="1"/>
            <a:r>
              <a:rPr lang="en-IN" dirty="0"/>
              <a:t>Kishan P K</a:t>
            </a:r>
          </a:p>
          <a:p>
            <a:pPr lvl="1"/>
            <a:r>
              <a:rPr lang="en-IN" dirty="0"/>
              <a:t>Pranav I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9B205-7EA0-DCBC-86CE-415FED0D408B}"/>
              </a:ext>
            </a:extLst>
          </p:cNvPr>
          <p:cNvSpPr txBox="1"/>
          <p:nvPr/>
        </p:nvSpPr>
        <p:spPr>
          <a:xfrm>
            <a:off x="5279923" y="3509963"/>
            <a:ext cx="628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</a:t>
            </a:r>
            <a:r>
              <a:rPr lang="en-IN" b="1" dirty="0"/>
              <a:t>Version : 1.1</a:t>
            </a:r>
          </a:p>
          <a:p>
            <a:r>
              <a:rPr lang="en-IN" dirty="0"/>
              <a:t>			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FF5588-E98E-C465-E908-83D31325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0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B29B-5270-F2E6-15CB-8A1C73F7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141" y="2410234"/>
            <a:ext cx="10515600" cy="1325563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b="1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54DD8-00B1-7052-EED9-793217B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4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3A54-595D-A551-0EB3-48465A06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Introduction</a:t>
            </a:r>
            <a:br>
              <a:rPr lang="en-IN" sz="4400" b="1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0B996-AC22-F7EF-57EA-BDC39DFE65BB}"/>
              </a:ext>
            </a:extLst>
          </p:cNvPr>
          <p:cNvSpPr txBox="1"/>
          <p:nvPr/>
        </p:nvSpPr>
        <p:spPr>
          <a:xfrm>
            <a:off x="838200" y="1312984"/>
            <a:ext cx="8305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100"/>
              </a:spcBef>
              <a:spcAft>
                <a:spcPts val="2100"/>
              </a:spcAft>
            </a:pPr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Purpose</a:t>
            </a:r>
            <a:endParaRPr lang="en-IN" sz="2400" b="1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2100"/>
              </a:spcAft>
            </a:pPr>
            <a:r>
              <a:rPr lang="en-IN" sz="180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document outlines the design of a vision-language model for detecting hazards in autonomous driving scenarios that are not covered by standard dataset labels. The system combines BLIP (Bootstrapped Language-Image Pre-training) with NLP-based semantic analysis to identify novel hazards (e.g., "fallen tree," "oil spill").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Scope</a:t>
            </a:r>
            <a:endParaRPr lang="en-IN" sz="2400" b="1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80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system: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fontAlgn="base">
              <a:spcBef>
                <a:spcPts val="60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Fine-tunes BLIP on the </a:t>
            </a:r>
            <a:r>
              <a:rPr lang="en-IN" sz="1800" u="none" strike="noStrike" dirty="0" err="1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NuScenes</a:t>
            </a: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dataset to generate hazard oriented captions.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IN" sz="1800" u="none" strike="noStrike" dirty="0" err="1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for entity extraction and Sentence-BERT for semantic similarity analysis.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Flags hazards with low similarity to predefined labels.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45CBE-4125-997A-4C82-9DBE5EDD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8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DF9-8FB5-53C0-22F1-ED878D70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System Overview</a:t>
            </a:r>
            <a:br>
              <a:rPr lang="en-IN" sz="4400" b="1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7825B-7F14-E64F-5C53-584C2C531A18}"/>
              </a:ext>
            </a:extLst>
          </p:cNvPr>
          <p:cNvSpPr txBox="1"/>
          <p:nvPr/>
        </p:nvSpPr>
        <p:spPr>
          <a:xfrm>
            <a:off x="749710" y="18134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100"/>
              </a:spcBef>
              <a:spcAft>
                <a:spcPts val="2100"/>
              </a:spcAft>
            </a:pPr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High-Level Architecture</a:t>
            </a:r>
            <a:endParaRPr lang="en-IN" sz="24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BCA3B-1823-17D8-1876-CD1B472C23A3}"/>
              </a:ext>
            </a:extLst>
          </p:cNvPr>
          <p:cNvSpPr txBox="1"/>
          <p:nvPr/>
        </p:nvSpPr>
        <p:spPr>
          <a:xfrm>
            <a:off x="749710" y="2336393"/>
            <a:ext cx="6096000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system comprises: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fontAlgn="base">
              <a:spcBef>
                <a:spcPts val="60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Preparation: </a:t>
            </a:r>
            <a:r>
              <a:rPr lang="en-IN" sz="1800" u="none" strike="noStrike" dirty="0" err="1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NuScenes</a:t>
            </a: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dataset preprocessing and hybrid caption generation.</a:t>
            </a:r>
          </a:p>
          <a:p>
            <a:pPr marL="342900" lvl="0" indent="-342900" fontAlgn="base">
              <a:spcBef>
                <a:spcPts val="60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 Training: BLIP fine-tuning on hazard-</a:t>
            </a:r>
            <a:r>
              <a:rPr lang="en-IN" dirty="0">
                <a:solidFill>
                  <a:srgbClr val="1B1C1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riented captions.</a:t>
            </a:r>
          </a:p>
          <a:p>
            <a:pPr marL="342900" lvl="0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Hazard Detection: Entity extraction and semantic similarity analysis.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6C82-5101-1138-326B-54A885E9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5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A49AF-08F2-E7F6-6308-14F7024542B5}"/>
              </a:ext>
            </a:extLst>
          </p:cNvPr>
          <p:cNvSpPr txBox="1"/>
          <p:nvPr/>
        </p:nvSpPr>
        <p:spPr>
          <a:xfrm>
            <a:off x="524797" y="39640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100"/>
              </a:spcBef>
              <a:spcAft>
                <a:spcPts val="2100"/>
              </a:spcAft>
            </a:pPr>
            <a:r>
              <a:rPr lang="en-IN" sz="32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Architecture Diagram</a:t>
            </a:r>
            <a:endParaRPr lang="en-IN" sz="32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1931F-EE3A-104A-EAE2-D157606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4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6C0A7-7986-C3C8-02AB-85A5105E471F}"/>
              </a:ext>
            </a:extLst>
          </p:cNvPr>
          <p:cNvSpPr/>
          <p:nvPr/>
        </p:nvSpPr>
        <p:spPr>
          <a:xfrm>
            <a:off x="553065" y="1511426"/>
            <a:ext cx="3490453" cy="1044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NuScenes</a:t>
            </a:r>
            <a:r>
              <a:rPr lang="en-US" sz="1600" b="1" dirty="0"/>
              <a:t> Dataset  </a:t>
            </a:r>
            <a:r>
              <a:rPr lang="en-US" sz="1600" dirty="0"/>
              <a:t>(</a:t>
            </a:r>
            <a:r>
              <a:rPr lang="en-US" sz="1600" dirty="0" err="1"/>
              <a:t>Images,Annotations</a:t>
            </a:r>
            <a:r>
              <a:rPr lang="en-US" sz="1600" dirty="0"/>
              <a:t>,)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09BA4-7A0D-F4AE-9D42-8EF394543972}"/>
              </a:ext>
            </a:extLst>
          </p:cNvPr>
          <p:cNvSpPr/>
          <p:nvPr/>
        </p:nvSpPr>
        <p:spPr>
          <a:xfrm>
            <a:off x="553065" y="4531336"/>
            <a:ext cx="3490453" cy="1309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BLIP Fine-Tuning Module</a:t>
            </a:r>
          </a:p>
          <a:p>
            <a:pPr marL="285750" indent="-285750">
              <a:buFontTx/>
              <a:buChar char="-"/>
            </a:pPr>
            <a:r>
              <a:rPr lang="en-IN" sz="1600" dirty="0"/>
              <a:t>Base BLIP Pretrained Model</a:t>
            </a:r>
          </a:p>
          <a:p>
            <a:pPr marL="285750" indent="-285750">
              <a:buFontTx/>
              <a:buChar char="-"/>
            </a:pPr>
            <a:r>
              <a:rPr lang="en-IN" sz="1600" dirty="0"/>
              <a:t>- Fine-Tuned on Hazard-Enriched Captions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1FBEC-3AC6-CEF6-A838-16DFDC28E0A2}"/>
              </a:ext>
            </a:extLst>
          </p:cNvPr>
          <p:cNvSpPr/>
          <p:nvPr/>
        </p:nvSpPr>
        <p:spPr>
          <a:xfrm>
            <a:off x="553065" y="2958172"/>
            <a:ext cx="3490453" cy="1309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Data Preparation Module</a:t>
            </a:r>
          </a:p>
          <a:p>
            <a:r>
              <a:rPr lang="en-IN" sz="1600" dirty="0"/>
              <a:t> - Preprocessing &amp; </a:t>
            </a:r>
            <a:r>
              <a:rPr lang="en-IN" sz="1600" dirty="0" err="1"/>
              <a:t>Labeling</a:t>
            </a:r>
            <a:endParaRPr lang="en-IN" sz="1600" dirty="0"/>
          </a:p>
          <a:p>
            <a:r>
              <a:rPr lang="en-IN" sz="1600" dirty="0"/>
              <a:t> - Hazard-oriented Captions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1163F-1370-E5CF-676E-A7CB37B8C98B}"/>
              </a:ext>
            </a:extLst>
          </p:cNvPr>
          <p:cNvSpPr/>
          <p:nvPr/>
        </p:nvSpPr>
        <p:spPr>
          <a:xfrm>
            <a:off x="5562600" y="869589"/>
            <a:ext cx="3048000" cy="1244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</a:t>
            </a:r>
            <a:r>
              <a:rPr lang="en-US" sz="1600" b="1" dirty="0"/>
              <a:t>Inference &amp; Detection </a:t>
            </a:r>
          </a:p>
          <a:p>
            <a:r>
              <a:rPr lang="en-US" sz="1600" dirty="0"/>
              <a:t> -  Image Input </a:t>
            </a:r>
          </a:p>
          <a:p>
            <a:r>
              <a:rPr lang="en-US" sz="1600" dirty="0"/>
              <a:t> - Generate Caption using Fine-Tuned BLIP 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D2718-874F-D8ED-8277-18CB99C7C033}"/>
              </a:ext>
            </a:extLst>
          </p:cNvPr>
          <p:cNvSpPr/>
          <p:nvPr/>
        </p:nvSpPr>
        <p:spPr>
          <a:xfrm>
            <a:off x="9549580" y="1238864"/>
            <a:ext cx="2310581" cy="875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Alert &amp; Output Interface </a:t>
            </a:r>
            <a:r>
              <a:rPr lang="en-US" sz="1600" dirty="0"/>
              <a:t>(Alerts, Dashboard, etc.) </a:t>
            </a:r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23C8CA-2789-82FA-6264-F09EC9494299}"/>
              </a:ext>
            </a:extLst>
          </p:cNvPr>
          <p:cNvSpPr/>
          <p:nvPr/>
        </p:nvSpPr>
        <p:spPr>
          <a:xfrm>
            <a:off x="5562600" y="4456922"/>
            <a:ext cx="3048000" cy="1309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Hazard Logs Database</a:t>
            </a:r>
          </a:p>
          <a:p>
            <a:pPr algn="ctr"/>
            <a:r>
              <a:rPr lang="en-IN" sz="1600" dirty="0"/>
              <a:t>(Stores Detected Hazard Information,  Confidence Scores, etc.)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4542E-0B0A-86C8-6404-A98BA67387C8}"/>
              </a:ext>
            </a:extLst>
          </p:cNvPr>
          <p:cNvSpPr/>
          <p:nvPr/>
        </p:nvSpPr>
        <p:spPr>
          <a:xfrm>
            <a:off x="5562600" y="2774486"/>
            <a:ext cx="3070123" cy="1309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Hazard Detection Engine </a:t>
            </a:r>
          </a:p>
          <a:p>
            <a:r>
              <a:rPr lang="en-IN" sz="1600" dirty="0"/>
              <a:t> - Named Entity Recognition (NER)  - Semantic Similarity Computation  - Identify Out-of-Label Hazards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C08DCE-248A-E1CF-5031-85F953642DB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98292" y="2556387"/>
            <a:ext cx="0" cy="40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A98891-DAC8-7B96-936D-E0C1E01C8AEF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298292" y="4267199"/>
            <a:ext cx="0" cy="26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AC446A-CD5D-4778-DFD5-9F9B36A9C6A6}"/>
              </a:ext>
            </a:extLst>
          </p:cNvPr>
          <p:cNvCxnSpPr>
            <a:stCxn id="5" idx="2"/>
          </p:cNvCxnSpPr>
          <p:nvPr/>
        </p:nvCxnSpPr>
        <p:spPr>
          <a:xfrm rot="5400000" flipH="1" flipV="1">
            <a:off x="770603" y="1763662"/>
            <a:ext cx="5604388" cy="2549011"/>
          </a:xfrm>
          <a:prstGeom prst="bentConnector3">
            <a:avLst>
              <a:gd name="adj1" fmla="val -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89B0E4-5A4E-1D0C-1558-E7F115A97C1B}"/>
              </a:ext>
            </a:extLst>
          </p:cNvPr>
          <p:cNvCxnSpPr>
            <a:endCxn id="7" idx="0"/>
          </p:cNvCxnSpPr>
          <p:nvPr/>
        </p:nvCxnSpPr>
        <p:spPr>
          <a:xfrm>
            <a:off x="4847303" y="235973"/>
            <a:ext cx="2239297" cy="633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6DDE67-3409-B953-D53D-34D1803AB1DD}"/>
              </a:ext>
            </a:extLst>
          </p:cNvPr>
          <p:cNvCxnSpPr>
            <a:stCxn id="9" idx="2"/>
          </p:cNvCxnSpPr>
          <p:nvPr/>
        </p:nvCxnSpPr>
        <p:spPr>
          <a:xfrm rot="5400000" flipH="1" flipV="1">
            <a:off x="5468299" y="2050919"/>
            <a:ext cx="5333330" cy="2096729"/>
          </a:xfrm>
          <a:prstGeom prst="bentConnector3">
            <a:avLst>
              <a:gd name="adj1" fmla="val -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9A14F3-EFC6-6066-E2A3-54DE5E670D55}"/>
              </a:ext>
            </a:extLst>
          </p:cNvPr>
          <p:cNvCxnSpPr>
            <a:endCxn id="8" idx="0"/>
          </p:cNvCxnSpPr>
          <p:nvPr/>
        </p:nvCxnSpPr>
        <p:spPr>
          <a:xfrm>
            <a:off x="9173497" y="452284"/>
            <a:ext cx="1531374" cy="786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A33381-3E59-208E-8178-AB161702C81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7086600" y="2113935"/>
            <a:ext cx="11062" cy="66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FE0E67-7782-C463-3E49-1904E4D14269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7086600" y="4083513"/>
            <a:ext cx="11062" cy="37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4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BF52-9239-F9A3-0228-4BC10128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System Components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07A7FA-64DE-D7F5-5BD7-4AFF4545F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39388"/>
              </p:ext>
            </p:extLst>
          </p:nvPr>
        </p:nvGraphicFramePr>
        <p:xfrm>
          <a:off x="766916" y="2166379"/>
          <a:ext cx="7922835" cy="3577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945">
                  <a:extLst>
                    <a:ext uri="{9D8B030D-6E8A-4147-A177-3AD203B41FA5}">
                      <a16:colId xmlns:a16="http://schemas.microsoft.com/office/drawing/2014/main" val="1797225066"/>
                    </a:ext>
                  </a:extLst>
                </a:gridCol>
                <a:gridCol w="2640945">
                  <a:extLst>
                    <a:ext uri="{9D8B030D-6E8A-4147-A177-3AD203B41FA5}">
                      <a16:colId xmlns:a16="http://schemas.microsoft.com/office/drawing/2014/main" val="319132172"/>
                    </a:ext>
                  </a:extLst>
                </a:gridCol>
                <a:gridCol w="2640945">
                  <a:extLst>
                    <a:ext uri="{9D8B030D-6E8A-4147-A177-3AD203B41FA5}">
                      <a16:colId xmlns:a16="http://schemas.microsoft.com/office/drawing/2014/main" val="2435866646"/>
                    </a:ext>
                  </a:extLst>
                </a:gridCol>
              </a:tblGrid>
              <a:tr h="56020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b="1" dirty="0">
                          <a:effectLst/>
                        </a:rPr>
                        <a:t>Component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b="1" dirty="0">
                          <a:effectLst/>
                        </a:rPr>
                        <a:t>Technology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b="1" dirty="0">
                          <a:effectLst/>
                        </a:rPr>
                        <a:t>Description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3513275079"/>
                  </a:ext>
                </a:extLst>
              </a:tr>
              <a:tr h="85364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dirty="0">
                          <a:effectLst/>
                        </a:rPr>
                        <a:t>Data Processor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dirty="0">
                          <a:effectLst/>
                        </a:rPr>
                        <a:t>Python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Preprocesses NuScenes images and annotations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1861498697"/>
                  </a:ext>
                </a:extLst>
              </a:tr>
              <a:tr h="56020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BLIP Model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dirty="0" err="1">
                          <a:effectLst/>
                        </a:rPr>
                        <a:t>HuggingFace</a:t>
                      </a:r>
                      <a:r>
                        <a:rPr lang="en-IN" sz="1600" dirty="0">
                          <a:effectLst/>
                        </a:rPr>
                        <a:t> Transformers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Generates hazard-aware captions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3004533422"/>
                  </a:ext>
                </a:extLst>
              </a:tr>
              <a:tr h="85364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Hazard Detector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spaCy, Sentence-BERT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Extracts entities and computes semantic similarity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1458870904"/>
                  </a:ext>
                </a:extLst>
              </a:tr>
              <a:tr h="56020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User Interface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dirty="0">
                          <a:effectLst/>
                        </a:rPr>
                        <a:t>Simple UI to test performance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3509124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74A48E-F289-E4E8-CCB0-F8E6B418B89E}"/>
              </a:ext>
            </a:extLst>
          </p:cNvPr>
          <p:cNvSpPr txBox="1"/>
          <p:nvPr/>
        </p:nvSpPr>
        <p:spPr>
          <a:xfrm>
            <a:off x="698090" y="15592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 Components</a:t>
            </a:r>
            <a:endParaRPr lang="en-IN" sz="2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53D27-AF7E-8B3E-C897-1738F586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2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05E65-7A08-F07D-FF61-3B11878650DA}"/>
              </a:ext>
            </a:extLst>
          </p:cNvPr>
          <p:cNvSpPr txBox="1"/>
          <p:nvPr/>
        </p:nvSpPr>
        <p:spPr>
          <a:xfrm>
            <a:off x="845574" y="807673"/>
            <a:ext cx="982242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Subsystems &amp; Modules</a:t>
            </a:r>
            <a:endParaRPr lang="en-IN" sz="2400" b="1" dirty="0">
              <a:effectLst/>
              <a:latin typeface="Arial" panose="020B0604020202020204" pitchFamily="34" charset="0"/>
            </a:endParaRPr>
          </a:p>
          <a:p>
            <a:pPr marL="342900" lvl="0" indent="-342900" fontAlgn="base">
              <a:spcBef>
                <a:spcPts val="600"/>
              </a:spcBef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b="1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Preparation Module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Hybrid Captioning: Combines BLIP-generated captions with manual hazard annotations.</a:t>
            </a:r>
            <a:endParaRPr lang="en-IN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Dataset Splitting: 70-20-10 split (train-</a:t>
            </a:r>
            <a:r>
              <a:rPr lang="en-IN" u="none" strike="noStrike" dirty="0" err="1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-test).</a:t>
            </a:r>
          </a:p>
          <a:p>
            <a:pPr marL="342900" lvl="0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buClr>
                <a:srgbClr val="000000"/>
              </a:buClr>
              <a:buSzPts val="1100"/>
              <a:buFont typeface="+mj-lt"/>
              <a:buAutoNum type="arabicPeriod" startAt="2"/>
            </a:pPr>
            <a:r>
              <a:rPr lang="en-IN" sz="1800" b="1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 Training Module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BLIP Fine-Tuning: Trains on hazard-oriented captions (10 epochs, batch size=8).</a:t>
            </a:r>
            <a:endParaRPr lang="en-IN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Loss Function: Cross-entropy with label smoothing.</a:t>
            </a:r>
          </a:p>
          <a:p>
            <a:pPr marL="342900" lvl="0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buClr>
                <a:srgbClr val="000000"/>
              </a:buClr>
              <a:buSzPts val="1100"/>
              <a:buFont typeface="+mj-lt"/>
              <a:buAutoNum type="arabicPeriod" startAt="3"/>
            </a:pPr>
            <a:r>
              <a:rPr lang="en-IN" sz="1800" b="1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Hazard Detection Module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Entity Extraction: </a:t>
            </a:r>
            <a:r>
              <a:rPr lang="en-IN" u="none" strike="noStrike" dirty="0" err="1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NER to identify objects/actions in captions.</a:t>
            </a:r>
            <a:endParaRPr lang="en-IN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Semantic Analysis: Flags entities with &lt;0.3 cosine similarity to known labels.</a:t>
            </a:r>
          </a:p>
          <a:p>
            <a:pPr marL="342900" lvl="0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buClr>
                <a:srgbClr val="000000"/>
              </a:buClr>
              <a:buSzPts val="1100"/>
              <a:buFont typeface="+mj-lt"/>
              <a:buAutoNum type="arabicPeriod" startAt="4"/>
            </a:pPr>
            <a:r>
              <a:rPr lang="en-IN" sz="1800" b="1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Evaluation Module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Metrics: SPICE (Semantic Propositional Image Caption Evaluation)</a:t>
            </a:r>
            <a:endParaRPr lang="en-IN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base"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Benchmark : COOOL Benchmark</a:t>
            </a:r>
          </a:p>
          <a:p>
            <a:pPr marL="800100" lvl="1" indent="-342900" fontAlgn="base">
              <a:spcAft>
                <a:spcPts val="6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Tools: </a:t>
            </a:r>
            <a:r>
              <a:rPr lang="en-IN" u="none" strike="noStrike" dirty="0" err="1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TorchMetrics</a:t>
            </a:r>
            <a:endParaRPr lang="en-IN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30427-AD84-83FA-D347-49753B51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24D5-10DE-17B6-AE08-BD602B35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Design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1CCE7-814C-B8CE-73B8-93F6B4292375}"/>
              </a:ext>
            </a:extLst>
          </p:cNvPr>
          <p:cNvSpPr txBox="1"/>
          <p:nvPr/>
        </p:nvSpPr>
        <p:spPr>
          <a:xfrm>
            <a:off x="648929" y="1522840"/>
            <a:ext cx="6096000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Data Structures</a:t>
            </a:r>
            <a:endParaRPr lang="en-IN" sz="2400" b="1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IN" sz="180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IN" sz="1800" b="1" u="sng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Training Data Schema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IN" sz="180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 for fine-tuning vision-language model.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76200">
              <a:spcBef>
                <a:spcPts val="600"/>
              </a:spcBef>
              <a:spcAft>
                <a:spcPts val="750"/>
              </a:spcAft>
            </a:pPr>
            <a:r>
              <a:rPr lang="en-IN" sz="1800" dirty="0">
                <a:solidFill>
                  <a:srgbClr val="575B5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JSON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1800" dirty="0">
                <a:solidFill>
                  <a:srgbClr val="575B5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{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    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</a:t>
            </a:r>
            <a:r>
              <a:rPr lang="en-IN" sz="1800" dirty="0" err="1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image_id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: </a:t>
            </a:r>
            <a:r>
              <a:rPr lang="en-IN" sz="1800" dirty="0">
                <a:solidFill>
                  <a:srgbClr val="188038"/>
                </a:solidFill>
                <a:effectLst/>
                <a:latin typeface="Calibri" panose="020F0502020204030204" pitchFamily="34" charset="0"/>
                <a:ea typeface="Courier"/>
              </a:rPr>
              <a:t>"CAM_FRONT_0001"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,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    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"caption"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: </a:t>
            </a:r>
            <a:r>
              <a:rPr lang="en-IN" sz="1800" dirty="0">
                <a:solidFill>
                  <a:srgbClr val="188038"/>
                </a:solidFill>
                <a:effectLst/>
                <a:latin typeface="Calibri" panose="020F0502020204030204" pitchFamily="34" charset="0"/>
                <a:ea typeface="Courier"/>
              </a:rPr>
              <a:t>"Car swerves near fallen tree"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,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    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"hazards"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: [</a:t>
            </a:r>
            <a:r>
              <a:rPr lang="en-IN" sz="1800" dirty="0">
                <a:solidFill>
                  <a:srgbClr val="188038"/>
                </a:solidFill>
                <a:effectLst/>
                <a:latin typeface="Calibri" panose="020F0502020204030204" pitchFamily="34" charset="0"/>
                <a:ea typeface="Courier"/>
              </a:rPr>
              <a:t>"fallen tree"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],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    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</a:t>
            </a:r>
            <a:r>
              <a:rPr lang="en-IN" sz="1800" dirty="0" err="1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known_labels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: [</a:t>
            </a:r>
            <a:r>
              <a:rPr lang="en-IN" sz="1800" dirty="0">
                <a:solidFill>
                  <a:srgbClr val="188038"/>
                </a:solidFill>
                <a:effectLst/>
                <a:latin typeface="Calibri" panose="020F0502020204030204" pitchFamily="34" charset="0"/>
                <a:ea typeface="Courier"/>
              </a:rPr>
              <a:t>"car"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, </a:t>
            </a:r>
            <a:r>
              <a:rPr lang="en-IN" sz="1800" dirty="0">
                <a:solidFill>
                  <a:srgbClr val="188038"/>
                </a:solidFill>
                <a:effectLst/>
                <a:latin typeface="Calibri" panose="020F0502020204030204" pitchFamily="34" charset="0"/>
                <a:ea typeface="Courier"/>
              </a:rPr>
              <a:t>"pedestrian"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]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}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IN" sz="180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A840E-289C-B253-C3AC-E7DCD1C9ED3C}"/>
              </a:ext>
            </a:extLst>
          </p:cNvPr>
          <p:cNvSpPr txBox="1"/>
          <p:nvPr/>
        </p:nvSpPr>
        <p:spPr>
          <a:xfrm>
            <a:off x="6390968" y="2315384"/>
            <a:ext cx="6096000" cy="3903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1800" b="1" u="sng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Hazard Log Schema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76200">
              <a:spcAft>
                <a:spcPts val="1200"/>
              </a:spcAft>
            </a:pPr>
            <a:r>
              <a:rPr lang="en-IN" sz="180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 for storing detected hazards and their risk assessment.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76200">
              <a:spcBef>
                <a:spcPts val="600"/>
              </a:spcBef>
              <a:spcAft>
                <a:spcPts val="750"/>
              </a:spcAft>
            </a:pPr>
            <a:r>
              <a:rPr lang="en-IN" sz="1800" dirty="0">
                <a:solidFill>
                  <a:srgbClr val="575B5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JSON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1800" dirty="0">
                <a:solidFill>
                  <a:srgbClr val="575B5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{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    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"timestamp"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: </a:t>
            </a:r>
            <a:r>
              <a:rPr lang="en-IN" sz="1800" dirty="0">
                <a:solidFill>
                  <a:srgbClr val="188038"/>
                </a:solidFill>
                <a:effectLst/>
                <a:latin typeface="Calibri" panose="020F0502020204030204" pitchFamily="34" charset="0"/>
                <a:ea typeface="Courier"/>
              </a:rPr>
              <a:t>"2025-03-04T12:00:00Z"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,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    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"entity"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: </a:t>
            </a:r>
            <a:r>
              <a:rPr lang="en-IN" sz="1800" dirty="0">
                <a:solidFill>
                  <a:srgbClr val="188038"/>
                </a:solidFill>
                <a:effectLst/>
                <a:latin typeface="Calibri" panose="020F0502020204030204" pitchFamily="34" charset="0"/>
                <a:ea typeface="Courier"/>
              </a:rPr>
              <a:t>"fallen tree"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,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    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"similarity"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: 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0.18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,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    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</a:t>
            </a:r>
            <a:r>
              <a:rPr lang="en-IN" sz="1800" dirty="0" err="1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alert_level</a:t>
            </a:r>
            <a:r>
              <a:rPr lang="en-IN" sz="1800" dirty="0">
                <a:solidFill>
                  <a:srgbClr val="B55908"/>
                </a:solidFill>
                <a:effectLst/>
                <a:latin typeface="Calibri" panose="020F0502020204030204" pitchFamily="34" charset="0"/>
                <a:ea typeface="Courier"/>
              </a:rPr>
              <a:t>"</a:t>
            </a: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: </a:t>
            </a:r>
            <a:r>
              <a:rPr lang="en-IN" sz="1800" dirty="0">
                <a:solidFill>
                  <a:srgbClr val="188038"/>
                </a:solidFill>
                <a:effectLst/>
                <a:latin typeface="Calibri" panose="020F0502020204030204" pitchFamily="34" charset="0"/>
                <a:ea typeface="Courier"/>
              </a:rPr>
              <a:t>"high"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  <a:t>}</a:t>
            </a:r>
            <a:br>
              <a:rPr lang="en-IN" sz="1800" dirty="0">
                <a:solidFill>
                  <a:srgbClr val="1B1C1D"/>
                </a:solidFill>
                <a:effectLst/>
                <a:latin typeface="Calibri" panose="020F0502020204030204" pitchFamily="34" charset="0"/>
                <a:ea typeface="Courier"/>
              </a:rPr>
            </a:b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86C76-8D46-A1AD-2EC6-0BEF75D8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9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6E43-5878-0743-057C-E4C2CB3C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8"/>
            <a:ext cx="10515600" cy="77287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Workflow &amp; Interactions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7CE96-01F9-1B71-C37F-7CEDD7704193}"/>
              </a:ext>
            </a:extLst>
          </p:cNvPr>
          <p:cNvSpPr txBox="1"/>
          <p:nvPr/>
        </p:nvSpPr>
        <p:spPr>
          <a:xfrm>
            <a:off x="671052" y="5852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Sequence Diagram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FFAC1-91F6-C2B0-9BC5-0740C793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CC0A0-1293-86C2-AB59-4EAE7353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046911"/>
            <a:ext cx="10087897" cy="55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1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4131-EE00-F8A0-8CD5-EBAD4323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Testing Strategy</a:t>
            </a:r>
            <a:br>
              <a:rPr lang="en-IN" sz="1800" b="1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4BD64-6663-BE62-DAAA-013849B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AA48-2079-47EE-9285-E575DDB15F60}" type="slidenum">
              <a:rPr lang="en-IN" b="1" smtClean="0"/>
              <a:t>9</a:t>
            </a:fld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07157-46A8-CF20-E764-3ADEB468923F}"/>
              </a:ext>
            </a:extLst>
          </p:cNvPr>
          <p:cNvSpPr txBox="1"/>
          <p:nvPr/>
        </p:nvSpPr>
        <p:spPr>
          <a:xfrm>
            <a:off x="737420" y="13213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Unit Testing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1AA68C-3E1D-4F70-DA5A-664F4D659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93540"/>
              </p:ext>
            </p:extLst>
          </p:nvPr>
        </p:nvGraphicFramePr>
        <p:xfrm>
          <a:off x="1042219" y="2036563"/>
          <a:ext cx="4550861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3421">
                  <a:extLst>
                    <a:ext uri="{9D8B030D-6E8A-4147-A177-3AD203B41FA5}">
                      <a16:colId xmlns:a16="http://schemas.microsoft.com/office/drawing/2014/main" val="412089275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303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b="1" dirty="0">
                          <a:effectLst/>
                        </a:rPr>
                        <a:t>Test Type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b="1" dirty="0">
                          <a:effectLst/>
                        </a:rPr>
                        <a:t>Tools Used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3943423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Data Loading Tests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dirty="0" err="1">
                          <a:effectLst/>
                        </a:rPr>
                        <a:t>PyTest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38584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Model Forward Pass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dirty="0" err="1">
                          <a:effectLst/>
                        </a:rPr>
                        <a:t>PyTorch</a:t>
                      </a:r>
                      <a:r>
                        <a:rPr lang="en-IN" sz="1600" dirty="0">
                          <a:effectLst/>
                        </a:rPr>
                        <a:t> Lightning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21566881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195BEE-ACE2-BB7F-472E-CDF4DD34AA76}"/>
              </a:ext>
            </a:extLst>
          </p:cNvPr>
          <p:cNvSpPr txBox="1"/>
          <p:nvPr/>
        </p:nvSpPr>
        <p:spPr>
          <a:xfrm>
            <a:off x="838200" y="36133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Integration Testing</a:t>
            </a:r>
            <a:endParaRPr lang="en-IN" sz="2400" b="1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D39AF3-3F24-5335-D55A-DBDB3D582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23165"/>
              </p:ext>
            </p:extLst>
          </p:nvPr>
        </p:nvGraphicFramePr>
        <p:xfrm>
          <a:off x="1042219" y="4543918"/>
          <a:ext cx="475488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73939534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775141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b="1" dirty="0">
                          <a:effectLst/>
                        </a:rPr>
                        <a:t>Component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b="1" dirty="0">
                          <a:effectLst/>
                        </a:rPr>
                        <a:t>Tool Used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2463127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>
                          <a:effectLst/>
                        </a:rPr>
                        <a:t>End-to-End Pipeline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dirty="0">
                          <a:effectLst/>
                        </a:rPr>
                        <a:t>Docker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52400" marR="152400" marT="76200" marB="76200"/>
                </a:tc>
                <a:extLst>
                  <a:ext uri="{0D108BD9-81ED-4DB2-BD59-A6C34878D82A}">
                    <a16:rowId xmlns:a16="http://schemas.microsoft.com/office/drawing/2014/main" val="33009628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EE219A-88C9-052F-075B-2A9F322C74BC}"/>
              </a:ext>
            </a:extLst>
          </p:cNvPr>
          <p:cNvSpPr txBox="1"/>
          <p:nvPr/>
        </p:nvSpPr>
        <p:spPr>
          <a:xfrm>
            <a:off x="6272980" y="1447819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400" b="1" dirty="0">
                <a:solidFill>
                  <a:srgbClr val="1B1C1D"/>
                </a:solidFill>
                <a:effectLst/>
                <a:latin typeface="Arial" panose="020B0604020202020204" pitchFamily="34" charset="0"/>
              </a:rPr>
              <a:t>Performance Testing</a:t>
            </a:r>
            <a:endParaRPr lang="en-IN" sz="2400" b="1" dirty="0">
              <a:effectLst/>
              <a:latin typeface="Arial" panose="020B0604020202020204" pitchFamily="34" charset="0"/>
            </a:endParaRPr>
          </a:p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fontAlgn="base">
              <a:spcBef>
                <a:spcPts val="60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Latency: &lt;3s per image (NVIDIA T4 GPU).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spcAft>
                <a:spcPts val="6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Throughput: 50 images/sec (batch mode).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2DF93-48C3-0ED3-906C-4DD668FC827E}"/>
              </a:ext>
            </a:extLst>
          </p:cNvPr>
          <p:cNvSpPr txBox="1"/>
          <p:nvPr/>
        </p:nvSpPr>
        <p:spPr>
          <a:xfrm>
            <a:off x="6499122" y="3500283"/>
            <a:ext cx="398206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Hazard caption generation</a:t>
            </a:r>
          </a:p>
          <a:p>
            <a:r>
              <a:rPr lang="en-US" dirty="0"/>
              <a:t>    </a:t>
            </a:r>
            <a:r>
              <a:rPr lang="en-US" dirty="0" err="1"/>
              <a:t>Metrics:BLEU</a:t>
            </a:r>
            <a:r>
              <a:rPr lang="en-US" dirty="0"/>
              <a:t> Score ,</a:t>
            </a:r>
            <a:r>
              <a:rPr lang="en-US" dirty="0" err="1"/>
              <a:t>CIDEr</a:t>
            </a:r>
            <a:r>
              <a:rPr lang="en-US" dirty="0"/>
              <a:t> Score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Semantic Similarity</a:t>
            </a:r>
          </a:p>
          <a:p>
            <a:r>
              <a:rPr lang="en-IN" dirty="0"/>
              <a:t>    </a:t>
            </a:r>
            <a:r>
              <a:rPr lang="en-IN" dirty="0" err="1"/>
              <a:t>Metrics:BERTScore</a:t>
            </a:r>
            <a:endParaRPr lang="en-IN" dirty="0"/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Out  of label hazard detection</a:t>
            </a:r>
          </a:p>
          <a:p>
            <a:r>
              <a:rPr lang="en-IN" dirty="0"/>
              <a:t>    COOOL benchmark</a:t>
            </a:r>
          </a:p>
        </p:txBody>
      </p:sp>
    </p:spTree>
    <p:extLst>
      <p:ext uri="{BB962C8B-B14F-4D97-AF65-F5344CB8AC3E}">
        <p14:creationId xmlns:p14="http://schemas.microsoft.com/office/powerpoint/2010/main" val="320609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626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 Design Document (SDD) Vision-Language Model for Out-of-Label Hazard Detection in Autonomous Driving </vt:lpstr>
      <vt:lpstr>Introduction </vt:lpstr>
      <vt:lpstr>System Overview </vt:lpstr>
      <vt:lpstr>PowerPoint Presentation</vt:lpstr>
      <vt:lpstr>System Components</vt:lpstr>
      <vt:lpstr>PowerPoint Presentation</vt:lpstr>
      <vt:lpstr>Data Design</vt:lpstr>
      <vt:lpstr>Workflow &amp; Interactions</vt:lpstr>
      <vt:lpstr>Testing Strategy 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Suseel</dc:creator>
  <cp:lastModifiedBy>Ajay Suseel</cp:lastModifiedBy>
  <cp:revision>7</cp:revision>
  <dcterms:created xsi:type="dcterms:W3CDTF">2025-03-04T21:01:28Z</dcterms:created>
  <dcterms:modified xsi:type="dcterms:W3CDTF">2025-03-12T03:24:50Z</dcterms:modified>
</cp:coreProperties>
</file>