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69" r:id="rId5"/>
    <p:sldId id="295" r:id="rId6"/>
    <p:sldId id="288" r:id="rId7"/>
    <p:sldId id="270" r:id="rId8"/>
    <p:sldId id="271" r:id="rId9"/>
    <p:sldId id="297" r:id="rId10"/>
    <p:sldId id="304" r:id="rId11"/>
    <p:sldId id="308" r:id="rId12"/>
    <p:sldId id="290" r:id="rId13"/>
    <p:sldId id="274" r:id="rId14"/>
    <p:sldId id="307" r:id="rId15"/>
    <p:sldId id="291" r:id="rId16"/>
    <p:sldId id="305" r:id="rId17"/>
    <p:sldId id="261" r:id="rId18"/>
    <p:sldId id="292" r:id="rId19"/>
    <p:sldId id="298" r:id="rId20"/>
    <p:sldId id="306" r:id="rId21"/>
    <p:sldId id="293" r:id="rId22"/>
    <p:sldId id="309" r:id="rId23"/>
    <p:sldId id="294" r:id="rId24"/>
    <p:sldId id="268" r:id="rId25"/>
  </p:sldIdLst>
  <p:sldSz cx="18288000" cy="10287000"/>
  <p:notesSz cx="6858000" cy="9144000"/>
  <p:embeddedFontLst>
    <p:embeddedFont>
      <p:font typeface="Avenir Next LT Pro" panose="020B0504020202020204" pitchFamily="34" charset="0"/>
      <p:regular r:id="rId27"/>
      <p:bold r:id="rId28"/>
      <p:italic r:id="rId29"/>
      <p:boldItalic r:id="rId30"/>
    </p:embeddedFont>
    <p:embeddedFont>
      <p:font typeface="Book Antiqua" panose="02040602050305030304" pitchFamily="18" charset="0"/>
      <p:regular r:id="rId31"/>
      <p:bold r:id="rId32"/>
      <p:italic r:id="rId33"/>
      <p:boldItalic r:id="rId34"/>
    </p:embeddedFont>
    <p:embeddedFont>
      <p:font typeface="Modern Love" panose="04090805081005020601" pitchFamily="82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D40"/>
    <a:srgbClr val="4472C4"/>
    <a:srgbClr val="145DA0"/>
    <a:srgbClr val="3C4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BD54A-AD25-44A0-9490-1A93025D3270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1D3F0-74E2-4DF9-9BE1-42B32DC2B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21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1D3F0-74E2-4DF9-9BE1-42B32DC2BB8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412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4892" y="1481328"/>
            <a:ext cx="12577572" cy="4622292"/>
          </a:xfrm>
        </p:spPr>
        <p:txBody>
          <a:bodyPr anchor="b">
            <a:normAutofit/>
          </a:bodyPr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8259" y="6720842"/>
            <a:ext cx="8990838" cy="1749743"/>
          </a:xfrm>
        </p:spPr>
        <p:txBody>
          <a:bodyPr>
            <a:normAutofit/>
          </a:bodyPr>
          <a:lstStyle>
            <a:lvl1pPr marL="0" indent="0" algn="ctr">
              <a:buNone/>
              <a:defRPr sz="2489" cap="all" spc="1067" baseline="0"/>
            </a:lvl1pPr>
            <a:lvl2pPr marL="812810" indent="0" algn="ctr">
              <a:buNone/>
              <a:defRPr sz="2489"/>
            </a:lvl2pPr>
            <a:lvl3pPr marL="1625620" indent="0" algn="ctr">
              <a:buNone/>
              <a:defRPr sz="2489"/>
            </a:lvl3pPr>
            <a:lvl4pPr marL="2438430" indent="0" algn="ctr">
              <a:buNone/>
              <a:defRPr sz="2489"/>
            </a:lvl4pPr>
            <a:lvl5pPr marL="3251241" indent="0" algn="ctr">
              <a:buNone/>
              <a:defRPr sz="2489"/>
            </a:lvl5pPr>
            <a:lvl6pPr marL="4064051" indent="0" algn="ctr">
              <a:buNone/>
              <a:defRPr sz="2489"/>
            </a:lvl6pPr>
            <a:lvl7pPr marL="4876861" indent="0" algn="ctr">
              <a:buNone/>
              <a:defRPr sz="2489"/>
            </a:lvl7pPr>
            <a:lvl8pPr marL="5689671" indent="0" algn="ctr">
              <a:buNone/>
              <a:defRPr sz="2489"/>
            </a:lvl8pPr>
            <a:lvl9pPr marL="6502481" indent="0" algn="ctr">
              <a:buNone/>
              <a:defRPr sz="248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949A-688B-4AED-AA8E-F203BA3310F5}" type="datetimeFigureOut">
              <a:rPr lang="en-US" dirty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3360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0231-6059-4AF0-B828-13FEB68C6E43}" type="datetimeFigureOut">
              <a:rPr lang="en-US" dirty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55027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E087-9EB9-42E7-B62A-9B8FE3556101}" type="datetimeFigureOut">
              <a:rPr lang="en-US" dirty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88108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7B2A-1291-46F4-B4CC-8BAFDF935B56}" type="datetimeFigureOut">
              <a:rPr lang="en-US" dirty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2205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773" y="2564608"/>
            <a:ext cx="14146217" cy="4279106"/>
          </a:xfrm>
        </p:spPr>
        <p:txBody>
          <a:bodyPr anchor="b">
            <a:normAutofit/>
          </a:bodyPr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4773" y="6884195"/>
            <a:ext cx="14146217" cy="2250281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3B4-A63D-42FA-B9D1-41D36384F384}" type="datetimeFigureOut">
              <a:rPr lang="en-US" dirty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17062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4773" y="2738438"/>
            <a:ext cx="7026086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29703" y="2738438"/>
            <a:ext cx="7026087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803-F60A-46DD-B88E-307855619A34}" type="datetimeFigureOut">
              <a:rPr lang="en-US" dirty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86679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4849895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4" y="2521745"/>
            <a:ext cx="7308198" cy="1235868"/>
          </a:xfrm>
        </p:spPr>
        <p:txBody>
          <a:bodyPr anchor="b">
            <a:noAutofit/>
          </a:bodyPr>
          <a:lstStyle>
            <a:lvl1pPr marL="0" indent="0">
              <a:buNone/>
              <a:defRPr sz="2844" b="1" cap="all" spc="533" baseline="0"/>
            </a:lvl1pPr>
            <a:lvl2pPr marL="812810" indent="0">
              <a:buNone/>
              <a:defRPr sz="2844" b="1"/>
            </a:lvl2pPr>
            <a:lvl3pPr marL="1625620" indent="0">
              <a:buNone/>
              <a:defRPr sz="2844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1" y="3765948"/>
            <a:ext cx="7308200" cy="5526882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834714" y="2521745"/>
            <a:ext cx="7274864" cy="1235868"/>
          </a:xfrm>
        </p:spPr>
        <p:txBody>
          <a:bodyPr anchor="b">
            <a:noAutofit/>
          </a:bodyPr>
          <a:lstStyle>
            <a:lvl1pPr marL="0" indent="0">
              <a:buNone/>
              <a:defRPr sz="2844" b="1" cap="all" spc="533" baseline="0"/>
            </a:lvl1pPr>
            <a:lvl2pPr marL="812810" indent="0">
              <a:buNone/>
              <a:defRPr sz="2844" b="1"/>
            </a:lvl2pPr>
            <a:lvl3pPr marL="1625620" indent="0">
              <a:buNone/>
              <a:defRPr sz="2844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834715" y="3757613"/>
            <a:ext cx="7308201" cy="5526882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4245-B7F0-48F5-9A59-408A637F0829}" type="datetimeFigureOut">
              <a:rPr lang="en-US" dirty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55798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FBFC-AFD0-49F7-9AAB-86AF5F4471C2}" type="datetimeFigureOut">
              <a:rPr lang="en-US" dirty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43794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EFA3-A6B6-4916-BD87-2F7F0B6DE4AC}" type="datetimeFigureOut">
              <a:rPr lang="en-US" dirty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2703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3" y="685802"/>
            <a:ext cx="8478230" cy="8105775"/>
          </a:xfrm>
        </p:spPr>
        <p:txBody>
          <a:bodyPr/>
          <a:lstStyle>
            <a:lvl1pPr>
              <a:defRPr sz="5689"/>
            </a:lvl1pPr>
            <a:lvl2pPr>
              <a:defRPr sz="4978" b="1"/>
            </a:lvl2pPr>
            <a:lvl3pPr>
              <a:defRPr sz="4267" b="0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FE2-E902-4B86-B2C7-4AE6B54CDB70}" type="datetimeFigureOut">
              <a:rPr lang="en-US" dirty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05790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4E58-F253-4E0F-B41E-2DC0E51ABEA1}" type="datetimeFigureOut">
              <a:rPr lang="en-US" dirty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24899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6644675" y="20092"/>
            <a:ext cx="741327" cy="10222235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/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/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/>
              <a:ahLst/>
              <a:cxnLst/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/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/>
              <a:ahLst/>
              <a:cxnLst/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/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/>
              <a:ahLst/>
              <a:cxnLst/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/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/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/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/>
              <a:ahLst/>
              <a:cxnLst/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/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/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/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/>
              <a:ahLst/>
              <a:cxnLst/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/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/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/>
              <a:ahLst/>
              <a:cxnLst/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/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/>
              <a:ahLst/>
              <a:cxnLst/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/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/>
              <a:ahLst/>
              <a:cxnLst/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/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/>
              <a:ahLst/>
              <a:cxnLst/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/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/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/>
              <a:ahLst/>
              <a:cxnLst/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/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/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/>
              <a:ahLst/>
              <a:cxnLst/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/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/>
              <a:ahLst/>
              <a:cxnLst/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/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/>
              <a:ahLst/>
              <a:cxnLst/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/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/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/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/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/>
              <a:ahLst/>
              <a:cxnLst/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/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/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/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/>
              <a:ahLst/>
              <a:cxnLst/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/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/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/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/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/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/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/>
              <a:ahLst/>
              <a:cxnLst/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/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/>
              <a:ahLst/>
              <a:cxnLst/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/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/>
              <a:ahLst/>
              <a:cxnLst/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/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/>
              <a:ahLst/>
              <a:cxnLst/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/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/>
              <a:ahLst/>
              <a:cxnLst/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/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/>
              <a:ahLst/>
              <a:cxnLst/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/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/>
              <a:ahLst/>
              <a:cxnLst/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/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/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/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/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/>
              <a:ahLst/>
              <a:cxnLst/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/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/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/>
              <a:ahLst/>
              <a:cxnLst/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/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/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/>
              <a:ahLst/>
              <a:cxnLst/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/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/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/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/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/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/>
              <a:ahLst/>
              <a:cxnLst/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/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/>
              <a:ahLst/>
              <a:cxnLst/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/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/>
              <a:ahLst/>
              <a:cxnLst/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/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/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/>
              <a:ahLst/>
              <a:cxnLst/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773" y="754381"/>
            <a:ext cx="14451017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4773" y="2811780"/>
            <a:ext cx="14451017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60605" y="9573769"/>
            <a:ext cx="4268852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>
                <a:solidFill>
                  <a:schemeClr val="tx2"/>
                </a:solidFill>
              </a:defRPr>
            </a:lvl1pPr>
          </a:lstStyle>
          <a:p>
            <a:fld id="{0F082710-245A-48CB-A5F6-8BB1DF6AB298}" type="datetimeFigureOut">
              <a:rPr lang="en-US" dirty="0"/>
              <a:pPr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2632307" y="3139799"/>
            <a:ext cx="6236208" cy="62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67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186879" y="9573769"/>
            <a:ext cx="75149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>
                <a:solidFill>
                  <a:schemeClr val="tx2"/>
                </a:solidFill>
              </a:defRPr>
            </a:lvl1pPr>
          </a:lstStyle>
          <a:p>
            <a:fld id="{24578CCF-2EC4-44CB-A694-F6F6E59A398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9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64" userDrawn="1">
          <p15:clr>
            <a:srgbClr val="F26B43"/>
          </p15:clr>
        </p15:guide>
        <p15:guide id="2" pos="10188" userDrawn="1">
          <p15:clr>
            <a:srgbClr val="F26B43"/>
          </p15:clr>
        </p15:guide>
        <p15:guide id="3" pos="5580" userDrawn="1">
          <p15:clr>
            <a:srgbClr val="F26B43"/>
          </p15:clr>
        </p15:guide>
        <p15:guide id="4" orient="horz" pos="1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112647" y="2169876"/>
            <a:ext cx="12062707" cy="3364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50" b="1" dirty="0">
                <a:solidFill>
                  <a:srgbClr val="051D40"/>
                </a:solidFill>
                <a:latin typeface="Batang"/>
                <a:ea typeface="Arial Bold"/>
                <a:cs typeface="Arial Bold"/>
                <a:sym typeface="Arial Bold"/>
              </a:rPr>
              <a:t>Vision Language Model based </a:t>
            </a:r>
            <a:endParaRPr lang="en-US" sz="6350" b="1" dirty="0">
              <a:solidFill>
                <a:srgbClr val="051D40"/>
              </a:solidFill>
              <a:latin typeface="Batang"/>
              <a:ea typeface="Arial Bold"/>
              <a:cs typeface="Arial Bold"/>
            </a:endParaRPr>
          </a:p>
          <a:p>
            <a:pPr algn="ctr">
              <a:lnSpc>
                <a:spcPts val="8959"/>
              </a:lnSpc>
            </a:pPr>
            <a:r>
              <a:rPr lang="en-US" sz="6350" b="1" dirty="0">
                <a:solidFill>
                  <a:srgbClr val="051D40"/>
                </a:solidFill>
                <a:latin typeface="Batang"/>
                <a:ea typeface="Arial Bold"/>
                <a:cs typeface="Arial Bold"/>
                <a:sym typeface="Arial Bold"/>
              </a:rPr>
              <a:t>Out of Label Hazard Detection </a:t>
            </a:r>
            <a:endParaRPr lang="en-US" sz="6350" b="1" dirty="0">
              <a:solidFill>
                <a:srgbClr val="051D40"/>
              </a:solidFill>
              <a:latin typeface="Batang"/>
              <a:ea typeface="Arial Bold"/>
              <a:cs typeface="Arial Bold"/>
            </a:endParaRPr>
          </a:p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sz="6350" b="1" dirty="0">
                <a:solidFill>
                  <a:srgbClr val="051D40"/>
                </a:solidFill>
                <a:latin typeface="Batang"/>
                <a:ea typeface="Arial Bold"/>
                <a:cs typeface="Arial Bold"/>
                <a:sym typeface="Arial Bold"/>
              </a:rPr>
              <a:t>in Autonomous Driving</a:t>
            </a:r>
            <a:endParaRPr lang="en-US" sz="6350" b="1" dirty="0">
              <a:solidFill>
                <a:srgbClr val="051D40"/>
              </a:solidFill>
              <a:latin typeface="Batang"/>
              <a:ea typeface="Arial Bold"/>
              <a:cs typeface="Arial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430147" y="6786006"/>
            <a:ext cx="6508228" cy="3061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2400" dirty="0">
                <a:solidFill>
                  <a:srgbClr val="051D40"/>
                </a:solidFill>
                <a:latin typeface="Book Antiqua"/>
                <a:ea typeface="Montserrat"/>
                <a:cs typeface="Arial"/>
                <a:sym typeface="Montserrat"/>
              </a:rPr>
              <a:t>Team Members - </a:t>
            </a:r>
            <a:endParaRPr lang="en-US" sz="2400" dirty="0">
              <a:solidFill>
                <a:srgbClr val="051D40"/>
              </a:solidFill>
              <a:latin typeface="Book Antiqua"/>
              <a:ea typeface="Montserrat"/>
              <a:cs typeface="Arial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051D40"/>
                </a:solidFill>
                <a:latin typeface="Book Antiqua"/>
                <a:ea typeface="Montserrat"/>
                <a:cs typeface="Arial"/>
                <a:sym typeface="Montserrat"/>
              </a:rPr>
              <a:t>            Abhiram K Aravind(TKM22CS006)</a:t>
            </a:r>
            <a:endParaRPr lang="en-US" sz="2400" dirty="0">
              <a:solidFill>
                <a:srgbClr val="051D40"/>
              </a:solidFill>
              <a:latin typeface="Book Antiqua"/>
              <a:ea typeface="Montserrat"/>
              <a:cs typeface="Arial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051D40"/>
                </a:solidFill>
                <a:latin typeface="Book Antiqua"/>
                <a:ea typeface="Montserrat"/>
                <a:cs typeface="Arial"/>
                <a:sym typeface="Montserrat"/>
              </a:rPr>
              <a:t>            Ajay Suseel(TKM22CS016)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051D40"/>
                </a:solidFill>
                <a:latin typeface="Book Antiqua"/>
                <a:ea typeface="Montserrat"/>
                <a:cs typeface="Arial"/>
                <a:sym typeface="Montserrat"/>
              </a:rPr>
              <a:t> 	Kishan P K(TKM22CS088)</a:t>
            </a:r>
            <a:endParaRPr lang="en-US" sz="2400" dirty="0">
              <a:solidFill>
                <a:srgbClr val="051D40"/>
              </a:solidFill>
              <a:latin typeface="Book Antiqua"/>
              <a:ea typeface="Montserrat"/>
              <a:cs typeface="Arial"/>
            </a:endParaRP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051D40"/>
                </a:solidFill>
                <a:latin typeface="Book Antiqua"/>
                <a:ea typeface="Montserrat"/>
                <a:cs typeface="Arial"/>
                <a:sym typeface="Montserrat"/>
              </a:rPr>
              <a:t>	Pranav I B(TKM22CS114)</a:t>
            </a:r>
            <a:endParaRPr lang="en-US" sz="2400" dirty="0">
              <a:solidFill>
                <a:srgbClr val="051D40"/>
              </a:solidFill>
              <a:latin typeface="Book Antiqua"/>
              <a:ea typeface="Montserrat"/>
              <a:cs typeface="Arial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en-US" sz="2400" dirty="0">
              <a:solidFill>
                <a:srgbClr val="051D40"/>
              </a:solidFill>
              <a:latin typeface="Book Antiqua"/>
              <a:ea typeface="Montserrat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6A9C7F-ABD7-39E8-921D-DA26EAEA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7DBDD-DF9C-C428-A132-947517CF94EE}"/>
              </a:ext>
            </a:extLst>
          </p:cNvPr>
          <p:cNvSpPr txBox="1"/>
          <p:nvPr/>
        </p:nvSpPr>
        <p:spPr>
          <a:xfrm>
            <a:off x="13357679" y="6029994"/>
            <a:ext cx="3082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Group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4ABA-3CBD-8AD8-5E34-A66A33CCF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5FFCC0F-94C7-F9FA-AF89-C3211AA9CAA9}"/>
              </a:ext>
            </a:extLst>
          </p:cNvPr>
          <p:cNvSpPr txBox="1"/>
          <p:nvPr/>
        </p:nvSpPr>
        <p:spPr>
          <a:xfrm>
            <a:off x="4410754" y="1569940"/>
            <a:ext cx="9466491" cy="7400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051D40"/>
                </a:solidFill>
                <a:latin typeface="Batang"/>
                <a:cs typeface="Arial"/>
                <a:sym typeface="Montserrat Bold"/>
              </a:rPr>
              <a:t>System Architecture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2E8AAF-8B08-D654-05ED-559E4046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419320" y="9573769"/>
            <a:ext cx="510078" cy="547688"/>
          </a:xfrm>
        </p:spPr>
        <p:txBody>
          <a:bodyPr/>
          <a:lstStyle/>
          <a:p>
            <a:fld id="{24578CCF-2EC4-44CB-A694-F6F6E59A3985}" type="slidenum">
              <a:rPr lang="en-US" dirty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DB529-A6C3-CA1E-EEB5-F44365BE0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35" y="2720396"/>
            <a:ext cx="13081820" cy="1674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78176A-9107-C2A7-E923-8B3C1AFD8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06" y="5321115"/>
            <a:ext cx="13250677" cy="33293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530FEB-75EB-8852-462F-D1BFCA0B4E14}"/>
              </a:ext>
            </a:extLst>
          </p:cNvPr>
          <p:cNvSpPr txBox="1"/>
          <p:nvPr/>
        </p:nvSpPr>
        <p:spPr>
          <a:xfrm>
            <a:off x="1738618" y="8650439"/>
            <a:ext cx="53442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Figure : Architecture of GNN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9F265-4710-8B04-4283-49E3833FF9A2}"/>
              </a:ext>
            </a:extLst>
          </p:cNvPr>
          <p:cNvSpPr txBox="1"/>
          <p:nvPr/>
        </p:nvSpPr>
        <p:spPr>
          <a:xfrm>
            <a:off x="1961535" y="4536285"/>
            <a:ext cx="68727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Figure : Overall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22811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FDA924-6774-9B9A-4F8A-42A4C734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09BF1-2656-41AC-85E4-44B1584894C0}" type="datetime1">
              <a:rPr lang="en-US" smtClean="0"/>
              <a:t>5/27/2025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7618E-9BCB-D19E-2FE7-E8D2136B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69EF9FF-D403-C163-70CA-3838664AE65C}"/>
              </a:ext>
            </a:extLst>
          </p:cNvPr>
          <p:cNvSpPr txBox="1"/>
          <p:nvPr/>
        </p:nvSpPr>
        <p:spPr>
          <a:xfrm>
            <a:off x="4961090" y="1552242"/>
            <a:ext cx="7274437" cy="70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051D40"/>
                </a:solidFill>
                <a:latin typeface="Batang"/>
                <a:ea typeface="Montserrat Bold"/>
                <a:cs typeface="Arial"/>
                <a:sym typeface="Montserrat Bold"/>
              </a:rPr>
              <a:t>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C11CF-4DD9-809B-BF75-1D1CEBEC8357}"/>
              </a:ext>
            </a:extLst>
          </p:cNvPr>
          <p:cNvSpPr txBox="1"/>
          <p:nvPr/>
        </p:nvSpPr>
        <p:spPr>
          <a:xfrm>
            <a:off x="4026309" y="2986237"/>
            <a:ext cx="9144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051D40"/>
                </a:solidFill>
                <a:latin typeface="Book Antiqua" panose="02040602050305030304" pitchFamily="18" charset="0"/>
              </a:rPr>
              <a:t>DHPR(Driving Hazard Prediction and Reasoning) : </a:t>
            </a:r>
            <a:r>
              <a:rPr lang="en-US" sz="2600" dirty="0">
                <a:latin typeface="Book Antiqua" panose="02040602050305030304" pitchFamily="18" charset="0"/>
              </a:rPr>
              <a:t>10,000 single dashcam images, each captured in diverse driving scenarios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latin typeface="Book Antiqua" panose="02040602050305030304" pitchFamily="18" charset="0"/>
              </a:rPr>
              <a:t>Road Anomaly Dataset </a:t>
            </a:r>
            <a:r>
              <a:rPr lang="en-US" sz="2600" dirty="0">
                <a:latin typeface="Book Antiqua" panose="02040602050305030304" pitchFamily="18" charset="0"/>
              </a:rPr>
              <a:t>: Contains 1,126 real driving‐scene images representing anomalous driving scenarios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600" dirty="0"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latin typeface="Book Antiqua" panose="02040602050305030304" pitchFamily="18" charset="0"/>
              </a:rPr>
              <a:t>Custom Dataset Augmentation</a:t>
            </a:r>
            <a:r>
              <a:rPr lang="en-US" sz="2600" dirty="0">
                <a:latin typeface="Book Antiqua" panose="02040602050305030304" pitchFamily="18" charset="0"/>
              </a:rPr>
              <a:t>: Builds upon images from both DHPR and the Road Anomaly Dataset and incorporates self-annotated, hazard-aware captions to enhance contextual reasoning and model training.</a:t>
            </a:r>
            <a:endParaRPr lang="en-US" sz="2600" b="1" dirty="0">
              <a:solidFill>
                <a:srgbClr val="051D4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62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8B3B4-B1AB-8F10-C0F0-47AE74B9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97C78-4E3E-48D6-A4A1-794CF704BF85}" type="datetime1">
              <a:rPr/>
              <a:t>5/27/2025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B33BF4-5E84-8E0C-0F34-9A03D081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FC049-1280-B26B-95C7-048C7CA48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84" y="1970165"/>
            <a:ext cx="5430008" cy="2610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105D01-0349-4AFF-DC51-6DB456210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769" y="1970165"/>
            <a:ext cx="5401429" cy="2629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CE56B7-D07A-1D2B-99C8-6864FA770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69" y="4895973"/>
            <a:ext cx="5363323" cy="2648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13B87E-F42E-54B5-E31B-2748630BE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922" y="4895973"/>
            <a:ext cx="5410955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1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5FAF0-7A1B-0C24-ECD1-D70FB1518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A140FD1-BACE-6D36-889B-5E3E7E2AE520}"/>
              </a:ext>
            </a:extLst>
          </p:cNvPr>
          <p:cNvSpPr txBox="1"/>
          <p:nvPr/>
        </p:nvSpPr>
        <p:spPr>
          <a:xfrm>
            <a:off x="5506780" y="1478500"/>
            <a:ext cx="7274437" cy="70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b="1">
                <a:solidFill>
                  <a:srgbClr val="051D40"/>
                </a:solidFill>
                <a:latin typeface="Batang"/>
                <a:ea typeface="Montserrat Bold"/>
                <a:cs typeface="Arial"/>
              </a:rPr>
              <a:t>Data Preprocessing</a:t>
            </a:r>
            <a:endParaRPr lang="en-US" sz="4500" b="1">
              <a:solidFill>
                <a:srgbClr val="051D40"/>
              </a:solidFill>
              <a:latin typeface="Batang"/>
              <a:ea typeface="Montserrat Bold"/>
              <a:cs typeface="Arial"/>
              <a:sym typeface="Montserrat Bold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3854C-CEC3-B6DF-E4D1-C5BCFF8C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B2738-4D73-900B-9C7A-45BFDE0C392A}"/>
              </a:ext>
            </a:extLst>
          </p:cNvPr>
          <p:cNvSpPr txBox="1"/>
          <p:nvPr/>
        </p:nvSpPr>
        <p:spPr>
          <a:xfrm>
            <a:off x="1486800" y="3096358"/>
            <a:ext cx="15318000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800">
                <a:solidFill>
                  <a:srgbClr val="051D40"/>
                </a:solidFill>
                <a:ea typeface="+mn-lt"/>
                <a:cs typeface="+mn-lt"/>
              </a:rPr>
              <a:t>The DHPR and Road Anomaly datasets provide a wide range of normal and hazardous driving scenarios.</a:t>
            </a:r>
          </a:p>
          <a:p>
            <a:pPr>
              <a:buFont typeface="Arial"/>
              <a:buChar char="•"/>
            </a:pPr>
            <a:endParaRPr lang="en-US" sz="2800">
              <a:solidFill>
                <a:srgbClr val="051D4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51D40"/>
                </a:solidFill>
                <a:ea typeface="+mn-lt"/>
                <a:cs typeface="+mn-lt"/>
              </a:rPr>
              <a:t>Currently, there is no dataset available that includes captions specifically tailored to describe potential hazards in autonomous driving contexts.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800">
              <a:solidFill>
                <a:srgbClr val="051D4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51D40"/>
                </a:solidFill>
                <a:ea typeface="+mn-lt"/>
                <a:cs typeface="+mn-lt"/>
              </a:rPr>
              <a:t>To address this, we fine-tune BLIP to generate captions that are focused on identifying and describing hazards in driving scenes.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800">
              <a:solidFill>
                <a:srgbClr val="051D4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51D40"/>
                </a:solidFill>
                <a:ea typeface="+mn-lt"/>
                <a:cs typeface="+mn-lt"/>
              </a:rPr>
              <a:t>Hazard-aware captions are automatically generated using structured prompt templates designed to emphasize risk factors and safety-relevant elements.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2800">
              <a:solidFill>
                <a:srgbClr val="051D4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>
                <a:solidFill>
                  <a:srgbClr val="051D40"/>
                </a:solidFill>
                <a:ea typeface="+mn-lt"/>
                <a:cs typeface="+mn-lt"/>
              </a:rPr>
              <a:t>A process of random manual verification is applied to ensure the accuracy and relevance of the generated captions</a:t>
            </a:r>
            <a:endParaRPr lang="en-US">
              <a:ea typeface="+mn-lt"/>
              <a:cs typeface="+mn-lt"/>
            </a:endParaRPr>
          </a:p>
          <a:p>
            <a:pPr marL="287655" indent="-285750">
              <a:spcAft>
                <a:spcPts val="1200"/>
              </a:spcAft>
              <a:buFont typeface="Arial"/>
              <a:buChar char="•"/>
            </a:pPr>
            <a:endParaRPr lang="en-US" sz="2800">
              <a:solidFill>
                <a:srgbClr val="051D4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92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55478D-A4AE-AF2B-BDD3-A3479BE18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E10AB-5071-4243-9C1C-0567407B813C}" type="datetime1">
              <a:rPr lang="en-US" smtClean="0"/>
              <a:t>5/27/2025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446C78-888E-B5B8-F0D2-DD4392F2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FD991-937D-934C-4287-B49CF95D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35" y="1825379"/>
            <a:ext cx="5344271" cy="268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4A2045-4BCA-DF3D-C9C9-D7F6B1CEB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960" y="1868247"/>
            <a:ext cx="5382376" cy="2600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5FD620-AB63-E106-7FF3-301E7A882DE2}"/>
              </a:ext>
            </a:extLst>
          </p:cNvPr>
          <p:cNvSpPr txBox="1"/>
          <p:nvPr/>
        </p:nvSpPr>
        <p:spPr>
          <a:xfrm>
            <a:off x="2165335" y="4820334"/>
            <a:ext cx="53442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Ground Truth</a:t>
            </a:r>
            <a:r>
              <a:rPr lang="en-US" dirty="0"/>
              <a:t>: Straight residential street, daytime, good visibility, with a person sitting on the wall to the left at a near distance.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216A1-F42A-DACE-4A1E-59B442FEA0A3}"/>
              </a:ext>
            </a:extLst>
          </p:cNvPr>
          <p:cNvSpPr txBox="1"/>
          <p:nvPr/>
        </p:nvSpPr>
        <p:spPr>
          <a:xfrm>
            <a:off x="9667960" y="4681835"/>
            <a:ext cx="53442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Ground Truth</a:t>
            </a:r>
            <a:r>
              <a:rPr lang="en-US" dirty="0"/>
              <a:t>: </a:t>
            </a:r>
            <a:r>
              <a:rPr lang="en-US" dirty="0" err="1"/>
              <a:t>traight</a:t>
            </a:r>
            <a:r>
              <a:rPr lang="en-US" dirty="0"/>
              <a:t> road at night with poor visibility, several animals are crossing from the right at a near distance and one is on the left side of the road</a:t>
            </a:r>
          </a:p>
        </p:txBody>
      </p:sp>
    </p:spTree>
    <p:extLst>
      <p:ext uri="{BB962C8B-B14F-4D97-AF65-F5344CB8AC3E}">
        <p14:creationId xmlns:p14="http://schemas.microsoft.com/office/powerpoint/2010/main" val="214762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84D5A-BA36-9547-BAEB-A555DA21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FE15-DC42-4E06-8769-84509785D609}" type="datetime1">
              <a:rPr/>
              <a:t>5/27/2025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4632B6-0801-CA2A-5F0B-8F9C1E05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15</a:t>
            </a:fld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977A4C10-8AF4-6A69-6394-3111FBEFB3B3}"/>
              </a:ext>
            </a:extLst>
          </p:cNvPr>
          <p:cNvSpPr txBox="1"/>
          <p:nvPr/>
        </p:nvSpPr>
        <p:spPr>
          <a:xfrm>
            <a:off x="5506780" y="1265140"/>
            <a:ext cx="7274437" cy="70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en-US" sz="4500" b="1">
                <a:solidFill>
                  <a:srgbClr val="051D40"/>
                </a:solidFill>
                <a:latin typeface="Batang"/>
                <a:ea typeface="Montserrat Bold"/>
                <a:cs typeface="Arial"/>
                <a:sym typeface="Montserrat Bold"/>
              </a:rPr>
              <a:t>Implementation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2BB3A43-E38F-4941-9413-F31C43211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0235" y="2358729"/>
            <a:ext cx="16040099" cy="667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b="1">
                <a:solidFill>
                  <a:srgbClr val="051D40"/>
                </a:solidFill>
                <a:latin typeface="Times New Roman"/>
                <a:ea typeface="+mn-lt"/>
                <a:cs typeface="+mn-lt"/>
              </a:rPr>
              <a:t>Caption Generation (BLIP Fine-Tuning)</a:t>
            </a:r>
            <a:endParaRPr lang="en-US" sz="3200">
              <a:latin typeface="Times New Roman"/>
              <a:cs typeface="Times New Roman"/>
            </a:endParaRPr>
          </a:p>
          <a:p>
            <a:pPr algn="just"/>
            <a:endParaRPr lang="en-US" sz="2800" b="1">
              <a:solidFill>
                <a:srgbClr val="051D40"/>
              </a:solidFill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800">
                <a:solidFill>
                  <a:srgbClr val="051D40"/>
                </a:solidFill>
                <a:latin typeface="Times New Roman"/>
                <a:ea typeface="+mn-lt"/>
                <a:cs typeface="+mn-lt"/>
              </a:rPr>
              <a:t>Model: </a:t>
            </a:r>
            <a:r>
              <a:rPr lang="en-US" sz="2800" err="1">
                <a:solidFill>
                  <a:srgbClr val="051D40"/>
                </a:solidFill>
                <a:latin typeface="Times New Roman"/>
                <a:cs typeface="Times New Roman"/>
              </a:rPr>
              <a:t>BlipForConditionalGeneration</a:t>
            </a:r>
            <a:r>
              <a:rPr lang="en-US" sz="2800">
                <a:solidFill>
                  <a:srgbClr val="051D40"/>
                </a:solidFill>
                <a:latin typeface="Times New Roman"/>
                <a:ea typeface="+mn-lt"/>
                <a:cs typeface="+mn-lt"/>
              </a:rPr>
              <a:t> (</a:t>
            </a:r>
            <a:r>
              <a:rPr lang="en-US" sz="2800" err="1">
                <a:solidFill>
                  <a:srgbClr val="051D40"/>
                </a:solidFill>
                <a:latin typeface="Times New Roman"/>
                <a:ea typeface="+mn-lt"/>
                <a:cs typeface="+mn-lt"/>
              </a:rPr>
              <a:t>HuggingFace</a:t>
            </a:r>
            <a:r>
              <a:rPr lang="en-US" sz="2800">
                <a:solidFill>
                  <a:srgbClr val="051D40"/>
                </a:solidFill>
                <a:latin typeface="Times New Roman"/>
                <a:ea typeface="+mn-lt"/>
                <a:cs typeface="+mn-lt"/>
              </a:rPr>
              <a:t>)</a:t>
            </a:r>
            <a:endParaRPr lang="en-US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800">
                <a:solidFill>
                  <a:srgbClr val="051D40"/>
                </a:solidFill>
                <a:latin typeface="Times New Roman"/>
                <a:ea typeface="+mn-lt"/>
                <a:cs typeface="+mn-lt"/>
              </a:rPr>
              <a:t>Processor: </a:t>
            </a:r>
            <a:r>
              <a:rPr lang="en-US" sz="2800" err="1">
                <a:solidFill>
                  <a:srgbClr val="051D40"/>
                </a:solidFill>
                <a:latin typeface="Times New Roman"/>
                <a:cs typeface="Times New Roman"/>
              </a:rPr>
              <a:t>BlipProcessor</a:t>
            </a:r>
            <a:endParaRPr lang="en-US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800">
                <a:solidFill>
                  <a:srgbClr val="051D40"/>
                </a:solidFill>
                <a:latin typeface="Times New Roman"/>
                <a:ea typeface="+mn-lt"/>
                <a:cs typeface="+mn-lt"/>
              </a:rPr>
              <a:t>Loss: Cross-entropy</a:t>
            </a:r>
            <a:endParaRPr lang="en-US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800">
                <a:solidFill>
                  <a:srgbClr val="051D40"/>
                </a:solidFill>
                <a:latin typeface="Times New Roman"/>
                <a:ea typeface="+mn-lt"/>
                <a:cs typeface="+mn-lt"/>
              </a:rPr>
              <a:t>Optimizer: </a:t>
            </a:r>
            <a:r>
              <a:rPr lang="en-US" sz="2800" err="1">
                <a:solidFill>
                  <a:srgbClr val="051D40"/>
                </a:solidFill>
                <a:latin typeface="Times New Roman"/>
                <a:ea typeface="+mn-lt"/>
                <a:cs typeface="+mn-lt"/>
              </a:rPr>
              <a:t>AdamW</a:t>
            </a:r>
            <a:r>
              <a:rPr lang="en-US" sz="2800">
                <a:solidFill>
                  <a:srgbClr val="051D40"/>
                </a:solidFill>
                <a:latin typeface="Times New Roman"/>
                <a:ea typeface="+mn-lt"/>
                <a:cs typeface="+mn-lt"/>
              </a:rPr>
              <a:t>, LR = 5e-5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800">
                <a:solidFill>
                  <a:srgbClr val="051D40"/>
                </a:solidFill>
                <a:latin typeface="Times New Roman"/>
                <a:ea typeface="+mn-lt"/>
                <a:cs typeface="+mn-lt"/>
              </a:rPr>
              <a:t>Freezing: Vision embeddings + first 6 encoder layers</a:t>
            </a:r>
            <a:endParaRPr lang="en-US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800">
                <a:solidFill>
                  <a:srgbClr val="051D40"/>
                </a:solidFill>
                <a:latin typeface="Times New Roman"/>
                <a:ea typeface="+mn-lt"/>
                <a:cs typeface="+mn-lt"/>
              </a:rPr>
              <a:t>Framework: </a:t>
            </a:r>
            <a:r>
              <a:rPr lang="en-US" sz="2800" err="1">
                <a:solidFill>
                  <a:srgbClr val="051D40"/>
                </a:solidFill>
                <a:latin typeface="Times New Roman"/>
                <a:ea typeface="+mn-lt"/>
                <a:cs typeface="+mn-lt"/>
              </a:rPr>
              <a:t>PyTorch</a:t>
            </a:r>
            <a:r>
              <a:rPr lang="en-US" sz="2800">
                <a:solidFill>
                  <a:srgbClr val="051D40"/>
                </a:solidFill>
                <a:latin typeface="Times New Roman"/>
                <a:ea typeface="+mn-lt"/>
                <a:cs typeface="+mn-lt"/>
              </a:rPr>
              <a:t> Lightning (GPU-accelerated)</a:t>
            </a:r>
            <a:endParaRPr lang="en-US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800">
                <a:solidFill>
                  <a:srgbClr val="051D40"/>
                </a:solidFill>
                <a:latin typeface="Times New Roman"/>
                <a:ea typeface="+mn-lt"/>
                <a:cs typeface="+mn-lt"/>
              </a:rPr>
              <a:t>Epochs:3</a:t>
            </a:r>
          </a:p>
          <a:p>
            <a:pPr marL="285750" indent="-285750" algn="just">
              <a:buFont typeface="Arial"/>
              <a:buChar char="•"/>
            </a:pPr>
            <a:endParaRPr lang="en-US" sz="2800">
              <a:solidFill>
                <a:srgbClr val="051D40"/>
              </a:solidFill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3200" b="1">
                <a:solidFill>
                  <a:srgbClr val="051D40"/>
                </a:solidFill>
                <a:latin typeface="Times New Roman"/>
                <a:ea typeface="+mn-lt"/>
                <a:cs typeface="+mn-lt"/>
              </a:rPr>
              <a:t>Feature Extraction &amp; Reasoning</a:t>
            </a:r>
            <a:endParaRPr lang="en-US" sz="3200" b="1">
              <a:solidFill>
                <a:srgbClr val="051D40"/>
              </a:solidFill>
              <a:latin typeface="Times New Roman"/>
              <a:cs typeface="Times New Roman"/>
            </a:endParaRPr>
          </a:p>
          <a:p>
            <a:pPr algn="just"/>
            <a:endParaRPr lang="en-US" sz="2800" b="1">
              <a:solidFill>
                <a:srgbClr val="051D40"/>
              </a:solidFill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800" b="1">
                <a:solidFill>
                  <a:srgbClr val="051D40"/>
                </a:solidFill>
                <a:latin typeface="Times New Roman"/>
                <a:ea typeface="+mn-lt"/>
                <a:cs typeface="+mn-lt"/>
              </a:rPr>
              <a:t>Keyword Matching</a:t>
            </a:r>
            <a:r>
              <a:rPr lang="en-US" sz="2800">
                <a:solidFill>
                  <a:srgbClr val="051D40"/>
                </a:solidFill>
                <a:latin typeface="Times New Roman"/>
                <a:ea typeface="+mn-lt"/>
                <a:cs typeface="+mn-lt"/>
              </a:rPr>
              <a:t>: Weighted scores via severity-based keyword lists</a:t>
            </a:r>
            <a:endParaRPr lang="en-US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800" b="1">
                <a:solidFill>
                  <a:srgbClr val="051D40"/>
                </a:solidFill>
                <a:latin typeface="Times New Roman"/>
                <a:ea typeface="+mn-lt"/>
                <a:cs typeface="+mn-lt"/>
              </a:rPr>
              <a:t>Graph Context</a:t>
            </a:r>
            <a:r>
              <a:rPr lang="en-US" sz="2800">
                <a:solidFill>
                  <a:srgbClr val="051D40"/>
                </a:solidFill>
                <a:latin typeface="Times New Roman"/>
                <a:ea typeface="+mn-lt"/>
                <a:cs typeface="+mn-lt"/>
              </a:rPr>
              <a:t>: Triplets mapped to a knowledge graph; scored via centrality/connectivity</a:t>
            </a:r>
            <a:endParaRPr lang="en-US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800" b="1">
                <a:solidFill>
                  <a:srgbClr val="051D40"/>
                </a:solidFill>
                <a:latin typeface="Times New Roman"/>
                <a:ea typeface="+mn-lt"/>
                <a:cs typeface="+mn-lt"/>
              </a:rPr>
              <a:t>Semantic Similarity</a:t>
            </a:r>
            <a:r>
              <a:rPr lang="en-US" sz="2800">
                <a:solidFill>
                  <a:srgbClr val="051D40"/>
                </a:solidFill>
                <a:latin typeface="Times New Roman"/>
                <a:ea typeface="+mn-lt"/>
                <a:cs typeface="+mn-lt"/>
              </a:rPr>
              <a:t>: Caption embeddings vs. hazard phrases (sentence-transformers)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7324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32A4B-3C6A-9D6A-937C-7CFB5163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E0767-A46E-49FC-A397-E134DF09D9E6}" type="datetime1">
              <a:rPr/>
              <a:t>5/27/2025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A4193D-ECD5-EF32-C92E-70C881C8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93899-B4D0-9589-B40A-9AFE167E5EC7}"/>
              </a:ext>
            </a:extLst>
          </p:cNvPr>
          <p:cNvSpPr txBox="1"/>
          <p:nvPr/>
        </p:nvSpPr>
        <p:spPr>
          <a:xfrm>
            <a:off x="1962148" y="3006090"/>
            <a:ext cx="14363700" cy="51069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rgbClr val="051D40"/>
                </a:solidFill>
                <a:latin typeface="Book Antiqua"/>
                <a:cs typeface="Times New Roman"/>
              </a:rPr>
              <a:t>Hazard </a:t>
            </a:r>
            <a:r>
              <a:rPr lang="en-US" sz="3600" b="1">
                <a:solidFill>
                  <a:srgbClr val="051D40"/>
                </a:solidFill>
                <a:latin typeface="Book Antiqua"/>
                <a:cs typeface="Times New Roman"/>
              </a:rPr>
              <a:t>Classification</a:t>
            </a:r>
            <a:r>
              <a:rPr lang="en-US" sz="3200" b="1">
                <a:solidFill>
                  <a:srgbClr val="051D40"/>
                </a:solidFill>
                <a:latin typeface="Book Antiqua"/>
                <a:cs typeface="Times New Roman"/>
              </a:rPr>
              <a:t> (GNN)</a:t>
            </a:r>
          </a:p>
          <a:p>
            <a:pPr>
              <a:lnSpc>
                <a:spcPct val="150000"/>
              </a:lnSpc>
            </a:pPr>
            <a:endParaRPr lang="en-US" sz="2800" b="1">
              <a:solidFill>
                <a:srgbClr val="051D40"/>
              </a:solidFill>
              <a:latin typeface="Book Antiqua" panose="02040602050305030304" pitchFamily="18" charset="0"/>
              <a:cs typeface="Times New Roman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800">
                <a:solidFill>
                  <a:srgbClr val="051D40"/>
                </a:solidFill>
                <a:latin typeface="Book Antiqua"/>
                <a:cs typeface="Times New Roman"/>
              </a:rPr>
              <a:t>Model: 3-layer </a:t>
            </a:r>
            <a:r>
              <a:rPr lang="en-US" sz="2800" err="1">
                <a:solidFill>
                  <a:srgbClr val="051D40"/>
                </a:solidFill>
                <a:latin typeface="Book Antiqua"/>
                <a:cs typeface="Times New Roman"/>
              </a:rPr>
              <a:t>GraphSAGE</a:t>
            </a:r>
            <a:r>
              <a:rPr lang="en-US" sz="2800">
                <a:solidFill>
                  <a:srgbClr val="051D40"/>
                </a:solidFill>
                <a:latin typeface="Book Antiqua"/>
                <a:cs typeface="Times New Roman"/>
              </a:rPr>
              <a:t> + Attention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800">
                <a:solidFill>
                  <a:srgbClr val="051D40"/>
                </a:solidFill>
                <a:latin typeface="Book Antiqua"/>
                <a:cs typeface="Times New Roman"/>
              </a:rPr>
              <a:t>Features: GNN output (128D) + heuristic vector (9D)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800">
                <a:solidFill>
                  <a:srgbClr val="051D40"/>
                </a:solidFill>
                <a:latin typeface="Book Antiqua"/>
                <a:cs typeface="Times New Roman"/>
              </a:rPr>
              <a:t>Classifier: MLP → </a:t>
            </a:r>
            <a:r>
              <a:rPr lang="en-US" sz="2800" err="1">
                <a:solidFill>
                  <a:srgbClr val="051D40"/>
                </a:solidFill>
                <a:latin typeface="Book Antiqua"/>
                <a:cs typeface="Times New Roman"/>
              </a:rPr>
              <a:t>LayerNorm</a:t>
            </a:r>
            <a:r>
              <a:rPr lang="en-US" sz="2800">
                <a:solidFill>
                  <a:srgbClr val="051D40"/>
                </a:solidFill>
                <a:latin typeface="Book Antiqua"/>
                <a:cs typeface="Times New Roman"/>
              </a:rPr>
              <a:t> → ReLU → Dropout → Output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800">
                <a:solidFill>
                  <a:srgbClr val="051D40"/>
                </a:solidFill>
                <a:latin typeface="Book Antiqua"/>
                <a:cs typeface="Times New Roman"/>
              </a:rPr>
              <a:t>Output: 3-class hazard prediction (Low/Medium/High)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800">
                <a:solidFill>
                  <a:srgbClr val="051D40"/>
                </a:solidFill>
                <a:latin typeface="Book Antiqua"/>
                <a:cs typeface="Times New Roman"/>
              </a:rPr>
              <a:t>Loss: Cross-entropy, Optimizer: </a:t>
            </a:r>
            <a:r>
              <a:rPr lang="en-US" sz="2800" err="1">
                <a:solidFill>
                  <a:srgbClr val="051D40"/>
                </a:solidFill>
                <a:latin typeface="Book Antiqua"/>
                <a:cs typeface="Times New Roman"/>
              </a:rPr>
              <a:t>AdamW</a:t>
            </a:r>
            <a:endParaRPr lang="en-US" sz="2800">
              <a:solidFill>
                <a:srgbClr val="051D40"/>
              </a:solidFill>
              <a:latin typeface="Book Antiqua"/>
              <a:cs typeface="Times New Roman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800">
                <a:solidFill>
                  <a:srgbClr val="051D40"/>
                </a:solidFill>
                <a:latin typeface="Book Antiqua"/>
                <a:cs typeface="Times New Roman"/>
              </a:rPr>
              <a:t>Epochs:30</a:t>
            </a:r>
            <a:endParaRPr lang="en-US" sz="2800">
              <a:solidFill>
                <a:srgbClr val="051D40"/>
              </a:solidFill>
              <a:latin typeface="Book Antiqua" panose="02040602050305030304" pitchFamily="18" charset="0"/>
              <a:cs typeface="Times New Roman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A9A1497-E4FF-43A6-B5DB-D5C91ED79521}"/>
              </a:ext>
            </a:extLst>
          </p:cNvPr>
          <p:cNvSpPr txBox="1"/>
          <p:nvPr/>
        </p:nvSpPr>
        <p:spPr>
          <a:xfrm>
            <a:off x="5506780" y="1265140"/>
            <a:ext cx="7274437" cy="70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en-US" sz="4500" b="1">
                <a:solidFill>
                  <a:srgbClr val="051D40"/>
                </a:solidFill>
                <a:latin typeface="Batang"/>
                <a:ea typeface="Montserrat Bold"/>
                <a:cs typeface="Arial"/>
                <a:sym typeface="Montserrat Bold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11845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06780" y="1478500"/>
            <a:ext cx="7274437" cy="70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b="1">
                <a:solidFill>
                  <a:srgbClr val="051D40"/>
                </a:solidFill>
                <a:latin typeface="Batang"/>
                <a:ea typeface="Montserrat Bold"/>
                <a:cs typeface="Arial"/>
              </a:rPr>
              <a:t>Testing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66E4A-41AF-0449-D2C4-1F04738C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B9843-FC76-3167-E5F6-F1867DA7C2E1}"/>
              </a:ext>
            </a:extLst>
          </p:cNvPr>
          <p:cNvSpPr txBox="1"/>
          <p:nvPr/>
        </p:nvSpPr>
        <p:spPr>
          <a:xfrm>
            <a:off x="9864196" y="2875981"/>
            <a:ext cx="6894285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b="1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Metrics</a:t>
            </a:r>
            <a:r>
              <a:rPr lang="en-IN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:</a:t>
            </a:r>
            <a:endParaRPr lang="en-US" sz="2800">
              <a:solidFill>
                <a:srgbClr val="051D40"/>
              </a:solidFill>
              <a:latin typeface="Book Antiqua" panose="02040602050305030304" pitchFamily="18" charset="0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IN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Captions: BLEU, ROUGE, METEOR</a:t>
            </a:r>
          </a:p>
          <a:p>
            <a:pPr marL="285750" indent="-285750">
              <a:buFont typeface="Arial"/>
              <a:buChar char="•"/>
            </a:pPr>
            <a:r>
              <a:rPr lang="en-IN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Classification: Accuracy, Precision, Recall, F1-score</a:t>
            </a:r>
          </a:p>
          <a:p>
            <a:endParaRPr lang="en-IN" sz="2800" b="1">
              <a:solidFill>
                <a:srgbClr val="051D40"/>
              </a:solidFill>
              <a:latin typeface="Book Antiqua" panose="02040602050305030304" pitchFamily="18" charset="0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FE137-4B49-4482-CE9F-6EADDC9B92F4}"/>
              </a:ext>
            </a:extLst>
          </p:cNvPr>
          <p:cNvSpPr txBox="1"/>
          <p:nvPr/>
        </p:nvSpPr>
        <p:spPr>
          <a:xfrm>
            <a:off x="1433904" y="2875981"/>
            <a:ext cx="7512126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800" b="1">
                <a:solidFill>
                  <a:srgbClr val="051D40"/>
                </a:solidFill>
                <a:latin typeface="Book Antiqua" panose="02040602050305030304" pitchFamily="18" charset="0"/>
              </a:rPr>
              <a:t>Test Cases</a:t>
            </a:r>
          </a:p>
          <a:p>
            <a:pPr marL="285750" indent="-285750">
              <a:buFont typeface="Arial"/>
              <a:buChar char="•"/>
            </a:pPr>
            <a:r>
              <a:rPr lang="en-IN" sz="2800" b="1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Functional Testing</a:t>
            </a:r>
            <a:r>
              <a:rPr lang="en-IN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:</a:t>
            </a:r>
            <a:br>
              <a:rPr lang="en-IN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</a:br>
            <a:r>
              <a:rPr lang="en-IN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 Validate each module (BLIP, keyword, GNN, classifier)</a:t>
            </a:r>
            <a:endParaRPr lang="en-IN" sz="2800">
              <a:solidFill>
                <a:srgbClr val="051D40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IN" sz="2800" b="1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Performance Testing</a:t>
            </a:r>
            <a:r>
              <a:rPr lang="en-IN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:</a:t>
            </a:r>
            <a:br>
              <a:rPr lang="en-IN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</a:br>
            <a:r>
              <a:rPr lang="en-IN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 Real-time classification on varied hazard scenes</a:t>
            </a:r>
            <a:endParaRPr lang="en-IN" sz="2800">
              <a:solidFill>
                <a:srgbClr val="051D40"/>
              </a:solidFill>
              <a:latin typeface="Book Antiqua" panose="02040602050305030304" pitchFamily="18" charset="0"/>
            </a:endParaRPr>
          </a:p>
          <a:p>
            <a:pPr marL="285750" indent="-285750">
              <a:buFont typeface="Arial"/>
              <a:buChar char="•"/>
            </a:pPr>
            <a:r>
              <a:rPr lang="en-IN" sz="2800" b="1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Caption Evaluation</a:t>
            </a:r>
            <a:r>
              <a:rPr lang="en-IN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:</a:t>
            </a:r>
            <a:endParaRPr lang="en-IN" sz="2800">
              <a:solidFill>
                <a:srgbClr val="051D40"/>
              </a:solidFill>
              <a:latin typeface="Book Antiqua" panose="02040602050305030304" pitchFamily="18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IN" sz="2800" i="1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BLEU</a:t>
            </a:r>
            <a:r>
              <a:rPr lang="en-IN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: N-gram precision</a:t>
            </a:r>
            <a:endParaRPr lang="en-IN" sz="2800">
              <a:solidFill>
                <a:srgbClr val="051D40"/>
              </a:solidFill>
              <a:latin typeface="Book Antiqua" panose="02040602050305030304" pitchFamily="18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IN" sz="2800" i="1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ROUGE</a:t>
            </a:r>
            <a:r>
              <a:rPr lang="en-IN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: Recall-based overlap</a:t>
            </a:r>
            <a:endParaRPr lang="en-IN" sz="2800">
              <a:solidFill>
                <a:srgbClr val="051D40"/>
              </a:solidFill>
              <a:latin typeface="Book Antiqua" panose="02040602050305030304" pitchFamily="18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IN" sz="2800" i="1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METEOR</a:t>
            </a:r>
            <a:r>
              <a:rPr lang="en-IN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: Synonyms + word order matching</a:t>
            </a:r>
            <a:endParaRPr lang="en-IN" sz="2800">
              <a:solidFill>
                <a:srgbClr val="051D40"/>
              </a:solidFill>
              <a:latin typeface="Book Antiqua" panose="02040602050305030304" pitchFamily="18" charset="0"/>
            </a:endParaRPr>
          </a:p>
          <a:p>
            <a:endParaRPr lang="en-IN" sz="2800" b="1">
              <a:solidFill>
                <a:srgbClr val="051D40"/>
              </a:solidFill>
              <a:latin typeface="Book Antiqua" panose="02040602050305030304" pitchFamily="18" charset="0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437693-DA86-B2BF-7B71-B84244B9C38B}"/>
              </a:ext>
            </a:extLst>
          </p:cNvPr>
          <p:cNvSpPr txBox="1"/>
          <p:nvPr/>
        </p:nvSpPr>
        <p:spPr>
          <a:xfrm>
            <a:off x="10214976" y="5431598"/>
            <a:ext cx="581750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051D40"/>
                </a:solidFill>
                <a:latin typeface="Book Antiqua"/>
              </a:rPr>
              <a:t>Test Data</a:t>
            </a:r>
          </a:p>
          <a:p>
            <a:pPr marL="228600" indent="-228600">
              <a:buFont typeface=""/>
              <a:buChar char="•"/>
            </a:pPr>
            <a:r>
              <a:rPr lang="en-US" sz="2800">
                <a:solidFill>
                  <a:srgbClr val="051D40"/>
                </a:solidFill>
                <a:latin typeface="Book Antiqua"/>
              </a:rPr>
              <a:t>Diverse real driving scenarios</a:t>
            </a:r>
          </a:p>
          <a:p>
            <a:pPr marL="228600" indent="-228600">
              <a:buFont typeface=""/>
              <a:buChar char="•"/>
            </a:pPr>
            <a:r>
              <a:rPr lang="en-US" sz="2800">
                <a:solidFill>
                  <a:srgbClr val="051D40"/>
                </a:solidFill>
                <a:latin typeface="Book Antiqua"/>
              </a:rPr>
              <a:t>Hazards: potholes, debris, construction, etc.</a:t>
            </a:r>
          </a:p>
          <a:p>
            <a:pPr marL="228600" indent="-228600">
              <a:buFont typeface=""/>
              <a:buChar char="•"/>
            </a:pPr>
            <a:r>
              <a:rPr lang="en-US" sz="2800">
                <a:solidFill>
                  <a:srgbClr val="051D40"/>
                </a:solidFill>
                <a:latin typeface="Book Antiqua"/>
              </a:rPr>
              <a:t>Includes edge cases unseen during training</a:t>
            </a:r>
          </a:p>
        </p:txBody>
      </p:sp>
    </p:spTree>
    <p:extLst>
      <p:ext uri="{BB962C8B-B14F-4D97-AF65-F5344CB8AC3E}">
        <p14:creationId xmlns:p14="http://schemas.microsoft.com/office/powerpoint/2010/main" val="111292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D95832-F099-5056-E459-9A2CF38D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416A9-D8A1-45E0-97B6-039BE885FAD2}" type="datetime1">
              <a:rPr/>
              <a:t>5/27/2025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954CAB-2A07-0D84-DD36-5615DDDE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18</a:t>
            </a:fld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5A85539-CB49-69C1-3369-052E44FCDF3A}"/>
              </a:ext>
            </a:extLst>
          </p:cNvPr>
          <p:cNvSpPr txBox="1"/>
          <p:nvPr/>
        </p:nvSpPr>
        <p:spPr>
          <a:xfrm>
            <a:off x="5506780" y="1478500"/>
            <a:ext cx="7274437" cy="70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051D40"/>
                </a:solidFill>
                <a:latin typeface="Batang"/>
                <a:ea typeface="Montserrat Bold"/>
                <a:cs typeface="Arial"/>
                <a:sym typeface="Montserrat Bold"/>
              </a:rPr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2C93C-FE31-FCBD-545F-1E5F13C89A7B}"/>
              </a:ext>
            </a:extLst>
          </p:cNvPr>
          <p:cNvSpPr txBox="1"/>
          <p:nvPr/>
        </p:nvSpPr>
        <p:spPr>
          <a:xfrm>
            <a:off x="1822076" y="2578474"/>
            <a:ext cx="40605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51D40"/>
                </a:solidFill>
                <a:latin typeface="Book Antiqua" panose="02040602050305030304" pitchFamily="18" charset="0"/>
              </a:rPr>
              <a:t>Caption Generation</a:t>
            </a:r>
            <a:r>
              <a:rPr lang="en-US" sz="2800" dirty="0">
                <a:solidFill>
                  <a:srgbClr val="051D40"/>
                </a:solidFill>
                <a:latin typeface="Book Antiqua" panose="02040602050305030304" pitchFamily="18" charset="0"/>
                <a:cs typeface="Times New Roman"/>
              </a:rPr>
              <a:t> </a:t>
            </a:r>
            <a:endParaRPr lang="en-US" sz="2800" dirty="0">
              <a:solidFill>
                <a:srgbClr val="051D40"/>
              </a:solidFill>
              <a:latin typeface="Book Antiqua" panose="0204060205030503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79D453-DE7C-2AB0-F91F-52CB0EB0A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525" y="3278413"/>
            <a:ext cx="7163800" cy="26387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C542CB-F934-6476-86EB-18EEAE4EF1AB}"/>
              </a:ext>
            </a:extLst>
          </p:cNvPr>
          <p:cNvSpPr txBox="1"/>
          <p:nvPr/>
        </p:nvSpPr>
        <p:spPr>
          <a:xfrm>
            <a:off x="1668525" y="6283062"/>
            <a:ext cx="7163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Caption</a:t>
            </a:r>
            <a:r>
              <a:rPr lang="en-US" dirty="0"/>
              <a:t>: straight highway, daytime, good visibility, with a vehicle moderately distant ahead. </a:t>
            </a:r>
          </a:p>
          <a:p>
            <a:r>
              <a:rPr lang="en-US" b="1" dirty="0"/>
              <a:t>Ground Truth</a:t>
            </a:r>
            <a:r>
              <a:rPr lang="en-US" dirty="0"/>
              <a:t>: Straight highway, daytime, moderate visibility, vehicles are moderately distant ahead.</a:t>
            </a:r>
          </a:p>
          <a:p>
            <a:r>
              <a:rPr lang="en-US" dirty="0"/>
              <a:t> </a:t>
            </a:r>
            <a:r>
              <a:rPr lang="en-US" b="1" dirty="0"/>
              <a:t>BLEU</a:t>
            </a:r>
            <a:r>
              <a:rPr lang="en-US" dirty="0"/>
              <a:t>: 0.1228 </a:t>
            </a:r>
            <a:r>
              <a:rPr lang="en-US" b="1" dirty="0"/>
              <a:t>METEOR</a:t>
            </a:r>
            <a:r>
              <a:rPr lang="en-US" dirty="0"/>
              <a:t>: 0.7426 </a:t>
            </a:r>
            <a:r>
              <a:rPr lang="en-US" b="1" dirty="0"/>
              <a:t>ROUGE-L</a:t>
            </a:r>
            <a:r>
              <a:rPr lang="en-US" dirty="0"/>
              <a:t>: 0.7619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8B4447-A433-4F5B-27A1-4448F24DE9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8851" y="3278413"/>
            <a:ext cx="7144747" cy="26387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23BEC9-2B40-0529-A280-460614CD13A3}"/>
              </a:ext>
            </a:extLst>
          </p:cNvPr>
          <p:cNvSpPr txBox="1"/>
          <p:nvPr/>
        </p:nvSpPr>
        <p:spPr>
          <a:xfrm>
            <a:off x="9822426" y="6283062"/>
            <a:ext cx="72611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Caption</a:t>
            </a:r>
            <a:r>
              <a:rPr lang="en-US" dirty="0"/>
              <a:t>: straight road, nighttime, poor visibility, with a vehicle in the distance ahead and a ball on the left side of the road. </a:t>
            </a:r>
          </a:p>
          <a:p>
            <a:r>
              <a:rPr lang="en-US" b="1" dirty="0"/>
              <a:t>Ground Truth</a:t>
            </a:r>
            <a:r>
              <a:rPr lang="en-US" dirty="0"/>
              <a:t>: Straight road, nighttime, poor visibility, the road ahead is barely lit by headlights.</a:t>
            </a:r>
          </a:p>
          <a:p>
            <a:r>
              <a:rPr lang="en-US" dirty="0"/>
              <a:t> </a:t>
            </a:r>
            <a:r>
              <a:rPr lang="en-US" b="1" dirty="0"/>
              <a:t>BLEU</a:t>
            </a:r>
            <a:r>
              <a:rPr lang="en-US" dirty="0"/>
              <a:t>: 0.1197 </a:t>
            </a:r>
            <a:r>
              <a:rPr lang="en-US" b="1" dirty="0"/>
              <a:t>METEOR</a:t>
            </a:r>
            <a:r>
              <a:rPr lang="en-US" dirty="0"/>
              <a:t>: 0.4838 </a:t>
            </a:r>
            <a:r>
              <a:rPr lang="en-US" b="1" dirty="0"/>
              <a:t>ROUGE-L</a:t>
            </a:r>
            <a:r>
              <a:rPr lang="en-US" dirty="0"/>
              <a:t>: 0.4000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349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77E55-217B-45AA-85DA-24D1139D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EAB3-08A7-44E2-9683-0B6556C9CD4A}" type="datetime1">
              <a:rPr lang="en-US" smtClean="0"/>
              <a:t>5/27/2025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C42C24-1676-4E79-9D16-C20FC925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2B539D-F951-EFE8-F29D-85D992BEF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73" y="1381092"/>
            <a:ext cx="7116168" cy="26197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8E4F0C-568B-5B97-0D40-50B53A183CE0}"/>
              </a:ext>
            </a:extLst>
          </p:cNvPr>
          <p:cNvSpPr txBox="1"/>
          <p:nvPr/>
        </p:nvSpPr>
        <p:spPr>
          <a:xfrm>
            <a:off x="971373" y="4220170"/>
            <a:ext cx="71161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Caption</a:t>
            </a:r>
            <a:r>
              <a:rPr lang="en-US" dirty="0" err="1"/>
              <a:t>:straight</a:t>
            </a:r>
            <a:r>
              <a:rPr lang="en-US" dirty="0"/>
              <a:t> rural road, daytime, good visibility, with a vehicle moderately distant ahead. </a:t>
            </a:r>
          </a:p>
          <a:p>
            <a:r>
              <a:rPr lang="en-US" b="1" dirty="0"/>
              <a:t>Predicted</a:t>
            </a:r>
            <a:r>
              <a:rPr lang="en-US" dirty="0"/>
              <a:t>: low | </a:t>
            </a:r>
            <a:r>
              <a:rPr lang="en-US" b="1" dirty="0"/>
              <a:t>Ground Truth</a:t>
            </a:r>
            <a:r>
              <a:rPr lang="en-US" dirty="0"/>
              <a:t>: low 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C2C877-2F7E-C6A6-DE9C-2915B77FB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1400145"/>
            <a:ext cx="7097115" cy="2600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1706C4B-8F7B-39EE-AE1C-242C13BFE8CA}"/>
              </a:ext>
            </a:extLst>
          </p:cNvPr>
          <p:cNvSpPr txBox="1"/>
          <p:nvPr/>
        </p:nvSpPr>
        <p:spPr>
          <a:xfrm>
            <a:off x="9144000" y="4222301"/>
            <a:ext cx="70971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Caption</a:t>
            </a:r>
            <a:r>
              <a:rPr lang="en-US" dirty="0"/>
              <a:t>: straight residential street, daytime, good visibility, with a vehicle ahead at a moderate distance and a pedestrian on the left sidewalk. </a:t>
            </a:r>
          </a:p>
          <a:p>
            <a:r>
              <a:rPr lang="en-US" b="1" dirty="0"/>
              <a:t>Predicted</a:t>
            </a:r>
            <a:r>
              <a:rPr lang="en-US" dirty="0"/>
              <a:t>: medium | </a:t>
            </a:r>
            <a:r>
              <a:rPr lang="en-US" b="1" dirty="0"/>
              <a:t>Ground Truth</a:t>
            </a:r>
            <a:r>
              <a:rPr lang="en-US" dirty="0"/>
              <a:t>: medium </a:t>
            </a:r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73E6FD-C744-49E9-D0AD-2BC97AD72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906" y="5644098"/>
            <a:ext cx="7163800" cy="26483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A899C9-C40A-6BB3-E95D-A627DA094972}"/>
              </a:ext>
            </a:extLst>
          </p:cNvPr>
          <p:cNvSpPr txBox="1"/>
          <p:nvPr/>
        </p:nvSpPr>
        <p:spPr>
          <a:xfrm>
            <a:off x="5045904" y="8513886"/>
            <a:ext cx="7163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Caption</a:t>
            </a:r>
            <a:r>
              <a:rPr lang="en-US" dirty="0"/>
              <a:t>: straight highway, dusk, poor visibility due to heavy rain, with a vehicle ahead at a moderate distance.</a:t>
            </a:r>
          </a:p>
          <a:p>
            <a:r>
              <a:rPr lang="en-US" dirty="0"/>
              <a:t> </a:t>
            </a:r>
            <a:r>
              <a:rPr lang="en-US" b="1" dirty="0"/>
              <a:t>Predicted</a:t>
            </a:r>
            <a:r>
              <a:rPr lang="en-US" dirty="0"/>
              <a:t>: high | </a:t>
            </a:r>
            <a:r>
              <a:rPr lang="en-US" b="1" dirty="0"/>
              <a:t>Ground Truth</a:t>
            </a:r>
            <a:r>
              <a:rPr lang="en-US" dirty="0"/>
              <a:t>: high 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64E51B-A2E8-697C-0B3E-B0ADB8EB24BE}"/>
              </a:ext>
            </a:extLst>
          </p:cNvPr>
          <p:cNvSpPr txBox="1"/>
          <p:nvPr/>
        </p:nvSpPr>
        <p:spPr>
          <a:xfrm>
            <a:off x="971373" y="748204"/>
            <a:ext cx="406056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51D40"/>
                </a:solidFill>
                <a:latin typeface="Book Antiqua" panose="02040602050305030304" pitchFamily="18" charset="0"/>
              </a:rPr>
              <a:t>Hazard Detection</a:t>
            </a:r>
            <a:r>
              <a:rPr lang="en-US" sz="2800" dirty="0">
                <a:solidFill>
                  <a:srgbClr val="051D40"/>
                </a:solidFill>
                <a:latin typeface="Book Antiqua" panose="02040602050305030304" pitchFamily="18" charset="0"/>
                <a:cs typeface="Times New Roman"/>
              </a:rPr>
              <a:t> </a:t>
            </a:r>
            <a:endParaRPr lang="en-US" sz="2800" dirty="0">
              <a:solidFill>
                <a:srgbClr val="051D4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41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06780" y="1478500"/>
            <a:ext cx="7274437" cy="710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en-US" sz="4800" b="1">
                <a:solidFill>
                  <a:srgbClr val="051D40"/>
                </a:solidFill>
                <a:latin typeface="Batang"/>
                <a:ea typeface="Montserrat Bold"/>
                <a:cs typeface="Arial"/>
                <a:sym typeface="Montserrat Bold"/>
              </a:rPr>
              <a:t>Contents</a:t>
            </a:r>
            <a:endParaRPr lang="en-US" sz="4800" b="1">
              <a:solidFill>
                <a:srgbClr val="051D40"/>
              </a:solidFill>
              <a:latin typeface="Batang"/>
              <a:ea typeface="Montserrat Bold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3E0F0E-DA9C-4005-90BA-F8EFC3CDB0E2}"/>
              </a:ext>
            </a:extLst>
          </p:cNvPr>
          <p:cNvSpPr txBox="1"/>
          <p:nvPr/>
        </p:nvSpPr>
        <p:spPr>
          <a:xfrm>
            <a:off x="2002634" y="2947203"/>
            <a:ext cx="15758295" cy="5884303"/>
          </a:xfrm>
          <a:prstGeom prst="rect">
            <a:avLst/>
          </a:prstGeom>
          <a:noFill/>
        </p:spPr>
        <p:txBody>
          <a:bodyPr wrap="square" lIns="91440" tIns="45720" rIns="91440" bIns="45720" numCol="2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51D40"/>
                </a:solidFill>
                <a:latin typeface="Book Antiqua"/>
              </a:rPr>
              <a:t>Introduction</a:t>
            </a:r>
            <a:endParaRPr lang="en-US" sz="3600" dirty="0">
              <a:solidFill>
                <a:srgbClr val="051D40"/>
              </a:solidFill>
              <a:latin typeface="Book Antiqua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51D40"/>
                </a:solidFill>
                <a:latin typeface="Book Antiqua"/>
              </a:rPr>
              <a:t>Literature review &amp; Research Gap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51D40"/>
                </a:solidFill>
                <a:latin typeface="Book Antiqua"/>
                <a:ea typeface="Calibri"/>
                <a:cs typeface="Calibri"/>
              </a:rPr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51D40"/>
                </a:solidFill>
                <a:latin typeface="Book Antiqua"/>
                <a:ea typeface="Calibri"/>
                <a:cs typeface="Calibri"/>
              </a:rPr>
              <a:t>Proposed System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51D40"/>
                </a:solidFill>
                <a:latin typeface="Book Antiqua"/>
              </a:rPr>
              <a:t>System Architecture</a:t>
            </a: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3600" dirty="0">
                <a:solidFill>
                  <a:srgbClr val="051D40"/>
                </a:solidFill>
                <a:latin typeface="Book Antiqua"/>
                <a:ea typeface="Calibri"/>
                <a:cs typeface="Calibri"/>
              </a:rPr>
              <a:t>Dataset</a:t>
            </a:r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3600" dirty="0">
                <a:solidFill>
                  <a:srgbClr val="051D40"/>
                </a:solidFill>
                <a:latin typeface="Book Antiqua"/>
                <a:ea typeface="Calibri"/>
                <a:cs typeface="Calibri"/>
              </a:rPr>
              <a:t>Data Preprocessing</a:t>
            </a:r>
            <a:endParaRPr lang="en-US" sz="3600" dirty="0">
              <a:solidFill>
                <a:srgbClr val="000000"/>
              </a:solidFill>
              <a:latin typeface="Book Antiqua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51D40"/>
                </a:solidFill>
                <a:latin typeface="Book Antiqua"/>
                <a:ea typeface="Calibri"/>
                <a:cs typeface="Calibri"/>
              </a:rPr>
              <a:t>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51D40"/>
                </a:solidFill>
                <a:latin typeface="Book Antiqua"/>
                <a:ea typeface="Calibri"/>
                <a:cs typeface="Calibri"/>
              </a:rPr>
              <a:t>Testing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51D40"/>
                </a:solidFill>
                <a:latin typeface="Book Antiqua"/>
                <a:ea typeface="Calibri"/>
                <a:cs typeface="Calibri"/>
              </a:rPr>
              <a:t>Result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51D40"/>
                </a:solidFill>
                <a:latin typeface="Book Antiqua"/>
                <a:ea typeface="Calibri"/>
                <a:cs typeface="Calibri"/>
              </a:rPr>
              <a:t>Evaluation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51D40"/>
                </a:solidFill>
                <a:latin typeface="Book Antiqua"/>
                <a:ea typeface="Calibri"/>
                <a:cs typeface="Calibri"/>
              </a:rPr>
              <a:t>Conclusion and Future Scope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51D40"/>
                </a:solidFill>
                <a:latin typeface="Book Antiqua"/>
                <a:ea typeface="Calibri"/>
                <a:cs typeface="Calibri"/>
              </a:rPr>
              <a:t>Project Timeline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51D40"/>
                </a:solidFill>
                <a:latin typeface="Book Antiqua"/>
                <a:ea typeface="Calibri"/>
                <a:cs typeface="Calibri"/>
              </a:rPr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524AFE-BF2E-D839-FABD-6B0C9BB7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F894B6-737E-D316-578A-85BB75A4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01FB9-2BF7-4C28-8E95-6440EF8CFE9A}" type="datetime1">
              <a:rPr/>
              <a:t>5/27/2025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D5C6F-89B9-0E1C-5180-3C600FF5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DACD45-01D1-BDD5-8F8F-E5C820E80A1B}"/>
              </a:ext>
            </a:extLst>
          </p:cNvPr>
          <p:cNvCxnSpPr/>
          <p:nvPr/>
        </p:nvCxnSpPr>
        <p:spPr>
          <a:xfrm>
            <a:off x="914400" y="4734232"/>
            <a:ext cx="14954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F44FDE-E25C-88C6-D1AC-470347EF0AAB}"/>
              </a:ext>
            </a:extLst>
          </p:cNvPr>
          <p:cNvCxnSpPr/>
          <p:nvPr/>
        </p:nvCxnSpPr>
        <p:spPr>
          <a:xfrm>
            <a:off x="5043948" y="2134205"/>
            <a:ext cx="0" cy="771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E43CC5-2825-E20C-A436-435B04EBC9AD}"/>
              </a:ext>
            </a:extLst>
          </p:cNvPr>
          <p:cNvSpPr txBox="1"/>
          <p:nvPr/>
        </p:nvSpPr>
        <p:spPr>
          <a:xfrm>
            <a:off x="914400" y="3085767"/>
            <a:ext cx="45872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51D40"/>
                </a:solidFill>
                <a:latin typeface="Book Antiqua" panose="02040602050305030304" pitchFamily="18" charset="0"/>
              </a:rPr>
              <a:t>Caption Generation</a:t>
            </a:r>
            <a:r>
              <a:rPr lang="en-US" sz="3200" dirty="0">
                <a:solidFill>
                  <a:srgbClr val="051D40"/>
                </a:solidFill>
                <a:latin typeface="Book Antiqua" panose="02040602050305030304" pitchFamily="18" charset="0"/>
                <a:cs typeface="Times New Roman"/>
              </a:rPr>
              <a:t> </a:t>
            </a:r>
            <a:endParaRPr lang="en-US" sz="3200" dirty="0">
              <a:solidFill>
                <a:srgbClr val="051D40"/>
              </a:solidFill>
              <a:latin typeface="Book Antiqua" panose="0204060205030503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E9510-F1BC-B4BC-11B5-E8D32A41B517}"/>
              </a:ext>
            </a:extLst>
          </p:cNvPr>
          <p:cNvSpPr txBox="1"/>
          <p:nvPr/>
        </p:nvSpPr>
        <p:spPr>
          <a:xfrm>
            <a:off x="1114137" y="6276838"/>
            <a:ext cx="41877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51D40"/>
                </a:solidFill>
                <a:latin typeface="Book Antiqua" panose="02040602050305030304" pitchFamily="18" charset="0"/>
              </a:rPr>
              <a:t>Hazard Detection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DE10E-A274-04E1-3928-3DA44C8C04FF}"/>
              </a:ext>
            </a:extLst>
          </p:cNvPr>
          <p:cNvSpPr txBox="1"/>
          <p:nvPr/>
        </p:nvSpPr>
        <p:spPr>
          <a:xfrm>
            <a:off x="5817007" y="1911597"/>
            <a:ext cx="5513436" cy="25600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800" dirty="0">
                <a:solidFill>
                  <a:srgbClr val="051D40"/>
                </a:solidFill>
                <a:latin typeface="Book Antiqua" panose="02040602050305030304" pitchFamily="18" charset="0"/>
                <a:cs typeface="Segoe UI"/>
              </a:rPr>
              <a:t>Corpus BLEU Score: 0.4755  </a:t>
            </a:r>
          </a:p>
          <a:p>
            <a:pPr algn="just">
              <a:lnSpc>
                <a:spcPct val="200000"/>
              </a:lnSpc>
            </a:pPr>
            <a:r>
              <a:rPr lang="en-US" sz="2800" dirty="0">
                <a:solidFill>
                  <a:srgbClr val="051D40"/>
                </a:solidFill>
                <a:latin typeface="Book Antiqua" panose="02040602050305030304" pitchFamily="18" charset="0"/>
                <a:cs typeface="Segoe UI"/>
              </a:rPr>
              <a:t>Average METEOR Score: 0.4836  </a:t>
            </a:r>
          </a:p>
          <a:p>
            <a:pPr algn="just">
              <a:lnSpc>
                <a:spcPct val="200000"/>
              </a:lnSpc>
            </a:pPr>
            <a:r>
              <a:rPr lang="en-US" sz="2800" dirty="0">
                <a:solidFill>
                  <a:srgbClr val="051D40"/>
                </a:solidFill>
                <a:latin typeface="Book Antiqua" panose="02040602050305030304" pitchFamily="18" charset="0"/>
                <a:cs typeface="Segoe UI"/>
              </a:rPr>
              <a:t>Average ROUGE-L Score: 0.53 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7B9493-198A-9E35-FB3F-BFAD6018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992" y="5021186"/>
            <a:ext cx="6525536" cy="440116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CCC7C6E-CE03-D804-74B5-48E7AF6F5A92}"/>
              </a:ext>
            </a:extLst>
          </p:cNvPr>
          <p:cNvSpPr txBox="1"/>
          <p:nvPr/>
        </p:nvSpPr>
        <p:spPr>
          <a:xfrm>
            <a:off x="2859920" y="9450843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                                     Figure : Confusion Matrix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734A29-40C1-300F-5ADE-CCB6FED60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4291" y="5063098"/>
            <a:ext cx="4791744" cy="41818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A37D2E-97DC-C0E3-5027-38647AF81CF3}"/>
              </a:ext>
            </a:extLst>
          </p:cNvPr>
          <p:cNvSpPr txBox="1"/>
          <p:nvPr/>
        </p:nvSpPr>
        <p:spPr>
          <a:xfrm>
            <a:off x="12439738" y="9394723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Figure :Classification Report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82243E-8AFC-533F-35B1-A0C4A64DD071}"/>
              </a:ext>
            </a:extLst>
          </p:cNvPr>
          <p:cNvCxnSpPr/>
          <p:nvPr/>
        </p:nvCxnSpPr>
        <p:spPr>
          <a:xfrm>
            <a:off x="12472816" y="2134206"/>
            <a:ext cx="0" cy="771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">
            <a:extLst>
              <a:ext uri="{FF2B5EF4-FFF2-40B4-BE49-F238E27FC236}">
                <a16:creationId xmlns:a16="http://schemas.microsoft.com/office/drawing/2014/main" id="{5C0362CE-04EB-FCC7-6A0C-EDFC1C6F65BF}"/>
              </a:ext>
            </a:extLst>
          </p:cNvPr>
          <p:cNvSpPr txBox="1"/>
          <p:nvPr/>
        </p:nvSpPr>
        <p:spPr>
          <a:xfrm>
            <a:off x="5506781" y="546399"/>
            <a:ext cx="7274437" cy="70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051D40"/>
                </a:solidFill>
                <a:latin typeface="Batang"/>
                <a:ea typeface="Montserrat Bold"/>
                <a:cs typeface="Arial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157047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0F629-27A9-D5E8-1764-D38EF6A1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98D0-30AF-49C2-9D00-73E431B50765}" type="datetime1">
              <a:rPr/>
              <a:t>5/27/2025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084338-8116-5253-97D2-F09D6465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21</a:t>
            </a:fld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7BFD7809-6007-7E77-A068-E32B77E54C2B}"/>
              </a:ext>
            </a:extLst>
          </p:cNvPr>
          <p:cNvSpPr txBox="1"/>
          <p:nvPr/>
        </p:nvSpPr>
        <p:spPr>
          <a:xfrm>
            <a:off x="4906705" y="1307050"/>
            <a:ext cx="8460299" cy="703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051D40"/>
                </a:solidFill>
                <a:latin typeface="Batang"/>
                <a:ea typeface="Montserrat Bold"/>
                <a:cs typeface="Arial"/>
                <a:sym typeface="Montserrat Bold"/>
              </a:rPr>
              <a:t>Conclusion and Future 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941EC-B705-41D7-B57A-17EEC3F224D5}"/>
              </a:ext>
            </a:extLst>
          </p:cNvPr>
          <p:cNvSpPr txBox="1"/>
          <p:nvPr/>
        </p:nvSpPr>
        <p:spPr>
          <a:xfrm>
            <a:off x="1981200" y="3215640"/>
            <a:ext cx="165049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51D40"/>
                </a:solidFill>
                <a:latin typeface="Book Antiqua" panose="02040602050305030304" pitchFamily="18" charset="0"/>
              </a:rPr>
              <a:t>Autonomous Driving is a rapidly evolving field with continuous innovation.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51D40"/>
                </a:solidFill>
                <a:latin typeface="Book Antiqua" panose="02040602050305030304" pitchFamily="18" charset="0"/>
              </a:rPr>
              <a:t>Model performance depends on several factors: dataset quality, optimization algorithms, and compute resources (e.g., GPUs).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51D40"/>
                </a:solidFill>
                <a:latin typeface="Book Antiqua" panose="02040602050305030304" pitchFamily="18" charset="0"/>
              </a:rPr>
              <a:t>Our proposed system effectively integrates: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51D40"/>
                </a:solidFill>
                <a:latin typeface="Book Antiqua" panose="02040602050305030304" pitchFamily="18" charset="0"/>
              </a:rPr>
              <a:t>Vision-Language </a:t>
            </a:r>
            <a:r>
              <a:rPr lang="en-IN" sz="2600" dirty="0" err="1">
                <a:solidFill>
                  <a:srgbClr val="051D40"/>
                </a:solidFill>
                <a:latin typeface="Book Antiqua" panose="02040602050305030304" pitchFamily="18" charset="0"/>
              </a:rPr>
              <a:t>modeling</a:t>
            </a:r>
            <a:r>
              <a:rPr lang="en-IN" sz="2600" dirty="0">
                <a:solidFill>
                  <a:srgbClr val="051D40"/>
                </a:solidFill>
                <a:latin typeface="Book Antiqua" panose="02040602050305030304" pitchFamily="18" charset="0"/>
              </a:rPr>
              <a:t> (BLIP) for rich image captioning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51D40"/>
                </a:solidFill>
                <a:latin typeface="Book Antiqua" panose="02040602050305030304" pitchFamily="18" charset="0"/>
              </a:rPr>
              <a:t>Graph-based learning (</a:t>
            </a:r>
            <a:r>
              <a:rPr lang="en-IN" sz="2600" dirty="0" err="1">
                <a:solidFill>
                  <a:srgbClr val="051D40"/>
                </a:solidFill>
                <a:latin typeface="Book Antiqua" panose="02040602050305030304" pitchFamily="18" charset="0"/>
              </a:rPr>
              <a:t>GraphSAGE</a:t>
            </a:r>
            <a:r>
              <a:rPr lang="en-IN" sz="2600" dirty="0">
                <a:solidFill>
                  <a:srgbClr val="051D40"/>
                </a:solidFill>
                <a:latin typeface="Book Antiqua" panose="02040602050305030304" pitchFamily="18" charset="0"/>
              </a:rPr>
              <a:t>) for interpretable  hazard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51D40"/>
                </a:solidFill>
                <a:latin typeface="Book Antiqua" panose="02040602050305030304" pitchFamily="18" charset="0"/>
              </a:rPr>
              <a:t>Output: Classifies hazards as Low, Medium, or High with improved context awareness and interpretability.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600" dirty="0">
              <a:solidFill>
                <a:srgbClr val="051D40"/>
              </a:solidFill>
              <a:latin typeface="Book Antiqua" panose="02040602050305030304" pitchFamily="18" charset="0"/>
            </a:endParaRPr>
          </a:p>
          <a:p>
            <a:r>
              <a:rPr lang="en-IN" sz="2600" b="1" dirty="0">
                <a:solidFill>
                  <a:srgbClr val="051D40"/>
                </a:solidFill>
                <a:latin typeface="Book Antiqua" panose="02040602050305030304" pitchFamily="18" charset="0"/>
              </a:rPr>
              <a:t>Future 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51D40"/>
                </a:solidFill>
                <a:latin typeface="Book Antiqua" panose="02040602050305030304" pitchFamily="18" charset="0"/>
              </a:rPr>
              <a:t>Real-time Deployment on edge devices or in-car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51D40"/>
                </a:solidFill>
                <a:latin typeface="Book Antiqua" panose="02040602050305030304" pitchFamily="18" charset="0"/>
              </a:rPr>
              <a:t>Multimodal Fusion: Integrating LiDAR, radar, and audio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51D40"/>
                </a:solidFill>
                <a:latin typeface="Book Antiqua" panose="02040602050305030304" pitchFamily="18" charset="0"/>
              </a:rPr>
              <a:t>Continuous Learning from newly encountered scenarios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rgbClr val="051D40"/>
                </a:solidFill>
                <a:latin typeface="Book Antiqua" panose="02040602050305030304" pitchFamily="18" charset="0"/>
              </a:rPr>
              <a:t>Scaling with Larger and More Diverse Datasets</a:t>
            </a:r>
          </a:p>
          <a:p>
            <a:endParaRPr lang="en-IN" sz="2600" dirty="0">
              <a:solidFill>
                <a:srgbClr val="051D4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574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69020-8B68-0532-4471-0B980084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D00E-BC44-4AA1-9DF8-81FE0C1482BD}" type="datetime1">
              <a:rPr lang="en-US" smtClean="0"/>
              <a:t>5/27/2025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FF9801-3B75-DED5-AD4B-821AD059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2E76DF-40A8-E758-88FD-E5C9955BD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81992"/>
              </p:ext>
            </p:extLst>
          </p:nvPr>
        </p:nvGraphicFramePr>
        <p:xfrm>
          <a:off x="4219741" y="2672327"/>
          <a:ext cx="10145190" cy="5955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038">
                  <a:extLst>
                    <a:ext uri="{9D8B030D-6E8A-4147-A177-3AD203B41FA5}">
                      <a16:colId xmlns:a16="http://schemas.microsoft.com/office/drawing/2014/main" val="2402176442"/>
                    </a:ext>
                  </a:extLst>
                </a:gridCol>
                <a:gridCol w="2029038">
                  <a:extLst>
                    <a:ext uri="{9D8B030D-6E8A-4147-A177-3AD203B41FA5}">
                      <a16:colId xmlns:a16="http://schemas.microsoft.com/office/drawing/2014/main" val="4047953698"/>
                    </a:ext>
                  </a:extLst>
                </a:gridCol>
                <a:gridCol w="2029038">
                  <a:extLst>
                    <a:ext uri="{9D8B030D-6E8A-4147-A177-3AD203B41FA5}">
                      <a16:colId xmlns:a16="http://schemas.microsoft.com/office/drawing/2014/main" val="199338219"/>
                    </a:ext>
                  </a:extLst>
                </a:gridCol>
                <a:gridCol w="2029038">
                  <a:extLst>
                    <a:ext uri="{9D8B030D-6E8A-4147-A177-3AD203B41FA5}">
                      <a16:colId xmlns:a16="http://schemas.microsoft.com/office/drawing/2014/main" val="2393567326"/>
                    </a:ext>
                  </a:extLst>
                </a:gridCol>
                <a:gridCol w="2029038">
                  <a:extLst>
                    <a:ext uri="{9D8B030D-6E8A-4147-A177-3AD203B41FA5}">
                      <a16:colId xmlns:a16="http://schemas.microsoft.com/office/drawing/2014/main" val="2468522993"/>
                    </a:ext>
                  </a:extLst>
                </a:gridCol>
              </a:tblGrid>
              <a:tr h="90641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0353"/>
                  </a:ext>
                </a:extLst>
              </a:tr>
              <a:tr h="1066263">
                <a:tc>
                  <a:txBody>
                    <a:bodyPr/>
                    <a:lstStyle/>
                    <a:p>
                      <a:r>
                        <a:rPr lang="en-IN" b="1" dirty="0"/>
                        <a:t>Literature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430740"/>
                  </a:ext>
                </a:extLst>
              </a:tr>
              <a:tr h="925140">
                <a:tc>
                  <a:txBody>
                    <a:bodyPr/>
                    <a:lstStyle/>
                    <a:p>
                      <a:r>
                        <a:rPr lang="en-IN" b="1" dirty="0"/>
                        <a:t>Requirement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372744"/>
                  </a:ext>
                </a:extLst>
              </a:tr>
              <a:tr h="1003542">
                <a:tc>
                  <a:txBody>
                    <a:bodyPr/>
                    <a:lstStyle/>
                    <a:p>
                      <a:r>
                        <a:rPr lang="en-IN" b="1" dirty="0"/>
                        <a:t>Architecture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233549"/>
                  </a:ext>
                </a:extLst>
              </a:tr>
              <a:tr h="1003542">
                <a:tc>
                  <a:txBody>
                    <a:bodyPr/>
                    <a:lstStyle/>
                    <a:p>
                      <a:r>
                        <a:rPr lang="en-IN" b="1" dirty="0"/>
                        <a:t>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566684"/>
                  </a:ext>
                </a:extLst>
              </a:tr>
              <a:tr h="1050582">
                <a:tc>
                  <a:txBody>
                    <a:bodyPr/>
                    <a:lstStyle/>
                    <a:p>
                      <a:r>
                        <a:rPr lang="en-IN" b="1" dirty="0"/>
                        <a:t>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060224"/>
                  </a:ext>
                </a:extLst>
              </a:tr>
            </a:tbl>
          </a:graphicData>
        </a:graphic>
      </p:graphicFrame>
      <p:sp>
        <p:nvSpPr>
          <p:cNvPr id="6" name="TextBox 2">
            <a:extLst>
              <a:ext uri="{FF2B5EF4-FFF2-40B4-BE49-F238E27FC236}">
                <a16:creationId xmlns:a16="http://schemas.microsoft.com/office/drawing/2014/main" id="{FDC9B3F3-FC59-9D81-1E5C-DF8393F04A64}"/>
              </a:ext>
            </a:extLst>
          </p:cNvPr>
          <p:cNvSpPr txBox="1"/>
          <p:nvPr/>
        </p:nvSpPr>
        <p:spPr>
          <a:xfrm>
            <a:off x="4906705" y="1307050"/>
            <a:ext cx="8460299" cy="7039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051D40"/>
                </a:solidFill>
                <a:latin typeface="Batang"/>
                <a:ea typeface="Montserrat Bold"/>
                <a:cs typeface="Arial"/>
                <a:sym typeface="Montserrat Bold"/>
              </a:rPr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533967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7AF2F-1CEB-1125-812A-C088A52DF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BBBBD-B124-46F1-BE4D-1E1C8E58DF26}" type="datetime1">
              <a:rPr/>
              <a:t>5/27/2025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3E8B21-D5EC-FED7-2154-725A0FAE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23</a:t>
            </a:fld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05F3BFA-92AE-1255-9794-16F8108B05DD}"/>
              </a:ext>
            </a:extLst>
          </p:cNvPr>
          <p:cNvSpPr txBox="1"/>
          <p:nvPr/>
        </p:nvSpPr>
        <p:spPr>
          <a:xfrm>
            <a:off x="5506780" y="1478500"/>
            <a:ext cx="7274437" cy="70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en-US" sz="4500" b="1">
                <a:solidFill>
                  <a:srgbClr val="051D40"/>
                </a:solidFill>
                <a:latin typeface="Batang"/>
                <a:ea typeface="Montserrat Bold"/>
                <a:cs typeface="Arial"/>
                <a:sym typeface="Montserrat Bold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80EDD-AE7E-4D5A-820D-F8FC0E5957FC}"/>
              </a:ext>
            </a:extLst>
          </p:cNvPr>
          <p:cNvSpPr txBox="1"/>
          <p:nvPr/>
        </p:nvSpPr>
        <p:spPr>
          <a:xfrm>
            <a:off x="2042160" y="3124200"/>
            <a:ext cx="148285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2800" b="0" i="0" dirty="0">
                <a:solidFill>
                  <a:srgbClr val="051D40"/>
                </a:solidFill>
                <a:effectLst/>
                <a:latin typeface="Book Antiqua" panose="02040602050305030304" pitchFamily="18" charset="0"/>
              </a:rPr>
              <a:t>1. Inductive Representation Learning on Large Graphs by William Hamilton et. al, </a:t>
            </a:r>
          </a:p>
          <a:p>
            <a:pPr algn="l" rtl="0" fontAlgn="base"/>
            <a:endParaRPr lang="en-US" sz="2800" b="0" i="0" dirty="0">
              <a:solidFill>
                <a:srgbClr val="051D40"/>
              </a:solidFill>
              <a:effectLst/>
              <a:latin typeface="Book Antiqua" panose="02040602050305030304" pitchFamily="18" charset="0"/>
            </a:endParaRPr>
          </a:p>
          <a:p>
            <a:pPr algn="l" rtl="0" fontAlgn="base"/>
            <a:r>
              <a:rPr lang="en-US" sz="2800" b="0" i="0" dirty="0">
                <a:solidFill>
                  <a:srgbClr val="051D40"/>
                </a:solidFill>
                <a:effectLst/>
                <a:latin typeface="Book Antiqua" panose="02040602050305030304" pitchFamily="18" charset="0"/>
              </a:rPr>
              <a:t>2. </a:t>
            </a:r>
            <a:r>
              <a:rPr lang="en-US" sz="2800" b="0" i="0" dirty="0" err="1">
                <a:solidFill>
                  <a:srgbClr val="051D40"/>
                </a:solidFill>
                <a:effectLst/>
                <a:latin typeface="Book Antiqua" panose="02040602050305030304" pitchFamily="18" charset="0"/>
              </a:rPr>
              <a:t>HazardVLM</a:t>
            </a:r>
            <a:r>
              <a:rPr lang="en-US" sz="2800" b="0" i="0" dirty="0">
                <a:solidFill>
                  <a:srgbClr val="051D40"/>
                </a:solidFill>
                <a:effectLst/>
                <a:latin typeface="Book Antiqua" panose="02040602050305030304" pitchFamily="18" charset="0"/>
              </a:rPr>
              <a:t>: A Video Language Model for Real-Time Hazard Description in Automated Driving Systems by </a:t>
            </a:r>
            <a:r>
              <a:rPr lang="en-US" sz="2800" b="0" i="0" dirty="0" err="1">
                <a:solidFill>
                  <a:srgbClr val="051D40"/>
                </a:solidFill>
                <a:effectLst/>
                <a:latin typeface="Book Antiqua" panose="02040602050305030304" pitchFamily="18" charset="0"/>
              </a:rPr>
              <a:t>Dannier</a:t>
            </a:r>
            <a:r>
              <a:rPr lang="en-US" sz="2800" b="0" i="0" dirty="0">
                <a:solidFill>
                  <a:srgbClr val="051D40"/>
                </a:solidFill>
                <a:effectLst/>
                <a:latin typeface="Book Antiqua" panose="02040602050305030304" pitchFamily="18" charset="0"/>
              </a:rPr>
              <a:t> xiao et. al </a:t>
            </a:r>
          </a:p>
          <a:p>
            <a:pPr algn="l" rtl="0" fontAlgn="base"/>
            <a:endParaRPr lang="en-US" sz="2800" b="0" i="0" dirty="0">
              <a:solidFill>
                <a:srgbClr val="051D40"/>
              </a:solidFill>
              <a:effectLst/>
              <a:latin typeface="Book Antiqua" panose="02040602050305030304" pitchFamily="18" charset="0"/>
            </a:endParaRPr>
          </a:p>
          <a:p>
            <a:pPr algn="l" rtl="0" fontAlgn="base"/>
            <a:r>
              <a:rPr lang="en-US" sz="2800" b="0" i="0" dirty="0">
                <a:solidFill>
                  <a:srgbClr val="051D40"/>
                </a:solidFill>
                <a:effectLst/>
                <a:latin typeface="Book Antiqua" panose="02040602050305030304" pitchFamily="18" charset="0"/>
              </a:rPr>
              <a:t>3. BLIP: Bootstrapping Language-Image Pretraining for Unified Vision-Language Understanding and Generation  by </a:t>
            </a:r>
            <a:r>
              <a:rPr lang="en-US" sz="2800" b="0" i="0" dirty="0" err="1">
                <a:solidFill>
                  <a:srgbClr val="051D40"/>
                </a:solidFill>
                <a:effectLst/>
                <a:latin typeface="Book Antiqua" panose="02040602050305030304" pitchFamily="18" charset="0"/>
              </a:rPr>
              <a:t>Junnan</a:t>
            </a:r>
            <a:r>
              <a:rPr lang="en-US" sz="2800" b="0" i="0" dirty="0">
                <a:solidFill>
                  <a:srgbClr val="051D40"/>
                </a:solidFill>
                <a:effectLst/>
                <a:latin typeface="Book Antiqua" panose="02040602050305030304" pitchFamily="18" charset="0"/>
              </a:rPr>
              <a:t> Li et. Al </a:t>
            </a:r>
          </a:p>
          <a:p>
            <a:pPr algn="l" rtl="0" fontAlgn="base"/>
            <a:endParaRPr lang="en-US" sz="2800" b="0" i="0" dirty="0">
              <a:solidFill>
                <a:srgbClr val="051D40"/>
              </a:solidFill>
              <a:effectLst/>
              <a:latin typeface="Book Antiqua" panose="02040602050305030304" pitchFamily="18" charset="0"/>
            </a:endParaRPr>
          </a:p>
          <a:p>
            <a:pPr algn="l" rtl="0" fontAlgn="base"/>
            <a:r>
              <a:rPr lang="en-US" sz="2800" b="0" i="0" dirty="0">
                <a:solidFill>
                  <a:srgbClr val="051D40"/>
                </a:solidFill>
                <a:effectLst/>
                <a:latin typeface="Book Antiqua" panose="02040602050305030304" pitchFamily="18" charset="0"/>
              </a:rPr>
              <a:t>4. </a:t>
            </a:r>
            <a:r>
              <a:rPr lang="en-US" sz="2800" b="0" i="0" dirty="0" err="1">
                <a:solidFill>
                  <a:srgbClr val="051D40"/>
                </a:solidFill>
                <a:effectLst/>
                <a:latin typeface="Book Antiqua" panose="02040602050305030304" pitchFamily="18" charset="0"/>
              </a:rPr>
              <a:t>DriveVLM</a:t>
            </a:r>
            <a:r>
              <a:rPr lang="en-US" sz="2800" b="0" i="0" dirty="0">
                <a:solidFill>
                  <a:srgbClr val="051D40"/>
                </a:solidFill>
                <a:effectLst/>
                <a:latin typeface="Book Antiqua" panose="02040602050305030304" pitchFamily="18" charset="0"/>
              </a:rPr>
              <a:t>: The Convergence of Autonomous Driving and Large Vision-Language Models bi </a:t>
            </a:r>
            <a:r>
              <a:rPr lang="en-US" sz="2800" b="0" i="0" dirty="0" err="1">
                <a:solidFill>
                  <a:srgbClr val="051D40"/>
                </a:solidFill>
                <a:effectLst/>
                <a:latin typeface="Book Antiqua" panose="02040602050305030304" pitchFamily="18" charset="0"/>
              </a:rPr>
              <a:t>Xiayu</a:t>
            </a:r>
            <a:r>
              <a:rPr lang="en-US" sz="2800" b="0" i="0" dirty="0">
                <a:solidFill>
                  <a:srgbClr val="051D40"/>
                </a:solidFill>
                <a:effectLst/>
                <a:latin typeface="Book Antiqua" panose="02040602050305030304" pitchFamily="18" charset="0"/>
              </a:rPr>
              <a:t> Tian et.al </a:t>
            </a:r>
          </a:p>
          <a:p>
            <a:pPr algn="l" rtl="0" fontAlgn="base"/>
            <a:endParaRPr lang="en-US" sz="2800" b="0" i="0" dirty="0">
              <a:solidFill>
                <a:srgbClr val="051D40"/>
              </a:solidFill>
              <a:effectLst/>
              <a:latin typeface="Book Antiqua" panose="02040602050305030304" pitchFamily="18" charset="0"/>
            </a:endParaRPr>
          </a:p>
          <a:p>
            <a:pPr algn="l" rtl="0" fontAlgn="base"/>
            <a:r>
              <a:rPr lang="en-US" sz="2800" b="0" i="0" dirty="0">
                <a:solidFill>
                  <a:srgbClr val="051D40"/>
                </a:solidFill>
                <a:effectLst/>
                <a:latin typeface="Book Antiqua" panose="02040602050305030304" pitchFamily="18" charset="0"/>
              </a:rPr>
              <a:t>5. Zero-shot hazard identification in Autonomous Driving: A Case Study on the COOOL Benchmark by Lucas Picek et.al </a:t>
            </a:r>
          </a:p>
        </p:txBody>
      </p:sp>
    </p:spTree>
    <p:extLst>
      <p:ext uri="{BB962C8B-B14F-4D97-AF65-F5344CB8AC3E}">
        <p14:creationId xmlns:p14="http://schemas.microsoft.com/office/powerpoint/2010/main" val="954188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33290-A243-F972-6E61-2AB2F846E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FA1C29B-5C65-11C0-1E61-26706E1BA1C1}"/>
              </a:ext>
            </a:extLst>
          </p:cNvPr>
          <p:cNvSpPr txBox="1"/>
          <p:nvPr/>
        </p:nvSpPr>
        <p:spPr>
          <a:xfrm>
            <a:off x="4990081" y="4390801"/>
            <a:ext cx="7274437" cy="807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5400" b="1">
                <a:solidFill>
                  <a:srgbClr val="051D4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  <a:sym typeface="Montserrat Bold"/>
              </a:rPr>
              <a:t>THANK</a:t>
            </a:r>
            <a:r>
              <a:rPr lang="en-US" sz="5400" b="1">
                <a:solidFill>
                  <a:srgbClr val="051D40"/>
                </a:solidFill>
                <a:latin typeface="Avenir Next LT Pro"/>
                <a:ea typeface="Montserrat Bold"/>
                <a:cs typeface="Arial"/>
                <a:sym typeface="Montserrat Bold"/>
              </a:rPr>
              <a:t> </a:t>
            </a:r>
            <a:r>
              <a:rPr lang="en-US" sz="5400" b="1">
                <a:solidFill>
                  <a:srgbClr val="051D4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  <a:sym typeface="Montserrat Bold"/>
              </a:rPr>
              <a:t>YOU</a:t>
            </a:r>
            <a:endParaRPr lang="en-US" sz="5400" b="1">
              <a:solidFill>
                <a:srgbClr val="051D40"/>
              </a:solidFill>
              <a:latin typeface="Batang" panose="02030600000101010101" pitchFamily="18" charset="-127"/>
              <a:ea typeface="Batang" panose="02030600000101010101" pitchFamily="18" charset="-127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266F47-7758-B134-A6BC-55BD1CA7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2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06780" y="1478500"/>
            <a:ext cx="7274437" cy="70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en-US" sz="4500" b="1">
                <a:solidFill>
                  <a:srgbClr val="051D40"/>
                </a:solidFill>
                <a:latin typeface="Batang"/>
                <a:ea typeface="Montserrat Bold"/>
                <a:cs typeface="Arial"/>
                <a:sym typeface="Montserrat Bold"/>
              </a:rPr>
              <a:t>Abstract</a:t>
            </a:r>
            <a:endParaRPr lang="en-US" sz="4500" b="1">
              <a:solidFill>
                <a:srgbClr val="051D40"/>
              </a:solidFill>
              <a:latin typeface="Batang"/>
              <a:ea typeface="Montserrat Bold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547C5-03FC-BE0B-8CA8-44659AE7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884B88-64A6-40F9-5647-FC523146786D}"/>
              </a:ext>
            </a:extLst>
          </p:cNvPr>
          <p:cNvSpPr txBox="1"/>
          <p:nvPr/>
        </p:nvSpPr>
        <p:spPr>
          <a:xfrm>
            <a:off x="1527860" y="3642105"/>
            <a:ext cx="14889376" cy="52937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6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Out-of-label hazards—unseen or unexpected risks like sudden obstructions, unusual weather conditions, or erratic pedestrian behavior—pose a major challenge for autonomous driving systems. This project presents a two-stage approach to detect such hazards by combining fine-tuned scene captioning with graph-based reasoning. A BLIP model, fine-tuned on the DPHR dataset along with rare driving scenarios, generates descriptive captions for each input image.</a:t>
            </a:r>
            <a:endParaRPr lang="en-US">
              <a:latin typeface="Book Antiqua" panose="02040602050305030304" pitchFamily="18" charset="0"/>
            </a:endParaRPr>
          </a:p>
          <a:p>
            <a:pPr algn="just"/>
            <a:endParaRPr lang="en-US" sz="2600">
              <a:solidFill>
                <a:srgbClr val="051D40"/>
              </a:solidFill>
              <a:latin typeface="Book Antiqua" panose="02040602050305030304" pitchFamily="18" charset="0"/>
              <a:ea typeface="+mn-lt"/>
              <a:cs typeface="+mn-lt"/>
            </a:endParaRPr>
          </a:p>
          <a:p>
            <a:pPr algn="just"/>
            <a:r>
              <a:rPr lang="en-US" sz="26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The captions are processed to extract linguistic triplets, compute keyword-based scores, semantic embeddings, and graph-aware heuristics. These features are passed to a </a:t>
            </a:r>
            <a:r>
              <a:rPr lang="en-US" sz="2600" err="1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GraphSAGE</a:t>
            </a:r>
            <a:r>
              <a:rPr lang="en-US" sz="26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-based classifier, which incorporates both the scene context and structural knowledge from a prebuilt driving-related graph. The system outputs a hazard rating—low, medium, or high—enabling detection of anomalies that were not explicitly covered during training. This hybrid framework improves the system’s ability to generalize, supporting safer autonomous decision-making.</a:t>
            </a:r>
            <a:endParaRPr lang="en-US">
              <a:latin typeface="Book Antiqua" panose="02040602050305030304" pitchFamily="18" charset="0"/>
              <a:ea typeface="+mn-lt"/>
              <a:cs typeface="+mn-lt"/>
            </a:endParaRPr>
          </a:p>
          <a:p>
            <a:pPr algn="just">
              <a:spcAft>
                <a:spcPts val="600"/>
              </a:spcAft>
            </a:pPr>
            <a:endParaRPr lang="en-US" sz="2600">
              <a:solidFill>
                <a:srgbClr val="051D40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51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B8938-16F4-1DB0-5D6E-C5344398D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0D7A75-4468-258D-100C-828F9C5759C0}"/>
              </a:ext>
            </a:extLst>
          </p:cNvPr>
          <p:cNvSpPr txBox="1"/>
          <p:nvPr/>
        </p:nvSpPr>
        <p:spPr>
          <a:xfrm>
            <a:off x="1545957" y="2570081"/>
            <a:ext cx="7274437" cy="70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ts val="6300"/>
              </a:lnSpc>
              <a:spcBef>
                <a:spcPct val="0"/>
              </a:spcBef>
            </a:pPr>
            <a:r>
              <a:rPr lang="en-US" sz="3200" b="1">
                <a:solidFill>
                  <a:srgbClr val="051D40"/>
                </a:solidFill>
                <a:latin typeface="Batang"/>
                <a:ea typeface="Montserrat Bold"/>
                <a:cs typeface="Arial"/>
                <a:sym typeface="Montserrat Bold"/>
              </a:rPr>
              <a:t>Background</a:t>
            </a:r>
            <a:endParaRPr lang="en-US" sz="3200" b="1">
              <a:solidFill>
                <a:srgbClr val="051D40"/>
              </a:solidFill>
              <a:latin typeface="Batang"/>
              <a:ea typeface="Montserrat Bold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1D11B-CB18-7450-6BB1-858488AF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03B77-FA62-98A3-2F91-A4ACC745909F}"/>
              </a:ext>
            </a:extLst>
          </p:cNvPr>
          <p:cNvSpPr txBox="1"/>
          <p:nvPr/>
        </p:nvSpPr>
        <p:spPr>
          <a:xfrm>
            <a:off x="1527862" y="3646356"/>
            <a:ext cx="14417888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Autonomous driving systems must operate reliably in dynamic, unpredictable environments.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Key challenge: Detecting "out-of-label" hazards (unusual obstacles, rare events, unseen conditions).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Traditional systems struggle due to:</a:t>
            </a:r>
          </a:p>
          <a:p>
            <a:pPr algn="just"/>
            <a:r>
              <a:rPr lang="en-US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	- Limited training data</a:t>
            </a:r>
          </a:p>
          <a:p>
            <a:pPr algn="just"/>
            <a:r>
              <a:rPr lang="en-US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	- Rigid classification boundaries</a:t>
            </a:r>
          </a:p>
          <a:p>
            <a:pPr algn="just"/>
            <a:endParaRPr lang="en-US" sz="2800">
              <a:solidFill>
                <a:srgbClr val="051D40"/>
              </a:solidFill>
              <a:latin typeface="Book Antiqua" panose="02040602050305030304" pitchFamily="18" charset="0"/>
              <a:ea typeface="+mn-lt"/>
              <a:cs typeface="+mn-lt"/>
            </a:endParaRPr>
          </a:p>
          <a:p>
            <a:pPr algn="just"/>
            <a:r>
              <a:rPr lang="en-US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Solution: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Use scene-level understanding and semantic reasoning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Leverage Vision-Language Models (VLMs) to generate flexible, descriptive image captions.</a:t>
            </a:r>
          </a:p>
          <a:p>
            <a:pPr algn="just"/>
            <a:endParaRPr lang="en-US" sz="2800">
              <a:solidFill>
                <a:srgbClr val="051D40"/>
              </a:solidFill>
              <a:latin typeface="Book Antiqua" panose="02040602050305030304" pitchFamily="18" charset="0"/>
              <a:ea typeface="+mn-lt"/>
              <a:cs typeface="+mn-lt"/>
            </a:endParaRPr>
          </a:p>
          <a:p>
            <a:pPr algn="just"/>
            <a:endParaRPr lang="en-US" sz="2800">
              <a:solidFill>
                <a:srgbClr val="051D40"/>
              </a:solidFill>
              <a:latin typeface="Book Antiqua" panose="02040602050305030304" pitchFamily="18" charset="0"/>
              <a:ea typeface="+mn-lt"/>
              <a:cs typeface="+mn-lt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2116E3F-BF90-4E56-65AA-B4E0D9AF23B1}"/>
              </a:ext>
            </a:extLst>
          </p:cNvPr>
          <p:cNvSpPr txBox="1"/>
          <p:nvPr/>
        </p:nvSpPr>
        <p:spPr>
          <a:xfrm>
            <a:off x="5506780" y="1478500"/>
            <a:ext cx="7274437" cy="70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en-US" sz="4500" b="1">
                <a:solidFill>
                  <a:srgbClr val="051D40"/>
                </a:solidFill>
                <a:latin typeface="Batang"/>
                <a:ea typeface="Montserrat Bold"/>
                <a:cs typeface="Arial"/>
                <a:sym typeface="Montserrat Bold"/>
              </a:rPr>
              <a:t>Introduction</a:t>
            </a:r>
            <a:endParaRPr lang="en-US" sz="4500" b="1">
              <a:solidFill>
                <a:srgbClr val="051D40"/>
              </a:solidFill>
              <a:latin typeface="Batang"/>
              <a:ea typeface="Montserrat Bol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9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6647C-E634-8FCF-4560-2A91D07F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63CC2-2C34-4300-8FBD-5AD86340BC0A}" type="datetime1">
              <a:rPr/>
              <a:t>5/27/2025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B8FB7-1DA0-DC61-6F18-F2FA1F32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5</a:t>
            </a:fld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F34CB36C-77FD-8AA5-2DE4-66A67FE48DD6}"/>
              </a:ext>
            </a:extLst>
          </p:cNvPr>
          <p:cNvSpPr txBox="1"/>
          <p:nvPr/>
        </p:nvSpPr>
        <p:spPr>
          <a:xfrm>
            <a:off x="5506780" y="1478500"/>
            <a:ext cx="7274437" cy="70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en-US" sz="4500" b="1">
                <a:solidFill>
                  <a:srgbClr val="051D40"/>
                </a:solidFill>
                <a:latin typeface="Batang"/>
                <a:ea typeface="Montserrat Bold"/>
                <a:cs typeface="Arial"/>
                <a:sym typeface="Montserrat Bold"/>
              </a:rPr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E57C6-46EC-7C99-83D8-E7F541010F98}"/>
              </a:ext>
            </a:extLst>
          </p:cNvPr>
          <p:cNvSpPr txBox="1"/>
          <p:nvPr/>
        </p:nvSpPr>
        <p:spPr>
          <a:xfrm>
            <a:off x="2179318" y="3373989"/>
            <a:ext cx="13929359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2800" b="1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Fine‑tuned hazard caption generation</a:t>
            </a:r>
            <a:br>
              <a:rPr lang="en-US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</a:br>
            <a:r>
              <a:rPr lang="en-US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 Adapt BLIP to generate context-aware captions highlighting potential hazards, even in out-of-distribution scenarios.</a:t>
            </a:r>
          </a:p>
          <a:p>
            <a:pPr>
              <a:buFont typeface="Arial"/>
              <a:buChar char="•"/>
            </a:pPr>
            <a:endParaRPr lang="en-US" sz="2800">
              <a:solidFill>
                <a:srgbClr val="051D40"/>
              </a:solidFill>
              <a:latin typeface="Book Antiqua" panose="02040602050305030304" pitchFamily="18" charset="0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 b="1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Multi‑modal graph‑augmented detection</a:t>
            </a:r>
            <a:br>
              <a:rPr lang="en-US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</a:br>
            <a:r>
              <a:rPr lang="en-US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 Combine textual features, semantic similarity, and graph-based knowledge to detect unseen hazards from scene descriptions.</a:t>
            </a:r>
          </a:p>
          <a:p>
            <a:pPr>
              <a:buFont typeface="Arial"/>
              <a:buChar char="•"/>
            </a:pPr>
            <a:endParaRPr lang="en-US" sz="2800">
              <a:solidFill>
                <a:srgbClr val="051D40"/>
              </a:solidFill>
              <a:latin typeface="Book Antiqua" panose="02040602050305030304" pitchFamily="18" charset="0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800" b="1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Transparent GNN‑based </a:t>
            </a:r>
            <a:r>
              <a:rPr lang="en-US" sz="2800" b="1" err="1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explainability</a:t>
            </a:r>
            <a:br>
              <a:rPr lang="en-US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</a:br>
            <a:r>
              <a:rPr lang="en-US" sz="2800">
                <a:solidFill>
                  <a:srgbClr val="051D40"/>
                </a:solidFill>
                <a:latin typeface="Book Antiqua" panose="02040602050305030304" pitchFamily="18" charset="0"/>
                <a:ea typeface="+mn-lt"/>
                <a:cs typeface="+mn-lt"/>
              </a:rPr>
              <a:t> Leverage attention mechanisms and interpretable heuristics to provide insight into the model’s hazard predictions.</a:t>
            </a:r>
          </a:p>
          <a:p>
            <a:pPr marL="228600" indent="-228600">
              <a:buFont typeface=""/>
              <a:buChar char="•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4756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AAC97-A9C5-DD52-6C57-1959443F9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2A886FF-98EE-4CB4-FBCC-EE37FF595FA0}"/>
              </a:ext>
            </a:extLst>
          </p:cNvPr>
          <p:cNvSpPr txBox="1"/>
          <p:nvPr/>
        </p:nvSpPr>
        <p:spPr>
          <a:xfrm>
            <a:off x="5506780" y="504819"/>
            <a:ext cx="7274437" cy="70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00"/>
              </a:lnSpc>
              <a:spcBef>
                <a:spcPct val="0"/>
              </a:spcBef>
            </a:pPr>
            <a:r>
              <a:rPr lang="en-US" sz="4500" b="1">
                <a:solidFill>
                  <a:srgbClr val="051D40"/>
                </a:solidFill>
                <a:latin typeface="Batang"/>
                <a:ea typeface="Montserrat Bold"/>
                <a:cs typeface="Arial"/>
                <a:sym typeface="Montserrat Bold"/>
              </a:rPr>
              <a:t>Literature Survey</a:t>
            </a:r>
            <a:endParaRPr lang="en-US" sz="4500" b="1">
              <a:solidFill>
                <a:srgbClr val="051D40"/>
              </a:solidFill>
              <a:latin typeface="Batang"/>
              <a:ea typeface="Montserrat Bold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3EE3F-ADDA-8FB5-69AE-953207BB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6</a:t>
            </a:fld>
            <a:endParaRPr lang="en-US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31026F2-55CA-4CB3-AF09-21AE95139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4238337"/>
              </p:ext>
            </p:extLst>
          </p:nvPr>
        </p:nvGraphicFramePr>
        <p:xfrm>
          <a:off x="1097642" y="1687285"/>
          <a:ext cx="16076534" cy="816744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969656">
                  <a:extLst>
                    <a:ext uri="{9D8B030D-6E8A-4147-A177-3AD203B41FA5}">
                      <a16:colId xmlns:a16="http://schemas.microsoft.com/office/drawing/2014/main" val="3188084039"/>
                    </a:ext>
                  </a:extLst>
                </a:gridCol>
                <a:gridCol w="3951775">
                  <a:extLst>
                    <a:ext uri="{9D8B030D-6E8A-4147-A177-3AD203B41FA5}">
                      <a16:colId xmlns:a16="http://schemas.microsoft.com/office/drawing/2014/main" val="2773387645"/>
                    </a:ext>
                  </a:extLst>
                </a:gridCol>
                <a:gridCol w="3293142">
                  <a:extLst>
                    <a:ext uri="{9D8B030D-6E8A-4147-A177-3AD203B41FA5}">
                      <a16:colId xmlns:a16="http://schemas.microsoft.com/office/drawing/2014/main" val="1961818962"/>
                    </a:ext>
                  </a:extLst>
                </a:gridCol>
                <a:gridCol w="3861961">
                  <a:extLst>
                    <a:ext uri="{9D8B030D-6E8A-4147-A177-3AD203B41FA5}">
                      <a16:colId xmlns:a16="http://schemas.microsoft.com/office/drawing/2014/main" val="1198532846"/>
                    </a:ext>
                  </a:extLst>
                </a:gridCol>
              </a:tblGrid>
              <a:tr h="814656">
                <a:tc>
                  <a:txBody>
                    <a:bodyPr/>
                    <a:lstStyle/>
                    <a:p>
                      <a:pPr algn="ctr"/>
                      <a:r>
                        <a:rPr lang="en-IN" sz="2800" b="0">
                          <a:latin typeface="Book Antiqua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>
                          <a:latin typeface="Book Antiqua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>
                          <a:latin typeface="Book Antiqua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0">
                          <a:latin typeface="Book Antiqua"/>
                        </a:rPr>
                        <a:t>Issuance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916377"/>
                  </a:ext>
                </a:extLst>
              </a:tr>
              <a:tr h="1524869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rgbClr val="051D40"/>
                          </a:solidFill>
                          <a:latin typeface="Book Antiqua" panose="02040602050305030304" pitchFamily="18" charset="0"/>
                        </a:rPr>
                        <a:t>HazardVLM</a:t>
                      </a:r>
                      <a:endParaRPr lang="en-IN" sz="2400" b="0">
                        <a:solidFill>
                          <a:srgbClr val="051D4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>
                          <a:latin typeface="Book Antiqua"/>
                        </a:rPr>
                        <a:t>Dannier Xiao, Mehrdad Dianati, Paul Jennings, Roger Woodman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b="0" u="none" strike="noStrike" noProof="0">
                          <a:latin typeface="Book Antiqua"/>
                        </a:rPr>
                        <a:t>Video language model designed for</a:t>
                      </a:r>
                      <a:endParaRPr lang="en-US">
                        <a:latin typeface="Book Antiqua"/>
                      </a:endParaRPr>
                    </a:p>
                    <a:p>
                      <a:pPr lvl="0">
                        <a:buNone/>
                      </a:pPr>
                      <a:r>
                        <a:rPr lang="en-IN" sz="2200" b="0" u="none" strike="noStrike" noProof="0">
                          <a:latin typeface="Book Antiqua"/>
                        </a:rPr>
                        <a:t>real-time hazard description.</a:t>
                      </a:r>
                      <a:endParaRPr lang="en-IN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>
                          <a:latin typeface="Book Antiqua"/>
                        </a:rPr>
                        <a:t>IEEE - 2024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65810"/>
                  </a:ext>
                </a:extLst>
              </a:tr>
              <a:tr h="1671089"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2400" b="0" u="none" strike="noStrike" kern="1200" noProof="0">
                          <a:solidFill>
                            <a:srgbClr val="051D40"/>
                          </a:solidFill>
                          <a:latin typeface="Book Antiqua"/>
                        </a:rPr>
                        <a:t>BLIP: Bootstrapping Language-Image Pretraining for Unified Vision-Language Understanding and Generation</a:t>
                      </a:r>
                      <a:endParaRPr lang="en-US" sz="240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 b="0" u="none" strike="noStrike" noProof="0">
                          <a:solidFill>
                            <a:schemeClr val="tx1"/>
                          </a:solidFill>
                          <a:latin typeface="Book Antiqua"/>
                        </a:rPr>
                        <a:t>Junnan Li, Dongxu Li, Caiming Xiong, Steven Hoi</a:t>
                      </a:r>
                      <a:endParaRPr lang="en-US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>
                          <a:latin typeface="Book Antiqua"/>
                        </a:rPr>
                        <a:t>Introducing BLIP architecture for image captioning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>
                          <a:latin typeface="Book Antiqua"/>
                        </a:rPr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609005"/>
                  </a:ext>
                </a:extLst>
              </a:tr>
              <a:tr h="1900865">
                <a:tc>
                  <a:txBody>
                    <a:bodyPr/>
                    <a:lstStyle/>
                    <a:p>
                      <a:pPr marL="0" lvl="0" algn="ctr">
                        <a:buNone/>
                      </a:pPr>
                      <a:r>
                        <a:rPr lang="en-US" sz="2400" b="0" u="none" strike="noStrike" kern="1200" noProof="0">
                          <a:solidFill>
                            <a:srgbClr val="051D40"/>
                          </a:solidFill>
                          <a:latin typeface="Book Antiqua"/>
                        </a:rPr>
                        <a:t>Inductive Representation Learning on Large Graphs</a:t>
                      </a:r>
                      <a:endParaRPr lang="en-US" sz="240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u="none" strike="noStrike" noProof="0">
                          <a:solidFill>
                            <a:schemeClr val="tx1"/>
                          </a:solidFill>
                          <a:latin typeface="Book Antiqua"/>
                        </a:rPr>
                        <a:t>William L. Hamilton, Rex Ying, Jure Leskovec</a:t>
                      </a:r>
                      <a:endParaRPr lang="en-US">
                        <a:latin typeface="Book Antiqua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200" b="0" u="none" strike="noStrike" noProof="0">
                        <a:solidFill>
                          <a:srgbClr val="FF0000"/>
                        </a:solidFill>
                        <a:latin typeface="Book Antiqua" panose="02040602050305030304" pitchFamily="18" charset="0"/>
                      </a:endParaRPr>
                    </a:p>
                    <a:p>
                      <a:endParaRPr lang="en-IN" sz="2200" b="0">
                        <a:solidFill>
                          <a:srgbClr val="FF0000"/>
                        </a:solidFill>
                        <a:latin typeface="Book Antiqua" panose="0204060205030503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>
                          <a:latin typeface="Book Antiqua"/>
                        </a:rPr>
                        <a:t>Use of  GraphSAGE  architecture t</a:t>
                      </a:r>
                      <a:r>
                        <a:rPr lang="en-IN" sz="2200" b="0" u="none" strike="noStrike" noProof="0">
                          <a:latin typeface="Book Antiqua"/>
                        </a:rPr>
                        <a:t>o efficiently generate node embeddings for previously unseen data.</a:t>
                      </a:r>
                      <a:endParaRPr lang="en-IN" sz="2200" b="0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200" b="0">
                          <a:latin typeface="Book Antiqua"/>
                        </a:rPr>
                        <a:t>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674225"/>
                  </a:ext>
                </a:extLst>
              </a:tr>
              <a:tr h="225596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>
                          <a:solidFill>
                            <a:srgbClr val="051D40"/>
                          </a:solidFill>
                          <a:latin typeface="Book Antiqua" panose="02040602050305030304" pitchFamily="18" charset="0"/>
                        </a:rPr>
                        <a:t>DriveVLM</a:t>
                      </a:r>
                      <a:endParaRPr lang="en-IN" sz="2400" b="1" kern="1200">
                        <a:solidFill>
                          <a:srgbClr val="051D40"/>
                        </a:solidFill>
                        <a:latin typeface="Book Antiqua" panose="02040602050305030304" pitchFamily="18" charset="0"/>
                        <a:ea typeface="Lato"/>
                        <a:cs typeface="Lato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>
                          <a:latin typeface="Book Antiqua"/>
                        </a:rPr>
                        <a:t>Xiaoyu Tian, Junru Gu, Bailin Li, Yicheng Liu, Yang Wang, Zhiyong Zhao, Kun Zhan, Peng Jia, Xianpeng Lang, Hang Zhao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2200" b="0" u="none" strike="noStrike" noProof="0">
                          <a:latin typeface="Book Antiqua"/>
                        </a:rPr>
                        <a:t>Leverages Vision-Language Models (VLMs) for enhanced scene understanding and planning capabilities. </a:t>
                      </a:r>
                      <a:endParaRPr lang="en-US">
                        <a:latin typeface="Book Antiqu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0">
                          <a:latin typeface="Book Antiqua"/>
                        </a:rPr>
                        <a:t>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251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659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20385-849D-854E-05CC-77874BACB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2A6397-023C-B467-32DD-4CB9B55EEA8D}"/>
              </a:ext>
            </a:extLst>
          </p:cNvPr>
          <p:cNvSpPr txBox="1"/>
          <p:nvPr/>
        </p:nvSpPr>
        <p:spPr>
          <a:xfrm>
            <a:off x="1532044" y="1921901"/>
            <a:ext cx="3629349" cy="675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6300"/>
              </a:lnSpc>
              <a:spcBef>
                <a:spcPct val="0"/>
              </a:spcBef>
            </a:pPr>
            <a:r>
              <a:rPr lang="en-US" sz="3200" b="1">
                <a:solidFill>
                  <a:srgbClr val="051D40"/>
                </a:solidFill>
                <a:latin typeface="Batang"/>
                <a:ea typeface="Montserrat Bold"/>
                <a:cs typeface="Arial"/>
                <a:sym typeface="Montserrat Bold"/>
              </a:rPr>
              <a:t>Research gaps</a:t>
            </a:r>
            <a:endParaRPr lang="en-US" sz="3200" b="1">
              <a:solidFill>
                <a:srgbClr val="051D40"/>
              </a:solidFill>
              <a:latin typeface="Batang"/>
              <a:ea typeface="Montserrat Bold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F3479-B239-FDAC-9BF7-A7D0563A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2BD345-0128-6653-5B14-BB01981A5AF0}"/>
              </a:ext>
            </a:extLst>
          </p:cNvPr>
          <p:cNvSpPr txBox="1"/>
          <p:nvPr/>
        </p:nvSpPr>
        <p:spPr>
          <a:xfrm>
            <a:off x="1532044" y="3018128"/>
            <a:ext cx="14922889" cy="65556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indent="-342900">
              <a:buFont typeface="Arial"/>
              <a:buChar char="•"/>
            </a:pPr>
            <a:r>
              <a:rPr lang="en-US" sz="2800" b="1" dirty="0">
                <a:solidFill>
                  <a:srgbClr val="051D40"/>
                </a:solidFill>
                <a:latin typeface="Book Antiqua"/>
                <a:ea typeface="Lato"/>
                <a:cs typeface="Lato"/>
              </a:rPr>
              <a:t>Limited Generalization: </a:t>
            </a:r>
            <a:r>
              <a:rPr lang="en-US" sz="2800" dirty="0">
                <a:solidFill>
                  <a:srgbClr val="051D40"/>
                </a:solidFill>
                <a:latin typeface="Book Antiqua"/>
                <a:ea typeface="Lato"/>
                <a:cs typeface="Lato"/>
              </a:rPr>
              <a:t>Existing object detectors struggle to generalize to novel or unseen hazards not present in training datasets.</a:t>
            </a:r>
          </a:p>
          <a:p>
            <a:pPr indent="-342900">
              <a:buFont typeface="Arial"/>
              <a:buChar char="•"/>
            </a:pPr>
            <a:endParaRPr lang="en-US" sz="2800" dirty="0">
              <a:solidFill>
                <a:srgbClr val="051D40"/>
              </a:solidFill>
              <a:latin typeface="Book Antiqua" panose="02040602050305030304" pitchFamily="18" charset="0"/>
              <a:ea typeface="Lato"/>
              <a:cs typeface="Lato"/>
            </a:endParaRPr>
          </a:p>
          <a:p>
            <a:pPr indent="-342900">
              <a:buFont typeface="Arial"/>
              <a:buChar char="•"/>
            </a:pPr>
            <a:r>
              <a:rPr lang="en-US" sz="2800" b="1" dirty="0">
                <a:solidFill>
                  <a:srgbClr val="051D40"/>
                </a:solidFill>
                <a:latin typeface="Book Antiqua"/>
                <a:ea typeface="Lato"/>
                <a:cs typeface="Lato"/>
              </a:rPr>
              <a:t>Insufficient Scene-Level Understanding</a:t>
            </a:r>
            <a:r>
              <a:rPr lang="en-US" sz="2800" dirty="0">
                <a:solidFill>
                  <a:srgbClr val="051D40"/>
                </a:solidFill>
                <a:latin typeface="Book Antiqua"/>
                <a:ea typeface="Lato"/>
                <a:cs typeface="Lato"/>
              </a:rPr>
              <a:t>: Current models focus on object detection, not holistic scene understanding via captions, which limits their ability to reason about unseen or out-of-label hazards.</a:t>
            </a:r>
          </a:p>
          <a:p>
            <a:pPr indent="-342900">
              <a:buFont typeface="Arial"/>
              <a:buChar char="•"/>
            </a:pPr>
            <a:endParaRPr lang="en-US" sz="2800" dirty="0">
              <a:solidFill>
                <a:srgbClr val="051D40"/>
              </a:solidFill>
              <a:latin typeface="Book Antiqua" panose="02040602050305030304" pitchFamily="18" charset="0"/>
              <a:ea typeface="Lato"/>
              <a:cs typeface="Lato"/>
            </a:endParaRPr>
          </a:p>
          <a:p>
            <a:pPr indent="-342900">
              <a:buFont typeface="Arial"/>
              <a:buChar char="•"/>
            </a:pPr>
            <a:r>
              <a:rPr lang="en-US" sz="2800" b="1" dirty="0">
                <a:solidFill>
                  <a:srgbClr val="051D40"/>
                </a:solidFill>
                <a:latin typeface="Book Antiqua"/>
                <a:ea typeface="Lato"/>
                <a:cs typeface="Lato"/>
              </a:rPr>
              <a:t>Lack of Caption Generation Models for Hazard Contexts </a:t>
            </a:r>
            <a:r>
              <a:rPr lang="en-US" sz="2800" dirty="0">
                <a:solidFill>
                  <a:srgbClr val="051D40"/>
                </a:solidFill>
                <a:latin typeface="Book Antiqua"/>
                <a:ea typeface="Lato"/>
                <a:cs typeface="Lato"/>
              </a:rPr>
              <a:t>: Most captioning models are trained on general-purpose datasets , which lack domain-specific driving hazard context and semantics.</a:t>
            </a:r>
          </a:p>
          <a:p>
            <a:pPr indent="-342900">
              <a:buFont typeface="Arial"/>
              <a:buChar char="•"/>
            </a:pPr>
            <a:endParaRPr lang="en-US" sz="2800" b="1" dirty="0">
              <a:solidFill>
                <a:srgbClr val="051D40"/>
              </a:solidFill>
              <a:latin typeface="Book Antiqua" panose="02040602050305030304" pitchFamily="18" charset="0"/>
              <a:ea typeface="Lato"/>
              <a:cs typeface="Lato"/>
            </a:endParaRPr>
          </a:p>
          <a:p>
            <a:pPr indent="-342900">
              <a:buFont typeface="Arial"/>
              <a:buChar char="•"/>
            </a:pPr>
            <a:r>
              <a:rPr lang="en-US" sz="2800" b="1" dirty="0">
                <a:solidFill>
                  <a:srgbClr val="051D40"/>
                </a:solidFill>
                <a:latin typeface="Book Antiqua"/>
                <a:ea typeface="Lato"/>
                <a:cs typeface="Lato"/>
              </a:rPr>
              <a:t>Poor Interpretability in Hazard Detection Pipelines</a:t>
            </a:r>
            <a:r>
              <a:rPr lang="en-US" sz="2800" dirty="0">
                <a:solidFill>
                  <a:srgbClr val="051D40"/>
                </a:solidFill>
                <a:latin typeface="Book Antiqua"/>
                <a:ea typeface="Lato"/>
                <a:cs typeface="Lato"/>
              </a:rPr>
              <a:t>: Many deep learning models are black-box in nature, making it difficult to explain or justify decisions made about hazard classification.</a:t>
            </a:r>
          </a:p>
          <a:p>
            <a:endParaRPr lang="en-US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77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6FDFB-D869-ACF8-4343-5CC280F79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BEF54AD-3FE6-C2AD-9B6B-63B0B5CF6A35}"/>
              </a:ext>
            </a:extLst>
          </p:cNvPr>
          <p:cNvSpPr txBox="1"/>
          <p:nvPr/>
        </p:nvSpPr>
        <p:spPr>
          <a:xfrm>
            <a:off x="5506780" y="1478500"/>
            <a:ext cx="7274437" cy="70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051D40"/>
                </a:solidFill>
                <a:latin typeface="Batang"/>
                <a:ea typeface="Montserrat Bold"/>
                <a:cs typeface="Arial"/>
                <a:sym typeface="Montserrat Bold"/>
              </a:rPr>
              <a:t>Problem Statement</a:t>
            </a:r>
            <a:endParaRPr lang="en-US" sz="4500" b="1" dirty="0">
              <a:solidFill>
                <a:srgbClr val="051D40"/>
              </a:solidFill>
              <a:latin typeface="Batang"/>
              <a:ea typeface="Montserrat Bold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0AF094-29D0-86DE-7434-0E3964BE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B5E1F-6574-3C94-B704-ECF3148B729D}"/>
              </a:ext>
            </a:extLst>
          </p:cNvPr>
          <p:cNvSpPr txBox="1"/>
          <p:nvPr/>
        </p:nvSpPr>
        <p:spPr>
          <a:xfrm>
            <a:off x="1486800" y="3470777"/>
            <a:ext cx="15318000" cy="26119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Book Antiqua" panose="02040602050305030304" pitchFamily="18" charset="0"/>
              </a:rPr>
              <a:t>Autonomous vehicles  struggle to detect out-of-label hazards—unseen or novel risks not included in their training labels—creating serious safety gaps. Existing detection models also lack interpretability, offering little insight into their decision-making when faced with these novel threats.</a:t>
            </a:r>
            <a:endParaRPr lang="en-US" sz="2600" dirty="0">
              <a:solidFill>
                <a:srgbClr val="051D40"/>
              </a:solidFill>
              <a:latin typeface="Book Antiqua" panose="02040602050305030304" pitchFamily="18" charset="0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404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50D96A-083F-3531-ED6E-D6ADECD2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9A79-02B9-4BF6-982A-05C73B520B45}" type="datetime1">
              <a:rPr/>
              <a:t>5/27/2025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91A34F-96E2-2447-EA78-C5269E97A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C4464-8E68-428B-8CC1-1CD062E57180}"/>
              </a:ext>
            </a:extLst>
          </p:cNvPr>
          <p:cNvSpPr txBox="1"/>
          <p:nvPr/>
        </p:nvSpPr>
        <p:spPr>
          <a:xfrm>
            <a:off x="1973580" y="2096512"/>
            <a:ext cx="14340839" cy="72943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lvl="2" fontAlgn="base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51D40"/>
                </a:solidFill>
                <a:latin typeface="Book Antiqua"/>
                <a:ea typeface="Lato"/>
                <a:cs typeface="Lato"/>
              </a:rPr>
              <a:t>Our proposed system consists of three key parts:</a:t>
            </a:r>
          </a:p>
          <a:p>
            <a:pPr lvl="3" indent="-3429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600" b="1" dirty="0">
                <a:solidFill>
                  <a:srgbClr val="051D40"/>
                </a:solidFill>
                <a:latin typeface="Book Antiqua"/>
                <a:ea typeface="Lato"/>
                <a:cs typeface="Lato"/>
              </a:rPr>
              <a:t>Hazard-Centric Caption Generation</a:t>
            </a:r>
            <a:r>
              <a:rPr lang="en-US" sz="2600" dirty="0">
                <a:solidFill>
                  <a:srgbClr val="051D40"/>
                </a:solidFill>
                <a:latin typeface="Book Antiqua"/>
                <a:ea typeface="Lato"/>
                <a:cs typeface="Lato"/>
              </a:rPr>
              <a:t>:</a:t>
            </a:r>
            <a:br>
              <a:rPr lang="en-US" sz="2600" dirty="0">
                <a:latin typeface="Book Antiqua"/>
                <a:ea typeface="Lato"/>
                <a:cs typeface="Lato"/>
              </a:rPr>
            </a:br>
            <a:r>
              <a:rPr lang="en-US" sz="2600" dirty="0">
                <a:solidFill>
                  <a:srgbClr val="051D40"/>
                </a:solidFill>
                <a:latin typeface="Book Antiqua"/>
                <a:ea typeface="Lato"/>
                <a:cs typeface="Lato"/>
              </a:rPr>
              <a:t>A BLIP-based vision-language model is fine-tuned on an extended DHPR dataset with annotated anomalous scenes, enabling generation of captions that capture hazards beyond the original label space.</a:t>
            </a:r>
          </a:p>
          <a:p>
            <a:pPr lvl="3" indent="-3429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600" dirty="0">
              <a:solidFill>
                <a:srgbClr val="051D40"/>
              </a:solidFill>
              <a:latin typeface="Book Antiqua"/>
              <a:ea typeface="Lato"/>
              <a:cs typeface="Lato"/>
            </a:endParaRPr>
          </a:p>
          <a:p>
            <a:pPr lvl="3" indent="-3429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600" b="1" dirty="0">
                <a:solidFill>
                  <a:srgbClr val="051D40"/>
                </a:solidFill>
                <a:latin typeface="Book Antiqua"/>
                <a:ea typeface="Lato"/>
                <a:cs typeface="Lato"/>
              </a:rPr>
              <a:t>Multi-Modal Hazard Detection:</a:t>
            </a:r>
            <a:br>
              <a:rPr lang="en-US" sz="2600" dirty="0">
                <a:latin typeface="Book Antiqua"/>
                <a:ea typeface="Lato"/>
                <a:cs typeface="Lato"/>
              </a:rPr>
            </a:br>
            <a:r>
              <a:rPr lang="en-US" sz="2600" dirty="0">
                <a:solidFill>
                  <a:srgbClr val="051D40"/>
                </a:solidFill>
                <a:latin typeface="Book Antiqua"/>
                <a:ea typeface="Lato"/>
                <a:cs typeface="Lato"/>
              </a:rPr>
              <a:t>Generated captions are analyzed using keyword heuristics and semantic similarity with a curated set of hazard descriptors, allowing identification of unseen risks through lexical and contextual alignment.</a:t>
            </a:r>
          </a:p>
          <a:p>
            <a:pPr lvl="3" indent="-3429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600" dirty="0">
              <a:solidFill>
                <a:srgbClr val="051D40"/>
              </a:solidFill>
              <a:latin typeface="Book Antiqua"/>
              <a:ea typeface="Lato"/>
              <a:cs typeface="Lato"/>
            </a:endParaRPr>
          </a:p>
          <a:p>
            <a:pPr lvl="3" indent="-3429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600" b="1" dirty="0">
                <a:solidFill>
                  <a:srgbClr val="051D40"/>
                </a:solidFill>
                <a:latin typeface="Book Antiqua"/>
                <a:ea typeface="Lato"/>
                <a:cs typeface="Lato"/>
              </a:rPr>
              <a:t>Graph-Based Interpretability:</a:t>
            </a:r>
            <a:br>
              <a:rPr lang="en-US" sz="2600" dirty="0">
                <a:latin typeface="Book Antiqua"/>
                <a:ea typeface="Lato"/>
                <a:cs typeface="Lato"/>
              </a:rPr>
            </a:br>
            <a:r>
              <a:rPr lang="en-US" sz="2600" dirty="0">
                <a:solidFill>
                  <a:srgbClr val="051D40"/>
                </a:solidFill>
                <a:latin typeface="Book Antiqua"/>
                <a:ea typeface="Lato"/>
                <a:cs typeface="Lato"/>
              </a:rPr>
              <a:t>A graph neural network (GNN) represents relationships between visual entities and caption elements, enabling structured reasoning and transparent explanations for hazard detection.</a:t>
            </a:r>
          </a:p>
          <a:p>
            <a:pPr lvl="3" indent="-3429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600" dirty="0">
              <a:solidFill>
                <a:srgbClr val="051D40"/>
              </a:solidFill>
              <a:latin typeface="Book Antiqua"/>
              <a:ea typeface="Lato"/>
              <a:cs typeface="Lato"/>
            </a:endParaRPr>
          </a:p>
          <a:p>
            <a:pPr marL="571500" lvl="2" fontAlgn="base">
              <a:spcBef>
                <a:spcPct val="0"/>
              </a:spcBef>
              <a:spcAft>
                <a:spcPct val="0"/>
              </a:spcAft>
            </a:pPr>
            <a:r>
              <a:rPr lang="en-US" sz="2600" dirty="0">
                <a:solidFill>
                  <a:srgbClr val="051D40"/>
                </a:solidFill>
                <a:latin typeface="Book Antiqua"/>
                <a:ea typeface="Lato"/>
                <a:cs typeface="Lato"/>
              </a:rPr>
              <a:t>This approach helps in generalizing hazard detection in autonomous driving as well as enables interpretable decision making.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77C91B0-1C95-FFA2-540B-4B05FAC9AD85}"/>
              </a:ext>
            </a:extLst>
          </p:cNvPr>
          <p:cNvSpPr txBox="1"/>
          <p:nvPr/>
        </p:nvSpPr>
        <p:spPr>
          <a:xfrm>
            <a:off x="5365862" y="1212322"/>
            <a:ext cx="7274437" cy="70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051D40"/>
                </a:solidFill>
                <a:latin typeface="Batang"/>
                <a:ea typeface="Montserrat Bold"/>
                <a:cs typeface="Arial"/>
                <a:sym typeface="Montserrat Bold"/>
              </a:rPr>
              <a:t>Proposed System Design</a:t>
            </a:r>
            <a:endParaRPr lang="en-US" sz="4500" b="1" dirty="0">
              <a:solidFill>
                <a:srgbClr val="051D40"/>
              </a:solidFill>
              <a:latin typeface="Batang"/>
              <a:ea typeface="Montserrat Bold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0284215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emianVTI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BohemianVTI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Bohemi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AA0957B6-9651-4F50-8EB8-D9F009F1C26A}" vid="{D1E7B544-9A8A-44B5-ABA3-322A5F0453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1752</Words>
  <Application>Microsoft Office PowerPoint</Application>
  <PresentationFormat>Custom</PresentationFormat>
  <Paragraphs>242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Times New Roman</vt:lpstr>
      <vt:lpstr>Book Antiqua</vt:lpstr>
      <vt:lpstr>Calibri</vt:lpstr>
      <vt:lpstr>Arial,Sans-Serif</vt:lpstr>
      <vt:lpstr>Modern Love</vt:lpstr>
      <vt:lpstr>Avenir Next LT Pro</vt:lpstr>
      <vt:lpstr>Batang</vt:lpstr>
      <vt:lpstr>BohemianVTI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Professional Modern Technology Pitch Deck Presentation</dc:title>
  <dc:creator>hp</dc:creator>
  <cp:lastModifiedBy>Ajay Suseel</cp:lastModifiedBy>
  <cp:revision>16</cp:revision>
  <dcterms:created xsi:type="dcterms:W3CDTF">2006-08-16T00:00:00Z</dcterms:created>
  <dcterms:modified xsi:type="dcterms:W3CDTF">2025-05-27T14:38:47Z</dcterms:modified>
  <dc:identifier>DAGjld_HHHo</dc:identifier>
</cp:coreProperties>
</file>