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7" r:id="rId9"/>
    <p:sldMasterId id="2147483668" r:id="rId10"/>
  </p:sldMasterIdLst>
  <p:notesMasterIdLst>
    <p:notesMasterId r:id="rId23"/>
  </p:notesMasterIdLst>
  <p:sldIdLst>
    <p:sldId id="256" r:id="rId11"/>
    <p:sldId id="257" r:id="rId12"/>
    <p:sldId id="259" r:id="rId13"/>
    <p:sldId id="260" r:id="rId14"/>
    <p:sldId id="261" r:id="rId15"/>
    <p:sldId id="263" r:id="rId16"/>
    <p:sldId id="270" r:id="rId17"/>
    <p:sldId id="271" r:id="rId18"/>
    <p:sldId id="265" r:id="rId19"/>
    <p:sldId id="266" r:id="rId20"/>
    <p:sldId id="267" r:id="rId21"/>
    <p:sldId id="268" r:id="rId2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5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DE7D736-DE2B-4618-8DF6-12620793981A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99248CE9-CBF0-438B-9E53-150DBC5AE8EE}" type="datetime1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+mn-ea"/>
              </a:rPr>
              <a:t>3/12/2025</a:t>
            </a:fld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720BD401-5A2F-42F3-906C-A9DE28D0F09B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1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615D74E1-1CBE-4062-8D27-71BF3B0983F0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1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67485BEF-7D93-43D3-9460-D17D2BE2955D}" type="datetime1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+mn-ea"/>
              </a:rPr>
              <a:t>3/12/2025</a:t>
            </a:fld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966B2EAB-B608-4152-867E-A3FBF89A88CE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2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A24B076E-D565-40B6-9415-DEEEA8309F94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2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7C6DCB46-9BA0-47B7-B300-AE98264CE07A}" type="datetime1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+mn-ea"/>
              </a:rPr>
              <a:t>3/12/2025</a:t>
            </a:fld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A203E782-DDE9-486F-A12E-1F4A8B27F253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3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C8B1FAE0-C1B1-4688-8DF6-EA4E90009920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3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954A6D8D-A818-4968-8597-AC3954D641BC}" type="datetime1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+mn-ea"/>
              </a:rPr>
              <a:t>3/12/2025</a:t>
            </a:fld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99763F01-696A-4866-877F-9E30F7131277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6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fld id="{AC949949-2D75-4350-8E41-AE397A829090}" type="slidenum">
              <a:rPr lang="en-US" sz="1800" b="0" u="none" strike="noStrike">
                <a:solidFill>
                  <a:srgbClr val="000000"/>
                </a:solidFill>
                <a:uFillTx/>
                <a:latin typeface="+mn-lt"/>
                <a:ea typeface="+mn-ea"/>
              </a:rPr>
              <a:t>6</a:t>
            </a:fld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80CB4B-15C5-42D0-8C64-DAB7510283D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CCBBC0-6959-491C-9D34-0D3877B35D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313FF0-02E2-4F19-8010-ACC985D2167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1D929EB-ABFC-4C39-BD4A-06BA3FA1AC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3A251CE-E4B6-47D0-90B6-4F720F0787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D83A9AB-3DFC-4291-8DB8-B11EFF51C1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B00132E-75DC-4331-AF6A-307EA362DA0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329AC3C-05CC-4070-AEE0-18EE7DE815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vert="eaVert" lIns="0" tIns="0" rIns="0" bIns="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94D248-4FFD-4F20-866D-EF69C5C35113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0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286160" y="816120"/>
            <a:ext cx="5101920" cy="403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0800" cy="31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8440F25-30D7-4F76-9301-86EF03E87A80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560" cy="4389120"/>
          </a:xfrm>
          <a:prstGeom prst="rect">
            <a:avLst/>
          </a:prstGeom>
          <a:noFill/>
          <a:ln w="0">
            <a:noFill/>
          </a:ln>
        </p:spPr>
        <p:txBody>
          <a:bodyPr vert="eaVert" lIns="0" tIns="0" rIns="0" bIns="0" anchor="t" anchorCtr="1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2800" cy="4389120"/>
          </a:xfrm>
          <a:prstGeom prst="rect">
            <a:avLst/>
          </a:prstGeom>
          <a:noFill/>
          <a:ln w="0">
            <a:noFill/>
          </a:ln>
        </p:spPr>
        <p:txBody>
          <a:bodyPr vert="eaVert" lIns="0" tIns="0" rIns="0" bIns="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32022D3-93A9-492F-8FCF-C0C835C458E1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D027B08-BD3A-4D52-96E6-92BC6483FBAD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360" cy="235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360" cy="124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u="none" strike="noStrike">
                <a:solidFill>
                  <a:srgbClr val="898989"/>
                </a:solidFill>
                <a:uFillTx/>
                <a:latin typeface="Arial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76F946B-72D3-4036-B8C5-51F8B0FF1D9B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327320"/>
            <a:ext cx="445896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14880" y="1327320"/>
            <a:ext cx="4460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FE9AF47-CA0C-4807-923F-6FD755395DC4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360" cy="10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280" cy="68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93720" y="2071800"/>
            <a:ext cx="4265280" cy="30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360" cy="68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103720" y="2071800"/>
            <a:ext cx="4284360" cy="30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43" name="PlaceHolder 8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2D31002-96F2-4B67-BA33-C078E171DA5B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4057427-8214-4D7B-895E-8A2B47DD53BF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0FB6DCE-9D28-49A9-8620-2F8E5BDAED83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0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286160" y="816120"/>
            <a:ext cx="5101920" cy="403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0800" cy="31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/>
              </a:rPr>
              <a:t>Click to edit Master text styles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Footer</a:t>
            </a:r>
          </a:p>
        </p:txBody>
      </p:sp>
      <p:sp>
        <p:nvSpPr>
          <p:cNvPr id="63" name="PlaceHolder 6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7BD72F4-434A-4F85-A7F2-15BD4B37E577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  <a:ea typeface="Arial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360" y="832680"/>
            <a:ext cx="9071280" cy="184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199"/>
              </a:spcBef>
              <a:spcAft>
                <a:spcPts val="3600"/>
              </a:spcAft>
              <a:buNone/>
              <a:tabLst>
                <a:tab pos="0" algn="l"/>
              </a:tabLst>
            </a:pPr>
            <a:r>
              <a:rPr lang="en-CA" sz="3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Software Requirements Specification</a:t>
            </a:r>
            <a:br>
              <a:rPr sz="3600" dirty="0"/>
            </a:br>
            <a:r>
              <a:rPr lang="en-CA" sz="3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for</a:t>
            </a:r>
            <a:br>
              <a:rPr sz="3600" dirty="0"/>
            </a:br>
            <a:r>
              <a:rPr lang="en-CA" sz="3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Vision Language Model for Out of Label Hazards in Autonomous Driving</a:t>
            </a:r>
            <a:br>
              <a:rPr sz="1800" dirty="0"/>
            </a:br>
            <a:r>
              <a:rPr lang="en-IN" sz="1800" dirty="0"/>
              <a:t>                                                                                                                       Version 1.2</a:t>
            </a:r>
            <a:endParaRPr lang="en-US" sz="36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6400800" y="3241080"/>
            <a:ext cx="304488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Calibri"/>
              </a:rPr>
              <a:t>Prepared by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Calibri"/>
              </a:rPr>
              <a:t>	Abhiram K Aravind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Calibri"/>
              </a:rPr>
              <a:t>	Ajay Suseel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Calibri"/>
              </a:rPr>
              <a:t>	Kishan P K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Calibri"/>
              </a:rPr>
              <a:t>	Pranav I B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64215-DC7E-832A-A7E2-15898368583E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329AC3C-05CC-4070-AEE0-18EE7DE815C3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/>
          <p:cNvPicPr/>
          <p:nvPr/>
        </p:nvPicPr>
        <p:blipFill>
          <a:blip r:embed="rId2"/>
          <a:stretch/>
        </p:blipFill>
        <p:spPr>
          <a:xfrm>
            <a:off x="1584000" y="563400"/>
            <a:ext cx="6747840" cy="4543560"/>
          </a:xfrm>
          <a:prstGeom prst="rect">
            <a:avLst/>
          </a:prstGeom>
          <a:ln w="0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175A8-92B5-3D67-5748-9250E03755CD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-95040" y="2368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Arial"/>
              </a:rPr>
              <a:t>TEST PLAN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66036" y="1342029"/>
            <a:ext cx="6799320" cy="259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u="none" strike="noStrike" dirty="0">
                <a:solidFill>
                  <a:srgbClr val="000000"/>
                </a:solidFill>
                <a:uFillTx/>
                <a:latin typeface="Arial"/>
              </a:rPr>
              <a:t>Metrics: Caption accuracy and Out of label hazard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u="none" strike="noStrike" dirty="0">
                <a:solidFill>
                  <a:srgbClr val="000000"/>
                </a:solidFill>
                <a:uFillTx/>
                <a:latin typeface="Arial"/>
              </a:rPr>
              <a:t>Evaluation Metrics: </a:t>
            </a:r>
            <a:r>
              <a:rPr lang="en-US" dirty="0"/>
              <a:t>BLEU Score ,</a:t>
            </a:r>
            <a:r>
              <a:rPr lang="en-US" dirty="0" err="1"/>
              <a:t>CIDEr</a:t>
            </a:r>
            <a:r>
              <a:rPr lang="en-US" dirty="0"/>
              <a:t> Score</a:t>
            </a:r>
            <a:r>
              <a:rPr lang="en-IN" sz="1800" b="0" u="none" strike="noStrike" dirty="0">
                <a:solidFill>
                  <a:srgbClr val="000000"/>
                </a:solidFill>
                <a:uFillTx/>
                <a:latin typeface="Arial"/>
              </a:rPr>
              <a:t> to assess image captioning quality . COOOL benchmark for assessing out of label hazard detection.</a:t>
            </a:r>
          </a:p>
          <a:p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endParaRPr lang="en-IN" sz="1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27430-36DA-0DEE-EA14-189423DDC88D}"/>
              </a:ext>
            </a:extLst>
          </p:cNvPr>
          <p:cNvSpPr txBox="1"/>
          <p:nvPr/>
        </p:nvSpPr>
        <p:spPr>
          <a:xfrm>
            <a:off x="651102" y="2850912"/>
            <a:ext cx="706414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none" strike="noStrike" dirty="0">
                <a:solidFill>
                  <a:srgbClr val="000000"/>
                </a:solidFill>
                <a:uFillTx/>
                <a:latin typeface="Arial"/>
              </a:rPr>
              <a:t>Execution Plan:</a:t>
            </a:r>
          </a:p>
          <a:p>
            <a:pPr marL="673200" lvl="1" indent="-216000"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u="none" strike="noStrike" dirty="0">
                <a:solidFill>
                  <a:srgbClr val="000000"/>
                </a:solidFill>
                <a:uFillTx/>
                <a:latin typeface="Arial"/>
              </a:rPr>
              <a:t>Fine-tune the BLIP model on the </a:t>
            </a:r>
            <a:r>
              <a:rPr lang="en-IN" b="0" u="none" strike="noStrike" dirty="0" err="1">
                <a:solidFill>
                  <a:srgbClr val="000000"/>
                </a:solidFill>
                <a:uFillTx/>
                <a:latin typeface="Arial"/>
              </a:rPr>
              <a:t>NuScenes</a:t>
            </a:r>
            <a:r>
              <a:rPr lang="en-IN" b="0" u="none" strike="noStrike" dirty="0">
                <a:solidFill>
                  <a:srgbClr val="000000"/>
                </a:solidFill>
                <a:uFillTx/>
                <a:latin typeface="Arial"/>
              </a:rPr>
              <a:t> dataset for enriched hazard captioning.</a:t>
            </a:r>
          </a:p>
          <a:p>
            <a:pPr marL="673200" lvl="1" indent="-216000"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u="none" strike="noStrike" dirty="0">
                <a:solidFill>
                  <a:srgbClr val="000000"/>
                </a:solidFill>
                <a:uFillTx/>
                <a:latin typeface="Arial"/>
              </a:rPr>
              <a:t>Evaluate captioning performance using </a:t>
            </a:r>
            <a:r>
              <a:rPr lang="en-US" dirty="0"/>
              <a:t>BLEU Score ,</a:t>
            </a:r>
            <a:r>
              <a:rPr lang="en-US" dirty="0" err="1"/>
              <a:t>CIDEr</a:t>
            </a:r>
            <a:r>
              <a:rPr lang="en-US" dirty="0"/>
              <a:t> Score</a:t>
            </a:r>
            <a:r>
              <a:rPr lang="en-IN" dirty="0">
                <a:solidFill>
                  <a:srgbClr val="000000"/>
                </a:solidFill>
                <a:latin typeface="Arial"/>
              </a:rPr>
              <a:t>.</a:t>
            </a:r>
            <a:endParaRPr lang="en-IN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673200" lvl="1" indent="-216000"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u="none" strike="noStrike" dirty="0">
                <a:solidFill>
                  <a:srgbClr val="000000"/>
                </a:solidFill>
                <a:uFillTx/>
                <a:latin typeface="Arial"/>
              </a:rPr>
              <a:t>Assess the model’s performance on COOOL benchmark</a:t>
            </a:r>
          </a:p>
          <a:p>
            <a:endParaRPr lang="en-IN" sz="105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4314-3D33-1D6D-BA95-6FE544BD9C45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29934" y="366351"/>
            <a:ext cx="5485680" cy="295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1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2329E-A46D-76D2-EB31-0358EDB143A0}"/>
              </a:ext>
            </a:extLst>
          </p:cNvPr>
          <p:cNvSpPr txBox="1"/>
          <p:nvPr/>
        </p:nvSpPr>
        <p:spPr>
          <a:xfrm>
            <a:off x="3306536" y="1845129"/>
            <a:ext cx="3477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55726-A29D-919C-9DF9-F0D951FB28F0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1565640" y="335880"/>
            <a:ext cx="575964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Arial"/>
                <a:ea typeface="Noto Sans CJK SC"/>
              </a:rPr>
              <a:t>PROJECT SCOPE</a:t>
            </a:r>
            <a:endParaRPr lang="en-IN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1254240" y="1217579"/>
            <a:ext cx="7205760" cy="27135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Fine-tuning of Pretrained Model: Enhancing </a:t>
            </a:r>
            <a:r>
              <a:rPr lang="en-IN" dirty="0">
                <a:solidFill>
                  <a:schemeClr val="dk1"/>
                </a:solidFill>
                <a:latin typeface="Arial"/>
                <a:ea typeface="Arial"/>
              </a:rPr>
              <a:t>pretrained model’s</a:t>
            </a:r>
            <a:r>
              <a:rPr lang="en-IN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 capability using the </a:t>
            </a:r>
            <a:r>
              <a:rPr lang="en-IN" sz="1800" b="0" u="none" strike="noStrike" dirty="0" err="1">
                <a:solidFill>
                  <a:schemeClr val="dk1"/>
                </a:solidFill>
                <a:uFillTx/>
                <a:latin typeface="Arial"/>
                <a:ea typeface="Arial"/>
              </a:rPr>
              <a:t>NuScenes</a:t>
            </a:r>
            <a:r>
              <a:rPr lang="en-IN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 dataset for improved image captioning.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Uses entity extraction and semantic similarity analysis  to identify out-of-label hazards in autonomous driving.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IN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Flags hazards with similarity to predefined labels.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9137F-143E-1D71-EB54-D130245B2AD2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0240" y="22572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600" b="0" u="none" strike="noStrike" dirty="0">
                <a:solidFill>
                  <a:schemeClr val="dk1"/>
                </a:solidFill>
                <a:uFillTx/>
                <a:latin typeface="Arial"/>
              </a:rPr>
              <a:t>FUNCTIONAL REQUIREMENTS</a:t>
            </a:r>
            <a:endParaRPr lang="en-US" sz="26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77600" y="1318320"/>
            <a:ext cx="85255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Hazard-Oriented Caption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Generates captions highlighting hazards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NuScenes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BLIP Fine-Tuning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Adapts BLIP model using hazard-enriched captions for improved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Hazard Detection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NER and semantic similarity to identify known and out-of-label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&amp; Output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hazard captions and triggers visual/audio alerts.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89A94-BD13-25C7-8A78-2105F9A63F6A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/>
          <p:nvPr/>
        </p:nvSpPr>
        <p:spPr>
          <a:xfrm>
            <a:off x="382320" y="337320"/>
            <a:ext cx="9071280" cy="39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IN" sz="2600" b="0" u="none" strike="noStrike">
                <a:solidFill>
                  <a:srgbClr val="000000"/>
                </a:solidFill>
                <a:uFillTx/>
                <a:latin typeface="Arial"/>
              </a:rPr>
              <a:t>NON FUNCTIONAL REQUIREMENTS</a:t>
            </a:r>
          </a:p>
        </p:txBody>
      </p:sp>
      <p:sp>
        <p:nvSpPr>
          <p:cNvPr id="85" name="TextBox 3"/>
          <p:cNvSpPr/>
          <p:nvPr/>
        </p:nvSpPr>
        <p:spPr>
          <a:xfrm>
            <a:off x="938880" y="1127160"/>
            <a:ext cx="6000480" cy="2194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dk1"/>
                </a:solidFill>
                <a:uFillTx/>
                <a:latin typeface="Calibri"/>
              </a:rPr>
              <a:t>Performance Requirements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P1: Efficient image caption generation with minimal latency</a:t>
            </a:r>
          </a:p>
          <a:p>
            <a:pPr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 P2: High accuracy in entity extraction and similarity analysis</a:t>
            </a:r>
          </a:p>
          <a:p>
            <a:pPr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 P3: Seamless integration with existing autonomous vehicle perception modules.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2EA5B-D303-2F0D-4162-A2CBEB2E3C5E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2"/>
          <p:cNvSpPr/>
          <p:nvPr/>
        </p:nvSpPr>
        <p:spPr>
          <a:xfrm>
            <a:off x="783720" y="787320"/>
            <a:ext cx="6710760" cy="29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800" b="1" u="none" strike="noStrike">
                <a:solidFill>
                  <a:schemeClr val="dk1"/>
                </a:solidFill>
                <a:uFillTx/>
                <a:latin typeface="Calibri"/>
              </a:rPr>
              <a:t>Software Quality Attributes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IN" sz="1800" b="0" u="none" strike="noStrike">
                <a:solidFill>
                  <a:schemeClr val="dk1"/>
                </a:solidFill>
                <a:uFillTx/>
                <a:latin typeface="Calibri"/>
              </a:rPr>
              <a:t>Scalability: The system is designed to be adaptable to new datasets and advancements in VLM architectures, ensuring future compatibility and updations.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IN" sz="1800" b="0" u="none" strike="noStrike">
                <a:solidFill>
                  <a:schemeClr val="dk1"/>
                </a:solidFill>
                <a:uFillTx/>
                <a:latin typeface="Calibri"/>
              </a:rPr>
              <a:t>Maintainability: The modular design allows easy updates and debugging without impacting the whole system.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IN" sz="1800" b="0" u="none" strike="noStrike">
                <a:solidFill>
                  <a:schemeClr val="dk1"/>
                </a:solidFill>
                <a:uFillTx/>
                <a:latin typeface="Calibri"/>
              </a:rPr>
              <a:t>Reliability:The system reliably detects hazards in different conditions, reducing errors and improving accuracy in various driving situations.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06F494-B598-425A-5057-318502F8F780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3"/>
          <p:cNvSpPr/>
          <p:nvPr/>
        </p:nvSpPr>
        <p:spPr>
          <a:xfrm>
            <a:off x="5263920" y="2963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000" b="0" u="none" strike="noStrik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  <p:sp>
        <p:nvSpPr>
          <p:cNvPr id="90" name="TextBox 4"/>
          <p:cNvSpPr/>
          <p:nvPr/>
        </p:nvSpPr>
        <p:spPr>
          <a:xfrm>
            <a:off x="5263920" y="2963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000" b="0" u="none" strike="noStrik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  <p:sp>
        <p:nvSpPr>
          <p:cNvPr id="91" name="TextBox 5"/>
          <p:cNvSpPr/>
          <p:nvPr/>
        </p:nvSpPr>
        <p:spPr>
          <a:xfrm>
            <a:off x="5263920" y="2963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000" b="0" u="none" strike="noStrik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  <p:sp>
        <p:nvSpPr>
          <p:cNvPr id="92" name="TextBox 6"/>
          <p:cNvSpPr/>
          <p:nvPr/>
        </p:nvSpPr>
        <p:spPr>
          <a:xfrm>
            <a:off x="5263920" y="2963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000" b="0" u="none" strike="noStrik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2CB7F-BF4C-4368-EE41-73F43FB30AFF}"/>
              </a:ext>
            </a:extLst>
          </p:cNvPr>
          <p:cNvSpPr/>
          <p:nvPr/>
        </p:nvSpPr>
        <p:spPr>
          <a:xfrm>
            <a:off x="3967843" y="1159329"/>
            <a:ext cx="1894114" cy="39760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1D011-8BA1-49D0-B751-E3E03655D916}"/>
              </a:ext>
            </a:extLst>
          </p:cNvPr>
          <p:cNvSpPr/>
          <p:nvPr/>
        </p:nvSpPr>
        <p:spPr>
          <a:xfrm>
            <a:off x="4286250" y="1902279"/>
            <a:ext cx="1273629" cy="1060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hazard captions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ACC5A-0F8E-76AB-2506-5711C35C0674}"/>
              </a:ext>
            </a:extLst>
          </p:cNvPr>
          <p:cNvSpPr/>
          <p:nvPr/>
        </p:nvSpPr>
        <p:spPr>
          <a:xfrm>
            <a:off x="4286249" y="3306096"/>
            <a:ext cx="1273629" cy="1535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 entities and compute semantic similarity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50CB1-9CFD-FA02-2FB0-16812A6C69C9}"/>
              </a:ext>
            </a:extLst>
          </p:cNvPr>
          <p:cNvSpPr/>
          <p:nvPr/>
        </p:nvSpPr>
        <p:spPr>
          <a:xfrm>
            <a:off x="6749820" y="3543317"/>
            <a:ext cx="1273629" cy="1060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Flag and log hazards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BD4D3-7B8A-B45D-37E5-1AC9E98B9BC7}"/>
              </a:ext>
            </a:extLst>
          </p:cNvPr>
          <p:cNvSpPr/>
          <p:nvPr/>
        </p:nvSpPr>
        <p:spPr>
          <a:xfrm>
            <a:off x="6740357" y="1902278"/>
            <a:ext cx="1273629" cy="1060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Display hazard alerts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6D94FB-ECF7-81EF-4B90-4C8364528FAE}"/>
              </a:ext>
            </a:extLst>
          </p:cNvPr>
          <p:cNvSpPr/>
          <p:nvPr/>
        </p:nvSpPr>
        <p:spPr>
          <a:xfrm>
            <a:off x="1446153" y="1983920"/>
            <a:ext cx="1240972" cy="89759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E4243E-E94B-117C-67CC-61F38B668E0D}"/>
              </a:ext>
            </a:extLst>
          </p:cNvPr>
          <p:cNvSpPr/>
          <p:nvPr/>
        </p:nvSpPr>
        <p:spPr>
          <a:xfrm>
            <a:off x="8700407" y="1902278"/>
            <a:ext cx="1240972" cy="89759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08050-F02A-DD2E-27D4-38C0E05F67A2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687125" y="2432718"/>
            <a:ext cx="1599125" cy="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561DEE-9AE7-F8F0-334B-13408716E6A0}"/>
              </a:ext>
            </a:extLst>
          </p:cNvPr>
          <p:cNvCxnSpPr>
            <a:stCxn id="3" idx="2"/>
          </p:cNvCxnSpPr>
          <p:nvPr/>
        </p:nvCxnSpPr>
        <p:spPr>
          <a:xfrm flipH="1">
            <a:off x="4923063" y="2963160"/>
            <a:ext cx="2" cy="331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11B4C-BD43-FC36-5EF1-F4D079F6515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559878" y="4073758"/>
            <a:ext cx="118994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59DEA9-F802-D9B3-DD5D-C23C971839F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5559878" y="2432719"/>
            <a:ext cx="1180479" cy="16410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2F28A7-9F34-DBA9-9F5F-9ACD3EEB2F63}"/>
              </a:ext>
            </a:extLst>
          </p:cNvPr>
          <p:cNvCxnSpPr>
            <a:stCxn id="10" idx="2"/>
            <a:endCxn id="7" idx="3"/>
          </p:cNvCxnSpPr>
          <p:nvPr/>
        </p:nvCxnSpPr>
        <p:spPr>
          <a:xfrm flipH="1">
            <a:off x="8013986" y="2351076"/>
            <a:ext cx="686421" cy="816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B9CE618-F0B0-A4A4-BD3F-594B6D04CB56}"/>
              </a:ext>
            </a:extLst>
          </p:cNvPr>
          <p:cNvSpPr/>
          <p:nvPr/>
        </p:nvSpPr>
        <p:spPr>
          <a:xfrm>
            <a:off x="3347357" y="889907"/>
            <a:ext cx="5184322" cy="46372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3B700-8FE1-D865-4501-FA065CE7C2AE}"/>
              </a:ext>
            </a:extLst>
          </p:cNvPr>
          <p:cNvSpPr txBox="1"/>
          <p:nvPr/>
        </p:nvSpPr>
        <p:spPr>
          <a:xfrm>
            <a:off x="4209275" y="1187252"/>
            <a:ext cx="148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Hazard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49B69-A026-AC33-7847-4A4F6F6848F3}"/>
              </a:ext>
            </a:extLst>
          </p:cNvPr>
          <p:cNvSpPr txBox="1"/>
          <p:nvPr/>
        </p:nvSpPr>
        <p:spPr>
          <a:xfrm>
            <a:off x="518432" y="293173"/>
            <a:ext cx="5041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u="none" strike="noStrike" dirty="0">
                <a:solidFill>
                  <a:schemeClr val="dk1"/>
                </a:solidFill>
                <a:uFillTx/>
                <a:latin typeface="Arial"/>
              </a:rPr>
              <a:t>Use C</a:t>
            </a:r>
            <a:r>
              <a:rPr lang="en-IN" sz="2800" dirty="0">
                <a:solidFill>
                  <a:schemeClr val="dk1"/>
                </a:solidFill>
                <a:latin typeface="Arial"/>
              </a:rPr>
              <a:t>ase</a:t>
            </a:r>
            <a:r>
              <a:rPr lang="en-IN" sz="2800" b="0" u="none" strike="noStrike" dirty="0">
                <a:solidFill>
                  <a:schemeClr val="dk1"/>
                </a:solidFill>
                <a:uFillTx/>
                <a:latin typeface="Arial"/>
              </a:rPr>
              <a:t> Diagram</a:t>
            </a:r>
            <a:endParaRPr lang="en-IN" sz="2800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DED7781-4D3F-4A59-6366-E2FF9320C283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66ED2-B304-DDB7-E2ED-998062EA4DD3}"/>
              </a:ext>
            </a:extLst>
          </p:cNvPr>
          <p:cNvSpPr txBox="1"/>
          <p:nvPr/>
        </p:nvSpPr>
        <p:spPr>
          <a:xfrm>
            <a:off x="217622" y="884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en-IN" sz="2400" b="1" dirty="0">
                <a:solidFill>
                  <a:srgbClr val="1B1C1D"/>
                </a:solidFill>
                <a:latin typeface="Arial" panose="020B0604020202020204" pitchFamily="34" charset="0"/>
              </a:rPr>
              <a:t>Overall Working Diagram</a:t>
            </a:r>
            <a:endParaRPr lang="en-IN" sz="24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1E6F2-3D03-2C40-EBDC-B621774CF6C3}"/>
              </a:ext>
            </a:extLst>
          </p:cNvPr>
          <p:cNvSpPr txBox="1">
            <a:spLocks/>
          </p:cNvSpPr>
          <p:nvPr/>
        </p:nvSpPr>
        <p:spPr>
          <a:xfrm>
            <a:off x="8365671" y="602161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5AA48-2079-47EE-9285-E575DDB15F60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95D4B9-4C0F-823F-B178-2B714B7190AC}"/>
              </a:ext>
            </a:extLst>
          </p:cNvPr>
          <p:cNvSpPr/>
          <p:nvPr/>
        </p:nvSpPr>
        <p:spPr>
          <a:xfrm>
            <a:off x="308136" y="1176692"/>
            <a:ext cx="2549013" cy="7419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Dataset  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14369-6D54-3DB9-2B44-991BC31A30D1}"/>
              </a:ext>
            </a:extLst>
          </p:cNvPr>
          <p:cNvSpPr/>
          <p:nvPr/>
        </p:nvSpPr>
        <p:spPr>
          <a:xfrm>
            <a:off x="283864" y="3467674"/>
            <a:ext cx="2603394" cy="794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Fine-Tuning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D5F90-2962-C408-36CB-A5ABAF492928}"/>
              </a:ext>
            </a:extLst>
          </p:cNvPr>
          <p:cNvSpPr/>
          <p:nvPr/>
        </p:nvSpPr>
        <p:spPr>
          <a:xfrm>
            <a:off x="283863" y="2366851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Data Preparation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17851-20C2-883E-4C92-4FD8AB0B4EBA}"/>
              </a:ext>
            </a:extLst>
          </p:cNvPr>
          <p:cNvSpPr/>
          <p:nvPr/>
        </p:nvSpPr>
        <p:spPr>
          <a:xfrm>
            <a:off x="4381148" y="1751420"/>
            <a:ext cx="3048000" cy="72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1600" b="1" dirty="0"/>
              <a:t>Caption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573DE-2ADD-5974-6E2F-6C0606EC74D3}"/>
              </a:ext>
            </a:extLst>
          </p:cNvPr>
          <p:cNvSpPr/>
          <p:nvPr/>
        </p:nvSpPr>
        <p:spPr>
          <a:xfrm>
            <a:off x="7833061" y="2798822"/>
            <a:ext cx="1903586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Alert &amp; Output</a:t>
            </a:r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BE972-E472-1F0A-60CE-552D58260A02}"/>
              </a:ext>
            </a:extLst>
          </p:cNvPr>
          <p:cNvSpPr/>
          <p:nvPr/>
        </p:nvSpPr>
        <p:spPr>
          <a:xfrm>
            <a:off x="4394049" y="4006277"/>
            <a:ext cx="3022955" cy="634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Hazard Logs Database</a:t>
            </a:r>
          </a:p>
          <a:p>
            <a:pPr algn="ctr"/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4D7A7-B1FB-7FC8-B245-587A772E3CD7}"/>
              </a:ext>
            </a:extLst>
          </p:cNvPr>
          <p:cNvSpPr/>
          <p:nvPr/>
        </p:nvSpPr>
        <p:spPr>
          <a:xfrm>
            <a:off x="4394049" y="2798822"/>
            <a:ext cx="3022955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Hazard Detection Engine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2A79C5-1BD6-FA71-B478-CB52BB346DF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82643" y="1918608"/>
            <a:ext cx="2917" cy="44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3628A8-B230-D178-7DDA-46AC00A9E1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585560" y="3153431"/>
            <a:ext cx="1" cy="3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D9E12C-1751-A32A-0516-C2B8F8AB941E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 flipV="1">
            <a:off x="552315" y="205557"/>
            <a:ext cx="5089446" cy="3022954"/>
          </a:xfrm>
          <a:prstGeom prst="bentConnector3">
            <a:avLst>
              <a:gd name="adj1" fmla="val -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A611C9-3994-D457-8F5C-DDA923429BB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665851" y="600478"/>
            <a:ext cx="2239297" cy="1150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86B01E-8CD8-E71A-CA5C-5A59FFAFF50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4659222" y="1228278"/>
            <a:ext cx="4658326" cy="2165717"/>
          </a:xfrm>
          <a:prstGeom prst="bentConnector3">
            <a:avLst>
              <a:gd name="adj1" fmla="val -4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C4F776-8BA1-97D9-6846-5BDC4372443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56977" y="2100482"/>
            <a:ext cx="1327877" cy="698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F7DBD-DC61-50B8-6DC5-597CE738EB2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05148" y="2478439"/>
            <a:ext cx="379" cy="32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33B5DF-DDDE-50E3-2519-16C86058AEA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905527" y="3585402"/>
            <a:ext cx="0" cy="42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39DD0D9-A1A7-4FC4-08C3-FF5A82C5BABE}"/>
              </a:ext>
            </a:extLst>
          </p:cNvPr>
          <p:cNvSpPr/>
          <p:nvPr/>
        </p:nvSpPr>
        <p:spPr>
          <a:xfrm>
            <a:off x="4381148" y="808975"/>
            <a:ext cx="3048000" cy="72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1600" b="1" dirty="0"/>
              <a:t>Fine-tuned Model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1D884B-0960-021A-AC8A-DF35A9E5AA6A}"/>
              </a:ext>
            </a:extLst>
          </p:cNvPr>
          <p:cNvSpPr/>
          <p:nvPr/>
        </p:nvSpPr>
        <p:spPr>
          <a:xfrm>
            <a:off x="4183888" y="211898"/>
            <a:ext cx="5691053" cy="4966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1EE2FA-8535-BC7B-5B81-23C7FEAE85C6}"/>
              </a:ext>
            </a:extLst>
          </p:cNvPr>
          <p:cNvSpPr/>
          <p:nvPr/>
        </p:nvSpPr>
        <p:spPr>
          <a:xfrm>
            <a:off x="54051" y="578063"/>
            <a:ext cx="3450682" cy="4376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792F47-70C2-092C-3966-1B496E001F9B}"/>
              </a:ext>
            </a:extLst>
          </p:cNvPr>
          <p:cNvCxnSpPr>
            <a:stCxn id="4" idx="2"/>
            <a:endCxn id="4" idx="2"/>
          </p:cNvCxnSpPr>
          <p:nvPr/>
        </p:nvCxnSpPr>
        <p:spPr>
          <a:xfrm>
            <a:off x="1582643" y="191860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9E1BB1-A6C4-FA8A-E4A6-846C010E3DF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82643" y="1918608"/>
            <a:ext cx="2917" cy="44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CFE77D-C19A-5CD9-7564-E88B236E2F1A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585560" y="23668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FA4CF0-C3B0-6FD9-9F44-B0E181B718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82643" y="1918608"/>
            <a:ext cx="2917" cy="44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2AFA86-76C7-9209-A1D0-0F3CBEE80EA1}"/>
              </a:ext>
            </a:extLst>
          </p:cNvPr>
          <p:cNvCxnSpPr>
            <a:stCxn id="4" idx="2"/>
          </p:cNvCxnSpPr>
          <p:nvPr/>
        </p:nvCxnSpPr>
        <p:spPr>
          <a:xfrm>
            <a:off x="1582643" y="1918608"/>
            <a:ext cx="78335" cy="5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017214-2811-2D9A-6301-F8C41597F8C9}"/>
              </a:ext>
            </a:extLst>
          </p:cNvPr>
          <p:cNvCxnSpPr>
            <a:stCxn id="4" idx="2"/>
          </p:cNvCxnSpPr>
          <p:nvPr/>
        </p:nvCxnSpPr>
        <p:spPr>
          <a:xfrm>
            <a:off x="1582643" y="1918608"/>
            <a:ext cx="1372828" cy="148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EBFFC9-0D47-1F05-1651-C99036EB263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82643" y="1918608"/>
            <a:ext cx="2917" cy="4482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B9FA9F-3C6E-3F44-10BC-43C59A23595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585560" y="3153431"/>
            <a:ext cx="1" cy="3142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FAA545-8648-1DD9-1033-7372B78BBEFA}"/>
              </a:ext>
            </a:extLst>
          </p:cNvPr>
          <p:cNvCxnSpPr>
            <a:stCxn id="55" idx="2"/>
            <a:endCxn id="7" idx="0"/>
          </p:cNvCxnSpPr>
          <p:nvPr/>
        </p:nvCxnSpPr>
        <p:spPr>
          <a:xfrm>
            <a:off x="5905148" y="1535994"/>
            <a:ext cx="0" cy="2154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B37942-18E9-1F59-5DA1-D9E29104569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05148" y="2478439"/>
            <a:ext cx="379" cy="3203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4D6DAB-5531-6A46-F3CD-580ED78BEB6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905527" y="3585402"/>
            <a:ext cx="0" cy="4208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161163-DF74-00AF-03C3-2F1D4700531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7417004" y="3192112"/>
            <a:ext cx="4160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9715BC-F4AD-7688-C73F-5B2D4EBD0161}"/>
              </a:ext>
            </a:extLst>
          </p:cNvPr>
          <p:cNvSpPr txBox="1"/>
          <p:nvPr/>
        </p:nvSpPr>
        <p:spPr>
          <a:xfrm>
            <a:off x="571500" y="734786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Fine-Tuning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9CE090-DE05-764B-1ADE-AD592F7331B2}"/>
              </a:ext>
            </a:extLst>
          </p:cNvPr>
          <p:cNvSpPr txBox="1"/>
          <p:nvPr/>
        </p:nvSpPr>
        <p:spPr>
          <a:xfrm>
            <a:off x="4783739" y="34054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Hazard Detection</a:t>
            </a:r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E46B1CE5-9577-ACFF-494E-590DFF478C4F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0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32CB9-4E05-903B-DA6E-644B176B15C3}"/>
              </a:ext>
            </a:extLst>
          </p:cNvPr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1627A06-5665-48AD-8594-E5D8E445495E}" type="slidenum">
              <a:rPr lang="en-IN" smtClean="0"/>
              <a:t>8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2F04C-06C5-DC44-C52A-FC4E42A1F964}"/>
              </a:ext>
            </a:extLst>
          </p:cNvPr>
          <p:cNvSpPr/>
          <p:nvPr/>
        </p:nvSpPr>
        <p:spPr>
          <a:xfrm>
            <a:off x="594105" y="913608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71914-B3F3-8864-CEF4-CEBC3FA07423}"/>
              </a:ext>
            </a:extLst>
          </p:cNvPr>
          <p:cNvSpPr/>
          <p:nvPr/>
        </p:nvSpPr>
        <p:spPr>
          <a:xfrm>
            <a:off x="594105" y="2111037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Sample caption generation using captioning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71052-7B29-4BF7-99D5-16B643FBE89C}"/>
              </a:ext>
            </a:extLst>
          </p:cNvPr>
          <p:cNvSpPr/>
          <p:nvPr/>
        </p:nvSpPr>
        <p:spPr>
          <a:xfrm>
            <a:off x="594105" y="3308466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Enhancing generated caption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E6AC6-FE17-6358-898D-36AAD78BB9B5}"/>
              </a:ext>
            </a:extLst>
          </p:cNvPr>
          <p:cNvSpPr/>
          <p:nvPr/>
        </p:nvSpPr>
        <p:spPr>
          <a:xfrm>
            <a:off x="594105" y="4363652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Storing caption as JSON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884A9-3BB8-8970-0DBF-7ABBB0A5F6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95802" y="1700188"/>
            <a:ext cx="0" cy="4108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68298A-2109-624A-7211-7CA6D0417D1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95802" y="2897617"/>
            <a:ext cx="0" cy="4108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CDA68-32BF-9F09-EA6C-56DBA0C35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895802" y="4095046"/>
            <a:ext cx="0" cy="2686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BAB7C-1F3E-247D-F5A6-E2017FECF280}"/>
              </a:ext>
            </a:extLst>
          </p:cNvPr>
          <p:cNvSpPr/>
          <p:nvPr/>
        </p:nvSpPr>
        <p:spPr>
          <a:xfrm>
            <a:off x="269421" y="310973"/>
            <a:ext cx="3094265" cy="52445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5BAAE-D346-89AB-EA3D-36777F820F57}"/>
              </a:ext>
            </a:extLst>
          </p:cNvPr>
          <p:cNvSpPr txBox="1"/>
          <p:nvPr/>
        </p:nvSpPr>
        <p:spPr>
          <a:xfrm>
            <a:off x="509166" y="359296"/>
            <a:ext cx="29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Preparation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E18FA6-88B3-25EF-2D1A-CDDB169267B1}"/>
              </a:ext>
            </a:extLst>
          </p:cNvPr>
          <p:cNvSpPr/>
          <p:nvPr/>
        </p:nvSpPr>
        <p:spPr>
          <a:xfrm>
            <a:off x="3680085" y="604887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FFD8A-650B-A234-4992-E817051674C5}"/>
              </a:ext>
            </a:extLst>
          </p:cNvPr>
          <p:cNvSpPr/>
          <p:nvPr/>
        </p:nvSpPr>
        <p:spPr>
          <a:xfrm>
            <a:off x="3690247" y="1627352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Data Preprocessing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3BDA6-C7CE-A309-0BE1-261FE2EABA69}"/>
              </a:ext>
            </a:extLst>
          </p:cNvPr>
          <p:cNvSpPr/>
          <p:nvPr/>
        </p:nvSpPr>
        <p:spPr>
          <a:xfrm>
            <a:off x="3690247" y="2557015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Loading Pretrained VLM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F8E3E-D1DB-1A55-3EC8-22C6E1BC0312}"/>
              </a:ext>
            </a:extLst>
          </p:cNvPr>
          <p:cNvSpPr/>
          <p:nvPr/>
        </p:nvSpPr>
        <p:spPr>
          <a:xfrm>
            <a:off x="3690247" y="3630949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Finetuning 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3AE40-EECF-A6C9-DA23-2EEAA1FA748C}"/>
              </a:ext>
            </a:extLst>
          </p:cNvPr>
          <p:cNvSpPr/>
          <p:nvPr/>
        </p:nvSpPr>
        <p:spPr>
          <a:xfrm>
            <a:off x="3690247" y="4636813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Saving best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928A55-B658-0ED3-7267-533D8FC8EB3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981782" y="1391467"/>
            <a:ext cx="10162" cy="2358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43F00C-7158-09F9-A7AD-7AF0F8FA253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991944" y="2413932"/>
            <a:ext cx="0" cy="1430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F5055-B680-4354-0BB2-6FF3ABFBCFD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991944" y="3343595"/>
            <a:ext cx="0" cy="287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DB9D4D-A4C2-E210-95D3-5C843E7152F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991944" y="4417529"/>
            <a:ext cx="0" cy="219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E5F41D-D464-94BE-BB6F-F4C22F582469}"/>
              </a:ext>
            </a:extLst>
          </p:cNvPr>
          <p:cNvSpPr/>
          <p:nvPr/>
        </p:nvSpPr>
        <p:spPr>
          <a:xfrm>
            <a:off x="3522183" y="310973"/>
            <a:ext cx="2996094" cy="52445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0A461-0C98-46E8-4BBD-68F3CEF6B9B4}"/>
              </a:ext>
            </a:extLst>
          </p:cNvPr>
          <p:cNvSpPr txBox="1"/>
          <p:nvPr/>
        </p:nvSpPr>
        <p:spPr>
          <a:xfrm>
            <a:off x="3611791" y="292551"/>
            <a:ext cx="203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Finetuning</a:t>
            </a:r>
            <a:r>
              <a:rPr lang="en-IN" dirty="0"/>
              <a:t> </a:t>
            </a:r>
          </a:p>
        </p:txBody>
      </p:sp>
      <p:sp>
        <p:nvSpPr>
          <p:cNvPr id="53" name="Slide Number Placeholder 1">
            <a:extLst>
              <a:ext uri="{FF2B5EF4-FFF2-40B4-BE49-F238E27FC236}">
                <a16:creationId xmlns:a16="http://schemas.microsoft.com/office/drawing/2014/main" id="{451EBC88-76E5-F0A6-1462-6FA8E09ED71C}"/>
              </a:ext>
            </a:extLst>
          </p:cNvPr>
          <p:cNvSpPr txBox="1">
            <a:spLocks/>
          </p:cNvSpPr>
          <p:nvPr/>
        </p:nvSpPr>
        <p:spPr>
          <a:xfrm>
            <a:off x="13565824" y="5521451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 kern="1200">
                <a:solidFill>
                  <a:srgbClr val="000000"/>
                </a:solidFill>
                <a:uFillTx/>
                <a:latin typeface="Times New Roman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627A06-5665-48AD-8594-E5D8E445495E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12D1BE-DD98-0C6E-D752-81BF3A4A548A}"/>
              </a:ext>
            </a:extLst>
          </p:cNvPr>
          <p:cNvSpPr/>
          <p:nvPr/>
        </p:nvSpPr>
        <p:spPr>
          <a:xfrm>
            <a:off x="6863959" y="919507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Finetuned 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D128D2-2B48-4A16-0262-A7B9E8A40C39}"/>
              </a:ext>
            </a:extLst>
          </p:cNvPr>
          <p:cNvSpPr/>
          <p:nvPr/>
        </p:nvSpPr>
        <p:spPr>
          <a:xfrm>
            <a:off x="6863959" y="1980864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Extracting Key entities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D0BE4-EBBB-A233-9975-9D11EA58CDC5}"/>
              </a:ext>
            </a:extLst>
          </p:cNvPr>
          <p:cNvSpPr/>
          <p:nvPr/>
        </p:nvSpPr>
        <p:spPr>
          <a:xfrm>
            <a:off x="6863959" y="3042221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Comparing extracted entities to hazard labels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F5BC19-AA12-40EF-2FF5-BCA3FC7676EB}"/>
              </a:ext>
            </a:extLst>
          </p:cNvPr>
          <p:cNvSpPr/>
          <p:nvPr/>
        </p:nvSpPr>
        <p:spPr>
          <a:xfrm>
            <a:off x="6863959" y="4103578"/>
            <a:ext cx="2603394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Detected output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6E6307-39E3-0AE4-7D6B-6AEC6AB0D115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8165656" y="1706087"/>
            <a:ext cx="0" cy="274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C18E6B-5535-288E-D548-F84C062AF7A2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8165656" y="2767444"/>
            <a:ext cx="0" cy="274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AED7B8-9A8D-146A-0358-EF3DDD697940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8165656" y="3828801"/>
            <a:ext cx="0" cy="274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33B966-F347-218A-9D93-B6CCB3170805}"/>
              </a:ext>
            </a:extLst>
          </p:cNvPr>
          <p:cNvSpPr/>
          <p:nvPr/>
        </p:nvSpPr>
        <p:spPr>
          <a:xfrm>
            <a:off x="6607885" y="310974"/>
            <a:ext cx="3192236" cy="5244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F3441D-64EA-790D-6D28-BADD44818B5F}"/>
              </a:ext>
            </a:extLst>
          </p:cNvPr>
          <p:cNvSpPr txBox="1"/>
          <p:nvPr/>
        </p:nvSpPr>
        <p:spPr>
          <a:xfrm>
            <a:off x="6863958" y="359296"/>
            <a:ext cx="29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Hazard detection Engine</a:t>
            </a:r>
          </a:p>
        </p:txBody>
      </p:sp>
    </p:spTree>
    <p:extLst>
      <p:ext uri="{BB962C8B-B14F-4D97-AF65-F5344CB8AC3E}">
        <p14:creationId xmlns:p14="http://schemas.microsoft.com/office/powerpoint/2010/main" val="75384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 rot="10800000" flipV="1">
            <a:off x="874080" y="1208880"/>
            <a:ext cx="7935480" cy="229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Real-Time Captioning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Arial"/>
              </a:rPr>
              <a:t>Dashboard:Displays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 generated captions and identified hazards.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Hazard Flagging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Arial"/>
              </a:rPr>
              <a:t>System:Highlights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 novel hazards with confidence scores.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Performance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Arial"/>
              </a:rPr>
              <a:t>Monitoring:Tracks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 model efficiency and accuracy over time. 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Title 1"/>
          <p:cNvSpPr/>
          <p:nvPr/>
        </p:nvSpPr>
        <p:spPr>
          <a:xfrm>
            <a:off x="117360" y="21240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Arial"/>
              </a:rPr>
              <a:t>USER INTERFACE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E7953-EC2F-4544-F7D6-D67F8398C139}"/>
              </a:ext>
            </a:extLst>
          </p:cNvPr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B00132E-75DC-4331-AF6A-307EA362DA03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468</Words>
  <Application>Microsoft Office PowerPoint</Application>
  <PresentationFormat>Custom</PresentationFormat>
  <Paragraphs>103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Wingdings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Software Requirements Specification for Vision Language Model for Out of Label Hazards in Autonomous Driving                                                                                                                        Version 1.2</vt:lpstr>
      <vt:lpstr>PowerPoint Presentation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Ajay Suseel</cp:lastModifiedBy>
  <cp:revision>9</cp:revision>
  <dcterms:modified xsi:type="dcterms:W3CDTF">2025-03-12T04:42:56Z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2025-01-30T01:01:38Z</dcterms:created>
  <dc:creator>hp</dc:creator>
  <dc:description/>
  <dc:language>en-US</dc:language>
  <cp:lastModifiedBy/>
  <dcterms:modified xsi:type="dcterms:W3CDTF">2025-03-05T10:01:17Z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</vt:r8>
  </property>
  <property fmtid="{D5CDD505-2E9C-101B-9397-08002B2CF9AE}" pid="3" name="PresentationFormat">
    <vt:lpwstr>Custom</vt:lpwstr>
  </property>
  <property fmtid="{D5CDD505-2E9C-101B-9397-08002B2CF9AE}" pid="4" name="Slides">
    <vt:r8>13</vt:r8>
  </property>
</Properties>
</file>