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sldIdLst>
    <p:sldId id="256" r:id="rId2"/>
    <p:sldId id="258" r:id="rId3"/>
    <p:sldId id="259" r:id="rId4"/>
    <p:sldId id="260" r:id="rId5"/>
    <p:sldId id="261" r:id="rId6"/>
    <p:sldId id="266" r:id="rId7"/>
    <p:sldId id="279" r:id="rId8"/>
    <p:sldId id="265" r:id="rId9"/>
    <p:sldId id="269" r:id="rId10"/>
    <p:sldId id="262" r:id="rId11"/>
    <p:sldId id="274" r:id="rId12"/>
    <p:sldId id="271" r:id="rId13"/>
    <p:sldId id="263" r:id="rId14"/>
    <p:sldId id="272" r:id="rId15"/>
    <p:sldId id="275" r:id="rId16"/>
    <p:sldId id="273" r:id="rId17"/>
    <p:sldId id="268" r:id="rId18"/>
    <p:sldId id="267" r:id="rId19"/>
    <p:sldId id="280" r:id="rId20"/>
    <p:sldId id="257" r:id="rId21"/>
    <p:sldId id="281" r:id="rId22"/>
    <p:sldId id="284" r:id="rId23"/>
    <p:sldId id="264" r:id="rId24"/>
    <p:sldId id="282" r:id="rId25"/>
    <p:sldId id="283" r:id="rId26"/>
    <p:sldId id="270" r:id="rId27"/>
  </p:sldIdLst>
  <p:sldSz cx="18288000" cy="10287000"/>
  <p:notesSz cx="6858000" cy="9144000"/>
  <p:embeddedFontLst>
    <p:embeddedFont>
      <p:font typeface="Arial Black" panose="020B0A04020102020204" pitchFamily="34" charset="0"/>
      <p:bold r:id="rId28"/>
    </p:embeddedFont>
    <p:embeddedFont>
      <p:font typeface="Helios" panose="020B0604020202020204" charset="0"/>
      <p:regular r:id="rId29"/>
    </p:embeddedFont>
    <p:embeddedFont>
      <p:font typeface="Klein Bold" panose="020B0604020202020204" charset="0"/>
      <p:regular r:id="rId30"/>
    </p:embeddedFont>
    <p:embeddedFont>
      <p:font typeface="Segoe UI" panose="020B0502040204020203" pitchFamily="34" charset="0"/>
      <p:regular r:id="rId31"/>
      <p:bold r:id="rId32"/>
      <p:italic r:id="rId33"/>
      <p:boldItalic r:id="rId34"/>
    </p:embeddedFont>
    <p:embeddedFont>
      <p:font typeface="Segoe UI Light" panose="020B0502040204020203" pitchFamily="34" charset="0"/>
      <p:regular r:id="rId35"/>
      <p:italic r:id="rId36"/>
    </p:embeddedFont>
    <p:embeddedFont>
      <p:font typeface="Segoe UI Semibold" panose="020B0702040204020203" pitchFamily="34" charset="0"/>
      <p:bold r:id="rId37"/>
      <p:boldItalic r:id="rId3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50FA"/>
    <a:srgbClr val="C88800"/>
    <a:srgbClr val="8A8DFC"/>
    <a:srgbClr val="D492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42" autoAdjust="0"/>
    <p:restoredTop sz="94622" autoAdjust="0"/>
  </p:normalViewPr>
  <p:slideViewPr>
    <p:cSldViewPr>
      <p:cViewPr varScale="1">
        <p:scale>
          <a:sx n="54" d="100"/>
          <a:sy n="54" d="100"/>
        </p:scale>
        <p:origin x="129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763" y="9601200"/>
            <a:ext cx="18283238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23" y="9501474"/>
            <a:ext cx="18283238" cy="960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0" y="1138428"/>
            <a:ext cx="15087600" cy="534924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12000" spc="-75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0077" y="6683430"/>
            <a:ext cx="15087600" cy="17145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3600" cap="all" spc="300" baseline="0">
                <a:solidFill>
                  <a:schemeClr val="tx2"/>
                </a:solidFill>
                <a:latin typeface="+mj-lt"/>
              </a:defRPr>
            </a:lvl1pPr>
            <a:lvl2pPr marL="685800" indent="0" algn="ctr">
              <a:buNone/>
              <a:defRPr sz="3600"/>
            </a:lvl2pPr>
            <a:lvl3pPr marL="1371600" indent="0" algn="ctr">
              <a:buNone/>
              <a:defRPr sz="3600"/>
            </a:lvl3pPr>
            <a:lvl4pPr marL="2057400" indent="0" algn="ctr">
              <a:buNone/>
              <a:defRPr sz="3000"/>
            </a:lvl4pPr>
            <a:lvl5pPr marL="2743200" indent="0" algn="ctr">
              <a:buNone/>
              <a:defRPr sz="3000"/>
            </a:lvl5pPr>
            <a:lvl6pPr marL="3429000" indent="0" algn="ctr">
              <a:buNone/>
              <a:defRPr sz="3000"/>
            </a:lvl6pPr>
            <a:lvl7pPr marL="4114800" indent="0" algn="ctr">
              <a:buNone/>
              <a:defRPr sz="3000"/>
            </a:lvl7pPr>
            <a:lvl8pPr marL="4800600" indent="0" algn="ctr">
              <a:buNone/>
              <a:defRPr sz="3000"/>
            </a:lvl8pPr>
            <a:lvl9pPr marL="5486400" indent="0" algn="ctr">
              <a:buNone/>
              <a:defRPr sz="3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811487" y="6515100"/>
            <a:ext cx="1481328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431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282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763" y="9601200"/>
            <a:ext cx="18283238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23" y="9501474"/>
            <a:ext cx="18283238" cy="960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622168"/>
            <a:ext cx="3943350" cy="86361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622167"/>
            <a:ext cx="11601450" cy="8636133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772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827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763" y="9601200"/>
            <a:ext cx="18283238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23" y="9501474"/>
            <a:ext cx="18283238" cy="960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1138428"/>
            <a:ext cx="15087600" cy="534924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12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6679692"/>
            <a:ext cx="15087600" cy="17145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3600" cap="all" spc="300" baseline="0">
                <a:solidFill>
                  <a:schemeClr val="tx2"/>
                </a:solidFill>
                <a:latin typeface="+mj-lt"/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811487" y="6515100"/>
            <a:ext cx="1481328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0202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645920" y="429905"/>
            <a:ext cx="15087600" cy="21761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5919" y="2768601"/>
            <a:ext cx="7406640" cy="6035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326880" y="2768603"/>
            <a:ext cx="7406640" cy="6035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473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645920" y="429905"/>
            <a:ext cx="15087600" cy="21761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2769078"/>
            <a:ext cx="7406640" cy="1104423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3000" b="0" cap="all" baseline="0">
                <a:solidFill>
                  <a:schemeClr val="tx2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920" y="3873501"/>
            <a:ext cx="7406640" cy="5067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326880" y="2769078"/>
            <a:ext cx="7406640" cy="1104423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3000" b="0" cap="all" baseline="0">
                <a:solidFill>
                  <a:schemeClr val="tx2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326880" y="3873501"/>
            <a:ext cx="7406640" cy="5067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54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129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763" y="9601200"/>
            <a:ext cx="18283238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23" y="9501474"/>
            <a:ext cx="18283238" cy="960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472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5" y="0"/>
            <a:ext cx="6076187" cy="1028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060107" y="0"/>
            <a:ext cx="96012" cy="1028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891538"/>
            <a:ext cx="4800600" cy="3429000"/>
          </a:xfrm>
        </p:spPr>
        <p:txBody>
          <a:bodyPr anchor="b">
            <a:normAutofit/>
          </a:bodyPr>
          <a:lstStyle>
            <a:lvl1pPr>
              <a:defRPr sz="5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900" y="1097280"/>
            <a:ext cx="9738360" cy="7886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389120"/>
            <a:ext cx="4800600" cy="5068686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2250">
                <a:solidFill>
                  <a:srgbClr val="FFFFFF"/>
                </a:solidFill>
              </a:defRPr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98268" y="9689678"/>
            <a:ext cx="3927765" cy="547688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pPr/>
              <a:t>6/26/2025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200900" y="9689678"/>
            <a:ext cx="6972300" cy="547688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013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7429500"/>
            <a:ext cx="18283238" cy="2857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23" y="7372614"/>
            <a:ext cx="18283238" cy="960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7612380"/>
            <a:ext cx="15169896" cy="1234440"/>
          </a:xfrm>
        </p:spPr>
        <p:txBody>
          <a:bodyPr lIns="91440" tIns="0" rIns="91440" bIns="0" anchor="b">
            <a:noAutofit/>
          </a:bodyPr>
          <a:lstStyle>
            <a:lvl1pPr>
              <a:defRPr sz="5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" y="0"/>
            <a:ext cx="18287978" cy="7372614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4800">
                <a:solidFill>
                  <a:schemeClr val="bg1"/>
                </a:solidFill>
              </a:defRPr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0" y="8860535"/>
            <a:ext cx="15169896" cy="89154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900"/>
              </a:spcAft>
              <a:buNone/>
              <a:defRPr sz="2250">
                <a:solidFill>
                  <a:srgbClr val="FFFFFF"/>
                </a:solidFill>
              </a:defRPr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048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" y="9601200"/>
            <a:ext cx="18288000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9501474"/>
            <a:ext cx="18288002" cy="98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429905"/>
            <a:ext cx="15087600" cy="21761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2768601"/>
            <a:ext cx="15087600" cy="603504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5921" y="9689678"/>
            <a:ext cx="3708407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29278" y="9689678"/>
            <a:ext cx="7234206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5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850688" y="9689678"/>
            <a:ext cx="1968038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790298" y="2606768"/>
            <a:ext cx="149504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7742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371600" rtl="0" eaLnBrk="1" latinLnBrk="0" hangingPunct="1">
        <a:lnSpc>
          <a:spcPct val="85000"/>
        </a:lnSpc>
        <a:spcBef>
          <a:spcPct val="0"/>
        </a:spcBef>
        <a:buNone/>
        <a:defRPr sz="7200" kern="1200" spc="-75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1371600" rtl="0" eaLnBrk="1" latinLnBrk="0" hangingPunct="1">
        <a:lnSpc>
          <a:spcPct val="90000"/>
        </a:lnSpc>
        <a:spcBef>
          <a:spcPts val="1800"/>
        </a:spcBef>
        <a:spcAft>
          <a:spcPts val="3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3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6072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Font typeface="Calibri" pitchFamily="34" charset="0"/>
        <a:buChar char="◦"/>
        <a:defRPr sz="2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0392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Font typeface="Calibri" pitchFamily="34" charset="0"/>
        <a:buChar char="◦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124712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Font typeface="Calibri" pitchFamily="34" charset="0"/>
        <a:buChar char="◦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99032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Font typeface="Calibri" pitchFamily="34" charset="0"/>
        <a:buChar char="◦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5000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Font typeface="Calibri" pitchFamily="34" charset="0"/>
        <a:buChar char="◦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5000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Font typeface="Calibri" pitchFamily="34" charset="0"/>
        <a:buChar char="◦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000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Font typeface="Calibri" pitchFamily="34" charset="0"/>
        <a:buChar char="◦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5000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Font typeface="Calibri" pitchFamily="34" charset="0"/>
        <a:buChar char="◦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pages.store.office.com/addinsinstallpage.aspx?rs=en-US&amp;assetid=WA200003233&amp;isWac=True&amp;ui=en-US&amp;ad=U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blicdomainpictures.net/en/view-image.php?image=135260&amp;picture=pen-writing-thank-you" TargetMode="External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3" Type="http://schemas.openxmlformats.org/officeDocument/2006/relationships/image" Target="../media/image15.svg"/><Relationship Id="rId7" Type="http://schemas.openxmlformats.org/officeDocument/2006/relationships/image" Target="../media/image19.svg"/><Relationship Id="rId12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5" Type="http://schemas.openxmlformats.org/officeDocument/2006/relationships/image" Target="../media/image17.sv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7474213" y="2522347"/>
            <a:ext cx="9107264" cy="4925172"/>
            <a:chOff x="-232104" y="-19050"/>
            <a:chExt cx="11733097" cy="3550287"/>
          </a:xfrm>
        </p:grpSpPr>
        <p:sp>
          <p:nvSpPr>
            <p:cNvPr id="9" name="TextBox 9"/>
            <p:cNvSpPr txBox="1"/>
            <p:nvPr/>
          </p:nvSpPr>
          <p:spPr>
            <a:xfrm>
              <a:off x="0" y="-19050"/>
              <a:ext cx="11500993" cy="112778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6122"/>
                </a:lnSpc>
              </a:pPr>
              <a:r>
                <a:rPr lang="en-US" sz="5101" b="1" dirty="0">
                  <a:solidFill>
                    <a:schemeClr val="accent1"/>
                  </a:solidFill>
                  <a:latin typeface="Arial Black" panose="020B0A04020102020204" pitchFamily="34" charset="0"/>
                  <a:ea typeface="Klein Bold"/>
                  <a:cs typeface="Klein Bold"/>
                  <a:sym typeface="Klein Bold"/>
                </a:rPr>
                <a:t>Business Analysis &amp; Strategy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-232104" y="1428150"/>
              <a:ext cx="11159350" cy="210308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61"/>
                </a:lnSpc>
              </a:pPr>
              <a:r>
                <a:rPr lang="en-US" sz="3401" dirty="0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A comprehensive overview of market challenges and strategic initiatives for Atlas Grands.</a:t>
              </a:r>
            </a:p>
            <a:p>
              <a:pPr algn="l">
                <a:lnSpc>
                  <a:spcPts val="4761"/>
                </a:lnSpc>
              </a:pPr>
              <a:endParaRPr lang="en-US" sz="3401" dirty="0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endParaRPr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4916933" y="8621222"/>
            <a:ext cx="2438400" cy="83170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415"/>
              </a:lnSpc>
              <a:spcBef>
                <a:spcPct val="0"/>
              </a:spcBef>
            </a:pPr>
            <a:r>
              <a:rPr lang="en-US" sz="2439" dirty="0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AJAY SUYAL</a:t>
            </a:r>
          </a:p>
          <a:p>
            <a:pPr algn="ctr">
              <a:lnSpc>
                <a:spcPts val="3415"/>
              </a:lnSpc>
              <a:spcBef>
                <a:spcPct val="0"/>
              </a:spcBef>
            </a:pPr>
            <a:r>
              <a:rPr lang="en-US" sz="2439" dirty="0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Intern</a:t>
            </a:r>
          </a:p>
        </p:txBody>
      </p:sp>
      <p:pic>
        <p:nvPicPr>
          <p:cNvPr id="2050" name="Picture 2" descr="Search: hotel atlas maroc Logo PNG Vectors Free Download">
            <a:extLst>
              <a:ext uri="{FF2B5EF4-FFF2-40B4-BE49-F238E27FC236}">
                <a16:creationId xmlns:a16="http://schemas.microsoft.com/office/drawing/2014/main" id="{C2CC9D24-653F-F77A-3364-C579186879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3851" y="317134"/>
            <a:ext cx="8277251" cy="7180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D18E3-5AC5-B206-9DF4-FCA97D2FDFA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4969" y="199243"/>
            <a:ext cx="17830800" cy="1058862"/>
          </a:xfrm>
          <a:solidFill>
            <a:srgbClr val="4C50FA"/>
          </a:solidFill>
        </p:spPr>
        <p:txBody>
          <a:bodyPr>
            <a:normAutofit/>
          </a:bodyPr>
          <a:lstStyle/>
          <a:p>
            <a:pPr algn="ctr"/>
            <a:r>
              <a:rPr lang="en-IN" sz="5400" b="1" dirty="0">
                <a:solidFill>
                  <a:schemeClr val="bg1"/>
                </a:solidFill>
              </a:rPr>
              <a:t> Booking Dashboard Layout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0840F68-FB95-A618-CD5B-471401E21CA4}"/>
              </a:ext>
            </a:extLst>
          </p:cNvPr>
          <p:cNvSpPr/>
          <p:nvPr/>
        </p:nvSpPr>
        <p:spPr>
          <a:xfrm>
            <a:off x="16221635" y="3902219"/>
            <a:ext cx="1828800" cy="2057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800" b="1" dirty="0"/>
              <a:t>1.Investors &amp; owners</a:t>
            </a:r>
          </a:p>
          <a:p>
            <a:pPr algn="ctr"/>
            <a:r>
              <a:rPr lang="en-IN" sz="1800" b="1" dirty="0"/>
              <a:t>2.</a:t>
            </a:r>
            <a:r>
              <a:rPr lang="en-IN" b="1" dirty="0"/>
              <a:t> Hotel Management</a:t>
            </a:r>
            <a:endParaRPr lang="en-IN" sz="1800" b="1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658E5B17-ECC6-6A05-7FEE-74DA949FCF29}"/>
              </a:ext>
            </a:extLst>
          </p:cNvPr>
          <p:cNvSpPr/>
          <p:nvPr/>
        </p:nvSpPr>
        <p:spPr>
          <a:xfrm>
            <a:off x="3537769" y="2937387"/>
            <a:ext cx="2667000" cy="16002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Total Booking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DDE418E4-A023-D52B-2DFE-6ADBA82BBBB6}"/>
              </a:ext>
            </a:extLst>
          </p:cNvPr>
          <p:cNvSpPr/>
          <p:nvPr/>
        </p:nvSpPr>
        <p:spPr>
          <a:xfrm>
            <a:off x="6588534" y="2992412"/>
            <a:ext cx="2667000" cy="16002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Total Capacity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E6D34231-1447-7586-4F56-DDC5B13AA552}"/>
              </a:ext>
            </a:extLst>
          </p:cNvPr>
          <p:cNvSpPr/>
          <p:nvPr/>
        </p:nvSpPr>
        <p:spPr>
          <a:xfrm>
            <a:off x="12600349" y="2935545"/>
            <a:ext cx="2667000" cy="16002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Total Room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E644FA9A-5179-DEE9-D45E-9E8DA936582B}"/>
              </a:ext>
            </a:extLst>
          </p:cNvPr>
          <p:cNvSpPr/>
          <p:nvPr/>
        </p:nvSpPr>
        <p:spPr>
          <a:xfrm>
            <a:off x="9681704" y="2997607"/>
            <a:ext cx="2667000" cy="16002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Occupancy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40089322-C2C0-C76B-F58C-9AD0721B4323}"/>
              </a:ext>
            </a:extLst>
          </p:cNvPr>
          <p:cNvSpPr/>
          <p:nvPr/>
        </p:nvSpPr>
        <p:spPr>
          <a:xfrm>
            <a:off x="1038225" y="2933700"/>
            <a:ext cx="2066926" cy="6324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filters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BC5D791-972B-31B3-4137-B652C3989115}"/>
              </a:ext>
            </a:extLst>
          </p:cNvPr>
          <p:cNvSpPr/>
          <p:nvPr/>
        </p:nvSpPr>
        <p:spPr>
          <a:xfrm>
            <a:off x="3381376" y="4914900"/>
            <a:ext cx="5874158" cy="2057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Pie chart by category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4EF7A69-5A2B-44D6-7B91-C88737406BC4}"/>
              </a:ext>
            </a:extLst>
          </p:cNvPr>
          <p:cNvSpPr/>
          <p:nvPr/>
        </p:nvSpPr>
        <p:spPr>
          <a:xfrm>
            <a:off x="3381376" y="1436213"/>
            <a:ext cx="8877301" cy="9335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800" dirty="0"/>
              <a:t>Booking Dashboard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6C430B4-078B-720F-D03E-D8F3E6D9108A}"/>
              </a:ext>
            </a:extLst>
          </p:cNvPr>
          <p:cNvSpPr/>
          <p:nvPr/>
        </p:nvSpPr>
        <p:spPr>
          <a:xfrm>
            <a:off x="3381376" y="7349613"/>
            <a:ext cx="5874158" cy="21674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Occupancy by room class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4E19FB1-C992-65A7-F7AE-7ADFAB8299E2}"/>
              </a:ext>
            </a:extLst>
          </p:cNvPr>
          <p:cNvSpPr/>
          <p:nvPr/>
        </p:nvSpPr>
        <p:spPr>
          <a:xfrm>
            <a:off x="9681704" y="5037752"/>
            <a:ext cx="5585645" cy="45253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Booking BY platform</a:t>
            </a:r>
          </a:p>
          <a:p>
            <a:pPr algn="ctr"/>
            <a:endParaRPr lang="en-IN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4861E88-585E-9B5A-626A-BC31CD120829}"/>
              </a:ext>
            </a:extLst>
          </p:cNvPr>
          <p:cNvSpPr/>
          <p:nvPr/>
        </p:nvSpPr>
        <p:spPr>
          <a:xfrm>
            <a:off x="12746584" y="1556272"/>
            <a:ext cx="2182452" cy="9335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Navigation</a:t>
            </a:r>
          </a:p>
        </p:txBody>
      </p:sp>
      <p:sp>
        <p:nvSpPr>
          <p:cNvPr id="49" name="Rectangle: Beveled 48">
            <a:extLst>
              <a:ext uri="{FF2B5EF4-FFF2-40B4-BE49-F238E27FC236}">
                <a16:creationId xmlns:a16="http://schemas.microsoft.com/office/drawing/2014/main" id="{8ADD19A7-2E8E-4ED8-7459-C81D9FFC7B85}"/>
              </a:ext>
            </a:extLst>
          </p:cNvPr>
          <p:cNvSpPr/>
          <p:nvPr/>
        </p:nvSpPr>
        <p:spPr>
          <a:xfrm>
            <a:off x="1006542" y="1776426"/>
            <a:ext cx="1010877" cy="584737"/>
          </a:xfrm>
          <a:prstGeom prst="bevel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Home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D4CEBD9-A96C-DF2C-07F4-10CFBC087284}"/>
              </a:ext>
            </a:extLst>
          </p:cNvPr>
          <p:cNvSpPr/>
          <p:nvPr/>
        </p:nvSpPr>
        <p:spPr>
          <a:xfrm>
            <a:off x="1080897" y="3153556"/>
            <a:ext cx="1939754" cy="14390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weekday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387A8D8-429D-1572-3B5A-27A56F3EC237}"/>
              </a:ext>
            </a:extLst>
          </p:cNvPr>
          <p:cNvSpPr/>
          <p:nvPr/>
        </p:nvSpPr>
        <p:spPr>
          <a:xfrm>
            <a:off x="1080897" y="4859874"/>
            <a:ext cx="1874309" cy="16552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Month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2B0E02F-8F80-6B26-DCEE-793B146D6CFA}"/>
              </a:ext>
            </a:extLst>
          </p:cNvPr>
          <p:cNvSpPr/>
          <p:nvPr/>
        </p:nvSpPr>
        <p:spPr>
          <a:xfrm>
            <a:off x="1076020" y="7084754"/>
            <a:ext cx="1939754" cy="16552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City</a:t>
            </a:r>
          </a:p>
        </p:txBody>
      </p:sp>
    </p:spTree>
    <p:extLst>
      <p:ext uri="{BB962C8B-B14F-4D97-AF65-F5344CB8AC3E}">
        <p14:creationId xmlns:p14="http://schemas.microsoft.com/office/powerpoint/2010/main" val="2668483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2CCDBA-9AE1-DE1F-AC3E-38E45F2E10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A8B91-D626-4C49-F7E0-1D19157B760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39712" y="190500"/>
            <a:ext cx="17808575" cy="990600"/>
          </a:xfrm>
          <a:solidFill>
            <a:srgbClr val="4C50FA"/>
          </a:solidFill>
        </p:spPr>
        <p:txBody>
          <a:bodyPr>
            <a:noAutofit/>
          </a:bodyPr>
          <a:lstStyle/>
          <a:p>
            <a:pPr algn="ctr"/>
            <a:r>
              <a:rPr lang="en-IN" sz="5400" b="1" dirty="0">
                <a:solidFill>
                  <a:schemeClr val="bg1"/>
                </a:solidFill>
              </a:rPr>
              <a:t>Hospitality Industry Analysis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45015-4599-1990-295E-40C3E136272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066800" y="1879600"/>
            <a:ext cx="15430500" cy="6527800"/>
          </a:xfrm>
        </p:spPr>
        <p:txBody>
          <a:bodyPr numCol="1">
            <a:normAutofit/>
          </a:bodyPr>
          <a:lstStyle/>
          <a:p>
            <a:pPr marL="0" indent="0" algn="ctr">
              <a:buNone/>
            </a:pPr>
            <a:r>
              <a:rPr lang="en-US" sz="3900" b="1" dirty="0"/>
              <a:t>Booking Analysis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/>
              <a:t>Analysis</a:t>
            </a:r>
          </a:p>
          <a:p>
            <a:pPr marL="865800" lvl="1" indent="-180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400" dirty="0"/>
              <a:t> Booking percentage by booking channel.</a:t>
            </a:r>
          </a:p>
          <a:p>
            <a:pPr marL="865800" lvl="1" indent="-180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400" dirty="0"/>
              <a:t> Booking of the hotel category.</a:t>
            </a:r>
          </a:p>
          <a:p>
            <a:pPr marL="865800" lvl="1" indent="-180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400" dirty="0"/>
              <a:t> Booking effect on Weekday and Weekend.</a:t>
            </a:r>
          </a:p>
          <a:p>
            <a:pPr marL="865800" lvl="1" indent="-180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400" dirty="0"/>
              <a:t> Total occupancy &amp; Booking trend.</a:t>
            </a:r>
          </a:p>
          <a:p>
            <a:pPr marL="0" indent="0">
              <a:buNone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</a:t>
            </a:r>
            <a:r>
              <a:rPr lang="en-US" sz="2800" b="1" dirty="0"/>
              <a:t>Impact Of Analysis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400" dirty="0"/>
              <a:t>Improves booking efficiency.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400" dirty="0"/>
              <a:t>Identifies the most effective booking channels.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400" dirty="0"/>
              <a:t>Understand Customer behavior.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400" dirty="0"/>
              <a:t>Improves customer acquisition and retention strategies.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18022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8ADB47-F26E-C181-D8E2-AFF740C74E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CCF6A-FFEE-0F18-0473-B46F78E6C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74638"/>
            <a:ext cx="17830800" cy="1058862"/>
          </a:xfrm>
          <a:solidFill>
            <a:srgbClr val="4C50FA"/>
          </a:solidFill>
        </p:spPr>
        <p:txBody>
          <a:bodyPr>
            <a:normAutofit/>
          </a:bodyPr>
          <a:lstStyle/>
          <a:p>
            <a:pPr algn="ctr"/>
            <a:r>
              <a:rPr lang="en-IN" sz="5400" b="1" dirty="0">
                <a:solidFill>
                  <a:schemeClr val="bg1"/>
                </a:solidFill>
              </a:rPr>
              <a:t> Revenue Dashboard Layout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81DA7D1-1078-4C70-6746-179E95C26472}"/>
              </a:ext>
            </a:extLst>
          </p:cNvPr>
          <p:cNvSpPr/>
          <p:nvPr/>
        </p:nvSpPr>
        <p:spPr>
          <a:xfrm>
            <a:off x="838200" y="1602045"/>
            <a:ext cx="15401004" cy="803116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79EECDD9-EE65-02D9-CA75-046CF8C8EA2F}"/>
              </a:ext>
            </a:extLst>
          </p:cNvPr>
          <p:cNvSpPr/>
          <p:nvPr/>
        </p:nvSpPr>
        <p:spPr>
          <a:xfrm>
            <a:off x="3605039" y="3013238"/>
            <a:ext cx="2667000" cy="16002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Total Revenue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AB72F2C3-9527-D613-8602-1A295DC6A581}"/>
              </a:ext>
            </a:extLst>
          </p:cNvPr>
          <p:cNvSpPr/>
          <p:nvPr/>
        </p:nvSpPr>
        <p:spPr>
          <a:xfrm>
            <a:off x="6588534" y="2992412"/>
            <a:ext cx="2667000" cy="16002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Total Capacity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A5E34DBC-7321-280B-6EFE-442F919C3702}"/>
              </a:ext>
            </a:extLst>
          </p:cNvPr>
          <p:cNvSpPr/>
          <p:nvPr/>
        </p:nvSpPr>
        <p:spPr>
          <a:xfrm>
            <a:off x="12600349" y="2935545"/>
            <a:ext cx="2667000" cy="16002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Total Room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002C5374-0B5E-B18C-D7B3-BFDD513316E2}"/>
              </a:ext>
            </a:extLst>
          </p:cNvPr>
          <p:cNvSpPr/>
          <p:nvPr/>
        </p:nvSpPr>
        <p:spPr>
          <a:xfrm>
            <a:off x="9681704" y="2997607"/>
            <a:ext cx="2667000" cy="16002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Occupancy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B7B37E45-D137-7F82-1BD8-3FB1A0D9EC9E}"/>
              </a:ext>
            </a:extLst>
          </p:cNvPr>
          <p:cNvSpPr/>
          <p:nvPr/>
        </p:nvSpPr>
        <p:spPr>
          <a:xfrm>
            <a:off x="1038225" y="2933700"/>
            <a:ext cx="2066926" cy="6324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filters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15AE1E4-93A7-1870-2842-C19F1F9A4819}"/>
              </a:ext>
            </a:extLst>
          </p:cNvPr>
          <p:cNvSpPr/>
          <p:nvPr/>
        </p:nvSpPr>
        <p:spPr>
          <a:xfrm>
            <a:off x="3381376" y="4914900"/>
            <a:ext cx="5874158" cy="2057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Pie chart revenue by category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8DD3AC5-08BE-3D14-45FC-9D707A8BA2A9}"/>
              </a:ext>
            </a:extLst>
          </p:cNvPr>
          <p:cNvSpPr/>
          <p:nvPr/>
        </p:nvSpPr>
        <p:spPr>
          <a:xfrm>
            <a:off x="4705349" y="1608138"/>
            <a:ext cx="8877301" cy="9335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800" dirty="0"/>
              <a:t>Revenue Dashboard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A456B6D-6384-1127-73AD-CED1D72A3632}"/>
              </a:ext>
            </a:extLst>
          </p:cNvPr>
          <p:cNvSpPr/>
          <p:nvPr/>
        </p:nvSpPr>
        <p:spPr>
          <a:xfrm>
            <a:off x="3381376" y="7349613"/>
            <a:ext cx="5874158" cy="21674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bar chart avg. revenue by city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FB33A96-62A0-A346-ACE9-DD46DC92EB7C}"/>
              </a:ext>
            </a:extLst>
          </p:cNvPr>
          <p:cNvSpPr/>
          <p:nvPr/>
        </p:nvSpPr>
        <p:spPr>
          <a:xfrm>
            <a:off x="9681704" y="4991714"/>
            <a:ext cx="5585645" cy="19805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Bar chart revenue BY platform</a:t>
            </a:r>
          </a:p>
          <a:p>
            <a:pPr algn="ctr"/>
            <a:endParaRPr lang="en-IN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26151EF-D671-2D03-B38B-DC12E0001214}"/>
              </a:ext>
            </a:extLst>
          </p:cNvPr>
          <p:cNvSpPr/>
          <p:nvPr/>
        </p:nvSpPr>
        <p:spPr>
          <a:xfrm>
            <a:off x="13933849" y="1602045"/>
            <a:ext cx="2182452" cy="9335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Navigation</a:t>
            </a:r>
          </a:p>
        </p:txBody>
      </p:sp>
      <p:sp>
        <p:nvSpPr>
          <p:cNvPr id="49" name="Rectangle: Beveled 48">
            <a:extLst>
              <a:ext uri="{FF2B5EF4-FFF2-40B4-BE49-F238E27FC236}">
                <a16:creationId xmlns:a16="http://schemas.microsoft.com/office/drawing/2014/main" id="{18048A3A-255F-7455-B796-69831DDC6971}"/>
              </a:ext>
            </a:extLst>
          </p:cNvPr>
          <p:cNvSpPr/>
          <p:nvPr/>
        </p:nvSpPr>
        <p:spPr>
          <a:xfrm>
            <a:off x="1006542" y="1776426"/>
            <a:ext cx="1010877" cy="584737"/>
          </a:xfrm>
          <a:prstGeom prst="bevel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Home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C4AAC98-ACB0-64C6-6DDA-51B636888373}"/>
              </a:ext>
            </a:extLst>
          </p:cNvPr>
          <p:cNvSpPr/>
          <p:nvPr/>
        </p:nvSpPr>
        <p:spPr>
          <a:xfrm>
            <a:off x="1080897" y="3153556"/>
            <a:ext cx="1939754" cy="14390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weekday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4EE03D1-22CE-100E-A65C-6C89D1BDE0F6}"/>
              </a:ext>
            </a:extLst>
          </p:cNvPr>
          <p:cNvSpPr/>
          <p:nvPr/>
        </p:nvSpPr>
        <p:spPr>
          <a:xfrm>
            <a:off x="1080897" y="4859874"/>
            <a:ext cx="1874309" cy="16552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Month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B7454B8-5DE0-FE04-9132-72A11519E800}"/>
              </a:ext>
            </a:extLst>
          </p:cNvPr>
          <p:cNvSpPr/>
          <p:nvPr/>
        </p:nvSpPr>
        <p:spPr>
          <a:xfrm>
            <a:off x="1076020" y="7084754"/>
            <a:ext cx="1939754" cy="16552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property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0F8E65-B29B-64E9-82FC-67D3433BC32E}"/>
              </a:ext>
            </a:extLst>
          </p:cNvPr>
          <p:cNvSpPr/>
          <p:nvPr/>
        </p:nvSpPr>
        <p:spPr>
          <a:xfrm>
            <a:off x="9681704" y="7443044"/>
            <a:ext cx="5585645" cy="19805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Line chart BY  day</a:t>
            </a:r>
          </a:p>
          <a:p>
            <a:pPr algn="ctr"/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8CA9A9-846E-66EE-BD0A-3C945468308B}"/>
              </a:ext>
            </a:extLst>
          </p:cNvPr>
          <p:cNvSpPr txBox="1"/>
          <p:nvPr/>
        </p:nvSpPr>
        <p:spPr>
          <a:xfrm>
            <a:off x="16363285" y="4764156"/>
            <a:ext cx="176559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/>
              <a:t>1.Hotel Management &amp; Executives</a:t>
            </a:r>
          </a:p>
          <a:p>
            <a:r>
              <a:rPr lang="en-IN" b="1" dirty="0"/>
              <a:t>2.</a:t>
            </a:r>
            <a:r>
              <a:rPr lang="en-IN" sz="1800" b="1" dirty="0"/>
              <a:t> Investors &amp; owners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4012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A99CB-7EA5-713D-716F-B49AFCF18CE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39712" y="190500"/>
            <a:ext cx="17808575" cy="990600"/>
          </a:xfrm>
          <a:solidFill>
            <a:srgbClr val="4C50FA"/>
          </a:solidFill>
        </p:spPr>
        <p:txBody>
          <a:bodyPr>
            <a:noAutofit/>
          </a:bodyPr>
          <a:lstStyle/>
          <a:p>
            <a:pPr algn="ctr"/>
            <a:r>
              <a:rPr lang="en-IN" sz="5400" b="1" dirty="0">
                <a:solidFill>
                  <a:schemeClr val="bg1"/>
                </a:solidFill>
              </a:rPr>
              <a:t>Hospitality Industry Analysis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384F2-40B6-9659-54A2-EC2B48E0933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428750" y="1879600"/>
            <a:ext cx="15430500" cy="6527800"/>
          </a:xfrm>
        </p:spPr>
        <p:txBody>
          <a:bodyPr numCol="1">
            <a:normAutofit/>
          </a:bodyPr>
          <a:lstStyle/>
          <a:p>
            <a:pPr marL="0" indent="0" algn="ctr">
              <a:buNone/>
            </a:pPr>
            <a:r>
              <a:rPr lang="en-US" sz="3900" b="1" dirty="0"/>
              <a:t>Revenue Analysis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Analysis</a:t>
            </a:r>
          </a:p>
          <a:p>
            <a:pPr marL="865800" lvl="1" indent="-180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400" dirty="0"/>
              <a:t> Revenue contribution by booking channel.</a:t>
            </a:r>
          </a:p>
          <a:p>
            <a:pPr marL="865800" lvl="1" indent="-180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400" dirty="0"/>
              <a:t> Revenue by hotel category &amp; city.</a:t>
            </a:r>
          </a:p>
          <a:p>
            <a:pPr marL="865800" lvl="1" indent="-180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400" dirty="0"/>
              <a:t> Booking effect on Weekday and Weekend.</a:t>
            </a:r>
          </a:p>
          <a:p>
            <a:pPr marL="865800" lvl="1" indent="-180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400" dirty="0"/>
              <a:t> Total revenue &amp; Expected revenue.</a:t>
            </a:r>
          </a:p>
          <a:p>
            <a:pPr marL="0" indent="0">
              <a:buNone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</a:t>
            </a:r>
            <a:r>
              <a:rPr lang="en-US" sz="2800" b="1" dirty="0"/>
              <a:t>Impact Of Analysis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400" dirty="0"/>
              <a:t>Improves revenue leakage.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400" dirty="0"/>
              <a:t>Identifies the most effective channels.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400" dirty="0"/>
              <a:t>Assesses revenue and occupancy by location.</a:t>
            </a:r>
          </a:p>
        </p:txBody>
      </p:sp>
    </p:spTree>
    <p:extLst>
      <p:ext uri="{BB962C8B-B14F-4D97-AF65-F5344CB8AC3E}">
        <p14:creationId xmlns:p14="http://schemas.microsoft.com/office/powerpoint/2010/main" val="1619765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9F6309-3B96-44BD-A6C7-A11C06B4B0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814C9-9367-6507-8014-9AF87BD7D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74638"/>
            <a:ext cx="17830800" cy="1058862"/>
          </a:xfrm>
          <a:solidFill>
            <a:srgbClr val="4C50FA"/>
          </a:solidFill>
        </p:spPr>
        <p:txBody>
          <a:bodyPr>
            <a:normAutofit/>
          </a:bodyPr>
          <a:lstStyle/>
          <a:p>
            <a:pPr algn="ctr"/>
            <a:r>
              <a:rPr lang="en-IN" sz="5400" b="1" dirty="0">
                <a:solidFill>
                  <a:schemeClr val="bg1"/>
                </a:solidFill>
              </a:rPr>
              <a:t>Cancellation Dashboard Layout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CD4A785-ED12-687F-C583-CAADEF33727E}"/>
              </a:ext>
            </a:extLst>
          </p:cNvPr>
          <p:cNvSpPr/>
          <p:nvPr/>
        </p:nvSpPr>
        <p:spPr>
          <a:xfrm>
            <a:off x="715297" y="1485901"/>
            <a:ext cx="15401004" cy="803116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6D2EEAD9-BEC6-21AC-5B9E-0EB94178EAB6}"/>
              </a:ext>
            </a:extLst>
          </p:cNvPr>
          <p:cNvSpPr/>
          <p:nvPr/>
        </p:nvSpPr>
        <p:spPr>
          <a:xfrm>
            <a:off x="3537769" y="2937387"/>
            <a:ext cx="2667000" cy="16002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Total Cancelled Booking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920B53B5-84C6-BE20-B2DF-45F1A8312659}"/>
              </a:ext>
            </a:extLst>
          </p:cNvPr>
          <p:cNvSpPr/>
          <p:nvPr/>
        </p:nvSpPr>
        <p:spPr>
          <a:xfrm>
            <a:off x="6546289" y="2962889"/>
            <a:ext cx="2667000" cy="16002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Cancellation %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B14D7093-861E-367A-AE32-035CE995BF49}"/>
              </a:ext>
            </a:extLst>
          </p:cNvPr>
          <p:cNvSpPr/>
          <p:nvPr/>
        </p:nvSpPr>
        <p:spPr>
          <a:xfrm>
            <a:off x="12600349" y="2935545"/>
            <a:ext cx="2667000" cy="16002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Realization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F0E3F3DB-EA8B-AF21-530F-C84CC0364BB5}"/>
              </a:ext>
            </a:extLst>
          </p:cNvPr>
          <p:cNvSpPr/>
          <p:nvPr/>
        </p:nvSpPr>
        <p:spPr>
          <a:xfrm>
            <a:off x="9681704" y="2997607"/>
            <a:ext cx="2667000" cy="16002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Total Check Out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167F73A-06B7-5635-9020-AA76A44DE3DD}"/>
              </a:ext>
            </a:extLst>
          </p:cNvPr>
          <p:cNvSpPr/>
          <p:nvPr/>
        </p:nvSpPr>
        <p:spPr>
          <a:xfrm>
            <a:off x="1038225" y="2933700"/>
            <a:ext cx="2066926" cy="6324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filters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86D1F7E-4162-586B-3395-8E231B300D9F}"/>
              </a:ext>
            </a:extLst>
          </p:cNvPr>
          <p:cNvSpPr/>
          <p:nvPr/>
        </p:nvSpPr>
        <p:spPr>
          <a:xfrm>
            <a:off x="3381376" y="4914900"/>
            <a:ext cx="5874158" cy="2057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Column chart revenue and change  by month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8B0088F-589D-3393-7F1E-0265A3B4E91E}"/>
              </a:ext>
            </a:extLst>
          </p:cNvPr>
          <p:cNvSpPr/>
          <p:nvPr/>
        </p:nvSpPr>
        <p:spPr>
          <a:xfrm>
            <a:off x="4705349" y="1608138"/>
            <a:ext cx="8877301" cy="9335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800" dirty="0"/>
              <a:t>Cancellation Dashboard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FB7410D-58CD-279C-EFC1-84BF1E0791D7}"/>
              </a:ext>
            </a:extLst>
          </p:cNvPr>
          <p:cNvSpPr/>
          <p:nvPr/>
        </p:nvSpPr>
        <p:spPr>
          <a:xfrm>
            <a:off x="3381376" y="7349613"/>
            <a:ext cx="5874158" cy="21674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Line chart by room 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5F168BE-922D-CB63-BC5F-0BE4B651FD34}"/>
              </a:ext>
            </a:extLst>
          </p:cNvPr>
          <p:cNvSpPr/>
          <p:nvPr/>
        </p:nvSpPr>
        <p:spPr>
          <a:xfrm>
            <a:off x="9730555" y="7349612"/>
            <a:ext cx="5585645" cy="21674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Bar chart review of property</a:t>
            </a:r>
          </a:p>
          <a:p>
            <a:pPr algn="ctr"/>
            <a:endParaRPr lang="en-IN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2377388-ED21-B808-4392-809B7C786F61}"/>
              </a:ext>
            </a:extLst>
          </p:cNvPr>
          <p:cNvSpPr/>
          <p:nvPr/>
        </p:nvSpPr>
        <p:spPr>
          <a:xfrm>
            <a:off x="13933849" y="1602045"/>
            <a:ext cx="2182452" cy="9335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Navigation</a:t>
            </a:r>
          </a:p>
        </p:txBody>
      </p:sp>
      <p:sp>
        <p:nvSpPr>
          <p:cNvPr id="49" name="Rectangle: Beveled 48">
            <a:extLst>
              <a:ext uri="{FF2B5EF4-FFF2-40B4-BE49-F238E27FC236}">
                <a16:creationId xmlns:a16="http://schemas.microsoft.com/office/drawing/2014/main" id="{59AEC28A-7ECF-A6CA-D31A-600EA175BFBB}"/>
              </a:ext>
            </a:extLst>
          </p:cNvPr>
          <p:cNvSpPr/>
          <p:nvPr/>
        </p:nvSpPr>
        <p:spPr>
          <a:xfrm>
            <a:off x="1006542" y="1776426"/>
            <a:ext cx="1010877" cy="584737"/>
          </a:xfrm>
          <a:prstGeom prst="bevel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Home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8CF1C57-8674-82ED-14FC-8A2DF74AB889}"/>
              </a:ext>
            </a:extLst>
          </p:cNvPr>
          <p:cNvSpPr/>
          <p:nvPr/>
        </p:nvSpPr>
        <p:spPr>
          <a:xfrm>
            <a:off x="1080897" y="3153556"/>
            <a:ext cx="1939754" cy="14390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weekday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5C01B4E-FC81-ADF7-53F8-2666B6A042DB}"/>
              </a:ext>
            </a:extLst>
          </p:cNvPr>
          <p:cNvSpPr/>
          <p:nvPr/>
        </p:nvSpPr>
        <p:spPr>
          <a:xfrm>
            <a:off x="1080897" y="4859874"/>
            <a:ext cx="1874309" cy="16552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Month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6B7212C-7212-9D76-D37F-5BF3F3AD6341}"/>
              </a:ext>
            </a:extLst>
          </p:cNvPr>
          <p:cNvSpPr/>
          <p:nvPr/>
        </p:nvSpPr>
        <p:spPr>
          <a:xfrm>
            <a:off x="1076020" y="7084754"/>
            <a:ext cx="1939754" cy="16552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City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2C63C0-9AE0-C19D-8062-6453C95256B2}"/>
              </a:ext>
            </a:extLst>
          </p:cNvPr>
          <p:cNvSpPr/>
          <p:nvPr/>
        </p:nvSpPr>
        <p:spPr>
          <a:xfrm>
            <a:off x="9681704" y="4905071"/>
            <a:ext cx="5496268" cy="2057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Line  chart for property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10D30E-7D39-E2D3-27C2-CBF0F2589F50}"/>
              </a:ext>
            </a:extLst>
          </p:cNvPr>
          <p:cNvSpPr txBox="1"/>
          <p:nvPr/>
        </p:nvSpPr>
        <p:spPr>
          <a:xfrm>
            <a:off x="16277302" y="4834979"/>
            <a:ext cx="178209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/>
              <a:t>1.Investors &amp; owners</a:t>
            </a:r>
          </a:p>
          <a:p>
            <a:r>
              <a:rPr lang="en-IN" b="1" dirty="0"/>
              <a:t>2. Industry Association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70328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2FC964-44AF-C366-0703-75A756A4AD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7A241-A77C-252C-A8E8-CB77971E207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39712" y="190500"/>
            <a:ext cx="17808575" cy="990600"/>
          </a:xfrm>
          <a:solidFill>
            <a:srgbClr val="4C50FA"/>
          </a:solidFill>
        </p:spPr>
        <p:txBody>
          <a:bodyPr>
            <a:noAutofit/>
          </a:bodyPr>
          <a:lstStyle/>
          <a:p>
            <a:pPr algn="ctr"/>
            <a:r>
              <a:rPr lang="en-IN" sz="5400" b="1" dirty="0">
                <a:solidFill>
                  <a:schemeClr val="bg1"/>
                </a:solidFill>
              </a:rPr>
              <a:t>Hospitality Industry Analysis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9C4E2-9D32-04C2-BF2B-FAA63FEA4B5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428750" y="1879600"/>
            <a:ext cx="15430500" cy="6527800"/>
          </a:xfrm>
        </p:spPr>
        <p:txBody>
          <a:bodyPr numCol="1">
            <a:normAutofit lnSpcReduction="10000"/>
          </a:bodyPr>
          <a:lstStyle/>
          <a:p>
            <a:pPr marL="0" indent="0" algn="ctr">
              <a:buNone/>
            </a:pPr>
            <a:r>
              <a:rPr lang="en-US" sz="3900" b="1" dirty="0"/>
              <a:t>Cancellation Analysis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/>
              <a:t>Analysis</a:t>
            </a:r>
          </a:p>
          <a:p>
            <a:pPr marL="865800" lvl="1" indent="-180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400" dirty="0"/>
              <a:t> Total Cancelled bookings.</a:t>
            </a:r>
          </a:p>
          <a:p>
            <a:pPr marL="865800" lvl="1" indent="-180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400" dirty="0"/>
              <a:t> Cancelled booking by hotel category &amp; city.</a:t>
            </a:r>
          </a:p>
          <a:p>
            <a:pPr marL="865800" lvl="1" indent="-180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400" dirty="0"/>
              <a:t> Realization percentage and.</a:t>
            </a:r>
          </a:p>
          <a:p>
            <a:pPr marL="865800" lvl="1" indent="-180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400" dirty="0"/>
              <a:t> Total successfully checkout.</a:t>
            </a:r>
          </a:p>
          <a:p>
            <a:pPr marL="865800" lvl="1" indent="-1800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</a:t>
            </a:r>
            <a:r>
              <a:rPr lang="en-US" sz="2800" b="1" dirty="0"/>
              <a:t>Impact Of Analysis</a:t>
            </a:r>
            <a:endParaRPr lang="en-US" sz="2200" b="1" dirty="0"/>
          </a:p>
          <a:p>
            <a:pPr lvl="2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400" dirty="0"/>
              <a:t>understand the cancellations adjust policies, pricing. 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400" dirty="0"/>
              <a:t>Customer engagement strategies to minimize revenue loss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400" dirty="0"/>
              <a:t>Identifies the most effective city .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400" dirty="0"/>
              <a:t>Improve Occupancy rate.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120438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74669B-AE48-505E-7EC3-8236C0D0F5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A6785-C48B-A01D-89E6-D22566883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74638"/>
            <a:ext cx="17830800" cy="1058862"/>
          </a:xfrm>
          <a:solidFill>
            <a:srgbClr val="4C50FA"/>
          </a:solidFill>
        </p:spPr>
        <p:txBody>
          <a:bodyPr>
            <a:normAutofit/>
          </a:bodyPr>
          <a:lstStyle/>
          <a:p>
            <a:pPr algn="ctr"/>
            <a:r>
              <a:rPr lang="en-IN" sz="5400" b="1" dirty="0">
                <a:solidFill>
                  <a:schemeClr val="bg1"/>
                </a:solidFill>
              </a:rPr>
              <a:t>Dashboard Layout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D94318D-0A9B-7756-1CDD-C754D7C86C35}"/>
              </a:ext>
            </a:extLst>
          </p:cNvPr>
          <p:cNvSpPr/>
          <p:nvPr/>
        </p:nvSpPr>
        <p:spPr>
          <a:xfrm>
            <a:off x="838200" y="1602045"/>
            <a:ext cx="15401004" cy="803116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Bef>
                <a:spcPts val="600"/>
              </a:spcBef>
            </a:pPr>
            <a:r>
              <a:rPr lang="en-US" sz="1800"/>
              <a:t> </a:t>
            </a:r>
            <a:r>
              <a:rPr lang="en-US" sz="1800" b="1"/>
              <a:t>Impact Of Analysis</a:t>
            </a:r>
          </a:p>
          <a:p>
            <a:pPr>
              <a:spcBef>
                <a:spcPts val="600"/>
              </a:spcBef>
            </a:pPr>
            <a:r>
              <a:rPr lang="en-US" sz="1800" b="1"/>
              <a:t>   </a:t>
            </a:r>
            <a:endParaRPr lang="en-US" sz="1600" dirty="0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D994172C-A96D-0B21-8EF9-0B499E66D0C3}"/>
              </a:ext>
            </a:extLst>
          </p:cNvPr>
          <p:cNvSpPr/>
          <p:nvPr/>
        </p:nvSpPr>
        <p:spPr>
          <a:xfrm>
            <a:off x="1038225" y="2933700"/>
            <a:ext cx="2066926" cy="6324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filters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711979D-67C0-AABD-11D3-9C534562D1C8}"/>
              </a:ext>
            </a:extLst>
          </p:cNvPr>
          <p:cNvSpPr/>
          <p:nvPr/>
        </p:nvSpPr>
        <p:spPr>
          <a:xfrm>
            <a:off x="3305176" y="3056965"/>
            <a:ext cx="5838824" cy="30845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Re-PAR on monthly column chart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2B990D0-36DA-DBCF-216B-3C28DB245356}"/>
              </a:ext>
            </a:extLst>
          </p:cNvPr>
          <p:cNvSpPr/>
          <p:nvPr/>
        </p:nvSpPr>
        <p:spPr>
          <a:xfrm>
            <a:off x="4705349" y="1608138"/>
            <a:ext cx="8877301" cy="9335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800" dirty="0"/>
              <a:t>Month  &amp; week  Dashboard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7022056-9C81-2CF8-1EF8-CD6AE6AB0BD8}"/>
              </a:ext>
            </a:extLst>
          </p:cNvPr>
          <p:cNvSpPr/>
          <p:nvPr/>
        </p:nvSpPr>
        <p:spPr>
          <a:xfrm>
            <a:off x="3305700" y="6521999"/>
            <a:ext cx="5838300" cy="27363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Month booking trend line chart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153D88D-2881-DF8F-7BA2-B7F70D9FA8A3}"/>
              </a:ext>
            </a:extLst>
          </p:cNvPr>
          <p:cNvSpPr/>
          <p:nvPr/>
        </p:nvSpPr>
        <p:spPr>
          <a:xfrm>
            <a:off x="9650328" y="3056964"/>
            <a:ext cx="6046872" cy="30845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Weekly Booking demand by line chart </a:t>
            </a:r>
          </a:p>
          <a:p>
            <a:pPr algn="ctr"/>
            <a:endParaRPr lang="en-IN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9FFA9EF-6DCF-18F8-4D62-8EBCC720DAB6}"/>
              </a:ext>
            </a:extLst>
          </p:cNvPr>
          <p:cNvSpPr/>
          <p:nvPr/>
        </p:nvSpPr>
        <p:spPr>
          <a:xfrm>
            <a:off x="13933849" y="1602045"/>
            <a:ext cx="2182452" cy="9335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Navigation</a:t>
            </a:r>
          </a:p>
        </p:txBody>
      </p:sp>
      <p:sp>
        <p:nvSpPr>
          <p:cNvPr id="49" name="Rectangle: Beveled 48">
            <a:extLst>
              <a:ext uri="{FF2B5EF4-FFF2-40B4-BE49-F238E27FC236}">
                <a16:creationId xmlns:a16="http://schemas.microsoft.com/office/drawing/2014/main" id="{64902FF7-B55B-2B23-5A79-973568F7E1E8}"/>
              </a:ext>
            </a:extLst>
          </p:cNvPr>
          <p:cNvSpPr/>
          <p:nvPr/>
        </p:nvSpPr>
        <p:spPr>
          <a:xfrm>
            <a:off x="1006542" y="1776426"/>
            <a:ext cx="1010877" cy="584737"/>
          </a:xfrm>
          <a:prstGeom prst="bevel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Home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556CF0F-2699-1111-677C-B6E7E2C990EB}"/>
              </a:ext>
            </a:extLst>
          </p:cNvPr>
          <p:cNvSpPr/>
          <p:nvPr/>
        </p:nvSpPr>
        <p:spPr>
          <a:xfrm>
            <a:off x="1080897" y="3153556"/>
            <a:ext cx="1939754" cy="14390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day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0C0A4CC-4C77-14CB-BF22-47809FB0DD70}"/>
              </a:ext>
            </a:extLst>
          </p:cNvPr>
          <p:cNvSpPr/>
          <p:nvPr/>
        </p:nvSpPr>
        <p:spPr>
          <a:xfrm>
            <a:off x="1080897" y="4859874"/>
            <a:ext cx="1874309" cy="16552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Room class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3839958-10A1-43B2-5F09-7BD8227FB7F3}"/>
              </a:ext>
            </a:extLst>
          </p:cNvPr>
          <p:cNvSpPr/>
          <p:nvPr/>
        </p:nvSpPr>
        <p:spPr>
          <a:xfrm>
            <a:off x="1078919" y="6778112"/>
            <a:ext cx="1939754" cy="16552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City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D1ACCE-E5CE-8B62-A58B-C0FE8A67D07E}"/>
              </a:ext>
            </a:extLst>
          </p:cNvPr>
          <p:cNvSpPr/>
          <p:nvPr/>
        </p:nvSpPr>
        <p:spPr>
          <a:xfrm>
            <a:off x="9681704" y="6521999"/>
            <a:ext cx="6015496" cy="27363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Weekly Cancellation trend by line chart </a:t>
            </a:r>
          </a:p>
          <a:p>
            <a:pPr algn="ctr"/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29FA07-B9ED-E2E4-BF66-238E29CDA692}"/>
              </a:ext>
            </a:extLst>
          </p:cNvPr>
          <p:cNvSpPr txBox="1"/>
          <p:nvPr/>
        </p:nvSpPr>
        <p:spPr>
          <a:xfrm>
            <a:off x="16535400" y="4592612"/>
            <a:ext cx="1524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/>
              <a:t>1.Management &amp; sales team</a:t>
            </a:r>
          </a:p>
          <a:p>
            <a:r>
              <a:rPr lang="en-IN" b="1" dirty="0"/>
              <a:t>2. Hospitality consultants</a:t>
            </a:r>
          </a:p>
        </p:txBody>
      </p:sp>
    </p:spTree>
    <p:extLst>
      <p:ext uri="{BB962C8B-B14F-4D97-AF65-F5344CB8AC3E}">
        <p14:creationId xmlns:p14="http://schemas.microsoft.com/office/powerpoint/2010/main" val="35988557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B4A9650-403B-6642-79CB-5A82E9E1DB7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81000" y="266700"/>
            <a:ext cx="17602200" cy="990600"/>
          </a:xfrm>
          <a:solidFill>
            <a:srgbClr val="4C50FA"/>
          </a:solidFill>
        </p:spPr>
        <p:txBody>
          <a:bodyPr>
            <a:norm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</a:rPr>
              <a:t>Impact of Analysis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D2FEA8-B089-1193-0FAE-5A701ACB28F3}"/>
              </a:ext>
            </a:extLst>
          </p:cNvPr>
          <p:cNvSpPr txBox="1"/>
          <p:nvPr/>
        </p:nvSpPr>
        <p:spPr>
          <a:xfrm>
            <a:off x="3543300" y="2095500"/>
            <a:ext cx="11277600" cy="60324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dirty="0"/>
              <a:t>1</a:t>
            </a:r>
            <a:r>
              <a:rPr lang="en-US" sz="2400" dirty="0"/>
              <a:t>. </a:t>
            </a:r>
            <a:r>
              <a:rPr lang="en-US" sz="3900" b="1" dirty="0"/>
              <a:t>Month &amp; Weekly trend Analysis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Analysis</a:t>
            </a:r>
          </a:p>
          <a:p>
            <a:pPr marL="571500" indent="-34290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400" dirty="0"/>
              <a:t>Week on week Total revenue and change.</a:t>
            </a:r>
          </a:p>
          <a:p>
            <a:pPr marL="571500" indent="-34290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400" dirty="0"/>
              <a:t>Week on week Occupancy shift.</a:t>
            </a:r>
          </a:p>
          <a:p>
            <a:pPr marL="571500" indent="-34290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400" dirty="0"/>
              <a:t>Month on Month revenue and change.</a:t>
            </a:r>
          </a:p>
          <a:p>
            <a:pPr marL="571500" indent="-34290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400" dirty="0"/>
              <a:t>Total successfully checkout.</a:t>
            </a:r>
          </a:p>
          <a:p>
            <a:pPr marL="571500" indent="-342900">
              <a:spcBef>
                <a:spcPts val="600"/>
              </a:spcBef>
              <a:buFont typeface="Wingdings" panose="05000000000000000000" pitchFamily="2" charset="2"/>
              <a:buChar char="v"/>
            </a:pPr>
            <a:endParaRPr lang="en-US" sz="2400" dirty="0"/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2400" dirty="0"/>
              <a:t> </a:t>
            </a:r>
            <a:r>
              <a:rPr lang="en-US" sz="2800" b="1" dirty="0"/>
              <a:t>Impact Of Analysis</a:t>
            </a:r>
            <a:endParaRPr lang="en-US" sz="2800" dirty="0"/>
          </a:p>
          <a:p>
            <a:pPr marL="571500" indent="-34290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400" dirty="0"/>
              <a:t>Marketing effort and price adjustment.</a:t>
            </a:r>
          </a:p>
          <a:p>
            <a:pPr marL="571500" indent="-34290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400" dirty="0"/>
              <a:t>Identifies peak and off-peak demand patterns.</a:t>
            </a:r>
          </a:p>
          <a:p>
            <a:pPr marL="571500" indent="-34290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2400" dirty="0"/>
              <a:t>Adjusts pricing dynamically to maximize revenue.</a:t>
            </a:r>
          </a:p>
          <a:p>
            <a:pPr marL="571500" indent="-342900">
              <a:spcBef>
                <a:spcPts val="600"/>
              </a:spcBef>
              <a:buFont typeface="Wingdings" panose="05000000000000000000" pitchFamily="2" charset="2"/>
              <a:buChar char="v"/>
            </a:pPr>
            <a:endParaRPr lang="en-US" sz="2400" dirty="0"/>
          </a:p>
          <a:p>
            <a:pPr marL="685800" lvl="1">
              <a:lnSpc>
                <a:spcPct val="100000"/>
              </a:lnSpc>
              <a:spcBef>
                <a:spcPts val="600"/>
              </a:spcBef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9325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31561-00ED-7C8F-9B44-44C263F873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41193" y="4657692"/>
            <a:ext cx="17687132" cy="714408"/>
          </a:xfrm>
          <a:solidFill>
            <a:srgbClr val="4C50FA"/>
          </a:solidFill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Impact of Analysis on Business Growth</a:t>
            </a:r>
            <a:endParaRPr lang="en-IN" sz="4000" b="1" dirty="0">
              <a:solidFill>
                <a:schemeClr val="bg1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0321135-04CF-AB56-03F6-43B5222AC2D7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 bwMode="auto">
          <a:xfrm>
            <a:off x="1452282" y="5803066"/>
            <a:ext cx="1264920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Strategic Decision-Making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</a:t>
            </a:r>
          </a:p>
          <a:p>
            <a:pPr lvl="1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Helps management optimize pricing, service offerings, and marketing strategies.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Revenue Optimization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</a:t>
            </a:r>
          </a:p>
          <a:p>
            <a:pPr lvl="1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Allows dynamic pricing adjustments and better resource allocation.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Enhanced Customer Experience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</a:t>
            </a:r>
          </a:p>
          <a:p>
            <a:pPr lvl="1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Personalizes services to align with guest preferences.</a:t>
            </a:r>
          </a:p>
          <a:p>
            <a:pPr lvl="1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sz="1800" dirty="0"/>
              <a:t>Improves customer acquisition and retention strategies.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Operational Efficiency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</a:t>
            </a:r>
          </a:p>
          <a:p>
            <a:pPr lvl="1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cost control, facility management.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Competitive Advantage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</a:t>
            </a:r>
          </a:p>
          <a:p>
            <a:pPr lvl="1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Enables benchmarking against competitors to refine market positioning.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3AD2505-2CF5-ED74-194D-EA300264647E}"/>
              </a:ext>
            </a:extLst>
          </p:cNvPr>
          <p:cNvSpPr txBox="1">
            <a:spLocks/>
          </p:cNvSpPr>
          <p:nvPr/>
        </p:nvSpPr>
        <p:spPr>
          <a:xfrm>
            <a:off x="141193" y="114301"/>
            <a:ext cx="17687131" cy="714408"/>
          </a:xfrm>
          <a:prstGeom prst="rect">
            <a:avLst/>
          </a:prstGeom>
          <a:solidFill>
            <a:srgbClr val="4C50FA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solidFill>
                  <a:schemeClr val="bg1"/>
                </a:solidFill>
              </a:rPr>
              <a:t>Stake Holder In The  Hospitality Industry Analysis</a:t>
            </a:r>
            <a:endParaRPr lang="en-IN" sz="40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4CB6BB-D725-444B-D5C7-B43849DAB92B}"/>
              </a:ext>
            </a:extLst>
          </p:cNvPr>
          <p:cNvSpPr txBox="1"/>
          <p:nvPr/>
        </p:nvSpPr>
        <p:spPr>
          <a:xfrm>
            <a:off x="1447800" y="1078820"/>
            <a:ext cx="140970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/>
              <a:t>Investors &amp; owners </a:t>
            </a:r>
            <a:r>
              <a:rPr lang="en-IN" sz="2000" dirty="0"/>
              <a:t>–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IN" sz="2000" dirty="0"/>
              <a:t>Provide financial backing and Business performance.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/>
              <a:t>Industry Association </a:t>
            </a:r>
            <a:r>
              <a:rPr lang="en-IN" sz="2000" dirty="0"/>
              <a:t>– 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IN" sz="2000" dirty="0"/>
              <a:t>Facilitate networking and Knowledge sharing.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/>
              <a:t>Hotel Management &amp; Executives </a:t>
            </a:r>
            <a:r>
              <a:rPr lang="en-IN" sz="2000" dirty="0"/>
              <a:t>– 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IN" sz="2000" dirty="0"/>
              <a:t>To take decision.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/>
              <a:t>Marketing &amp; Sales team </a:t>
            </a:r>
            <a:r>
              <a:rPr lang="en-IN" sz="2000" dirty="0"/>
              <a:t>– 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IN" sz="2000" dirty="0"/>
              <a:t>To refine promotional strategies.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/>
              <a:t>Hospitality Consultants </a:t>
            </a:r>
            <a:r>
              <a:rPr lang="en-IN" sz="2000" dirty="0"/>
              <a:t>– 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IN" sz="2000" dirty="0"/>
              <a:t>To provide insights and recommendations.</a:t>
            </a:r>
          </a:p>
        </p:txBody>
      </p:sp>
    </p:spTree>
    <p:extLst>
      <p:ext uri="{BB962C8B-B14F-4D97-AF65-F5344CB8AC3E}">
        <p14:creationId xmlns:p14="http://schemas.microsoft.com/office/powerpoint/2010/main" val="2971465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558256"/>
            <a:ext cx="18288000" cy="898447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998000" tIns="270000" rIns="324000" bIns="27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700" dirty="0">
                <a:solidFill>
                  <a:srgbClr val="000000"/>
                </a:solidFill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800" dirty="0"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1371601" y="795548"/>
            <a:ext cx="437198" cy="437198"/>
          </a:xfrm>
          <a:prstGeom prst="rect">
            <a:avLst/>
          </a:prstGeom>
          <a:noFill/>
        </p:spPr>
      </p:pic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94179722"/>
                  </p:ext>
                </p:extLst>
              </p:nvPr>
            </p:nvGraphicFramePr>
            <p:xfrm>
              <a:off x="990600" y="1756319"/>
              <a:ext cx="16215882" cy="7735133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90600" y="1756319"/>
                <a:ext cx="16215882" cy="773513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1" y="800100"/>
            <a:ext cx="7619999" cy="9220200"/>
            <a:chOff x="1" y="-85725"/>
            <a:chExt cx="10160000" cy="13045169"/>
          </a:xfrm>
        </p:grpSpPr>
        <p:sp>
          <p:nvSpPr>
            <p:cNvPr id="3" name="TextBox 3"/>
            <p:cNvSpPr txBox="1"/>
            <p:nvPr/>
          </p:nvSpPr>
          <p:spPr>
            <a:xfrm>
              <a:off x="1" y="-85725"/>
              <a:ext cx="9855200" cy="174406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10400"/>
                </a:lnSpc>
              </a:pPr>
              <a:r>
                <a:rPr lang="en-US" sz="8000" b="1" dirty="0">
                  <a:solidFill>
                    <a:srgbClr val="2A2E3A"/>
                  </a:solidFill>
                  <a:latin typeface="Klein Bold"/>
                  <a:ea typeface="Klein Bold"/>
                  <a:cs typeface="Klein Bold"/>
                  <a:sym typeface="Klein Bold"/>
                </a:rPr>
                <a:t>Atlas Grands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1" y="2539239"/>
              <a:ext cx="10160000" cy="1042020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4301" u="none" dirty="0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Atlas Grands is a well-established five-star hotel chain, embodying the essence of Indian Hospitality &amp; Sustainability, with 20 years of experience in the hospitality industry.</a:t>
              </a:r>
            </a:p>
            <a:p>
              <a:pPr algn="l">
                <a:lnSpc>
                  <a:spcPct val="150000"/>
                </a:lnSpc>
              </a:pPr>
              <a:endParaRPr lang="en-US" sz="4301" u="none" dirty="0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endParaRP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02F44214-4F46-9844-D0DC-6507AD17D6F7}"/>
              </a:ext>
            </a:extLst>
          </p:cNvPr>
          <p:cNvSpPr/>
          <p:nvPr/>
        </p:nvSpPr>
        <p:spPr>
          <a:xfrm>
            <a:off x="10838897" y="631819"/>
            <a:ext cx="6324599" cy="8915400"/>
          </a:xfrm>
          <a:prstGeom prst="rect">
            <a:avLst/>
          </a:prstGeom>
          <a:solidFill>
            <a:srgbClr val="D4921A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IN" sz="3600" b="1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41AE810-7E5B-0E0C-E066-798DC2C65D0A}"/>
              </a:ext>
            </a:extLst>
          </p:cNvPr>
          <p:cNvSpPr/>
          <p:nvPr/>
        </p:nvSpPr>
        <p:spPr>
          <a:xfrm>
            <a:off x="11134492" y="1416444"/>
            <a:ext cx="2057400" cy="1669656"/>
          </a:xfrm>
          <a:prstGeom prst="ellipse">
            <a:avLst/>
          </a:prstGeom>
          <a:solidFill>
            <a:srgbClr val="C888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Graphic 6" descr="Building">
            <a:extLst>
              <a:ext uri="{FF2B5EF4-FFF2-40B4-BE49-F238E27FC236}">
                <a16:creationId xmlns:a16="http://schemas.microsoft.com/office/drawing/2014/main" id="{F5D3E9AE-C161-7E91-32D5-A8DFEE16F0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05992" y="1794072"/>
            <a:ext cx="914400" cy="914400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74FF83AB-29AC-B8BE-1A4B-DE29C11D2EAE}"/>
              </a:ext>
            </a:extLst>
          </p:cNvPr>
          <p:cNvSpPr/>
          <p:nvPr/>
        </p:nvSpPr>
        <p:spPr>
          <a:xfrm>
            <a:off x="14372993" y="1416444"/>
            <a:ext cx="2057400" cy="1669656"/>
          </a:xfrm>
          <a:prstGeom prst="ellipse">
            <a:avLst/>
          </a:prstGeom>
          <a:solidFill>
            <a:srgbClr val="C888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36EA16D-2892-6B51-9D98-AB8639A7A4F7}"/>
              </a:ext>
            </a:extLst>
          </p:cNvPr>
          <p:cNvSpPr/>
          <p:nvPr/>
        </p:nvSpPr>
        <p:spPr>
          <a:xfrm>
            <a:off x="11171340" y="4578840"/>
            <a:ext cx="2057400" cy="1669656"/>
          </a:xfrm>
          <a:prstGeom prst="ellipse">
            <a:avLst/>
          </a:prstGeom>
          <a:solidFill>
            <a:srgbClr val="C888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A9564A2-4748-B567-E784-8E14369C47B0}"/>
              </a:ext>
            </a:extLst>
          </p:cNvPr>
          <p:cNvSpPr/>
          <p:nvPr/>
        </p:nvSpPr>
        <p:spPr>
          <a:xfrm>
            <a:off x="14358196" y="4545690"/>
            <a:ext cx="2057400" cy="1669656"/>
          </a:xfrm>
          <a:prstGeom prst="ellipse">
            <a:avLst/>
          </a:prstGeom>
          <a:solidFill>
            <a:srgbClr val="C888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0" name="Graphic 19" descr="City">
            <a:extLst>
              <a:ext uri="{FF2B5EF4-FFF2-40B4-BE49-F238E27FC236}">
                <a16:creationId xmlns:a16="http://schemas.microsoft.com/office/drawing/2014/main" id="{CB4BDD98-EF82-AEC9-6CA9-18C6C6B79F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940455" y="4907526"/>
            <a:ext cx="914400" cy="914400"/>
          </a:xfrm>
          <a:prstGeom prst="rect">
            <a:avLst/>
          </a:prstGeom>
        </p:spPr>
      </p:pic>
      <p:pic>
        <p:nvPicPr>
          <p:cNvPr id="22" name="Graphic 21" descr="Map with pin">
            <a:extLst>
              <a:ext uri="{FF2B5EF4-FFF2-40B4-BE49-F238E27FC236}">
                <a16:creationId xmlns:a16="http://schemas.microsoft.com/office/drawing/2014/main" id="{2328ABF1-F06E-DFC5-3085-3B28823B61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944493" y="1808530"/>
            <a:ext cx="914400" cy="914400"/>
          </a:xfrm>
          <a:prstGeom prst="rect">
            <a:avLst/>
          </a:prstGeom>
        </p:spPr>
      </p:pic>
      <p:pic>
        <p:nvPicPr>
          <p:cNvPr id="26" name="Graphic 25" descr="Key">
            <a:extLst>
              <a:ext uri="{FF2B5EF4-FFF2-40B4-BE49-F238E27FC236}">
                <a16:creationId xmlns:a16="http://schemas.microsoft.com/office/drawing/2014/main" id="{545FAF95-7396-B60B-8163-87EA5093631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816254" y="5123545"/>
            <a:ext cx="914400" cy="914400"/>
          </a:xfrm>
          <a:prstGeom prst="rect">
            <a:avLst/>
          </a:prstGeom>
        </p:spPr>
      </p:pic>
      <p:pic>
        <p:nvPicPr>
          <p:cNvPr id="28" name="Graphic 27" descr="Key">
            <a:extLst>
              <a:ext uri="{FF2B5EF4-FFF2-40B4-BE49-F238E27FC236}">
                <a16:creationId xmlns:a16="http://schemas.microsoft.com/office/drawing/2014/main" id="{85C0977C-BABD-2840-7170-55083E27085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3980018">
            <a:off x="11671181" y="5288573"/>
            <a:ext cx="914400" cy="9144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49AF773E-AAD1-3BD6-52C2-D38B2AF4520E}"/>
              </a:ext>
            </a:extLst>
          </p:cNvPr>
          <p:cNvSpPr txBox="1"/>
          <p:nvPr/>
        </p:nvSpPr>
        <p:spPr>
          <a:xfrm>
            <a:off x="14137191" y="3280294"/>
            <a:ext cx="25290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4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Destinations</a:t>
            </a:r>
            <a:endParaRPr lang="en-IN" sz="3200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4740D56-2EF9-F5CC-477A-CA4781CD1ACD}"/>
              </a:ext>
            </a:extLst>
          </p:cNvPr>
          <p:cNvSpPr txBox="1"/>
          <p:nvPr/>
        </p:nvSpPr>
        <p:spPr>
          <a:xfrm>
            <a:off x="11404122" y="3280294"/>
            <a:ext cx="14859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25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</a:rPr>
              <a:t>Hotels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BA2B512-3AA8-035A-56CA-91627DDD2241}"/>
              </a:ext>
            </a:extLst>
          </p:cNvPr>
          <p:cNvSpPr txBox="1"/>
          <p:nvPr/>
        </p:nvSpPr>
        <p:spPr>
          <a:xfrm>
            <a:off x="11404122" y="6459344"/>
            <a:ext cx="14859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2528</a:t>
            </a:r>
            <a:r>
              <a:rPr lang="en-IN" sz="2800" dirty="0">
                <a:solidFill>
                  <a:schemeClr val="bg1"/>
                </a:solidFill>
              </a:rPr>
              <a:t> Keys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EB74944-4B3F-23C3-7345-D60889C91EF2}"/>
              </a:ext>
            </a:extLst>
          </p:cNvPr>
          <p:cNvSpPr txBox="1"/>
          <p:nvPr/>
        </p:nvSpPr>
        <p:spPr>
          <a:xfrm>
            <a:off x="14358196" y="6402171"/>
            <a:ext cx="2293202" cy="972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7 Distinct 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</a:rPr>
              <a:t>Hotel Brands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9B3A115-D42E-4E49-0734-2BF4AFA57F64}"/>
              </a:ext>
            </a:extLst>
          </p:cNvPr>
          <p:cNvSpPr/>
          <p:nvPr/>
        </p:nvSpPr>
        <p:spPr>
          <a:xfrm>
            <a:off x="12602808" y="7373446"/>
            <a:ext cx="2057400" cy="1669656"/>
          </a:xfrm>
          <a:prstGeom prst="ellipse">
            <a:avLst/>
          </a:prstGeom>
          <a:solidFill>
            <a:srgbClr val="C888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050" name="Picture 2" descr="CUSTOMER REVIEW Vector Icons free download in SVG, PNG Format">
            <a:extLst>
              <a:ext uri="{FF2B5EF4-FFF2-40B4-BE49-F238E27FC236}">
                <a16:creationId xmlns:a16="http://schemas.microsoft.com/office/drawing/2014/main" id="{DD8FFC2C-E59A-0050-525F-5E6B92E825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6313" y="7651656"/>
            <a:ext cx="1110878" cy="1110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96CEF40F-0F19-FC37-641E-CCE80A9650D5}"/>
              </a:ext>
            </a:extLst>
          </p:cNvPr>
          <p:cNvSpPr txBox="1"/>
          <p:nvPr/>
        </p:nvSpPr>
        <p:spPr>
          <a:xfrm>
            <a:off x="14001197" y="8698833"/>
            <a:ext cx="2057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3.62 + 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</a:rPr>
              <a:t>review</a:t>
            </a:r>
            <a:endParaRPr lang="en-IN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1371600" y="7950328"/>
            <a:ext cx="15094962" cy="646331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Return to your internet browser or copy this link into your browser:</a:t>
            </a:r>
          </a:p>
          <a:p>
            <a:pPr defTabSz="1371600"/>
            <a:r>
              <a:rPr lang="en-US" sz="1800" u="sng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https://pages.store.office.com/addinsinstallpage.aspx?rs=en-US&amp;assetid=WA200003233&amp;isWac=True&amp;ui=en-US&amp;ad=US</a:t>
            </a:r>
            <a:endParaRPr lang="en-US" sz="1800" u="sng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1371601" y="7374190"/>
            <a:ext cx="15094961" cy="520148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00">
                <a:latin typeface="Segoe UI Light" panose="020B0502040204020203" pitchFamily="34" charset="0"/>
                <a:cs typeface="Segoe UI Light" panose="020B0502040204020203" pitchFamily="34" charset="0"/>
              </a:rPr>
              <a:t>Need more help?</a:t>
            </a:r>
          </a:p>
        </p:txBody>
      </p:sp>
      <p:pic>
        <p:nvPicPr>
          <p:cNvPr id="17" name="LaunchHelpImage" descr="Office ribbon open on the Insert tab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371599" y="3672347"/>
            <a:ext cx="8915400" cy="31536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7277167" y="4966187"/>
            <a:ext cx="1524953" cy="47529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</a:pPr>
            <a:r>
              <a:rPr lang="en-GB" sz="1500" dirty="0">
                <a:solidFill>
                  <a:srgbClr val="404040"/>
                </a:solidFill>
                <a:latin typeface="Segoe UI Semibold" panose="020B0702040204020203" pitchFamily="34" charset="0"/>
                <a:ea typeface="Times New Roman" panose="02020603050405020304" pitchFamily="18" charset="0"/>
              </a:rPr>
              <a:t>My Add-ins</a:t>
            </a:r>
            <a:endParaRPr lang="en-IE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3374244" y="4105871"/>
            <a:ext cx="1696698" cy="47805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</a:pPr>
            <a:r>
              <a:rPr lang="en-GB" sz="1500" dirty="0">
                <a:solidFill>
                  <a:srgbClr val="B7472A"/>
                </a:solidFill>
                <a:latin typeface="Segoe UI Semibold" panose="020B0702040204020203" pitchFamily="34" charset="0"/>
                <a:ea typeface="Times New Roman" panose="02020603050405020304" pitchFamily="18" charset="0"/>
              </a:rPr>
              <a:t>Insert</a:t>
            </a:r>
            <a:endParaRPr lang="en-IE" sz="1800" dirty="0">
              <a:solidFill>
                <a:srgbClr val="B7472A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1371600" y="3250075"/>
            <a:ext cx="16294788" cy="501083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>
                <a:latin typeface="Segoe UI Semibold" panose="020B0702040204020203" pitchFamily="34" charset="0"/>
                <a:cs typeface="Segoe UI Semibold" panose="020B0702040204020203" pitchFamily="34" charset="0"/>
              </a:rPr>
              <a:t>On the Insert tab</a:t>
            </a: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1371600" y="2686566"/>
            <a:ext cx="16294788" cy="501081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After you install the add-in, you can launch it by choosing the add-in button on the Insert tab</a:t>
            </a:r>
            <a:endParaRPr lang="en-US" sz="1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71600" y="1859177"/>
            <a:ext cx="16294788" cy="744462"/>
          </a:xfrm>
          <a:prstGeom prst="rect">
            <a:avLst/>
          </a:prstGeom>
        </p:spPr>
        <p:txBody>
          <a:bodyPr vert="horz" wrap="none" lIns="0" tIns="45720" rIns="91440" bIns="4572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Relaunch the add-in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527093"/>
            <a:ext cx="18288000" cy="960772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998000" tIns="270000" rIns="324000" bIns="27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700" dirty="0">
                <a:solidFill>
                  <a:srgbClr val="000000"/>
                </a:solidFill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dirty="0"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Icon for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1371601" y="795548"/>
            <a:ext cx="437198" cy="43719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718BCBD-382B-58DB-05CB-DC7CC22B7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5920" y="429905"/>
            <a:ext cx="15087600" cy="1337936"/>
          </a:xfrm>
        </p:spPr>
        <p:txBody>
          <a:bodyPr/>
          <a:lstStyle/>
          <a:p>
            <a:r>
              <a:rPr lang="en-IN" dirty="0"/>
              <a:t>Booking &amp; Occupancy Analysis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96E1032-02D8-F466-71ED-12530FD79B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5920" y="3082697"/>
            <a:ext cx="15087600" cy="603504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</a:t>
            </a:r>
            <a:r>
              <a:rPr lang="en-IN" b="1" dirty="0">
                <a:latin typeface="+mj-lt"/>
              </a:rPr>
              <a:t>Insights: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dirty="0"/>
              <a:t>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 overall hotel occupancy rate is 57.87%, with May seeing a peak of 58.55% over the last three months.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dirty="0"/>
              <a:t> Luxury category Hotel are (62.16%) of total bookings making them the major revenue drive.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dirty="0"/>
              <a:t>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Occupancy increases to 73.58% on weekends, highlighting strong demand during leisure periods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Over 40% of bookings come from third-party platforms, potentially reducing profitability </a:t>
            </a:r>
            <a:r>
              <a:rPr lang="en-IN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1" dirty="0">
                <a:latin typeface="+mj-lt"/>
              </a:rPr>
              <a:t>Recommendation: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sz="3000" dirty="0"/>
              <a:t> </a:t>
            </a:r>
            <a:r>
              <a:rPr lang="en-US" altLang="en-US" sz="3000" dirty="0">
                <a:solidFill>
                  <a:schemeClr val="tx1"/>
                </a:solidFill>
              </a:rPr>
              <a:t>Enhance visibility and marketing for properties like </a:t>
            </a:r>
            <a:r>
              <a:rPr lang="en-US" altLang="en-US" sz="3000" dirty="0" err="1">
                <a:solidFill>
                  <a:schemeClr val="tx1"/>
                </a:solidFill>
              </a:rPr>
              <a:t>Atliq</a:t>
            </a:r>
            <a:r>
              <a:rPr lang="en-US" altLang="en-US" sz="3000" dirty="0">
                <a:solidFill>
                  <a:schemeClr val="tx1"/>
                </a:solidFill>
              </a:rPr>
              <a:t> Seasons to improve occupancy</a:t>
            </a:r>
            <a:r>
              <a:rPr lang="en-US" altLang="en-US" sz="3000" dirty="0">
                <a:solidFill>
                  <a:schemeClr val="tx1"/>
                </a:solidFill>
                <a:latin typeface="Arial" panose="020B0604020202020204" pitchFamily="34" charset="0"/>
              </a:rPr>
              <a:t>. </a:t>
            </a:r>
            <a:endParaRPr lang="en-IN" sz="30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altLang="en-US" sz="3000" dirty="0">
                <a:solidFill>
                  <a:schemeClr val="tx1"/>
                </a:solidFill>
              </a:rPr>
              <a:t> Offer targeted weekday promotions and loyalty benefits to boost demand.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altLang="en-US" sz="3000" dirty="0">
                <a:solidFill>
                  <a:schemeClr val="tx1"/>
                </a:solidFill>
              </a:rPr>
              <a:t> Shift more bookings to direct hotel platforms to increase margin and reduce dependency on third parties.</a:t>
            </a:r>
            <a:endParaRPr lang="en-IN" altLang="en-US" sz="30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IN" sz="3000" dirty="0"/>
              <a:t> </a:t>
            </a:r>
            <a:r>
              <a:rPr lang="en-US" altLang="en-US" sz="3000" dirty="0">
                <a:solidFill>
                  <a:schemeClr val="tx1"/>
                </a:solidFill>
              </a:rPr>
              <a:t>Implement weekend-exclusive offers to push occupancy beyond the current 75% threshold. </a:t>
            </a:r>
            <a:endParaRPr lang="en-IN" sz="3000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10818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9AFFB-38E0-F266-CB83-665D82943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5920" y="429905"/>
            <a:ext cx="15087600" cy="1224725"/>
          </a:xfrm>
        </p:spPr>
        <p:txBody>
          <a:bodyPr/>
          <a:lstStyle/>
          <a:p>
            <a:r>
              <a:rPr lang="en-IN" dirty="0"/>
              <a:t>Revenue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CC8E9-E238-32DE-86D5-4274828A5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b="1" dirty="0">
                <a:latin typeface="+mj-lt"/>
              </a:rPr>
              <a:t> Insights: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dirty="0"/>
              <a:t> </a:t>
            </a:r>
            <a:r>
              <a:rPr lang="en-US" altLang="en-US" sz="3000" dirty="0">
                <a:solidFill>
                  <a:schemeClr val="tx1"/>
                </a:solidFill>
              </a:rPr>
              <a:t>The total revenue stands at ₹1.71 billion, indicating strong performance but room for optimization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sz="3000" dirty="0"/>
              <a:t> </a:t>
            </a:r>
            <a:r>
              <a:rPr lang="en-US" altLang="en-US" sz="3000" dirty="0">
                <a:solidFill>
                  <a:schemeClr val="tx1"/>
                </a:solidFill>
              </a:rPr>
              <a:t>Luxury hotels contribute 61.61% of total revenue, showcasing their importance</a:t>
            </a:r>
            <a:r>
              <a:rPr lang="en-IN" sz="3000" dirty="0"/>
              <a:t>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altLang="en-US" sz="3000" dirty="0">
                <a:solidFill>
                  <a:schemeClr val="tx1"/>
                </a:solidFill>
              </a:rPr>
              <a:t> </a:t>
            </a:r>
            <a:r>
              <a:rPr lang="en-US" altLang="en-US" sz="3000" dirty="0">
                <a:solidFill>
                  <a:schemeClr val="tx1"/>
                </a:solidFill>
              </a:rPr>
              <a:t>The Average Daily Rate (ADR) in Mumbai is higher than other cities, signaling premium pricing potential.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altLang="en-US" sz="3000" dirty="0">
                <a:solidFill>
                  <a:schemeClr val="tx1"/>
                </a:solidFill>
              </a:rPr>
              <a:t> The revenue per room remains low in certain categories despite steady ADR levels.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1" dirty="0">
                <a:latin typeface="+mj-lt"/>
              </a:rPr>
              <a:t>Recommendations: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sz="3000" dirty="0"/>
              <a:t> </a:t>
            </a:r>
            <a:r>
              <a:rPr lang="en-US" altLang="en-US" sz="3000" dirty="0">
                <a:solidFill>
                  <a:schemeClr val="tx1"/>
                </a:solidFill>
              </a:rPr>
              <a:t>Adjust pricing to optimize revenue across different locations.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sz="3000" dirty="0"/>
              <a:t> </a:t>
            </a:r>
            <a:r>
              <a:rPr lang="en-US" altLang="en-US" sz="3000" dirty="0">
                <a:solidFill>
                  <a:schemeClr val="tx1"/>
                </a:solidFill>
              </a:rPr>
              <a:t>Focus on hotel-owned platforms to increase direct revenue contributions.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sz="3000" dirty="0"/>
              <a:t> </a:t>
            </a:r>
            <a:r>
              <a:rPr lang="en-US" altLang="en-US" sz="3000" dirty="0">
                <a:solidFill>
                  <a:schemeClr val="tx1"/>
                </a:solidFill>
              </a:rPr>
              <a:t>Increasing Luxury category pricing could further enhance revenue.</a:t>
            </a:r>
          </a:p>
        </p:txBody>
      </p:sp>
    </p:spTree>
    <p:extLst>
      <p:ext uri="{BB962C8B-B14F-4D97-AF65-F5344CB8AC3E}">
        <p14:creationId xmlns:p14="http://schemas.microsoft.com/office/powerpoint/2010/main" val="40133877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878F5-559E-147F-3333-F1769DC1C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5920" y="429905"/>
            <a:ext cx="15087600" cy="1053455"/>
          </a:xfrm>
        </p:spPr>
        <p:txBody>
          <a:bodyPr>
            <a:normAutofit/>
          </a:bodyPr>
          <a:lstStyle/>
          <a:p>
            <a:r>
              <a:rPr lang="en-IN" dirty="0"/>
              <a:t>Cancellation &amp; No show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230FA-33F6-435A-E64C-9FDA51F95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b="1" dirty="0">
                <a:latin typeface="+mj-lt"/>
              </a:rPr>
              <a:t>Insights: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dirty="0"/>
              <a:t> </a:t>
            </a:r>
            <a:r>
              <a:rPr lang="en-US" altLang="en-US" dirty="0">
                <a:solidFill>
                  <a:schemeClr val="tx1"/>
                </a:solidFill>
              </a:rPr>
              <a:t>A total of 33.42K bookings (24.83%) were canceled, impacting revenue by 14.88%.</a:t>
            </a:r>
            <a:endParaRPr lang="en-IN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IN" dirty="0"/>
              <a:t> </a:t>
            </a:r>
            <a:r>
              <a:rPr lang="en-US" altLang="en-US" dirty="0">
                <a:solidFill>
                  <a:schemeClr val="tx1"/>
                </a:solidFill>
              </a:rPr>
              <a:t>5.02% of bookings resulted in guests not showing up.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dirty="0"/>
              <a:t> </a:t>
            </a:r>
            <a:r>
              <a:rPr lang="en-US" altLang="en-US" dirty="0">
                <a:solidFill>
                  <a:schemeClr val="tx1"/>
                </a:solidFill>
              </a:rPr>
              <a:t>Cancellations were highest on weekdays (25%+) for the Luxury category</a:t>
            </a:r>
            <a:r>
              <a:rPr lang="en-IN" dirty="0"/>
              <a:t>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dirty="0"/>
              <a:t> </a:t>
            </a:r>
            <a:r>
              <a:rPr lang="en-US" altLang="en-US" dirty="0">
                <a:solidFill>
                  <a:schemeClr val="tx1"/>
                </a:solidFill>
              </a:rPr>
              <a:t>In June, cancellations exceeded 25.5%, likely due to weather concerns.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1" dirty="0">
                <a:latin typeface="+mj-lt"/>
              </a:rPr>
              <a:t>Recommendations: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Simplify reservations and provide clear confirmation processes to reduce cancellations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Introduce adjustable policies to retain bookings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Adopt controlled overbooking to mitigate losses from last-minute cancellations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Strengthening pre-arrival communication and offering incentives can build trust and reduce last-minute cancellations. </a:t>
            </a:r>
          </a:p>
        </p:txBody>
      </p:sp>
    </p:spTree>
    <p:extLst>
      <p:ext uri="{BB962C8B-B14F-4D97-AF65-F5344CB8AC3E}">
        <p14:creationId xmlns:p14="http://schemas.microsoft.com/office/powerpoint/2010/main" val="33044119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E5D983-9AEE-E9ED-5363-CD23DA3257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564EF-5994-FB1F-7C04-2581D5CCB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5920" y="429905"/>
            <a:ext cx="15087600" cy="1053455"/>
          </a:xfrm>
        </p:spPr>
        <p:txBody>
          <a:bodyPr>
            <a:normAutofit/>
          </a:bodyPr>
          <a:lstStyle/>
          <a:p>
            <a:r>
              <a:rPr lang="en-IN" dirty="0"/>
              <a:t>Month &amp; Week Trend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8B335-1927-9F68-9DA1-C7B8BB6A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b="1" dirty="0">
                <a:latin typeface="+mj-lt"/>
              </a:rPr>
              <a:t>Insights: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b="1" dirty="0"/>
              <a:t>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Booking volume fluctuates, following a zig-zag pattern on a weekly basis.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Revenue Drop in June: Revenue declined by 4.81%, possibly due to seasonal factors.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Week-by-week booking trends significantly impact occupancy.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b="1" dirty="0">
                <a:latin typeface="+mj-lt"/>
              </a:rPr>
              <a:t>Recommendations: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Implement discounted long-stay packages or seasonal promotions to counter June revenue decline.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Address fluctuations through strategic campaign launches tied to peak periods.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Use dynamic pricing to balance demand across low and high seasons.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Introduce monsoon-special packages and collaborate with nearby attractions to create experience-based promotions. </a:t>
            </a:r>
          </a:p>
        </p:txBody>
      </p:sp>
    </p:spTree>
    <p:extLst>
      <p:ext uri="{BB962C8B-B14F-4D97-AF65-F5344CB8AC3E}">
        <p14:creationId xmlns:p14="http://schemas.microsoft.com/office/powerpoint/2010/main" val="39090878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7DCC2-3960-A28F-A479-7417B6892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5920" y="429905"/>
            <a:ext cx="15087600" cy="1053455"/>
          </a:xfrm>
        </p:spPr>
        <p:txBody>
          <a:bodyPr>
            <a:normAutofit/>
          </a:bodyPr>
          <a:lstStyle/>
          <a:p>
            <a:r>
              <a:rPr lang="en-IN" dirty="0"/>
              <a:t>Final Strategic Focus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4AFFB-9F2F-2D8A-5C8B-3C7AFA6DD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/>
              <a:t>Shift towards high-margin direct bookings rather than third-party reliance.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/>
              <a:t>Drive weekday engagement through specialized business packages.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/>
              <a:t>Reduce cancellation impact via flexible policy adjustments.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/>
              <a:t>Elevate digital presence with AI personalization and smart automation.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/>
              <a:t>Expand revenue streams beyond room rates through experiential tourism.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28886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239BBE-B450-A06A-EF2F-BBC9633716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1"/>
            <a:ext cx="18288000" cy="10287000"/>
          </a:xfrm>
        </p:spPr>
      </p:pic>
    </p:spTree>
    <p:extLst>
      <p:ext uri="{BB962C8B-B14F-4D97-AF65-F5344CB8AC3E}">
        <p14:creationId xmlns:p14="http://schemas.microsoft.com/office/powerpoint/2010/main" val="2465185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600262" y="2535487"/>
            <a:ext cx="1621594" cy="1621594"/>
          </a:xfrm>
          <a:custGeom>
            <a:avLst/>
            <a:gdLst/>
            <a:ahLst/>
            <a:cxnLst/>
            <a:rect l="l" t="t" r="r" b="b"/>
            <a:pathLst>
              <a:path w="1621594" h="1621594">
                <a:moveTo>
                  <a:pt x="0" y="0"/>
                </a:moveTo>
                <a:lnTo>
                  <a:pt x="1621594" y="0"/>
                </a:lnTo>
                <a:lnTo>
                  <a:pt x="1621594" y="1621594"/>
                </a:lnTo>
                <a:lnTo>
                  <a:pt x="0" y="16215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8508998" y="6276492"/>
            <a:ext cx="1621594" cy="1621594"/>
          </a:xfrm>
          <a:custGeom>
            <a:avLst/>
            <a:gdLst/>
            <a:ahLst/>
            <a:cxnLst/>
            <a:rect l="l" t="t" r="r" b="b"/>
            <a:pathLst>
              <a:path w="1621594" h="1621594">
                <a:moveTo>
                  <a:pt x="0" y="0"/>
                </a:moveTo>
                <a:lnTo>
                  <a:pt x="1621594" y="0"/>
                </a:lnTo>
                <a:lnTo>
                  <a:pt x="1621594" y="1621593"/>
                </a:lnTo>
                <a:lnTo>
                  <a:pt x="0" y="162159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10959784" y="5401428"/>
            <a:ext cx="5585113" cy="3248530"/>
            <a:chOff x="0" y="0"/>
            <a:chExt cx="7446817" cy="4331374"/>
          </a:xfrm>
        </p:grpSpPr>
        <p:sp>
          <p:nvSpPr>
            <p:cNvPr id="5" name="TextBox 5"/>
            <p:cNvSpPr txBox="1"/>
            <p:nvPr/>
          </p:nvSpPr>
          <p:spPr>
            <a:xfrm>
              <a:off x="0" y="0"/>
              <a:ext cx="7446817" cy="7620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559"/>
                </a:lnSpc>
                <a:spcBef>
                  <a:spcPct val="0"/>
                </a:spcBef>
              </a:pPr>
              <a:r>
                <a:rPr lang="en-US" sz="3799" b="1" u="none" dirty="0">
                  <a:solidFill>
                    <a:srgbClr val="718BAB"/>
                  </a:solidFill>
                  <a:latin typeface="Klein Bold"/>
                  <a:ea typeface="Klein Bold"/>
                  <a:cs typeface="Klein Bold"/>
                  <a:sym typeface="Klein Bold"/>
                </a:rPr>
                <a:t>Vision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1314593"/>
              <a:ext cx="7446817" cy="301678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639"/>
                </a:lnSpc>
                <a:spcBef>
                  <a:spcPct val="0"/>
                </a:spcBef>
              </a:pPr>
              <a:r>
                <a:rPr lang="en-US" sz="2599" dirty="0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T</a:t>
              </a:r>
              <a:r>
                <a:rPr lang="en-US" sz="2599" u="none" dirty="0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he company's vision is to leverage data-driven insights to enhance decision-making, optimize business performance, and improve customer satisfaction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304800" y="845832"/>
            <a:ext cx="9062879" cy="8488668"/>
            <a:chOff x="0" y="0"/>
            <a:chExt cx="2478633" cy="270933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478633" cy="2709333"/>
            </a:xfrm>
            <a:custGeom>
              <a:avLst/>
              <a:gdLst/>
              <a:ahLst/>
              <a:cxnLst/>
              <a:rect l="l" t="t" r="r" b="b"/>
              <a:pathLst>
                <a:path w="2478633" h="2709333">
                  <a:moveTo>
                    <a:pt x="0" y="0"/>
                  </a:moveTo>
                  <a:lnTo>
                    <a:pt x="2478633" y="0"/>
                  </a:lnTo>
                  <a:lnTo>
                    <a:pt x="2478633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2478633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623677" y="2288955"/>
            <a:ext cx="7151896" cy="6771362"/>
            <a:chOff x="0" y="-76200"/>
            <a:chExt cx="9535862" cy="9028484"/>
          </a:xfrm>
        </p:grpSpPr>
        <p:sp>
          <p:nvSpPr>
            <p:cNvPr id="11" name="TextBox 11"/>
            <p:cNvSpPr txBox="1"/>
            <p:nvPr/>
          </p:nvSpPr>
          <p:spPr>
            <a:xfrm>
              <a:off x="0" y="-76200"/>
              <a:ext cx="9535862" cy="30311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9099"/>
                </a:lnSpc>
              </a:pPr>
              <a:r>
                <a:rPr lang="en-US" sz="6999" b="1" dirty="0">
                  <a:solidFill>
                    <a:srgbClr val="2A2E3A"/>
                  </a:solidFill>
                  <a:latin typeface="Klein Bold"/>
                  <a:ea typeface="Klein Bold"/>
                  <a:cs typeface="Klein Bold"/>
                  <a:sym typeface="Klein Bold"/>
                </a:rPr>
                <a:t>Our </a:t>
              </a:r>
              <a:r>
                <a:rPr lang="en-US" sz="6999" b="1" dirty="0">
                  <a:solidFill>
                    <a:srgbClr val="718BAB"/>
                  </a:solidFill>
                  <a:latin typeface="Klein Bold"/>
                  <a:ea typeface="Klein Bold"/>
                  <a:cs typeface="Klein Bold"/>
                  <a:sym typeface="Klein Bold"/>
                </a:rPr>
                <a:t>Mission and Vision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3638436"/>
              <a:ext cx="7482130" cy="531384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479"/>
                </a:lnSpc>
              </a:pPr>
              <a:r>
                <a:rPr lang="en-US" sz="3199" dirty="0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Due to strategic moves from other competitors and ineffective decision-making in management, Atlas Grands are losing its market share and revenue in the luxury/business hotels category.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0959784" y="1889000"/>
            <a:ext cx="5585113" cy="2791378"/>
            <a:chOff x="0" y="0"/>
            <a:chExt cx="7446817" cy="3721837"/>
          </a:xfrm>
        </p:grpSpPr>
        <p:sp>
          <p:nvSpPr>
            <p:cNvPr id="14" name="TextBox 14"/>
            <p:cNvSpPr txBox="1"/>
            <p:nvPr/>
          </p:nvSpPr>
          <p:spPr>
            <a:xfrm>
              <a:off x="0" y="0"/>
              <a:ext cx="7446817" cy="7620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559"/>
                </a:lnSpc>
                <a:spcBef>
                  <a:spcPct val="0"/>
                </a:spcBef>
              </a:pPr>
              <a:r>
                <a:rPr lang="en-US" sz="3799" b="1" u="none" dirty="0">
                  <a:solidFill>
                    <a:srgbClr val="718BAB"/>
                  </a:solidFill>
                  <a:latin typeface="Klein Bold"/>
                  <a:ea typeface="Klein Bold"/>
                  <a:cs typeface="Klein Bold"/>
                  <a:sym typeface="Klein Bold"/>
                </a:rPr>
                <a:t>Mission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1314593"/>
              <a:ext cx="7446817" cy="24072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639"/>
                </a:lnSpc>
                <a:spcBef>
                  <a:spcPct val="0"/>
                </a:spcBef>
              </a:pPr>
              <a:r>
                <a:rPr lang="en-US" sz="2599" dirty="0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Atlas Grands' mission is to leverage Business and Data Intelligence to regain </a:t>
              </a:r>
              <a:r>
                <a:rPr lang="en-US" sz="2599" u="none" dirty="0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their market share and revenue.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48921" y="952500"/>
            <a:ext cx="8001000" cy="8039100"/>
          </a:xfrm>
          <a:custGeom>
            <a:avLst/>
            <a:gdLst/>
            <a:ahLst/>
            <a:cxnLst/>
            <a:rect l="l" t="t" r="r" b="b"/>
            <a:pathLst>
              <a:path w="13960430" h="13960430">
                <a:moveTo>
                  <a:pt x="0" y="0"/>
                </a:moveTo>
                <a:lnTo>
                  <a:pt x="13960431" y="0"/>
                </a:lnTo>
                <a:lnTo>
                  <a:pt x="13960431" y="13960430"/>
                </a:lnTo>
                <a:lnTo>
                  <a:pt x="0" y="139604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grpSp>
        <p:nvGrpSpPr>
          <p:cNvPr id="3" name="Group 3"/>
          <p:cNvGrpSpPr/>
          <p:nvPr/>
        </p:nvGrpSpPr>
        <p:grpSpPr>
          <a:xfrm>
            <a:off x="1028700" y="2997807"/>
            <a:ext cx="5534402" cy="4064691"/>
            <a:chOff x="0" y="0"/>
            <a:chExt cx="7379203" cy="5419588"/>
          </a:xfrm>
        </p:grpSpPr>
        <p:sp>
          <p:nvSpPr>
            <p:cNvPr id="4" name="TextBox 4"/>
            <p:cNvSpPr txBox="1"/>
            <p:nvPr/>
          </p:nvSpPr>
          <p:spPr>
            <a:xfrm>
              <a:off x="0" y="-76200"/>
              <a:ext cx="7379203" cy="14943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9099"/>
                </a:lnSpc>
              </a:pPr>
              <a:r>
                <a:rPr lang="en-US" sz="6999" b="1" dirty="0">
                  <a:solidFill>
                    <a:srgbClr val="2A2E3A"/>
                  </a:solidFill>
                  <a:latin typeface="Klein Bold"/>
                  <a:ea typeface="Klein Bold"/>
                  <a:cs typeface="Klein Bold"/>
                  <a:sym typeface="Klein Bold"/>
                </a:rPr>
                <a:t>Our </a:t>
              </a:r>
              <a:r>
                <a:rPr lang="en-US" sz="6999" b="1" dirty="0">
                  <a:solidFill>
                    <a:srgbClr val="718BAB"/>
                  </a:solidFill>
                  <a:latin typeface="Klein Bold"/>
                  <a:ea typeface="Klein Bold"/>
                  <a:cs typeface="Klein Bold"/>
                  <a:sym typeface="Klein Bold"/>
                </a:rPr>
                <a:t>Goals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1714680"/>
              <a:ext cx="7025100" cy="370490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479"/>
                </a:lnSpc>
              </a:pPr>
              <a:r>
                <a:rPr lang="en-US" sz="3199" dirty="0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Atlas G</a:t>
              </a:r>
              <a:r>
                <a:rPr lang="en-US" sz="3199" u="none" dirty="0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rands has several strategic goals aimed at regaining its market share and improving business performance.</a:t>
              </a:r>
            </a:p>
          </p:txBody>
        </p:sp>
      </p:grpSp>
      <p:sp>
        <p:nvSpPr>
          <p:cNvPr id="6" name="Freeform 6"/>
          <p:cNvSpPr/>
          <p:nvPr/>
        </p:nvSpPr>
        <p:spPr>
          <a:xfrm>
            <a:off x="9354090" y="1515588"/>
            <a:ext cx="1821708" cy="1821708"/>
          </a:xfrm>
          <a:custGeom>
            <a:avLst/>
            <a:gdLst/>
            <a:ahLst/>
            <a:cxnLst/>
            <a:rect l="l" t="t" r="r" b="b"/>
            <a:pathLst>
              <a:path w="1821708" h="1821708">
                <a:moveTo>
                  <a:pt x="0" y="0"/>
                </a:moveTo>
                <a:lnTo>
                  <a:pt x="1821708" y="0"/>
                </a:lnTo>
                <a:lnTo>
                  <a:pt x="1821708" y="1821708"/>
                </a:lnTo>
                <a:lnTo>
                  <a:pt x="0" y="182170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44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9502676" y="1704759"/>
            <a:ext cx="1443365" cy="1443365"/>
          </a:xfrm>
          <a:custGeom>
            <a:avLst/>
            <a:gdLst/>
            <a:ahLst/>
            <a:cxnLst/>
            <a:rect l="l" t="t" r="r" b="b"/>
            <a:pathLst>
              <a:path w="1443365" h="1443365">
                <a:moveTo>
                  <a:pt x="0" y="0"/>
                </a:moveTo>
                <a:lnTo>
                  <a:pt x="1443365" y="0"/>
                </a:lnTo>
                <a:lnTo>
                  <a:pt x="1443365" y="1443365"/>
                </a:lnTo>
                <a:lnTo>
                  <a:pt x="0" y="144336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0011572" y="2022303"/>
            <a:ext cx="425574" cy="566744"/>
          </a:xfrm>
          <a:custGeom>
            <a:avLst/>
            <a:gdLst/>
            <a:ahLst/>
            <a:cxnLst/>
            <a:rect l="l" t="t" r="r" b="b"/>
            <a:pathLst>
              <a:path w="425574" h="566744">
                <a:moveTo>
                  <a:pt x="0" y="0"/>
                </a:moveTo>
                <a:lnTo>
                  <a:pt x="425573" y="0"/>
                </a:lnTo>
                <a:lnTo>
                  <a:pt x="425573" y="566745"/>
                </a:lnTo>
                <a:lnTo>
                  <a:pt x="0" y="56674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grpSp>
        <p:nvGrpSpPr>
          <p:cNvPr id="9" name="Group 9"/>
          <p:cNvGrpSpPr/>
          <p:nvPr/>
        </p:nvGrpSpPr>
        <p:grpSpPr>
          <a:xfrm>
            <a:off x="12080132" y="1515588"/>
            <a:ext cx="5179168" cy="1333581"/>
            <a:chOff x="-1" y="72278"/>
            <a:chExt cx="6905557" cy="1778108"/>
          </a:xfrm>
        </p:grpSpPr>
        <p:sp>
          <p:nvSpPr>
            <p:cNvPr id="10" name="TextBox 10"/>
            <p:cNvSpPr txBox="1"/>
            <p:nvPr/>
          </p:nvSpPr>
          <p:spPr>
            <a:xfrm>
              <a:off x="-1" y="72278"/>
              <a:ext cx="6905556" cy="97441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5717"/>
                </a:lnSpc>
                <a:spcBef>
                  <a:spcPct val="0"/>
                </a:spcBef>
              </a:pPr>
              <a:r>
                <a:rPr lang="en-US" sz="4764" b="1" u="none" dirty="0">
                  <a:solidFill>
                    <a:srgbClr val="2A2E3A"/>
                  </a:solidFill>
                  <a:latin typeface="Klein Bold"/>
                  <a:ea typeface="Klein Bold"/>
                  <a:cs typeface="Klein Bold"/>
                  <a:sym typeface="Klein Bold"/>
                </a:rPr>
                <a:t>Goal # 1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1155323"/>
              <a:ext cx="6905556" cy="6950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563"/>
                </a:lnSpc>
                <a:spcBef>
                  <a:spcPct val="0"/>
                </a:spcBef>
              </a:pPr>
              <a:r>
                <a:rPr lang="en-US" sz="2800" u="none" dirty="0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Enhanced Customer Experience</a:t>
              </a:r>
            </a:p>
          </p:txBody>
        </p:sp>
      </p:grpSp>
      <p:sp>
        <p:nvSpPr>
          <p:cNvPr id="12" name="Freeform 12"/>
          <p:cNvSpPr/>
          <p:nvPr/>
        </p:nvSpPr>
        <p:spPr>
          <a:xfrm>
            <a:off x="9354090" y="4232646"/>
            <a:ext cx="1821708" cy="1821708"/>
          </a:xfrm>
          <a:custGeom>
            <a:avLst/>
            <a:gdLst/>
            <a:ahLst/>
            <a:cxnLst/>
            <a:rect l="l" t="t" r="r" b="b"/>
            <a:pathLst>
              <a:path w="1821708" h="1821708">
                <a:moveTo>
                  <a:pt x="0" y="0"/>
                </a:moveTo>
                <a:lnTo>
                  <a:pt x="1821708" y="0"/>
                </a:lnTo>
                <a:lnTo>
                  <a:pt x="1821708" y="1821708"/>
                </a:lnTo>
                <a:lnTo>
                  <a:pt x="0" y="182170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alphaModFix amt="44999"/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9502676" y="4421817"/>
            <a:ext cx="1443365" cy="1443365"/>
          </a:xfrm>
          <a:custGeom>
            <a:avLst/>
            <a:gdLst/>
            <a:ahLst/>
            <a:cxnLst/>
            <a:rect l="l" t="t" r="r" b="b"/>
            <a:pathLst>
              <a:path w="1443365" h="1443365">
                <a:moveTo>
                  <a:pt x="0" y="0"/>
                </a:moveTo>
                <a:lnTo>
                  <a:pt x="1443365" y="0"/>
                </a:lnTo>
                <a:lnTo>
                  <a:pt x="1443365" y="1443366"/>
                </a:lnTo>
                <a:lnTo>
                  <a:pt x="0" y="144336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14" name="Group 14"/>
          <p:cNvGrpSpPr/>
          <p:nvPr/>
        </p:nvGrpSpPr>
        <p:grpSpPr>
          <a:xfrm>
            <a:off x="12080131" y="3877658"/>
            <a:ext cx="5179167" cy="2326395"/>
            <a:chOff x="0" y="-9525"/>
            <a:chExt cx="6905556" cy="3101860"/>
          </a:xfrm>
        </p:grpSpPr>
        <p:sp>
          <p:nvSpPr>
            <p:cNvPr id="15" name="TextBox 15"/>
            <p:cNvSpPr txBox="1"/>
            <p:nvPr/>
          </p:nvSpPr>
          <p:spPr>
            <a:xfrm>
              <a:off x="0" y="-9525"/>
              <a:ext cx="6905556" cy="10247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6075"/>
                </a:lnSpc>
                <a:spcBef>
                  <a:spcPct val="0"/>
                </a:spcBef>
              </a:pPr>
              <a:r>
                <a:rPr lang="en-US" sz="5063" b="1" u="none" dirty="0">
                  <a:solidFill>
                    <a:srgbClr val="2A2E3A"/>
                  </a:solidFill>
                  <a:latin typeface="Klein Bold"/>
                  <a:ea typeface="Klein Bold"/>
                  <a:cs typeface="Klein Bold"/>
                  <a:sym typeface="Klein Bold"/>
                </a:rPr>
                <a:t>Goal # 2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1232509"/>
              <a:ext cx="6905556" cy="185982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spcBef>
                  <a:spcPct val="0"/>
                </a:spcBef>
              </a:pPr>
              <a:r>
                <a:rPr lang="en-US" sz="2800" dirty="0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Ope</a:t>
              </a:r>
              <a:r>
                <a:rPr lang="en-US" sz="2800" u="none" dirty="0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rational Efficiency &amp; Strengthening its position in the hospitality industry</a:t>
              </a:r>
              <a:r>
                <a:rPr lang="en-US" sz="3464" u="none" dirty="0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. </a:t>
              </a:r>
            </a:p>
          </p:txBody>
        </p:sp>
      </p:grpSp>
      <p:sp>
        <p:nvSpPr>
          <p:cNvPr id="17" name="Freeform 17"/>
          <p:cNvSpPr/>
          <p:nvPr/>
        </p:nvSpPr>
        <p:spPr>
          <a:xfrm>
            <a:off x="9347573" y="6946087"/>
            <a:ext cx="1821708" cy="1821708"/>
          </a:xfrm>
          <a:custGeom>
            <a:avLst/>
            <a:gdLst/>
            <a:ahLst/>
            <a:cxnLst/>
            <a:rect l="l" t="t" r="r" b="b"/>
            <a:pathLst>
              <a:path w="1821708" h="1821708">
                <a:moveTo>
                  <a:pt x="0" y="0"/>
                </a:moveTo>
                <a:lnTo>
                  <a:pt x="1821708" y="0"/>
                </a:lnTo>
                <a:lnTo>
                  <a:pt x="1821708" y="1821708"/>
                </a:lnTo>
                <a:lnTo>
                  <a:pt x="0" y="182170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alphaModFix amt="44999"/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9543261" y="7123857"/>
            <a:ext cx="1443365" cy="1443365"/>
          </a:xfrm>
          <a:custGeom>
            <a:avLst/>
            <a:gdLst/>
            <a:ahLst/>
            <a:cxnLst/>
            <a:rect l="l" t="t" r="r" b="b"/>
            <a:pathLst>
              <a:path w="1443365" h="1443365">
                <a:moveTo>
                  <a:pt x="0" y="0"/>
                </a:moveTo>
                <a:lnTo>
                  <a:pt x="1443365" y="0"/>
                </a:lnTo>
                <a:lnTo>
                  <a:pt x="1443365" y="1443365"/>
                </a:lnTo>
                <a:lnTo>
                  <a:pt x="0" y="144336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19" name="Group 19"/>
          <p:cNvGrpSpPr/>
          <p:nvPr/>
        </p:nvGrpSpPr>
        <p:grpSpPr>
          <a:xfrm>
            <a:off x="12080133" y="6806826"/>
            <a:ext cx="5179167" cy="2774890"/>
            <a:chOff x="0" y="-9525"/>
            <a:chExt cx="6905556" cy="3699854"/>
          </a:xfrm>
        </p:grpSpPr>
        <p:sp>
          <p:nvSpPr>
            <p:cNvPr id="20" name="TextBox 20"/>
            <p:cNvSpPr txBox="1"/>
            <p:nvPr/>
          </p:nvSpPr>
          <p:spPr>
            <a:xfrm>
              <a:off x="0" y="-9525"/>
              <a:ext cx="6905556" cy="84541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5002"/>
                </a:lnSpc>
                <a:spcBef>
                  <a:spcPct val="0"/>
                </a:spcBef>
              </a:pPr>
              <a:r>
                <a:rPr lang="en-US" sz="4168" b="1" u="none" dirty="0">
                  <a:solidFill>
                    <a:srgbClr val="2A2E3A"/>
                  </a:solidFill>
                  <a:latin typeface="Klein Bold"/>
                  <a:ea typeface="Klein Bold"/>
                  <a:cs typeface="Klein Bold"/>
                  <a:sym typeface="Klein Bold"/>
                </a:rPr>
                <a:t>Goal # 3</a:t>
              </a:r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1020367"/>
              <a:ext cx="6905556" cy="26699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993"/>
                </a:lnSpc>
                <a:spcBef>
                  <a:spcPct val="0"/>
                </a:spcBef>
              </a:pPr>
              <a:r>
                <a:rPr lang="en-US" sz="2800" dirty="0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Implementing analytics dashboards and key performance metrics to support strategic planning.</a:t>
              </a:r>
            </a:p>
          </p:txBody>
        </p:sp>
      </p:grpSp>
      <p:sp>
        <p:nvSpPr>
          <p:cNvPr id="23" name="Freeform 23"/>
          <p:cNvSpPr/>
          <p:nvPr/>
        </p:nvSpPr>
        <p:spPr>
          <a:xfrm>
            <a:off x="9994602" y="7543282"/>
            <a:ext cx="442544" cy="627318"/>
          </a:xfrm>
          <a:custGeom>
            <a:avLst/>
            <a:gdLst/>
            <a:ahLst/>
            <a:cxnLst/>
            <a:rect l="l" t="t" r="r" b="b"/>
            <a:pathLst>
              <a:path w="442544" h="627318">
                <a:moveTo>
                  <a:pt x="0" y="0"/>
                </a:moveTo>
                <a:lnTo>
                  <a:pt x="442544" y="0"/>
                </a:lnTo>
                <a:lnTo>
                  <a:pt x="442544" y="627318"/>
                </a:lnTo>
                <a:lnTo>
                  <a:pt x="0" y="62731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24" name="Freeform 8">
            <a:extLst>
              <a:ext uri="{FF2B5EF4-FFF2-40B4-BE49-F238E27FC236}">
                <a16:creationId xmlns:a16="http://schemas.microsoft.com/office/drawing/2014/main" id="{EF9D39CD-2E81-3A8B-BD8C-C50A876295D2}"/>
              </a:ext>
            </a:extLst>
          </p:cNvPr>
          <p:cNvSpPr/>
          <p:nvPr/>
        </p:nvSpPr>
        <p:spPr>
          <a:xfrm>
            <a:off x="10003087" y="4809184"/>
            <a:ext cx="425574" cy="566744"/>
          </a:xfrm>
          <a:custGeom>
            <a:avLst/>
            <a:gdLst/>
            <a:ahLst/>
            <a:cxnLst/>
            <a:rect l="l" t="t" r="r" b="b"/>
            <a:pathLst>
              <a:path w="425574" h="566744">
                <a:moveTo>
                  <a:pt x="0" y="0"/>
                </a:moveTo>
                <a:lnTo>
                  <a:pt x="425573" y="0"/>
                </a:lnTo>
                <a:lnTo>
                  <a:pt x="425573" y="566745"/>
                </a:lnTo>
                <a:lnTo>
                  <a:pt x="0" y="56674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49EE4-446A-02BB-FC8B-C9F88C96F50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17830800" cy="754062"/>
          </a:xfrm>
          <a:solidFill>
            <a:srgbClr val="4C50FA"/>
          </a:solidFill>
        </p:spPr>
        <p:txBody>
          <a:bodyPr>
            <a:normAutofit fontScale="90000"/>
          </a:bodyPr>
          <a:lstStyle/>
          <a:p>
            <a:pPr algn="ctr"/>
            <a:r>
              <a:rPr lang="en-IN" sz="5400" b="1" i="0" dirty="0">
                <a:solidFill>
                  <a:schemeClr val="bg1"/>
                </a:solidFill>
                <a:effectLst/>
                <a:latin typeface="Libre Bodoni"/>
              </a:rPr>
              <a:t>Comprehensive Data Overview</a:t>
            </a:r>
            <a:endParaRPr lang="en-IN" sz="54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DE7A0-39D6-BEAA-A01E-B0ABCC755FA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943100"/>
            <a:ext cx="15697200" cy="7010400"/>
          </a:xfrm>
        </p:spPr>
        <p:txBody>
          <a:bodyPr>
            <a:normAutofit lnSpcReduction="10000"/>
          </a:bodyPr>
          <a:lstStyle/>
          <a:p>
            <a:r>
              <a:rPr lang="en-IN" b="1" i="0" dirty="0">
                <a:solidFill>
                  <a:srgbClr val="232323"/>
                </a:solidFill>
                <a:effectLst/>
              </a:rPr>
              <a:t>Dataset Period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dirty="0">
                <a:solidFill>
                  <a:srgbClr val="232323"/>
                </a:solidFill>
              </a:rPr>
              <a:t> </a:t>
            </a:r>
            <a:r>
              <a:rPr lang="en-US" b="0" i="0" dirty="0">
                <a:solidFill>
                  <a:srgbClr val="232323"/>
                </a:solidFill>
                <a:effectLst/>
              </a:rPr>
              <a:t>The dataset spans from </a:t>
            </a:r>
            <a:r>
              <a:rPr lang="en-US" b="1" i="0" dirty="0">
                <a:solidFill>
                  <a:srgbClr val="232323"/>
                </a:solidFill>
                <a:effectLst/>
              </a:rPr>
              <a:t>May 2022</a:t>
            </a:r>
            <a:r>
              <a:rPr lang="en-US" b="0" i="0" dirty="0">
                <a:solidFill>
                  <a:srgbClr val="232323"/>
                </a:solidFill>
                <a:effectLst/>
              </a:rPr>
              <a:t> to </a:t>
            </a:r>
            <a:r>
              <a:rPr lang="en-US" b="1" i="0" dirty="0">
                <a:solidFill>
                  <a:srgbClr val="232323"/>
                </a:solidFill>
                <a:effectLst/>
              </a:rPr>
              <a:t>July 2022</a:t>
            </a:r>
            <a:r>
              <a:rPr lang="en-US" dirty="0">
                <a:solidFill>
                  <a:srgbClr val="232323"/>
                </a:solidFill>
              </a:rPr>
              <a:t>.</a:t>
            </a:r>
            <a:endParaRPr lang="en-IN" i="0" dirty="0">
              <a:solidFill>
                <a:srgbClr val="232323"/>
              </a:solidFill>
              <a:effectLst/>
            </a:endParaRPr>
          </a:p>
          <a:p>
            <a:r>
              <a:rPr lang="en-IN" b="1" i="0" dirty="0">
                <a:solidFill>
                  <a:srgbClr val="232323"/>
                </a:solidFill>
                <a:effectLst/>
              </a:rPr>
              <a:t>Cities Covered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b="1" dirty="0">
                <a:solidFill>
                  <a:srgbClr val="232323"/>
                </a:solidFill>
              </a:rPr>
              <a:t> </a:t>
            </a:r>
            <a:r>
              <a:rPr lang="en-US" b="0" i="0" dirty="0">
                <a:solidFill>
                  <a:srgbClr val="232323"/>
                </a:solidFill>
                <a:effectLst/>
              </a:rPr>
              <a:t>Bookings are recorded from </a:t>
            </a:r>
            <a:r>
              <a:rPr lang="en-US" b="1" i="0" dirty="0">
                <a:solidFill>
                  <a:srgbClr val="232323"/>
                </a:solidFill>
                <a:effectLst/>
              </a:rPr>
              <a:t>Bangalore</a:t>
            </a:r>
            <a:r>
              <a:rPr lang="en-US" b="0" i="0" dirty="0">
                <a:solidFill>
                  <a:srgbClr val="232323"/>
                </a:solidFill>
                <a:effectLst/>
              </a:rPr>
              <a:t>, </a:t>
            </a:r>
            <a:r>
              <a:rPr lang="en-US" b="1" i="0" dirty="0">
                <a:solidFill>
                  <a:srgbClr val="232323"/>
                </a:solidFill>
                <a:effectLst/>
              </a:rPr>
              <a:t>Delhi</a:t>
            </a:r>
            <a:r>
              <a:rPr lang="en-US" b="0" i="0" dirty="0">
                <a:solidFill>
                  <a:srgbClr val="232323"/>
                </a:solidFill>
                <a:effectLst/>
              </a:rPr>
              <a:t>, </a:t>
            </a:r>
            <a:r>
              <a:rPr lang="en-US" b="1" i="0" dirty="0">
                <a:solidFill>
                  <a:srgbClr val="232323"/>
                </a:solidFill>
                <a:effectLst/>
              </a:rPr>
              <a:t>Hyderabad</a:t>
            </a:r>
            <a:r>
              <a:rPr lang="en-US" b="0" i="0" dirty="0">
                <a:solidFill>
                  <a:srgbClr val="232323"/>
                </a:solidFill>
                <a:effectLst/>
              </a:rPr>
              <a:t>, and </a:t>
            </a:r>
            <a:r>
              <a:rPr lang="en-US" b="1" i="0" dirty="0">
                <a:solidFill>
                  <a:srgbClr val="232323"/>
                </a:solidFill>
                <a:effectLst/>
              </a:rPr>
              <a:t>Mumbai</a:t>
            </a:r>
            <a:r>
              <a:rPr lang="en-US" b="0" i="0" dirty="0">
                <a:solidFill>
                  <a:srgbClr val="232323"/>
                </a:solidFill>
                <a:effectLst/>
              </a:rPr>
              <a:t>, highlighting regional diversity.</a:t>
            </a:r>
            <a:endParaRPr lang="en-IN" b="1" dirty="0">
              <a:solidFill>
                <a:srgbClr val="232323"/>
              </a:solidFill>
            </a:endParaRPr>
          </a:p>
          <a:p>
            <a:r>
              <a:rPr lang="en-IN" b="1" i="0" dirty="0">
                <a:solidFill>
                  <a:srgbClr val="232323"/>
                </a:solidFill>
                <a:effectLst/>
              </a:rPr>
              <a:t>Data Files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IN" sz="3200" b="1" i="0" dirty="0">
                <a:solidFill>
                  <a:srgbClr val="232323"/>
                </a:solidFill>
                <a:effectLst/>
              </a:rPr>
              <a:t>Dimensional Tables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i="0" dirty="0">
                <a:solidFill>
                  <a:srgbClr val="232323"/>
                </a:solidFill>
                <a:effectLst/>
              </a:rPr>
              <a:t>Dim Date:  represents the dates present in May, June and July.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i="0" dirty="0">
                <a:solidFill>
                  <a:srgbClr val="232323"/>
                </a:solidFill>
                <a:effectLst/>
              </a:rPr>
              <a:t>Dim Hotels: represents the name of each hotel and the Category (Luxury, Business)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i="0" dirty="0">
                <a:solidFill>
                  <a:srgbClr val="232323"/>
                </a:solidFill>
                <a:effectLst/>
              </a:rPr>
              <a:t>Dim Rooms: represents the class of rooms [Standard, Elite, Premium, Presidential]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IN" sz="3200" b="1" i="0" dirty="0">
                <a:solidFill>
                  <a:srgbClr val="232323"/>
                </a:solidFill>
                <a:effectLst/>
              </a:rPr>
              <a:t>Fact Tables</a:t>
            </a:r>
            <a:endParaRPr lang="en-US" sz="3200" i="0" dirty="0">
              <a:solidFill>
                <a:srgbClr val="232323"/>
              </a:solidFill>
              <a:effectLst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US" i="0" dirty="0">
                <a:solidFill>
                  <a:srgbClr val="232323"/>
                </a:solidFill>
                <a:effectLst/>
              </a:rPr>
              <a:t>Fact Aggregated Booking: (9200 rows)represents the Details of rooms And check in date or successful booking.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i="0" dirty="0">
                <a:solidFill>
                  <a:srgbClr val="232323"/>
                </a:solidFill>
                <a:effectLst/>
              </a:rPr>
              <a:t>Fact Bookings</a:t>
            </a:r>
            <a:r>
              <a:rPr lang="en-US" i="0">
                <a:solidFill>
                  <a:srgbClr val="232323"/>
                </a:solidFill>
                <a:effectLst/>
              </a:rPr>
              <a:t>: (1,34,590 </a:t>
            </a:r>
            <a:r>
              <a:rPr lang="en-US" i="0" dirty="0">
                <a:solidFill>
                  <a:srgbClr val="232323"/>
                </a:solidFill>
                <a:effectLst/>
              </a:rPr>
              <a:t>rows)represents all details regarding booking , check in or check out, revenue, booking platform and </a:t>
            </a:r>
            <a:r>
              <a:rPr lang="en-US" i="0">
                <a:solidFill>
                  <a:srgbClr val="232323"/>
                </a:solidFill>
                <a:effectLst/>
              </a:rPr>
              <a:t>room category.</a:t>
            </a:r>
            <a:endParaRPr lang="en-IN" i="0" dirty="0">
              <a:solidFill>
                <a:srgbClr val="232323"/>
              </a:solidFill>
              <a:effectLst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243E7-3E9F-659E-00B1-9B9D71B799D9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266700" y="190500"/>
            <a:ext cx="17754600" cy="914400"/>
          </a:xfrm>
          <a:solidFill>
            <a:srgbClr val="4C50FA"/>
          </a:solidFill>
        </p:spPr>
        <p:txBody>
          <a:bodyPr>
            <a:normAutofit/>
          </a:bodyPr>
          <a:lstStyle/>
          <a:p>
            <a:pPr algn="ctr"/>
            <a:r>
              <a:rPr lang="en-IN" sz="5400" b="1" dirty="0">
                <a:solidFill>
                  <a:schemeClr val="bg1"/>
                </a:solidFill>
              </a:rPr>
              <a:t>Technology Stack Used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CEDE390-528B-BA01-4A40-650FB51F8F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8097540"/>
              </p:ext>
            </p:extLst>
          </p:nvPr>
        </p:nvGraphicFramePr>
        <p:xfrm>
          <a:off x="2209800" y="1485900"/>
          <a:ext cx="12268200" cy="731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4100">
                  <a:extLst>
                    <a:ext uri="{9D8B030D-6E8A-4147-A177-3AD203B41FA5}">
                      <a16:colId xmlns:a16="http://schemas.microsoft.com/office/drawing/2014/main" val="182120116"/>
                    </a:ext>
                  </a:extLst>
                </a:gridCol>
                <a:gridCol w="6134100">
                  <a:extLst>
                    <a:ext uri="{9D8B030D-6E8A-4147-A177-3AD203B41FA5}">
                      <a16:colId xmlns:a16="http://schemas.microsoft.com/office/drawing/2014/main" val="872951480"/>
                    </a:ext>
                  </a:extLst>
                </a:gridCol>
              </a:tblGrid>
              <a:tr h="14630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TOOL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Used For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8590379"/>
                  </a:ext>
                </a:extLst>
              </a:tr>
              <a:tr h="14630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Excel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Initial data loading &amp; validation.</a:t>
                      </a:r>
                    </a:p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Checking nulls &amp; formatting issues.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6299314"/>
                  </a:ext>
                </a:extLst>
              </a:tr>
              <a:tr h="14630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SQL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Joining &amp; filter tables.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Aggregating dimension table.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4117095"/>
                  </a:ext>
                </a:extLst>
              </a:tr>
              <a:tr h="14630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Power BI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Creating dashboards.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9312851"/>
                  </a:ext>
                </a:extLst>
              </a:tr>
              <a:tr h="14630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Power Point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Presenting business context, problem &amp; recommendation.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09297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2511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40CBB-3E94-EE22-D342-DAE9E15E9AE2}"/>
              </a:ext>
            </a:extLst>
          </p:cNvPr>
          <p:cNvSpPr txBox="1">
            <a:spLocks/>
          </p:cNvSpPr>
          <p:nvPr/>
        </p:nvSpPr>
        <p:spPr>
          <a:xfrm>
            <a:off x="304800" y="342900"/>
            <a:ext cx="17754600" cy="762000"/>
          </a:xfrm>
          <a:prstGeom prst="rect">
            <a:avLst/>
          </a:prstGeom>
          <a:solidFill>
            <a:srgbClr val="4C50FA"/>
          </a:solidFill>
        </p:spPr>
        <p:txBody>
          <a:bodyPr>
            <a:normAutofit lnSpcReduction="10000"/>
          </a:bodyPr>
          <a:lstStyle>
            <a:lvl1pPr algn="l" defTabSz="13716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kern="1200" spc="-75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5400" b="1">
                <a:solidFill>
                  <a:schemeClr val="bg1"/>
                </a:solidFill>
              </a:rPr>
              <a:t>Data Audit &amp; Cleaning</a:t>
            </a:r>
            <a:endParaRPr lang="en-IN" sz="5400" b="1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7325CA-0A45-30F1-D052-7F65698B8530}"/>
              </a:ext>
            </a:extLst>
          </p:cNvPr>
          <p:cNvSpPr txBox="1">
            <a:spLocks/>
          </p:cNvSpPr>
          <p:nvPr/>
        </p:nvSpPr>
        <p:spPr>
          <a:xfrm>
            <a:off x="457200" y="1333500"/>
            <a:ext cx="16383000" cy="7315200"/>
          </a:xfrm>
          <a:prstGeom prst="rect">
            <a:avLst/>
          </a:prstGeom>
        </p:spPr>
        <p:txBody>
          <a:bodyPr>
            <a:normAutofit/>
          </a:bodyPr>
          <a:lstStyle>
            <a:lvl1pPr marL="137160" indent="-137160" algn="l" defTabSz="1371600" rtl="0" eaLnBrk="1" latinLnBrk="0" hangingPunct="1">
              <a:lnSpc>
                <a:spcPct val="90000"/>
              </a:lnSpc>
              <a:spcBef>
                <a:spcPts val="18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3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13716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Calibri" pitchFamily="34" charset="0"/>
              <a:buChar char="◦"/>
              <a:defRPr sz="2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0392" indent="-274320" algn="l" defTabSz="13716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Calibri" pitchFamily="34" charset="0"/>
              <a:buChar char="◦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24712" indent="-274320" algn="l" defTabSz="13716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Calibri" pitchFamily="34" charset="0"/>
              <a:buChar char="◦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99032" indent="-274320" algn="l" defTabSz="13716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Calibri" pitchFamily="34" charset="0"/>
              <a:buChar char="◦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50000" indent="-342900" algn="l" defTabSz="13716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Calibri" pitchFamily="34" charset="0"/>
              <a:buChar char="◦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50000" indent="-342900" algn="l" defTabSz="13716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Calibri" pitchFamily="34" charset="0"/>
              <a:buChar char="◦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50000" indent="-342900" algn="l" defTabSz="13716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Calibri" pitchFamily="34" charset="0"/>
              <a:buChar char="◦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50000" indent="-342900" algn="l" defTabSz="13716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Calibri" pitchFamily="34" charset="0"/>
              <a:buChar char="◦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chemeClr val="tx1"/>
                </a:solidFill>
              </a:rPr>
              <a:t> 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IN" sz="3200" b="1" dirty="0">
                <a:solidFill>
                  <a:schemeClr val="tx1"/>
                </a:solidFill>
              </a:rPr>
              <a:t>Data Audit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b="1" dirty="0">
                <a:solidFill>
                  <a:schemeClr val="tx1"/>
                </a:solidFill>
              </a:rPr>
              <a:t> </a:t>
            </a:r>
            <a:r>
              <a:rPr lang="en-IN" dirty="0">
                <a:solidFill>
                  <a:schemeClr val="tx1"/>
                </a:solidFill>
              </a:rPr>
              <a:t>No duplicated values found, no special character found.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tx1"/>
                </a:solidFill>
              </a:rPr>
              <a:t> </a:t>
            </a:r>
            <a:r>
              <a:rPr lang="en-IN" dirty="0"/>
              <a:t>No null values and  0 amount in revenue 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tx1"/>
                </a:solidFill>
              </a:rPr>
              <a:t> 4 Location, 7 Property type, 2 Business Segment (Business, Luxury).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tx1"/>
                </a:solidFill>
              </a:rPr>
              <a:t> Total 25 Hotels, 4 types of room category (Standard, Elite, Premium, presidential).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tx1"/>
                </a:solidFill>
              </a:rPr>
              <a:t> Fact Bookings table 77,907 reviews are missing/ Not given.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 Data from May to July, 92 Days</a:t>
            </a:r>
            <a:endParaRPr lang="en-IN" dirty="0">
              <a:solidFill>
                <a:schemeClr val="tx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IN" dirty="0">
              <a:solidFill>
                <a:schemeClr val="tx1"/>
              </a:solidFill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IN" sz="3200" b="1" dirty="0">
                <a:solidFill>
                  <a:schemeClr val="tx1"/>
                </a:solidFill>
              </a:rPr>
              <a:t>Cleaning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tx1"/>
                </a:solidFill>
              </a:rPr>
              <a:t>Replace the missing Value in review with 0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8246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DD1A0A-9C7C-2331-F8C4-FCDEE3552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14500"/>
            <a:ext cx="10591800" cy="761999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934BFD0-BF9C-6D8D-0658-1C8CA1A0E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530" y="342900"/>
            <a:ext cx="17794940" cy="857249"/>
          </a:xfrm>
          <a:solidFill>
            <a:srgbClr val="4C50FA"/>
          </a:solidFill>
        </p:spPr>
        <p:txBody>
          <a:bodyPr>
            <a:noAutofit/>
          </a:bodyPr>
          <a:lstStyle/>
          <a:p>
            <a:pPr algn="ctr"/>
            <a:r>
              <a:rPr lang="en-IN" sz="5400" b="1" dirty="0">
                <a:solidFill>
                  <a:schemeClr val="bg1"/>
                </a:solidFill>
              </a:rPr>
              <a:t>ER Diagram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C20607-A060-05D7-FB8E-5AF0295C6522}"/>
              </a:ext>
            </a:extLst>
          </p:cNvPr>
          <p:cNvSpPr txBox="1"/>
          <p:nvPr/>
        </p:nvSpPr>
        <p:spPr>
          <a:xfrm>
            <a:off x="11201400" y="2523677"/>
            <a:ext cx="63246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3200" dirty="0"/>
              <a:t>Fact Bookings(room category) to Rooms(room id) [Mant to one]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32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3200" dirty="0"/>
              <a:t>Fact Bookings(Property id) to Hotels(Property id) [Mant to one]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32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3200" dirty="0"/>
              <a:t>Fact Bookings(Check in date) to date [Mant to one]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32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3200" dirty="0"/>
              <a:t>Fact aggregated Bookings (Property id) to Hotels(Property id) [Mant to one]</a:t>
            </a:r>
          </a:p>
        </p:txBody>
      </p:sp>
    </p:spTree>
    <p:extLst>
      <p:ext uri="{BB962C8B-B14F-4D97-AF65-F5344CB8AC3E}">
        <p14:creationId xmlns:p14="http://schemas.microsoft.com/office/powerpoint/2010/main" val="1645885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D5C0F-8187-6145-16EC-08C0BEB09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91353"/>
            <a:ext cx="17716500" cy="889747"/>
          </a:xfrm>
          <a:solidFill>
            <a:srgbClr val="4C50FA"/>
          </a:solidFill>
        </p:spPr>
        <p:txBody>
          <a:bodyPr>
            <a:normAutofit/>
          </a:bodyPr>
          <a:lstStyle/>
          <a:p>
            <a:pPr algn="ctr"/>
            <a:r>
              <a:rPr lang="en-IN" sz="5400" b="1" dirty="0">
                <a:solidFill>
                  <a:schemeClr val="bg1"/>
                </a:solidFill>
              </a:rPr>
              <a:t>Metrics &amp; Formulas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6EBEC25-947E-2B46-8A32-5FF89BEDA7BA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566048023"/>
              </p:ext>
            </p:extLst>
          </p:nvPr>
        </p:nvGraphicFramePr>
        <p:xfrm>
          <a:off x="1276350" y="1281952"/>
          <a:ext cx="15735300" cy="82025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0866">
                  <a:extLst>
                    <a:ext uri="{9D8B030D-6E8A-4147-A177-3AD203B41FA5}">
                      <a16:colId xmlns:a16="http://schemas.microsoft.com/office/drawing/2014/main" val="156869102"/>
                    </a:ext>
                  </a:extLst>
                </a:gridCol>
                <a:gridCol w="12074434">
                  <a:extLst>
                    <a:ext uri="{9D8B030D-6E8A-4147-A177-3AD203B41FA5}">
                      <a16:colId xmlns:a16="http://schemas.microsoft.com/office/drawing/2014/main" val="4068189814"/>
                    </a:ext>
                  </a:extLst>
                </a:gridCol>
              </a:tblGrid>
              <a:tr h="482502">
                <a:tc>
                  <a:txBody>
                    <a:bodyPr/>
                    <a:lstStyle/>
                    <a:p>
                      <a:pPr algn="ctr" fontAlgn="t"/>
                      <a:r>
                        <a:rPr lang="en-IN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Metrics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Formula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00738607"/>
                  </a:ext>
                </a:extLst>
              </a:tr>
              <a:tr h="482502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  <a:latin typeface="+mn-lt"/>
                        </a:rPr>
                        <a:t>Revenue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 u="none" strike="noStrike">
                          <a:effectLst/>
                          <a:latin typeface="+mn-lt"/>
                        </a:rPr>
                        <a:t>Revenue = SUM(revenue_realized)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89931645"/>
                  </a:ext>
                </a:extLst>
              </a:tr>
              <a:tr h="482502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  <a:latin typeface="+mn-lt"/>
                        </a:rPr>
                        <a:t>Total Bookings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>
                          <a:effectLst/>
                          <a:latin typeface="+mn-lt"/>
                        </a:rPr>
                        <a:t>Total Bookings = COUNT(booking_id)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62056170"/>
                  </a:ext>
                </a:extLst>
              </a:tr>
              <a:tr h="482502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>
                          <a:effectLst/>
                          <a:latin typeface="+mn-lt"/>
                        </a:rPr>
                        <a:t>Total Capacity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 u="none" strike="noStrike">
                          <a:effectLst/>
                          <a:latin typeface="+mn-lt"/>
                        </a:rPr>
                        <a:t>Total Capacity = SUM(capacity)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3981507"/>
                  </a:ext>
                </a:extLst>
              </a:tr>
              <a:tr h="482502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>
                          <a:effectLst/>
                          <a:latin typeface="+mn-lt"/>
                        </a:rPr>
                        <a:t>Total Succesful Bookings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 dirty="0">
                          <a:effectLst/>
                          <a:latin typeface="+mn-lt"/>
                        </a:rPr>
                        <a:t>Total Successful Bookings = SUM(Fact aggregated bookings[successful bookings])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2306068"/>
                  </a:ext>
                </a:extLst>
              </a:tr>
              <a:tr h="482502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>
                          <a:effectLst/>
                          <a:latin typeface="+mn-lt"/>
                        </a:rPr>
                        <a:t>Occupancy %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>
                          <a:effectLst/>
                          <a:latin typeface="+mn-lt"/>
                        </a:rPr>
                        <a:t>Occupancy % = Total Succesful Bookings/Total Capacity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6341189"/>
                  </a:ext>
                </a:extLst>
              </a:tr>
              <a:tr h="482502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>
                          <a:effectLst/>
                          <a:latin typeface="+mn-lt"/>
                        </a:rPr>
                        <a:t>Average Rating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>
                          <a:effectLst/>
                          <a:latin typeface="+mn-lt"/>
                        </a:rPr>
                        <a:t>Average Rating = AVERAGE(ratings_given)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331880"/>
                  </a:ext>
                </a:extLst>
              </a:tr>
              <a:tr h="482502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>
                          <a:effectLst/>
                          <a:latin typeface="+mn-lt"/>
                        </a:rPr>
                        <a:t>No of days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>
                          <a:effectLst/>
                          <a:latin typeface="+mn-lt"/>
                        </a:rPr>
                        <a:t>No of days = MAX(dim_date[date])-MIN(dim_date[date])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54940894"/>
                  </a:ext>
                </a:extLst>
              </a:tr>
              <a:tr h="482502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>
                          <a:effectLst/>
                          <a:latin typeface="+mn-lt"/>
                        </a:rPr>
                        <a:t>Total cancelled bookings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>
                          <a:effectLst/>
                          <a:latin typeface="+mn-lt"/>
                        </a:rPr>
                        <a:t>Total cancelled bookings = COUNT(booking_id),fact_bookings[booking_status]="Cancelled")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46531876"/>
                  </a:ext>
                </a:extLst>
              </a:tr>
              <a:tr h="482502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>
                          <a:effectLst/>
                          <a:latin typeface="+mn-lt"/>
                        </a:rPr>
                        <a:t>Cancellation %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>
                          <a:effectLst/>
                          <a:latin typeface="+mn-lt"/>
                        </a:rPr>
                        <a:t>Cancellation % =Total cancelled bookings/Total Bookings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0750738"/>
                  </a:ext>
                </a:extLst>
              </a:tr>
              <a:tr h="482502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>
                          <a:effectLst/>
                          <a:latin typeface="+mn-lt"/>
                        </a:rPr>
                        <a:t>Total Checked Out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>
                          <a:effectLst/>
                          <a:latin typeface="+mn-lt"/>
                        </a:rPr>
                        <a:t>Total Checked Out = COUNT(booking_id),fact_bookings[booking_status]="Checked Out")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74181054"/>
                  </a:ext>
                </a:extLst>
              </a:tr>
              <a:tr h="482502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  <a:latin typeface="+mn-lt"/>
                        </a:rPr>
                        <a:t>Realization %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 dirty="0">
                          <a:effectLst/>
                          <a:latin typeface="+mn-lt"/>
                        </a:rPr>
                        <a:t>Realization % = Total Checked Out/Total Bookings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7090630"/>
                  </a:ext>
                </a:extLst>
              </a:tr>
              <a:tr h="482502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  <a:latin typeface="+mn-lt"/>
                        </a:rPr>
                        <a:t>ADR 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 u="none" strike="noStrike">
                          <a:effectLst/>
                          <a:latin typeface="+mn-lt"/>
                        </a:rPr>
                        <a:t>ADR = Revenue/Total Bookings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68452901"/>
                  </a:ext>
                </a:extLst>
              </a:tr>
              <a:tr h="482502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>
                          <a:effectLst/>
                          <a:latin typeface="+mn-lt"/>
                        </a:rPr>
                        <a:t>RevPAR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 u="none" strike="noStrike">
                          <a:effectLst/>
                          <a:latin typeface="+mn-lt"/>
                        </a:rPr>
                        <a:t>RevPAR =Revenue/Total Capacity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7031784"/>
                  </a:ext>
                </a:extLst>
              </a:tr>
              <a:tr h="482502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>
                          <a:effectLst/>
                          <a:latin typeface="+mn-lt"/>
                        </a:rPr>
                        <a:t>DBRN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>
                          <a:effectLst/>
                          <a:latin typeface="+mn-lt"/>
                        </a:rPr>
                        <a:t>DBRN = Total Bookings/No of days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98145000"/>
                  </a:ext>
                </a:extLst>
              </a:tr>
              <a:tr h="482502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>
                          <a:effectLst/>
                          <a:latin typeface="+mn-lt"/>
                        </a:rPr>
                        <a:t>DSRN 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>
                          <a:effectLst/>
                          <a:latin typeface="+mn-lt"/>
                        </a:rPr>
                        <a:t>DSRN = Total Capacity/No of days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47208696"/>
                  </a:ext>
                </a:extLst>
              </a:tr>
              <a:tr h="482502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 dirty="0">
                          <a:effectLst/>
                          <a:latin typeface="+mn-lt"/>
                        </a:rPr>
                        <a:t>DURN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 dirty="0">
                          <a:effectLst/>
                          <a:latin typeface="+mn-lt"/>
                        </a:rPr>
                        <a:t>DURN = Total Checked Out/No of days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856864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884318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webextensions/webextension1.xml><?xml version="1.0" encoding="utf-8"?>
<we:webextension xmlns:we="http://schemas.microsoft.com/office/webextensions/webextension/2010/11" id="{222c7fe0-59ff-4f6f-94df-e8ffa63b6f76}">
  <we:reference id="WA200003233" version="2.0.0.3" store="en-US" storeType="OMEX"/>
  <we:alternateReferences/>
  <we:properties>
    <we:property name="Microsoft.Office.CampaignId" value="&quot;none&quot;"/>
    <we:property name="artifactViewState" value="&quot;live&quot;"/>
    <we:property name="backgroundColor" value="&quot;#CFE8FF&quot;"/>
    <we:property name="bookmark" value="&quot;H4sIAAAAAAAAA+VZTW/bOBD9K4aAohdjQYqiJOa2cYu97HaDpOilCIwhOUrV6gsUnUYb+L/vSHKycerE2WTjxNubRY7n470HzlC6DGzeNgV0H6DE4CA4rOtvJbhvEx5Mg2pc41wjj6VMjLQ6EWHCuKHduvF5XbXBwWXgwZ2h/5S3Cyh6R7T4+XQaQFEcwVn/lEHR4jRo0LV1BUX+F47GtOXdApfTAC+aonbQuzzx4LF3e07m9Nyn8IugiGB8fo4naPy4GmmWRFYayigxzAieMCSzdjQYMtto0rsews/qykNeUZh+LUwjzKzK0HKRxJBwzlW/3ubVWbFK+J//fuyaHhyPF17XFz0e+isF7j0tl1SQSiORCoRQqSiN4zDiZoic5YVfBdTd+4vGEVaE4OjtV3sOlUEbDIA4bMf6L4M/ENqFGxy8X9s4qRfO4DFmw1blc9+RnxkheFa7LugzOXI1AT+sf6w9FBNNJFNNw+aX+vvMIZnb4IAtT2nl3nINOLteKz04i+6wG+p4l7sresLprVSfqQZKmgxsGgLPQsUkQ8V0YgCiVwL3cV2X7V6DfVXBCLWhM0DqjIUaYzoZIi2NenGo/zRm0VCEbvJmT6Fer2CEOmY2kwYFsihmzCQSGXtxqEdNGGjA9Ib7ifYPRYyAZ0zZMIZUgIpAhgyo923tATDkerjwnjL5oRFIa8DwyEQqZgLDVKKST3QZsgx1KpkFbSCSsdRx8kSXgkOSSqM11ywEaxl1+a1KW4GbGwp3W2yzuliU1UNpyii7uQdd4JzfpsrcpHBdadP96ZxNjrMv4Pyr0P3N7nk1V5HR1xuT07WDPrFnIfN0EF4cphwYzWYWlGKC5jO1vZvsRniO2t7cFNBu6t67k94TW5t3iCU0r6y73aG631y9aP5jya3ROIoOokTFIZhYoNFRyjSweIeis/0F51aWFrr5EOgRFLdFbtCtMRyUSHey/gcFg6GMZgyW47hf22Ebhyovg99zqnz0/QmKRe/27SG0uXnb87Vqjxs5G8zbR5C2BYaRqpQzk1mwYFhMvYkxDLcP9s9LVVmW8+5Rg8//iKhrEFY0Sa0yLnVKw5OOUdCxvkua7m05j5xS95SsB0AxUoYMUx6lADYBYyAU4QOuzLuhbDWfzJsCfFa78kX77yqZyZuJ7iZHd2e0VVAa3GsYAe+qZ9ej4AaSR2EKYGnImIyBrjgCuOLCbBXmc6vg3eHxhz29665SHw8bpXjElI45XfAgtkmIuP2idye4T+8j33Fe1T/R8XwfBqP8ZcZRcEEkcct4zFQqtr/02c25vEKzmwyfBn4e0v4NJqvmypNIIGobCrRSZRbNcMO4F528hDO8/W5mcLcJrnrh2wYMHkGFG2AjuKCyPS/3Qjd8mrkGbrn8GwMwpjUSGgAA&quot;"/>
    <we:property name="creatorSessionId" value="&quot;223e062d-bf59-4753-b807-40bde50d9c92&quot;"/>
    <we:property name="creatorTenantId" value="&quot;dcd843d6-5593-4479-9882-de463faf6946&quot;"/>
    <we:property name="creatorUserId" value="&quot;100320049488F264&quot;"/>
    <we:property name="datasetId" value="&quot;31ea7e05-f37b-4b3f-b2c4-e07cbd653d7a&quot;"/>
    <we:property name="embedUrl" value="&quot;/reportEmbed?reportId=d2d11cdd-36d1-4573-84d9-16f182e9cfb9&amp;groupId=1e2a198a-2432-4d30-86e4-3ebebc2cd744&amp;w=2&amp;config=eyJjbHVzdGVyVXJsIjoiaHR0cHM6Ly9XQUJJLUlORElBLUNFTlRSQUwtQS1QUklNQVJZLXJlZGlyZWN0LmFuYWx5c2lzLndpbmRvd3MubmV0IiwiZW1iZWRGZWF0dXJlcyI6eyJ1c2FnZU1ldHJpY3NWTmV4dCI6dHJ1ZX19&amp;disableSensitivityBanner=true&amp;storytellingChangeViewModeShortcutKeys=true&quot;"/>
    <we:property name="initialStateBookmark" value="&quot;H4sIAAAAAAAAA+VZTW/bOBD9K4aARS/GghQ/JOaWeHvqJg2SopdFYAzJUapWlgxJTuMN/N93KLlp47hxm2xiuz2KHA1n3uPTDKmbyOfNtID5CUwwOoiOqurTBOpPAx4No3I59vbtm+PDszfjk8Pj1zRcTdu8Kpvo4CZqob7E9n3ezKAIHmjwn4thBEVxCpfhKYOiwWE0xbqpSijyf7E3pqm2nuFiGOH1tKhqCC7PW2gxuL0ic3qmtfmfglYE1+ZXeI6u7Ue9dSZNY8FsqlzsFQOhyazpDbrI1poE193yo6psIS9pmTDGUzRcCSat9kopTHnCwniTl5fFMuCv776bTwMqLV63troOeNiPtHDwtFhQQkpLA5kSyhnGGGjnWBzezvKiXS5o56+vpzVhRQj23g79FZQOfdQBUmPT538THSM0s7pD5fWdifNqVjs8w6ybKtu8nZOfESF4WdXzKERyWlcEfDf+rmqhGLiwRlGgH1jimbJrOrsP1edRjfSmjw7Y4oJGHszcQe3vpk0Ptcf6aN6l9Fdef2EqHq5E/fzpUPxkK7XD2HAmNAIjRgVyviMklNWgIcR/DQrWJNMT4BnXsUi98VYw4E5qNFsnoMYrLGc48OgKUv/gjz3Ffl0ePexMSdrrymsnY6UhcSqWW4d91Ou0+8bvLeb3kugBzzADKi/oGENlhImVtRtrB3SxHs3aliK5V0A8iiwVPFaJM7GXWirJn+jSqkSQDGXCPKaJNjG38okuMUlUTIEi99Ia6ZWRbus77SfK3PCFg1qG8mAkSw+5IzZWgxlVxWxS/mgsGZE3bsEWOOar8bhv4/xZIRazhuhF34cz+gB1uxOF6Cu8i4svDSMZffymJbx1EAJ7FjgvOmWAxdQJLTi1f1pJUolhG5XxMtTXVTUZuwKaXVDETsr0f+nOdlUk32mYX1Yvd/ZgrxgBRnvrbUxVNI0TAwjJCyrGh2PnSpQe5uNuoUfw3xS5w/oO49EE6aTcHUyhhS6Nab9Yjv185btp7LK8if7OKfPe93soZsHtqyNocvcqULZsPtbS1pk3jyBtAww9VZIDNRDEU4wu5Vz6hG9uMJ+XqslkMp4/qpr9QkTdgtDTZHSKKuEQzl7IEq8Ttis1yAWT34esH4BiSRkXKrPeG84ks46lCu2OULYEdT7obgS3X6R3snP4foO/vw3D9rrq1S23bBQ8miRm0goDknoFFEpv/dB5smwZa5rf2+uNe0n030KruOAitrE3wjqvPR1mtg74GUKRN/t9nbSaQw93bDKn0lQkwlintXFMPOFS5eldxWccl9VvVKwfwqD/AqVaC8uRdCCYTKQSjm//C3R4dRmEuxvXS5uahX2shncA3o1SmHqRsnD6yoDRx9koABFcPghtPgGS4MpdbudunU6rWdtMweEplLhGr7SBoPSB1Ac12/0CjrpFKJacUtzwQvgxfKvwxeI/grGr7qMeAAA=&quot;"/>
    <we:property name="isFiltersActionButtonVisible" value="true"/>
    <we:property name="isVisualContainerHeaderHidden" value="false"/>
    <we:property name="pageDisplayName" value="&quot;Booking &amp; Occupancy Dashboard&quot;"/>
    <we:property name="pageName" value="&quot;4b074d5c2707c0c3170e&quot;"/>
    <we:property name="reportEmbeddedTime" value="&quot;2025-05-29T18:02:10.995Z&quot;"/>
    <we:property name="reportName" value="&quot;Atlas Dasbhoard&quot;"/>
    <we:property name="reportState" value="&quot;CONNECTED&quot;"/>
    <we:property name="reportUrl" value="&quot;/groups/1e2a198a-2432-4d30-86e4-3ebebc2cd744/reports/d2d11cdd-36d1-4573-84d9-16f182e9cfb9/4b074d5c2707c0c3170e?bookmarkGuid=982fe8a1-fa6b-4434-8ec1-5acf7772d541&amp;bookmarkUsage=1&amp;ctid=dcd843d6-5593-4479-9882-de463faf6946&amp;fromEntryPoint=export&amp;pbi_source=storytelling_addin&quot;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2335</TotalTime>
  <Words>1886</Words>
  <Application>Microsoft Office PowerPoint</Application>
  <PresentationFormat>Custom</PresentationFormat>
  <Paragraphs>311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9" baseType="lpstr">
      <vt:lpstr>Klein Bold</vt:lpstr>
      <vt:lpstr>Wingdings</vt:lpstr>
      <vt:lpstr>Arial Black</vt:lpstr>
      <vt:lpstr>Calibri</vt:lpstr>
      <vt:lpstr>Segoe UI</vt:lpstr>
      <vt:lpstr>Times New Roman</vt:lpstr>
      <vt:lpstr>Calibri Light</vt:lpstr>
      <vt:lpstr>Helios</vt:lpstr>
      <vt:lpstr>Segoe UI Light</vt:lpstr>
      <vt:lpstr>Arial</vt:lpstr>
      <vt:lpstr>Libre Bodoni</vt:lpstr>
      <vt:lpstr>Segoe UI Semibold</vt:lpstr>
      <vt:lpstr>Retrospect</vt:lpstr>
      <vt:lpstr>PowerPoint Presentation</vt:lpstr>
      <vt:lpstr>PowerPoint Presentation</vt:lpstr>
      <vt:lpstr>PowerPoint Presentation</vt:lpstr>
      <vt:lpstr>PowerPoint Presentation</vt:lpstr>
      <vt:lpstr>Comprehensive Data Overview</vt:lpstr>
      <vt:lpstr>Technology Stack Used</vt:lpstr>
      <vt:lpstr>PowerPoint Presentation</vt:lpstr>
      <vt:lpstr>ER Diagram</vt:lpstr>
      <vt:lpstr>Metrics &amp; Formulas</vt:lpstr>
      <vt:lpstr> Booking Dashboard Layout</vt:lpstr>
      <vt:lpstr>Hospitality Industry Analysis Overview</vt:lpstr>
      <vt:lpstr> Revenue Dashboard Layout</vt:lpstr>
      <vt:lpstr>Hospitality Industry Analysis Overview</vt:lpstr>
      <vt:lpstr>Cancellation Dashboard Layout</vt:lpstr>
      <vt:lpstr>Hospitality Industry Analysis Overview</vt:lpstr>
      <vt:lpstr>Dashboard Layout</vt:lpstr>
      <vt:lpstr>Impact of Analysis</vt:lpstr>
      <vt:lpstr>Impact of Analysis on Business Growth</vt:lpstr>
      <vt:lpstr>Microsoft Power BI</vt:lpstr>
      <vt:lpstr>Relaunch the add-in</vt:lpstr>
      <vt:lpstr>Booking &amp; Occupancy Analysis</vt:lpstr>
      <vt:lpstr>Revenue Analysis</vt:lpstr>
      <vt:lpstr>Cancellation &amp; No show Analysis</vt:lpstr>
      <vt:lpstr>Month &amp; Week Trend Analysis</vt:lpstr>
      <vt:lpstr>Final Strategic Focus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Company Profile Presentation</dc:title>
  <cp:lastModifiedBy>ajay suyal</cp:lastModifiedBy>
  <cp:revision>36</cp:revision>
  <dcterms:created xsi:type="dcterms:W3CDTF">2006-08-16T00:00:00Z</dcterms:created>
  <dcterms:modified xsi:type="dcterms:W3CDTF">2025-06-26T04:53:03Z</dcterms:modified>
  <dc:identifier>DAGnrdlzT4w</dc:identifier>
</cp:coreProperties>
</file>