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4" r:id="rId5"/>
    <p:sldId id="312" r:id="rId6"/>
    <p:sldId id="314" r:id="rId7"/>
    <p:sldId id="315" r:id="rId8"/>
    <p:sldId id="316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s in po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LinFactNeighborX="-1659" custLinFactNeighborY="27987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ln>
          <a:noFill/>
        </a:ln>
      </dgm:spPr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amet.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089748" y="849501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Lorem Ipsum Dolor Sit Amet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764745"/>
          </a:xfrm>
        </p:spPr>
        <p:txBody>
          <a:bodyPr>
            <a:normAutofit/>
          </a:bodyPr>
          <a:lstStyle/>
          <a:p>
            <a:r>
              <a:rPr lang="en-US" sz="6800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Walmart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04581"/>
            <a:ext cx="8652788" cy="862641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Ajay Thakur (1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Batch)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Link: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Link: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TOOLS USED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26314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Identifying the Top Branch by Sales Growth Rate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7CDDD-1878-495B-B8C3-21193563D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340" y="1708030"/>
            <a:ext cx="5656690" cy="4507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1708030"/>
            <a:ext cx="4959614" cy="4144130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sales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of +1.66%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 of -2.80%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unstable or falling sales despite being centrally positioned alphabetically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 performance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-3.45%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growth, suggesting a strong need for intervention.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strategies used in 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(promotions, local demand, staff efficiency) and consider replicating them in Branches B and C for better output.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marketing campaigns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underperforming branches to boost engagement and revenue.</a:t>
            </a:r>
            <a:endParaRPr lang="en-IN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4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Segoe UI Variable Display Semil" pitchFamily="2" charset="0"/>
              </a:rPr>
              <a:t>Finding the Most Profitable Product Line for Each Branch</a:t>
            </a:r>
            <a:endParaRPr lang="en-IN" sz="28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1"/>
            <a:ext cx="5434879" cy="4855851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 for all branches and all product lines is exactly same as 4.76%.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because in the dataset,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is fixed at 5% of Totals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means with formula 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 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⇒ (Gross Income/total revenue) * 100⇒ Profit Margin gives≈ 5%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varies across branches and product lines: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Food and Beverage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generated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(1132), followed by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and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other branches.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product lines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Beverage, Home and Lifestyle, and 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bring the highest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best-performing categories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gross income instead of margin.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9B3977-2B49-53B1-F86A-28A60EC697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8740" y="1441431"/>
            <a:ext cx="5063705" cy="4773975"/>
          </a:xfrm>
        </p:spPr>
      </p:pic>
    </p:spTree>
    <p:extLst>
      <p:ext uri="{BB962C8B-B14F-4D97-AF65-F5344CB8AC3E}">
        <p14:creationId xmlns:p14="http://schemas.microsoft.com/office/powerpoint/2010/main" val="151495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have been classified into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spending segments using total purchase value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with spending above 105%.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Medium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between average (95% - 105%).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Low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Significantly below average ( under 95%).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customers fall under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segments, while few are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—Contribute a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share of total revenue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exceeding ₹23,000+ (Customer ID 8 ,3 and 2 with highest 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—Retain them through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loyalty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offers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sale access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boost long-term engagement.</a:t>
            </a:r>
          </a:p>
          <a:p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 Spenders (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high spenders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Offer them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tier-up discounts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cashback on larger orders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motivate higher purchases.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Spenders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targeted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emails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low-budget bundle deals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bring them back into the buying cycle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23C5F8D-3AB9-5B06-951B-EC2555D19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60" y="1441431"/>
            <a:ext cx="5144516" cy="4709202"/>
          </a:xfrm>
        </p:spPr>
      </p:pic>
    </p:spTree>
    <p:extLst>
      <p:ext uri="{BB962C8B-B14F-4D97-AF65-F5344CB8AC3E}">
        <p14:creationId xmlns:p14="http://schemas.microsoft.com/office/powerpoint/2010/main" val="39476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Detecting Anomalies in Sales Transactions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transactions in the “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and travel and”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“Fashion accessories "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 line show extremely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(₹10)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as (₹1000+)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 lies under range between 200 to 400 (Average of Total spend)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possibly indicating bulk purchases or loyal, high-value buyers.</a:t>
            </a: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loyalty programs or premium services to customers with consistently high spends to retain them.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customers with lower-than-average purchases to boost their spend, potentially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shifting them into the normal or high-spend segment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A7529-9661-82E5-1E7C-5133BACE69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45390" y="1121434"/>
            <a:ext cx="4773342" cy="2875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7603D-DC7A-258C-AC0B-2C12D191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1" y="4052929"/>
            <a:ext cx="2724530" cy="2162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AB8A0-9534-E782-B43C-84809D9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568" y="4062456"/>
            <a:ext cx="2610214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4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Yangon &amp; Mandalay: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preferred payment method is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Ewallet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113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purchases respectively.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Naypyitaw: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Prefers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most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124 purchases via cash.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/>
              <a:t>Promote </a:t>
            </a:r>
            <a:r>
              <a:rPr lang="en-US" sz="1400" b="1" dirty="0" err="1"/>
              <a:t>Ewallet</a:t>
            </a:r>
            <a:r>
              <a:rPr lang="en-US" sz="1400" b="1" dirty="0"/>
              <a:t> offers</a:t>
            </a:r>
            <a:r>
              <a:rPr lang="en-US" sz="1400" dirty="0"/>
              <a:t> in </a:t>
            </a:r>
            <a:r>
              <a:rPr lang="en-US" sz="1400" b="1" dirty="0"/>
              <a:t>Yangon</a:t>
            </a:r>
            <a:r>
              <a:rPr lang="en-US" sz="1400" dirty="0"/>
              <a:t> and </a:t>
            </a:r>
            <a:r>
              <a:rPr lang="en-US" sz="1400" b="1" dirty="0"/>
              <a:t>Mandalay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/>
              <a:t>Run cash-based promotions</a:t>
            </a:r>
            <a:r>
              <a:rPr lang="en-US" sz="1400" dirty="0"/>
              <a:t> in </a:t>
            </a:r>
            <a:r>
              <a:rPr lang="en-US" sz="1400" b="1" dirty="0"/>
              <a:t>Naypyitaw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3EEBA-DB5A-96D3-47B4-1C5AEEA2D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0498" y="1441432"/>
            <a:ext cx="5270741" cy="4467661"/>
          </a:xfrm>
        </p:spPr>
      </p:pic>
    </p:spTree>
    <p:extLst>
      <p:ext uri="{BB962C8B-B14F-4D97-AF65-F5344CB8AC3E}">
        <p14:creationId xmlns:p14="http://schemas.microsoft.com/office/powerpoint/2010/main" val="30219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Distribution by Gender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generated </a:t>
            </a:r>
            <a:r>
              <a:rPr lang="en-US" sz="1400" b="1" i="0" dirty="0">
                <a:effectLst/>
                <a:latin typeface="fkGroteskNeue"/>
              </a:rPr>
              <a:t>higher total sales</a:t>
            </a:r>
            <a:r>
              <a:rPr lang="en-US" sz="1400" b="0" i="0" dirty="0">
                <a:effectLst/>
                <a:latin typeface="fkGroteskNeue"/>
              </a:rPr>
              <a:t> across all months </a:t>
            </a:r>
            <a:r>
              <a:rPr lang="en-US" sz="1400" b="1" i="0" dirty="0">
                <a:effectLst/>
                <a:latin typeface="fkGroteskNeue"/>
              </a:rPr>
              <a:t>except March</a:t>
            </a:r>
          </a:p>
          <a:p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customers </a:t>
            </a:r>
            <a:r>
              <a:rPr lang="en-US" sz="1400" b="1" i="0" dirty="0">
                <a:effectLst/>
                <a:latin typeface="fkGroteskNeue"/>
              </a:rPr>
              <a:t>outspent</a:t>
            </a:r>
            <a:r>
              <a:rPr lang="en-US" sz="1400" b="0" i="0" dirty="0">
                <a:effectLst/>
                <a:latin typeface="fkGroteskNeue"/>
              </a:rPr>
              <a:t> </a:t>
            </a:r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sales showed a notable </a:t>
            </a:r>
            <a:r>
              <a:rPr lang="en-US" sz="1400" b="1" i="0" dirty="0">
                <a:effectLst/>
                <a:latin typeface="fkGroteskNeue"/>
              </a:rPr>
              <a:t>recovery</a:t>
            </a:r>
            <a:r>
              <a:rPr lang="en-US" sz="1400" b="0" i="0" dirty="0">
                <a:effectLst/>
                <a:latin typeface="fkGroteskNeue"/>
              </a:rPr>
              <a:t>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 after </a:t>
            </a:r>
            <a:r>
              <a:rPr lang="en-US" sz="1400" i="0" dirty="0">
                <a:effectLst/>
                <a:latin typeface="fkGroteskNeue"/>
              </a:rPr>
              <a:t>a</a:t>
            </a:r>
            <a:r>
              <a:rPr lang="en-US" sz="1400" b="1" i="0" dirty="0">
                <a:effectLst/>
                <a:latin typeface="fkGroteskNeue"/>
              </a:rPr>
              <a:t> dip in February.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February</a:t>
            </a:r>
            <a:r>
              <a:rPr lang="en-US" sz="1400" dirty="0"/>
              <a:t> Month with the </a:t>
            </a:r>
            <a:r>
              <a:rPr lang="en-US" sz="1400" b="1" dirty="0"/>
              <a:t>Largest Gender Gap </a:t>
            </a:r>
            <a:r>
              <a:rPr lang="en-US" sz="1400" dirty="0"/>
              <a:t>in </a:t>
            </a:r>
            <a:r>
              <a:rPr lang="en-US" sz="1400" b="1" dirty="0"/>
              <a:t>Sales</a:t>
            </a:r>
            <a:r>
              <a:rPr lang="en-US" sz="1400" dirty="0"/>
              <a:t> between Male and Female Customers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Focus marketing campaigns more on </a:t>
            </a:r>
            <a:r>
              <a:rPr lang="en-US" sz="1400" b="1" dirty="0"/>
              <a:t>female customers</a:t>
            </a:r>
            <a:r>
              <a:rPr lang="en-US" sz="1400" dirty="0"/>
              <a:t>, especially in </a:t>
            </a:r>
            <a:r>
              <a:rPr lang="en-US" sz="1400" b="1" dirty="0"/>
              <a:t>February</a:t>
            </a:r>
            <a:r>
              <a:rPr lang="en-US" sz="1400" dirty="0"/>
              <a:t>.</a:t>
            </a:r>
            <a:r>
              <a:rPr lang="en-IN" sz="1400" dirty="0"/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0" dirty="0">
                <a:effectLst/>
                <a:latin typeface="fkGroteskNeue"/>
              </a:rPr>
              <a:t>Investigate</a:t>
            </a:r>
            <a:r>
              <a:rPr lang="en-US" sz="1400" b="0" i="0" dirty="0">
                <a:effectLst/>
                <a:latin typeface="fkGroteskNeue"/>
              </a:rPr>
              <a:t> underlying factors for male spending surge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 and consider applying </a:t>
            </a:r>
            <a:r>
              <a:rPr lang="en-US" sz="1400" b="1" i="0" dirty="0">
                <a:effectLst/>
                <a:latin typeface="fkGroteskNeue"/>
              </a:rPr>
              <a:t>relevant strategies to other months like February</a:t>
            </a:r>
            <a:r>
              <a:rPr lang="en-US" sz="1400" b="0" i="0" dirty="0">
                <a:effectLst/>
                <a:latin typeface="fkGroteskNeue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E8DAEB-41AB-76CB-9D9C-765056C2A5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114" y="1441433"/>
            <a:ext cx="5167222" cy="4036342"/>
          </a:xfrm>
        </p:spPr>
      </p:pic>
    </p:spTree>
    <p:extLst>
      <p:ext uri="{BB962C8B-B14F-4D97-AF65-F5344CB8AC3E}">
        <p14:creationId xmlns:p14="http://schemas.microsoft.com/office/powerpoint/2010/main" val="351723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Product Line by Customer Type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/>
              <a:t>Members</a:t>
            </a:r>
            <a:r>
              <a:rPr lang="en-US" sz="1400" dirty="0"/>
              <a:t> prefer </a:t>
            </a:r>
            <a:r>
              <a:rPr lang="en-US" sz="1400" b="1" dirty="0"/>
              <a:t>Food and Beverages</a:t>
            </a:r>
            <a:r>
              <a:rPr lang="en-US" sz="1400" dirty="0"/>
              <a:t> the </a:t>
            </a:r>
            <a:r>
              <a:rPr lang="en-US" sz="1400" b="1" dirty="0"/>
              <a:t>most</a:t>
            </a:r>
            <a:r>
              <a:rPr lang="en-US" sz="1400" dirty="0"/>
              <a:t> (94 purchases).</a:t>
            </a:r>
            <a:endParaRPr lang="en-US" sz="1400" b="1" dirty="0">
              <a:latin typeface="fkGroteskNeue"/>
            </a:endParaRPr>
          </a:p>
          <a:p>
            <a:r>
              <a:rPr lang="en-IN" sz="1400" b="1" dirty="0"/>
              <a:t>Normal customers</a:t>
            </a:r>
            <a:r>
              <a:rPr lang="en-IN" sz="1400" dirty="0"/>
              <a:t> equally prefer:</a:t>
            </a:r>
            <a:endParaRPr lang="en-US" sz="1400" b="1" dirty="0">
              <a:latin typeface="fkGroteskNeue"/>
            </a:endParaRPr>
          </a:p>
          <a:p>
            <a:pPr lvl="1"/>
            <a:r>
              <a:rPr lang="en-IN" sz="1400" b="1" dirty="0"/>
              <a:t>Electronic Accessories</a:t>
            </a:r>
            <a:r>
              <a:rPr lang="en-IN" sz="1400" dirty="0"/>
              <a:t> (92 purchases)</a:t>
            </a:r>
            <a:endParaRPr lang="en-US" sz="1400" b="1" dirty="0">
              <a:latin typeface="fkGroteskNeue"/>
            </a:endParaRPr>
          </a:p>
          <a:p>
            <a:pPr lvl="1"/>
            <a:r>
              <a:rPr lang="en-IN" sz="1400" b="1" dirty="0"/>
              <a:t>Fashion Accessories</a:t>
            </a:r>
            <a:r>
              <a:rPr lang="en-IN" sz="1400" dirty="0"/>
              <a:t> (92 purchases)</a:t>
            </a:r>
          </a:p>
          <a:p>
            <a:pPr lvl="1"/>
            <a:endParaRPr lang="en-US" sz="1200" dirty="0">
              <a:latin typeface="fkGroteskNeue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Focus marketing campaigns more on </a:t>
            </a:r>
            <a:r>
              <a:rPr lang="en-US" sz="1400" b="1" dirty="0"/>
              <a:t>female customers</a:t>
            </a:r>
            <a:r>
              <a:rPr lang="en-US" sz="1400" dirty="0"/>
              <a:t>, especially in </a:t>
            </a:r>
            <a:r>
              <a:rPr lang="en-US" sz="1400" b="1" dirty="0"/>
              <a:t>February</a:t>
            </a:r>
            <a:r>
              <a:rPr lang="en-US" sz="1400" dirty="0"/>
              <a:t>.</a:t>
            </a:r>
            <a:r>
              <a:rPr lang="en-IN" sz="1400" dirty="0"/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0" dirty="0">
                <a:effectLst/>
                <a:latin typeface="fkGroteskNeue"/>
              </a:rPr>
              <a:t>Investigate</a:t>
            </a:r>
            <a:r>
              <a:rPr lang="en-US" sz="1400" b="0" i="0" dirty="0">
                <a:effectLst/>
                <a:latin typeface="fkGroteskNeue"/>
              </a:rPr>
              <a:t> underlying factors for male spending surge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 and consider applying </a:t>
            </a:r>
            <a:r>
              <a:rPr lang="en-US" sz="1400" b="1" i="0" dirty="0">
                <a:effectLst/>
                <a:latin typeface="fkGroteskNeue"/>
              </a:rPr>
              <a:t>relevant strategies to other months like February</a:t>
            </a:r>
            <a:r>
              <a:rPr lang="en-US" sz="1400" b="0" i="0" dirty="0">
                <a:effectLst/>
                <a:latin typeface="fkGroteskNeue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031B81-BFEC-F8DA-E2E6-4E8387E2A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121434"/>
            <a:ext cx="5331361" cy="4813540"/>
          </a:xfrm>
        </p:spPr>
      </p:pic>
    </p:spTree>
    <p:extLst>
      <p:ext uri="{BB962C8B-B14F-4D97-AF65-F5344CB8AC3E}">
        <p14:creationId xmlns:p14="http://schemas.microsoft.com/office/powerpoint/2010/main" val="234503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{A7619EA9-5169-413E-9537-222DDEAAB073}tf11531919_win32</Template>
  <TotalTime>190</TotalTime>
  <Words>766</Words>
  <Application>Microsoft Office PowerPoint</Application>
  <PresentationFormat>Widescreen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fkGroteskNeue</vt:lpstr>
      <vt:lpstr>Garamond</vt:lpstr>
      <vt:lpstr>Microsoft Himalaya</vt:lpstr>
      <vt:lpstr>Segoe UI Variable Display Semil</vt:lpstr>
      <vt:lpstr>SavonVTI</vt:lpstr>
      <vt:lpstr>Walmart Sales analysis</vt:lpstr>
      <vt:lpstr>TOOLS USED</vt:lpstr>
      <vt:lpstr>Identifying the Top Branch by Sales Growth Rate</vt:lpstr>
      <vt:lpstr>Finding the Most Profitable Product Line for Each Branch</vt:lpstr>
      <vt:lpstr>Analyzing Customer Segmentation Based on Spending</vt:lpstr>
      <vt:lpstr>Detecting Anomalies in Sales Transactions</vt:lpstr>
      <vt:lpstr>Analyzing Customer Segmentation Based on Spending</vt:lpstr>
      <vt:lpstr>Monthly Sales Distribution by Gender</vt:lpstr>
      <vt:lpstr>Best Product Line by Customer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Thakur</dc:creator>
  <cp:lastModifiedBy>Ajay Thakur</cp:lastModifiedBy>
  <cp:revision>5</cp:revision>
  <dcterms:created xsi:type="dcterms:W3CDTF">2025-07-25T08:05:51Z</dcterms:created>
  <dcterms:modified xsi:type="dcterms:W3CDTF">2025-07-25T11:16:48Z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