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4" r:id="rId5"/>
    <p:sldId id="314" r:id="rId6"/>
    <p:sldId id="315" r:id="rId7"/>
    <p:sldId id="316" r:id="rId8"/>
    <p:sldId id="330" r:id="rId9"/>
    <p:sldId id="318" r:id="rId10"/>
    <p:sldId id="319" r:id="rId11"/>
    <p:sldId id="328" r:id="rId12"/>
    <p:sldId id="320" r:id="rId13"/>
    <p:sldId id="327" r:id="rId14"/>
    <p:sldId id="321" r:id="rId15"/>
    <p:sldId id="329" r:id="rId16"/>
    <p:sldId id="322" r:id="rId17"/>
    <p:sldId id="325" r:id="rId18"/>
    <p:sldId id="323" r:id="rId19"/>
    <p:sldId id="32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hyperlink" Target="https://github.com/ajaythakur958/Walmart-Sales-analysis" TargetMode="External"/><Relationship Id="rId5" Type="http://schemas.openxmlformats.org/officeDocument/2006/relationships/hyperlink" Target="https://www.loom.com/share/b49e4a8e2edd43e2b44e1734a8149696?sid=a7954d10-e367-4eb7-98b1-fd483db041b7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764745"/>
          </a:xfrm>
        </p:spPr>
        <p:txBody>
          <a:bodyPr>
            <a:normAutofit/>
          </a:bodyPr>
          <a:lstStyle/>
          <a:p>
            <a:r>
              <a:rPr lang="en-US" sz="6800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Walmart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999893"/>
            <a:ext cx="8652788" cy="1322605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Ajay Thakur (1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Batch)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Link 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https://www.loom.com/share/b49e4a8e2edd43e2b44e1734a8149696?sid=a7954d10-e367-4eb7-98b1-fd483db041b7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Link 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https://github.com/ajaythakur958/Walmart-Sales-analysis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55B99-3F7C-2BBB-024C-B1FFA20A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0" y="1229736"/>
            <a:ext cx="11165560" cy="50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Product Line by Customer Type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(94 purchases).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customers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equally prefer: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 Accessories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(92 purchases)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(92 purchases)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&amp; Beverages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deals 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loyalty rewards or exclusive offers..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customers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bundled deals or discounts on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boost engagement.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031B81-BFEC-F8DA-E2E6-4E8387E2A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121434"/>
            <a:ext cx="5331361" cy="4813540"/>
          </a:xfrm>
        </p:spPr>
      </p:pic>
    </p:spTree>
    <p:extLst>
      <p:ext uri="{BB962C8B-B14F-4D97-AF65-F5344CB8AC3E}">
        <p14:creationId xmlns:p14="http://schemas.microsoft.com/office/powerpoint/2010/main" val="23450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Line by Customer Type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2040-1AA4-590D-E9F9-C26CB6A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47313"/>
            <a:ext cx="11240219" cy="51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1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Identifying Repeat Customers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ndara" panose="020E0502030303020204" pitchFamily="34" charset="0"/>
              </a:rPr>
              <a:t>In the </a:t>
            </a:r>
            <a:r>
              <a:rPr lang="en-US" sz="1400" b="1" dirty="0">
                <a:latin typeface="Candara" panose="020E0502030303020204" pitchFamily="34" charset="0"/>
              </a:rPr>
              <a:t>first 30 days</a:t>
            </a:r>
            <a:r>
              <a:rPr lang="en-US" sz="1400" dirty="0">
                <a:latin typeface="Candara" panose="020E0502030303020204" pitchFamily="34" charset="0"/>
              </a:rPr>
              <a:t>, customer ID 7 was the highest repeat customer.</a:t>
            </a:r>
          </a:p>
          <a:p>
            <a:r>
              <a:rPr lang="en-US" sz="1400" dirty="0">
                <a:latin typeface="Candara" panose="020E0502030303020204" pitchFamily="34" charset="0"/>
              </a:rPr>
              <a:t>In the </a:t>
            </a:r>
            <a:r>
              <a:rPr lang="en-US" sz="1400" b="1" dirty="0">
                <a:latin typeface="Candara" panose="020E0502030303020204" pitchFamily="34" charset="0"/>
              </a:rPr>
              <a:t>next 30 days (Day 31 to 60), </a:t>
            </a:r>
            <a:r>
              <a:rPr lang="en-US" sz="1400" dirty="0">
                <a:latin typeface="Candara" panose="020E0502030303020204" pitchFamily="34" charset="0"/>
              </a:rPr>
              <a:t>customer ID 1 became the most frequent customer</a:t>
            </a:r>
          </a:p>
          <a:p>
            <a:r>
              <a:rPr lang="en-US" sz="1400" dirty="0">
                <a:latin typeface="Candara" panose="020E0502030303020204" pitchFamily="34" charset="0"/>
              </a:rPr>
              <a:t>In the </a:t>
            </a:r>
            <a:r>
              <a:rPr lang="en-US" sz="1400" b="1" dirty="0">
                <a:latin typeface="Candara" panose="020E0502030303020204" pitchFamily="34" charset="0"/>
              </a:rPr>
              <a:t>final 30 days (Day 61 to 90)</a:t>
            </a:r>
            <a:r>
              <a:rPr lang="en-US" sz="1400" dirty="0">
                <a:latin typeface="Candara" panose="020E0502030303020204" pitchFamily="34" charset="0"/>
              </a:rPr>
              <a:t>, customer ID 4 was the top repeat customer.</a:t>
            </a:r>
          </a:p>
          <a:p>
            <a:pPr algn="ctr"/>
            <a:r>
              <a:rPr lang="en-IN" sz="1400" b="1" u="sng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ndara" panose="020E0502030303020204" pitchFamily="34" charset="0"/>
              </a:rPr>
              <a:t>Reward the </a:t>
            </a:r>
            <a:r>
              <a:rPr lang="en-US" sz="1400" b="1" dirty="0">
                <a:latin typeface="Candara" panose="020E0502030303020204" pitchFamily="34" charset="0"/>
              </a:rPr>
              <a:t>most frequent customers</a:t>
            </a:r>
            <a:r>
              <a:rPr lang="en-US" sz="1400" dirty="0">
                <a:latin typeface="Candara" panose="020E0502030303020204" pitchFamily="34" charset="0"/>
              </a:rPr>
              <a:t> with exclusive offers as a token of appreciation.</a:t>
            </a:r>
          </a:p>
          <a:p>
            <a:r>
              <a:rPr lang="en-US" sz="1400" dirty="0">
                <a:latin typeface="Candara" panose="020E0502030303020204" pitchFamily="34" charset="0"/>
              </a:rPr>
              <a:t>For </a:t>
            </a:r>
            <a:r>
              <a:rPr lang="en-US" sz="1400" b="1" dirty="0">
                <a:latin typeface="Candara" panose="020E0502030303020204" pitchFamily="34" charset="0"/>
              </a:rPr>
              <a:t>less frequent customers</a:t>
            </a:r>
            <a:r>
              <a:rPr lang="en-US" sz="1400" dirty="0">
                <a:latin typeface="Candara" panose="020E0502030303020204" pitchFamily="34" charset="0"/>
              </a:rPr>
              <a:t>, check what they bought earlier and send recommendations or similar product suggestions.</a:t>
            </a:r>
            <a:endParaRPr lang="en-US" sz="1200" dirty="0"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8C4418-9FB5-2C7C-0856-8288E9891C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441432"/>
            <a:ext cx="5219218" cy="4493542"/>
          </a:xfrm>
        </p:spPr>
      </p:pic>
    </p:spTree>
    <p:extLst>
      <p:ext uri="{BB962C8B-B14F-4D97-AF65-F5344CB8AC3E}">
        <p14:creationId xmlns:p14="http://schemas.microsoft.com/office/powerpoint/2010/main" val="152278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78939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Repeated Customers in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4C1C0-CC17-C621-4550-8EBE97A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4" y="1431984"/>
            <a:ext cx="11386869" cy="49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Finding Top 5 Customers by Sales Volume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/>
              <a:t>Top 5 high-spending customers identified.</a:t>
            </a:r>
            <a:endParaRPr lang="en-US" sz="1400" b="1" dirty="0"/>
          </a:p>
          <a:p>
            <a:r>
              <a:rPr lang="en-US" sz="1400" b="1" dirty="0"/>
              <a:t>Customer ID 8</a:t>
            </a:r>
            <a:r>
              <a:rPr lang="en-US" sz="1400" dirty="0"/>
              <a:t> is the highest spender with </a:t>
            </a:r>
            <a:r>
              <a:rPr lang="en-US" sz="1400" b="1" dirty="0"/>
              <a:t>₹26,634</a:t>
            </a:r>
            <a:r>
              <a:rPr lang="en-US" sz="1400" dirty="0"/>
              <a:t> in total revenue.</a:t>
            </a:r>
          </a:p>
          <a:p>
            <a:r>
              <a:rPr lang="en-US" sz="1400" dirty="0"/>
              <a:t>All top 5 customers spent </a:t>
            </a:r>
            <a:r>
              <a:rPr lang="en-US" sz="1400" b="1" dirty="0"/>
              <a:t>above ₹22,600</a:t>
            </a:r>
            <a:r>
              <a:rPr lang="en-US" sz="1400" dirty="0"/>
              <a:t>, indicating strong loyalty and purchasing power.</a:t>
            </a:r>
            <a:endParaRPr lang="en-US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Rewarding these top 5 customers</a:t>
            </a:r>
            <a:r>
              <a:rPr lang="en-US" sz="1400" dirty="0"/>
              <a:t> may includes like vouchers, cashback, or premium memberships.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BB5CFD-901A-5A2F-43CF-605F21884D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608" y="1441432"/>
            <a:ext cx="5201728" cy="4269255"/>
          </a:xfrm>
        </p:spPr>
      </p:pic>
    </p:spTree>
    <p:extLst>
      <p:ext uri="{BB962C8B-B14F-4D97-AF65-F5344CB8AC3E}">
        <p14:creationId xmlns:p14="http://schemas.microsoft.com/office/powerpoint/2010/main" val="354832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Sales Trends by Day of the Week 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/>
              <a:t>Saturday</a:t>
            </a:r>
            <a:r>
              <a:rPr lang="en-US" sz="1400" dirty="0"/>
              <a:t> generates the </a:t>
            </a:r>
            <a:r>
              <a:rPr lang="en-US" sz="1400" b="1" dirty="0"/>
              <a:t>highest sales</a:t>
            </a:r>
            <a:r>
              <a:rPr lang="en-US" sz="1400" dirty="0"/>
              <a:t> (₹56,121). Dip again on </a:t>
            </a:r>
            <a:r>
              <a:rPr lang="en-US" sz="1400" b="1" dirty="0"/>
              <a:t>Sunday</a:t>
            </a:r>
            <a:r>
              <a:rPr lang="en-US" sz="1400" dirty="0"/>
              <a:t>(₹ 44458)</a:t>
            </a:r>
          </a:p>
          <a:p>
            <a:r>
              <a:rPr lang="en-US" sz="1400" b="1" dirty="0"/>
              <a:t>Monday</a:t>
            </a:r>
            <a:r>
              <a:rPr lang="en-US" sz="1400" dirty="0"/>
              <a:t> has the </a:t>
            </a:r>
            <a:r>
              <a:rPr lang="en-US" sz="1400" b="1" dirty="0"/>
              <a:t>lowest sales</a:t>
            </a:r>
            <a:r>
              <a:rPr lang="en-US" sz="1400" dirty="0"/>
              <a:t> (₹37,899). </a:t>
            </a:r>
          </a:p>
          <a:p>
            <a:r>
              <a:rPr lang="en-US" sz="1400" dirty="0"/>
              <a:t>Overall, </a:t>
            </a:r>
            <a:r>
              <a:rPr lang="en-US" sz="1400" b="1" dirty="0"/>
              <a:t>weekends and early weekdays</a:t>
            </a:r>
            <a:r>
              <a:rPr lang="en-US" sz="1400" dirty="0"/>
              <a:t> perform better than mid-week.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Run </a:t>
            </a:r>
            <a:r>
              <a:rPr lang="en-US" sz="1400" b="1" dirty="0"/>
              <a:t>promotional campaigns or product launches</a:t>
            </a:r>
            <a:r>
              <a:rPr lang="en-US" sz="1400" dirty="0"/>
              <a:t> on </a:t>
            </a:r>
            <a:r>
              <a:rPr lang="en-US" sz="1400" b="1" dirty="0"/>
              <a:t>Saturdays</a:t>
            </a:r>
            <a:r>
              <a:rPr lang="en-US" sz="1400" dirty="0"/>
              <a:t> to maximize revenue.</a:t>
            </a:r>
          </a:p>
          <a:p>
            <a:r>
              <a:rPr lang="en-US" sz="1400" dirty="0"/>
              <a:t>Consider offering </a:t>
            </a:r>
            <a:r>
              <a:rPr lang="en-US" sz="1400" b="1" dirty="0"/>
              <a:t>special deals or discounts on Mondays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dirty="0"/>
              <a:t>Midweek</a:t>
            </a:r>
            <a:r>
              <a:rPr lang="en-US" sz="1400" b="1" dirty="0"/>
              <a:t> Wednesday-Friday</a:t>
            </a:r>
            <a:r>
              <a:rPr lang="en-US" sz="1400" dirty="0"/>
              <a:t> to boost slow sales.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8A2DB9-157D-8CBF-8310-7ACABCF74B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982" y="1441431"/>
            <a:ext cx="5287992" cy="4286509"/>
          </a:xfrm>
        </p:spPr>
      </p:pic>
    </p:spTree>
    <p:extLst>
      <p:ext uri="{BB962C8B-B14F-4D97-AF65-F5344CB8AC3E}">
        <p14:creationId xmlns:p14="http://schemas.microsoft.com/office/powerpoint/2010/main" val="413164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9391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Total Revenue in Week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691B-D918-D1BB-1EE3-3A41DA81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431985"/>
            <a:ext cx="9903125" cy="49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7CDDD-1878-495B-B8C3-21193563D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40" y="1708030"/>
            <a:ext cx="5656690" cy="4507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1708030"/>
            <a:ext cx="4959614" cy="4144130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sales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of +1.66%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 of -2.80%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unstable or falling sales despite being centrally positioned alphabetically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performance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-3.45%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growth, suggesting a strong need for intervention.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strategies used in 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(promotions, local demand, staff efficiency) and consider replicating them in Branches B and C for better output.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campaigns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underperforming branches to boost engagement and revenue.</a:t>
            </a:r>
            <a:endParaRPr lang="en-IN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4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Segoe UI Variable Display Semil" pitchFamily="2" charset="0"/>
              </a:rPr>
              <a:t>Finding the Most Profitable Product Line for Each Branch</a:t>
            </a:r>
            <a:endParaRPr lang="en-IN" sz="28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1"/>
            <a:ext cx="5434879" cy="4855851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for all branches and all product lines is exactly same as 4.76%.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because in the dataset,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is fixed at 5% of Totals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with formula 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 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⇒ (Gross Income/total revenue) * 100⇒ Profit Margin gives≈ 5%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varies across branches and product lines: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Food and Beverage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(1132), followed by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other branches.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product lines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Beverage, Home and Lifestyle, and 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bring the highest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best-performing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gross income instead of margin.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9B3977-2B49-53B1-F86A-28A60EC69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8740" y="1441431"/>
            <a:ext cx="5063705" cy="4773975"/>
          </a:xfrm>
        </p:spPr>
      </p:pic>
    </p:spTree>
    <p:extLst>
      <p:ext uri="{BB962C8B-B14F-4D97-AF65-F5344CB8AC3E}">
        <p14:creationId xmlns:p14="http://schemas.microsoft.com/office/powerpoint/2010/main" val="151495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have been classified into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spending segments using total purchase value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with spending above 105%.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Medium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between average (95% - 105%).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Low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Significantly below average ( under 95%).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customers fall under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segments, while few are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—Contribute a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share of total revenue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exceeding ₹23,000+ (Customer ID 8 ,3 and 2 with highest 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—Retain them through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loyalty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offers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sale access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boost long-term engagement.</a:t>
            </a:r>
          </a:p>
          <a:p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 Spenders (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high spenders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Offer them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tier-up discounts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 on larger orders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motivate higher purchases.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Spenders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targeted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emails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low-budget bundle deals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bring them back into the buying cycle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23C5F8D-3AB9-5B06-951B-EC2555D19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60" y="1441431"/>
            <a:ext cx="5144516" cy="4709202"/>
          </a:xfrm>
        </p:spPr>
      </p:pic>
    </p:spTree>
    <p:extLst>
      <p:ext uri="{BB962C8B-B14F-4D97-AF65-F5344CB8AC3E}">
        <p14:creationId xmlns:p14="http://schemas.microsoft.com/office/powerpoint/2010/main" val="394762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4E28E-CD57-ECE1-BF7B-E96A2FF4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147313"/>
            <a:ext cx="11145805" cy="50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8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936"/>
            <a:ext cx="10058400" cy="4709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Detecting Anomalies in Sales Transactions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transactions in the “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and travel and”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“Fashion accessories "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 line show extremely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(₹10)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as (₹1000+)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 lies under range between 200 to 400 (Average of Total spend)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possibly indicating bulk purchases or loyal, high-value buyers.</a:t>
            </a: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loyalty programs or premium services to customers with consistently high spends to retain them.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customers with lower-than-average purchases to boost their spend, potentially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shifting them into the normal or high-spend segment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A7529-9661-82E5-1E7C-5133BACE69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7531" y="841906"/>
            <a:ext cx="5334743" cy="3136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7603D-DC7A-258C-AC0B-2C12D191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1" y="4061240"/>
            <a:ext cx="2610214" cy="208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AB8A0-9534-E782-B43C-84809D9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61" y="4070767"/>
            <a:ext cx="2610214" cy="2070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A67BA-8769-F2F7-CE21-26A60618A79C}"/>
              </a:ext>
            </a:extLst>
          </p:cNvPr>
          <p:cNvSpPr txBox="1"/>
          <p:nvPr/>
        </p:nvSpPr>
        <p:spPr>
          <a:xfrm>
            <a:off x="507531" y="6150634"/>
            <a:ext cx="261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Consolas" panose="020B0609020204030204" pitchFamily="49" charset="0"/>
              </a:rPr>
              <a:t>Descending order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ABB-694B-65B3-A050-8BA81B378AD0}"/>
              </a:ext>
            </a:extLst>
          </p:cNvPr>
          <p:cNvSpPr txBox="1"/>
          <p:nvPr/>
        </p:nvSpPr>
        <p:spPr>
          <a:xfrm>
            <a:off x="3232060" y="6150634"/>
            <a:ext cx="26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Consolas" panose="020B0609020204030204" pitchFamily="49" charset="0"/>
              </a:rPr>
              <a:t>Ascending order Result</a:t>
            </a:r>
          </a:p>
        </p:txBody>
      </p:sp>
    </p:spTree>
    <p:extLst>
      <p:ext uri="{BB962C8B-B14F-4D97-AF65-F5344CB8AC3E}">
        <p14:creationId xmlns:p14="http://schemas.microsoft.com/office/powerpoint/2010/main" val="6711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Yangon &amp; Mandalay: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preferred payment method is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Ewallet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113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purchases respectively.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Naypyitaw: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most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124 purchases via cash.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Promote </a:t>
            </a:r>
            <a:r>
              <a:rPr lang="en-US" sz="1400" b="1" dirty="0" err="1"/>
              <a:t>Ewallet</a:t>
            </a:r>
            <a:r>
              <a:rPr lang="en-US" sz="1400" b="1" dirty="0"/>
              <a:t> offers</a:t>
            </a:r>
            <a:r>
              <a:rPr lang="en-US" sz="1400" dirty="0"/>
              <a:t> in </a:t>
            </a:r>
            <a:r>
              <a:rPr lang="en-US" sz="1400" b="1" dirty="0"/>
              <a:t>Yangon</a:t>
            </a:r>
            <a:r>
              <a:rPr lang="en-US" sz="1400" dirty="0"/>
              <a:t> and </a:t>
            </a:r>
            <a:r>
              <a:rPr lang="en-US" sz="1400" b="1" dirty="0"/>
              <a:t>Mandalay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/>
              <a:t>Run cash-based promotions</a:t>
            </a:r>
            <a:r>
              <a:rPr lang="en-US" sz="1400" dirty="0"/>
              <a:t> in </a:t>
            </a:r>
            <a:r>
              <a:rPr lang="en-US" sz="1400" b="1" dirty="0"/>
              <a:t>Naypyitaw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3EEBA-DB5A-96D3-47B4-1C5AEEA2D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0498" y="1441432"/>
            <a:ext cx="5270741" cy="4467661"/>
          </a:xfrm>
        </p:spPr>
      </p:pic>
    </p:spTree>
    <p:extLst>
      <p:ext uri="{BB962C8B-B14F-4D97-AF65-F5344CB8AC3E}">
        <p14:creationId xmlns:p14="http://schemas.microsoft.com/office/powerpoint/2010/main" val="30219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34E32-A496-D1CE-2277-8095FDD5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147313"/>
            <a:ext cx="11202963" cy="5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generated </a:t>
            </a:r>
            <a:r>
              <a:rPr lang="en-US" sz="1400" b="1" i="0" dirty="0">
                <a:effectLst/>
                <a:latin typeface="fkGroteskNeue"/>
              </a:rPr>
              <a:t>higher total sales</a:t>
            </a:r>
            <a:r>
              <a:rPr lang="en-US" sz="1400" b="0" i="0" dirty="0">
                <a:effectLst/>
                <a:latin typeface="fkGroteskNeue"/>
              </a:rPr>
              <a:t> across all months </a:t>
            </a:r>
            <a:r>
              <a:rPr lang="en-US" sz="1400" b="1" i="0" dirty="0">
                <a:effectLst/>
                <a:latin typeface="fkGroteskNeue"/>
              </a:rPr>
              <a:t>except March</a:t>
            </a:r>
          </a:p>
          <a:p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customers </a:t>
            </a:r>
            <a:r>
              <a:rPr lang="en-US" sz="1400" b="1" i="0" dirty="0">
                <a:effectLst/>
                <a:latin typeface="fkGroteskNeue"/>
              </a:rPr>
              <a:t>outspent</a:t>
            </a:r>
            <a:r>
              <a:rPr lang="en-US" sz="1400" b="0" i="0" dirty="0">
                <a:effectLst/>
                <a:latin typeface="fkGroteskNeue"/>
              </a:rPr>
              <a:t> </a:t>
            </a:r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sales showed a notable </a:t>
            </a:r>
            <a:r>
              <a:rPr lang="en-US" sz="1400" b="1" i="0" dirty="0">
                <a:effectLst/>
                <a:latin typeface="fkGroteskNeue"/>
              </a:rPr>
              <a:t>recovery</a:t>
            </a:r>
            <a:r>
              <a:rPr lang="en-US" sz="1400" b="0" i="0" dirty="0">
                <a:effectLst/>
                <a:latin typeface="fkGroteskNeue"/>
              </a:rPr>
              <a:t>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 after </a:t>
            </a:r>
            <a:r>
              <a:rPr lang="en-US" sz="1400" i="0" dirty="0">
                <a:effectLst/>
                <a:latin typeface="fkGroteskNeue"/>
              </a:rPr>
              <a:t>a</a:t>
            </a:r>
            <a:r>
              <a:rPr lang="en-US" sz="1400" b="1" i="0" dirty="0">
                <a:effectLst/>
                <a:latin typeface="fkGroteskNeue"/>
              </a:rPr>
              <a:t> dip in February.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February</a:t>
            </a:r>
            <a:r>
              <a:rPr lang="en-US" sz="1400" dirty="0"/>
              <a:t> Month with the </a:t>
            </a:r>
            <a:r>
              <a:rPr lang="en-US" sz="1400" b="1" dirty="0"/>
              <a:t>Largest Gender Gap </a:t>
            </a:r>
            <a:r>
              <a:rPr lang="en-US" sz="1400" dirty="0"/>
              <a:t>in </a:t>
            </a:r>
            <a:r>
              <a:rPr lang="en-US" sz="1400" b="1" dirty="0"/>
              <a:t>Sales</a:t>
            </a:r>
            <a:r>
              <a:rPr lang="en-US" sz="1400" dirty="0"/>
              <a:t> between Male and Female Customers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Focus marketing campaigns more on </a:t>
            </a:r>
            <a:r>
              <a:rPr lang="en-US" sz="1400" b="1" dirty="0"/>
              <a:t>female customers</a:t>
            </a:r>
            <a:r>
              <a:rPr lang="en-US" sz="1400" dirty="0"/>
              <a:t>, especially in </a:t>
            </a:r>
            <a:r>
              <a:rPr lang="en-US" sz="1400" b="1" dirty="0"/>
              <a:t>February</a:t>
            </a:r>
            <a:r>
              <a:rPr lang="en-US" sz="1400" dirty="0"/>
              <a:t>.</a:t>
            </a:r>
            <a:r>
              <a:rPr lang="en-IN" sz="1400" dirty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0" dirty="0">
                <a:effectLst/>
                <a:latin typeface="fkGroteskNeue"/>
              </a:rPr>
              <a:t>Investigate</a:t>
            </a:r>
            <a:r>
              <a:rPr lang="en-US" sz="1400" b="0" i="0" dirty="0">
                <a:effectLst/>
                <a:latin typeface="fkGroteskNeue"/>
              </a:rPr>
              <a:t> underlying factors for male spending surge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 and consider applying </a:t>
            </a:r>
            <a:r>
              <a:rPr lang="en-US" sz="1400" b="1" i="0" dirty="0">
                <a:effectLst/>
                <a:latin typeface="fkGroteskNeue"/>
              </a:rPr>
              <a:t>relevant strategies to other months like February</a:t>
            </a:r>
            <a:r>
              <a:rPr lang="en-US" sz="1400" b="0" i="0" dirty="0">
                <a:effectLst/>
                <a:latin typeface="fkGroteskNeue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E8DAEB-41AB-76CB-9D9C-765056C2A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114" y="1441433"/>
            <a:ext cx="5167222" cy="4036342"/>
          </a:xfrm>
        </p:spPr>
      </p:pic>
    </p:spTree>
    <p:extLst>
      <p:ext uri="{BB962C8B-B14F-4D97-AF65-F5344CB8AC3E}">
        <p14:creationId xmlns:p14="http://schemas.microsoft.com/office/powerpoint/2010/main" val="351723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{A7619EA9-5169-413E-9537-222DDEAAB073}tf11531919_win32</Template>
  <TotalTime>413</TotalTime>
  <Words>1033</Words>
  <Application>Microsoft Office PowerPoint</Application>
  <PresentationFormat>Widescreen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Candara</vt:lpstr>
      <vt:lpstr>Consolas</vt:lpstr>
      <vt:lpstr>fkGroteskNeue</vt:lpstr>
      <vt:lpstr>Garamond</vt:lpstr>
      <vt:lpstr>Microsoft Himalaya</vt:lpstr>
      <vt:lpstr>Segoe UI Variable Display Semil</vt:lpstr>
      <vt:lpstr>SavonVTI</vt:lpstr>
      <vt:lpstr>Walmart Sales analysis</vt:lpstr>
      <vt:lpstr>Identifying the Top Branch by Sales Growth Rate</vt:lpstr>
      <vt:lpstr>Finding the Most Profitable Product Line for Each Branch</vt:lpstr>
      <vt:lpstr>Analyzing Customer Segmentation Based on Spending</vt:lpstr>
      <vt:lpstr>Customer Segmentation Based on Spending</vt:lpstr>
      <vt:lpstr>Detecting Anomalies in Sales Transactions</vt:lpstr>
      <vt:lpstr>Analyzing Customer Segmentation Based on Spending</vt:lpstr>
      <vt:lpstr>Customer Segmentation Based on Spending</vt:lpstr>
      <vt:lpstr>Monthly Sales Distribution by Gender</vt:lpstr>
      <vt:lpstr>Monthly Sales Distribution by Gender</vt:lpstr>
      <vt:lpstr>Best Product Line by Customer Type</vt:lpstr>
      <vt:lpstr>Product Line by Customer Type</vt:lpstr>
      <vt:lpstr>Identifying Repeat Customers</vt:lpstr>
      <vt:lpstr>Repeated Customers in 30 Days</vt:lpstr>
      <vt:lpstr>Finding Top 5 Customers by Sales Volume</vt:lpstr>
      <vt:lpstr>Analyzing Sales Trends by Day of the Week </vt:lpstr>
      <vt:lpstr>Total Revenue in Week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Thakur</dc:creator>
  <cp:lastModifiedBy>Ajay Thakur</cp:lastModifiedBy>
  <cp:revision>19</cp:revision>
  <dcterms:created xsi:type="dcterms:W3CDTF">2025-07-25T08:05:51Z</dcterms:created>
  <dcterms:modified xsi:type="dcterms:W3CDTF">2025-07-27T08:40:40Z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