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2"/>
  </p:notesMasterIdLst>
  <p:sldIdLst>
    <p:sldId id="264" r:id="rId5"/>
    <p:sldId id="314" r:id="rId6"/>
    <p:sldId id="315" r:id="rId7"/>
    <p:sldId id="316" r:id="rId8"/>
    <p:sldId id="330" r:id="rId9"/>
    <p:sldId id="318" r:id="rId10"/>
    <p:sldId id="319" r:id="rId11"/>
    <p:sldId id="328" r:id="rId12"/>
    <p:sldId id="320" r:id="rId13"/>
    <p:sldId id="327" r:id="rId14"/>
    <p:sldId id="321" r:id="rId15"/>
    <p:sldId id="329" r:id="rId16"/>
    <p:sldId id="322" r:id="rId17"/>
    <p:sldId id="325" r:id="rId18"/>
    <p:sldId id="323" r:id="rId19"/>
    <p:sldId id="324" r:id="rId20"/>
    <p:sldId id="32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6DBDFE-DD3D-4291-A404-1B97A83A6EA8}" type="datetimeFigureOut">
              <a:rPr lang="en-US" smtClean="0"/>
              <a:t>7/26/2025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56DE3-4E01-4AFD-AD42-42312842ED8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961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98700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7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881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7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582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73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587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327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60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103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090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hyperlink" Target="https://github.com/ajaythakur958/Walmart-Sales-analysis" TargetMode="Externa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flower illustrations">
            <a:extLst>
              <a:ext uri="{FF2B5EF4-FFF2-40B4-BE49-F238E27FC236}">
                <a16:creationId xmlns:a16="http://schemas.microsoft.com/office/drawing/2014/main" id="{46768272-0F6A-4E58-A45C-F10D015D895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1980" cy="6858000"/>
          </a:xfrm>
          <a:prstGeom prst="rect">
            <a:avLst/>
          </a:prstGeom>
        </p:spPr>
      </p:pic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BF9FFE17-DE95-4821-ACC1-B90C954492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3CF76AF-FF72-4430-A772-0584032902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1132" y="2091263"/>
            <a:ext cx="8649738" cy="1764745"/>
          </a:xfrm>
        </p:spPr>
        <p:txBody>
          <a:bodyPr>
            <a:normAutofit/>
          </a:bodyPr>
          <a:lstStyle/>
          <a:p>
            <a:r>
              <a:rPr lang="en-US" sz="6800" u="sng" dirty="0">
                <a:latin typeface="Microsoft Himalaya" panose="01010100010101010101" pitchFamily="2" charset="0"/>
                <a:ea typeface="Microsoft Himalaya" panose="01010100010101010101" pitchFamily="2" charset="0"/>
                <a:cs typeface="Microsoft Himalaya" panose="01010100010101010101" pitchFamily="2" charset="0"/>
              </a:rPr>
              <a:t>Walmart Sales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1130" y="3999893"/>
            <a:ext cx="8652788" cy="132260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Ajay Thakur (1</a:t>
            </a:r>
            <a:r>
              <a:rPr lang="en-US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May Batch)</a:t>
            </a:r>
          </a:p>
          <a:p>
            <a:pPr>
              <a:spcAft>
                <a:spcPts val="600"/>
              </a:spcAft>
            </a:pP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Link : 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https://github.com/ajaythakur958/Walmart-Sales-analysis</a:t>
            </a:r>
            <a:endParaRPr lang="en-US" sz="1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B1C8180-2FDD-4202-8C45-4057CB1AB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D6E86CC6-13EA-4A88-86AD-CF27BF52C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F80B441-4F7D-4B40-8A13-FED03A1F3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941820" y="1267730"/>
            <a:ext cx="0" cy="64008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70C7FD1A-44B1-4E4C-B0C9-A8103DCCDC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250180" y="1913025"/>
            <a:ext cx="1691640" cy="0"/>
          </a:xfrm>
          <a:prstGeom prst="line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rgbClr val="FFFFFF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28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3079"/>
            <a:ext cx="10058400" cy="6642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Sales Distribution by Gender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B55B99-3F7C-2BBB-024C-B1FFA20AE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220" y="1229736"/>
            <a:ext cx="11165560" cy="5066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788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Best Product Line by Customer Type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prefer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Beverages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(94 purchases).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customers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equally prefer: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Electronic Accessories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(92 purchases)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IN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(92 purchases)</a:t>
            </a:r>
          </a:p>
          <a:p>
            <a:pPr lvl="1"/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&amp; Beverages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deals to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Members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via loyalty rewards or exclusive offers..</a:t>
            </a:r>
            <a:r>
              <a:rPr lang="en-IN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 customers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bundled deals or discounts on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Electronic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boost engagement.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6031B81-BFEC-F8DA-E2E6-4E8387E2A16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59" y="1121434"/>
            <a:ext cx="5331361" cy="4813540"/>
          </a:xfrm>
        </p:spPr>
      </p:pic>
    </p:spTree>
    <p:extLst>
      <p:ext uri="{BB962C8B-B14F-4D97-AF65-F5344CB8AC3E}">
        <p14:creationId xmlns:p14="http://schemas.microsoft.com/office/powerpoint/2010/main" val="2345037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3079"/>
            <a:ext cx="10058400" cy="6642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Line by Customer Type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8A2040-1AA4-590D-E9F9-C26CB6ACE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321" y="1147313"/>
            <a:ext cx="11240219" cy="51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2144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Segoe UI Variable Display Semil" pitchFamily="2" charset="0"/>
              </a:rPr>
              <a:t>Identifying Repeat Customers</a:t>
            </a:r>
            <a:endParaRPr lang="en-IN" sz="2400" dirty="0">
              <a:latin typeface="Segoe UI Variable Display Semil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>
                <a:latin typeface="Candara" panose="020E0502030303020204" pitchFamily="34" charset="0"/>
              </a:rPr>
              <a:t>In the </a:t>
            </a:r>
            <a:r>
              <a:rPr lang="en-US" sz="1400" b="1" dirty="0">
                <a:latin typeface="Candara" panose="020E0502030303020204" pitchFamily="34" charset="0"/>
              </a:rPr>
              <a:t>first 30 days</a:t>
            </a:r>
            <a:r>
              <a:rPr lang="en-US" sz="1400" dirty="0">
                <a:latin typeface="Candara" panose="020E0502030303020204" pitchFamily="34" charset="0"/>
              </a:rPr>
              <a:t>, customer ID 7 was the highest repeat customer.</a:t>
            </a:r>
          </a:p>
          <a:p>
            <a:r>
              <a:rPr lang="en-US" sz="1400" dirty="0">
                <a:latin typeface="Candara" panose="020E0502030303020204" pitchFamily="34" charset="0"/>
              </a:rPr>
              <a:t>In the </a:t>
            </a:r>
            <a:r>
              <a:rPr lang="en-US" sz="1400" b="1" dirty="0">
                <a:latin typeface="Candara" panose="020E0502030303020204" pitchFamily="34" charset="0"/>
              </a:rPr>
              <a:t>next 30 days (Day 31 to 60), </a:t>
            </a:r>
            <a:r>
              <a:rPr lang="en-US" sz="1400" dirty="0">
                <a:latin typeface="Candara" panose="020E0502030303020204" pitchFamily="34" charset="0"/>
              </a:rPr>
              <a:t>customer ID 1 became the most frequent customer</a:t>
            </a:r>
          </a:p>
          <a:p>
            <a:r>
              <a:rPr lang="en-US" sz="1400" dirty="0">
                <a:latin typeface="Candara" panose="020E0502030303020204" pitchFamily="34" charset="0"/>
              </a:rPr>
              <a:t>In the </a:t>
            </a:r>
            <a:r>
              <a:rPr lang="en-US" sz="1400" b="1" dirty="0">
                <a:latin typeface="Candara" panose="020E0502030303020204" pitchFamily="34" charset="0"/>
              </a:rPr>
              <a:t>final 30 days (Day 61 to 90)</a:t>
            </a:r>
            <a:r>
              <a:rPr lang="en-US" sz="1400" dirty="0">
                <a:latin typeface="Candara" panose="020E0502030303020204" pitchFamily="34" charset="0"/>
              </a:rPr>
              <a:t>, customer ID 4 was the top repeat customer.</a:t>
            </a:r>
          </a:p>
          <a:p>
            <a:pPr algn="ctr"/>
            <a:r>
              <a:rPr lang="en-IN" sz="1400" b="1" u="sng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ndara" panose="020E0502030303020204" pitchFamily="34" charset="0"/>
              </a:rPr>
              <a:t>Reward the </a:t>
            </a:r>
            <a:r>
              <a:rPr lang="en-US" sz="1400" b="1" dirty="0">
                <a:latin typeface="Candara" panose="020E0502030303020204" pitchFamily="34" charset="0"/>
              </a:rPr>
              <a:t>most frequent customers</a:t>
            </a:r>
            <a:r>
              <a:rPr lang="en-US" sz="1400" dirty="0">
                <a:latin typeface="Candara" panose="020E0502030303020204" pitchFamily="34" charset="0"/>
              </a:rPr>
              <a:t> with exclusive offers as a token of appreciation.</a:t>
            </a:r>
          </a:p>
          <a:p>
            <a:r>
              <a:rPr lang="en-US" sz="1400" dirty="0">
                <a:latin typeface="Candara" panose="020E0502030303020204" pitchFamily="34" charset="0"/>
              </a:rPr>
              <a:t>For </a:t>
            </a:r>
            <a:r>
              <a:rPr lang="en-US" sz="1400" b="1" dirty="0">
                <a:latin typeface="Candara" panose="020E0502030303020204" pitchFamily="34" charset="0"/>
              </a:rPr>
              <a:t>less frequent customers</a:t>
            </a:r>
            <a:r>
              <a:rPr lang="en-US" sz="1400" dirty="0">
                <a:latin typeface="Candara" panose="020E0502030303020204" pitchFamily="34" charset="0"/>
              </a:rPr>
              <a:t>, check what they bought earlier and send recommendations or similar product suggestions.</a:t>
            </a:r>
            <a:endParaRPr lang="en-US" sz="1200" dirty="0">
              <a:latin typeface="Candara" panose="020E050203030302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68C4418-9FB5-2C7C-0856-8288E9891CA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59" y="1441432"/>
            <a:ext cx="5219218" cy="4493542"/>
          </a:xfrm>
        </p:spPr>
      </p:pic>
    </p:spTree>
    <p:extLst>
      <p:ext uri="{BB962C8B-B14F-4D97-AF65-F5344CB8AC3E}">
        <p14:creationId xmlns:p14="http://schemas.microsoft.com/office/powerpoint/2010/main" val="15227818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5"/>
            <a:ext cx="10058400" cy="789390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Segoe UI Variable Display Semil" pitchFamily="2" charset="0"/>
              </a:rPr>
              <a:t>Repeated Customers in 30 Days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F24C1C0-CC17-C621-4550-8EBE97AC0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814" y="1431984"/>
            <a:ext cx="11386869" cy="4994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360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Finding Top 5 Customers by Sales Volume</a:t>
            </a:r>
            <a:endParaRPr lang="en-IN" sz="2400" dirty="0">
              <a:latin typeface="Segoe UI Variable Display Semil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/>
              <a:t>Top 5 high-spending customers identified.</a:t>
            </a:r>
            <a:endParaRPr lang="en-US" sz="1400" b="1" dirty="0"/>
          </a:p>
          <a:p>
            <a:r>
              <a:rPr lang="en-US" sz="1400" b="1" dirty="0"/>
              <a:t>Customer ID 8</a:t>
            </a:r>
            <a:r>
              <a:rPr lang="en-US" sz="1400" dirty="0"/>
              <a:t> is the highest spender with </a:t>
            </a:r>
            <a:r>
              <a:rPr lang="en-US" sz="1400" b="1" dirty="0"/>
              <a:t>₹26,634</a:t>
            </a:r>
            <a:r>
              <a:rPr lang="en-US" sz="1400" dirty="0"/>
              <a:t> in total revenue.</a:t>
            </a:r>
          </a:p>
          <a:p>
            <a:r>
              <a:rPr lang="en-US" sz="1400" dirty="0"/>
              <a:t>All top 5 customers spent </a:t>
            </a:r>
            <a:r>
              <a:rPr lang="en-US" sz="1400" b="1" dirty="0"/>
              <a:t>above ₹22,600</a:t>
            </a:r>
            <a:r>
              <a:rPr lang="en-US" sz="1400" dirty="0"/>
              <a:t>, indicating strong loyalty and purchasing power.</a:t>
            </a:r>
            <a:endParaRPr lang="en-US" sz="1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b="1" dirty="0"/>
              <a:t>Rewarding these top 5 customers</a:t>
            </a:r>
            <a:r>
              <a:rPr lang="en-US" sz="1400" dirty="0"/>
              <a:t> may includes like vouchers, cashback, or premium memberships.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1BB5CFD-901A-5A2F-43CF-605F21884D5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55608" y="1441432"/>
            <a:ext cx="5201728" cy="4269255"/>
          </a:xfrm>
        </p:spPr>
      </p:pic>
    </p:spTree>
    <p:extLst>
      <p:ext uri="{BB962C8B-B14F-4D97-AF65-F5344CB8AC3E}">
        <p14:creationId xmlns:p14="http://schemas.microsoft.com/office/powerpoint/2010/main" val="35483248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Analyzing Sales Trends by Day of the Week </a:t>
            </a:r>
            <a:endParaRPr lang="en-IN" sz="2400" dirty="0">
              <a:latin typeface="Segoe UI Variable Display Semil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/>
              <a:t>Saturday</a:t>
            </a:r>
            <a:r>
              <a:rPr lang="en-US" sz="1400" dirty="0"/>
              <a:t> generates the </a:t>
            </a:r>
            <a:r>
              <a:rPr lang="en-US" sz="1400" b="1" dirty="0"/>
              <a:t>highest sales</a:t>
            </a:r>
            <a:r>
              <a:rPr lang="en-US" sz="1400" dirty="0"/>
              <a:t> (₹56,121). Dip again on </a:t>
            </a:r>
            <a:r>
              <a:rPr lang="en-US" sz="1400" b="1" dirty="0"/>
              <a:t>Sunday</a:t>
            </a:r>
            <a:r>
              <a:rPr lang="en-US" sz="1400" dirty="0"/>
              <a:t>(₹ 44458)</a:t>
            </a:r>
          </a:p>
          <a:p>
            <a:r>
              <a:rPr lang="en-US" sz="1400" b="1" dirty="0"/>
              <a:t>Monday</a:t>
            </a:r>
            <a:r>
              <a:rPr lang="en-US" sz="1400" dirty="0"/>
              <a:t> has the </a:t>
            </a:r>
            <a:r>
              <a:rPr lang="en-US" sz="1400" b="1" dirty="0"/>
              <a:t>lowest sales</a:t>
            </a:r>
            <a:r>
              <a:rPr lang="en-US" sz="1400" dirty="0"/>
              <a:t> (₹37,899). </a:t>
            </a:r>
          </a:p>
          <a:p>
            <a:r>
              <a:rPr lang="en-US" sz="1400" dirty="0"/>
              <a:t>Overall, </a:t>
            </a:r>
            <a:r>
              <a:rPr lang="en-US" sz="1400" b="1" dirty="0"/>
              <a:t>weekends and early weekdays</a:t>
            </a:r>
            <a:r>
              <a:rPr lang="en-US" sz="1400" dirty="0"/>
              <a:t> perform better than mid-week.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/>
              <a:t>Run </a:t>
            </a:r>
            <a:r>
              <a:rPr lang="en-US" sz="1400" b="1" dirty="0"/>
              <a:t>promotional campaigns or product launches</a:t>
            </a:r>
            <a:r>
              <a:rPr lang="en-US" sz="1400" dirty="0"/>
              <a:t> on </a:t>
            </a:r>
            <a:r>
              <a:rPr lang="en-US" sz="1400" b="1" dirty="0"/>
              <a:t>Saturdays</a:t>
            </a:r>
            <a:r>
              <a:rPr lang="en-US" sz="1400" dirty="0"/>
              <a:t> to maximize revenue.</a:t>
            </a:r>
          </a:p>
          <a:p>
            <a:r>
              <a:rPr lang="en-US" sz="1400" dirty="0"/>
              <a:t>Consider offering </a:t>
            </a:r>
            <a:r>
              <a:rPr lang="en-US" sz="1400" b="1" dirty="0"/>
              <a:t>special deals or discounts on Mondays </a:t>
            </a:r>
            <a:r>
              <a:rPr lang="en-US" sz="1400" dirty="0"/>
              <a:t>and</a:t>
            </a:r>
            <a:r>
              <a:rPr lang="en-US" sz="1400" b="1" dirty="0"/>
              <a:t> </a:t>
            </a:r>
            <a:r>
              <a:rPr lang="en-US" sz="1400" dirty="0"/>
              <a:t>Midweek</a:t>
            </a:r>
            <a:r>
              <a:rPr lang="en-US" sz="1400" b="1" dirty="0"/>
              <a:t> Wednesday-Friday</a:t>
            </a:r>
            <a:r>
              <a:rPr lang="en-US" sz="1400" dirty="0"/>
              <a:t> to boost slow sales.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098A2DB9-157D-8CBF-8310-7ACABCF74BF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46982" y="1441431"/>
            <a:ext cx="5287992" cy="4286509"/>
          </a:xfrm>
        </p:spPr>
      </p:pic>
    </p:spTree>
    <p:extLst>
      <p:ext uri="{BB962C8B-B14F-4D97-AF65-F5344CB8AC3E}">
        <p14:creationId xmlns:p14="http://schemas.microsoft.com/office/powerpoint/2010/main" val="41316479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789391"/>
          </a:xfrm>
        </p:spPr>
        <p:txBody>
          <a:bodyPr>
            <a:normAutofit/>
          </a:bodyPr>
          <a:lstStyle/>
          <a:p>
            <a:pPr algn="ctr"/>
            <a:r>
              <a:rPr lang="en-IN" sz="2400" dirty="0">
                <a:latin typeface="Segoe UI Variable Display Semil" pitchFamily="2" charset="0"/>
              </a:rPr>
              <a:t>Total Revenue in Week Days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6691B-D918-D1BB-1EE3-3A41DA814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158" y="1431985"/>
            <a:ext cx="9903125" cy="4992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5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Identifying the Top Branch by Sales Growth Rate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9D7CDDD-1878-495B-B8C3-21193563D6A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23340" y="1708030"/>
            <a:ext cx="5656690" cy="4507376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1760" y="1708030"/>
            <a:ext cx="4959614" cy="4144130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one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showing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positive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average sales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growth of +1.66%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shows a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decline of -2.80%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indicating unstable or falling sales despite being centrally positioned alphabetically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B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has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worst performance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-3.45%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average growth, suggesting a strong need for intervention.</a:t>
            </a: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 strategies used in Branch A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(promotions, local demand, staff efficiency) and consider replicating them in Branches B and C for better output.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targeted marketing campaigns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seasonal offers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underperforming branches to boost engagement and revenue.</a:t>
            </a:r>
            <a:endParaRPr lang="en-IN" sz="1400" b="1" u="sng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6442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Segoe UI Variable Display Semil" pitchFamily="2" charset="0"/>
              </a:rPr>
              <a:t>Finding the Most Profitable Product Line for Each Branch</a:t>
            </a:r>
            <a:endParaRPr lang="en-IN" sz="28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1"/>
            <a:ext cx="5434879" cy="4855851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profit margin for all branches and all product lines is exactly same as 4.76%.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because in the dataset,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 is fixed at 5% of Totals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 as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TAX 5%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means with formula : 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 Income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⇒ (Gross Income/total revenue) * 100⇒ Profit Margin gives≈ 5%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varies across branches and product lines: </a:t>
            </a:r>
          </a:p>
          <a:p>
            <a:pPr marL="0" indent="0">
              <a:buNone/>
            </a:pP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Food and Beverage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Branch C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generated the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highest gross income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(1132), followed by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Home and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LifeStyle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other branches.</a:t>
            </a: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Focus on product lines like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Food and Beverage, Home and Lifestyle, and Fashion Accessories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which bring the highest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gross income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Promote best-performing categories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based on gross income instead of margin.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A59B3977-2B49-53B1-F86A-28A60EC697B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8740" y="1441431"/>
            <a:ext cx="5063705" cy="4773975"/>
          </a:xfrm>
        </p:spPr>
      </p:pic>
    </p:spTree>
    <p:extLst>
      <p:ext uri="{BB962C8B-B14F-4D97-AF65-F5344CB8AC3E}">
        <p14:creationId xmlns:p14="http://schemas.microsoft.com/office/powerpoint/2010/main" val="1514956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Analyzing 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have been classified into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spending segments using total purchase value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High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Customers with spending above 105%.</a:t>
            </a: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Medium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Customers between average (95% - 105%).</a:t>
            </a:r>
          </a:p>
          <a:p>
            <a:pPr marL="0" indent="0">
              <a:buNone/>
            </a:pP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Low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Significantly below average ( under 95%).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Most customers fall under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segments, while few are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—Contribute a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significant share of total revenue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exceeding ₹23,000+ (Customer ID 8 ,3 and 2 with highest ).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with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spends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—Retain them through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loyalty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rewards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exclusive offers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and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early sale access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boost long-term engagement.</a:t>
            </a:r>
          </a:p>
          <a:p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Medium Spenders (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Potential high spenders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Offer them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tier-up discounts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cashback on larger orders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motivate higher purchases.</a:t>
            </a:r>
          </a:p>
          <a:p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Spenders 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Sending targeted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engagement emails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reminders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or </a:t>
            </a:r>
            <a:r>
              <a:rPr lang="en-US" sz="13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low-budget bundle deals</a:t>
            </a:r>
            <a:r>
              <a:rPr lang="en-US" sz="13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bring them back into the buying cycle</a:t>
            </a: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923C5F8D-3AB9-5B06-951B-EC2555D19A9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86360" y="1441431"/>
            <a:ext cx="5144516" cy="4709202"/>
          </a:xfrm>
        </p:spPr>
      </p:pic>
    </p:spTree>
    <p:extLst>
      <p:ext uri="{BB962C8B-B14F-4D97-AF65-F5344CB8AC3E}">
        <p14:creationId xmlns:p14="http://schemas.microsoft.com/office/powerpoint/2010/main" val="394762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3079"/>
            <a:ext cx="10058400" cy="6642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34E28E-CD57-ECE1-BF7B-E96A2FF462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097" y="1147313"/>
            <a:ext cx="11145805" cy="5091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86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0936"/>
            <a:ext cx="10058400" cy="47097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Detecting Anomalies in Sales Transactions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Some transactions in the “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Sports and travel and”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“Fashion accessories "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product line show extremely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(₹10)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or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as (₹1000+)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Normal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Anomalies lies under range between 200 to 400 (Average of Total spend)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Customers like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Spenders,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possibly indicating bulk purchases or loyal, high-value buyers.</a:t>
            </a:r>
          </a:p>
          <a:p>
            <a:pPr algn="ctr"/>
            <a:r>
              <a:rPr lang="en-IN" sz="13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loyalty programs or premium services to customers with consistently high spends to retain them.</a:t>
            </a:r>
            <a:endParaRPr lang="en-US" sz="13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custom offers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customers with lower-than-average purchases to boost their spend, potentially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shifting them into the normal or high-spend segment</a:t>
            </a:r>
            <a:endParaRPr lang="en-US" sz="13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80A7529-9661-82E5-1E7C-5133BACE69F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507531" y="841906"/>
            <a:ext cx="5334743" cy="313672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707603D-DC7A-258C-AC0B-2C12D1913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531" y="4061240"/>
            <a:ext cx="2610214" cy="20893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3DAB8A0-9534-E782-B43C-84809D9CA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061" y="4070767"/>
            <a:ext cx="2610214" cy="20703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AA67BA-8769-F2F7-CE21-26A60618A79C}"/>
              </a:ext>
            </a:extLst>
          </p:cNvPr>
          <p:cNvSpPr txBox="1"/>
          <p:nvPr/>
        </p:nvSpPr>
        <p:spPr>
          <a:xfrm>
            <a:off x="507531" y="6150634"/>
            <a:ext cx="261021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Consolas" panose="020B0609020204030204" pitchFamily="49" charset="0"/>
              </a:rPr>
              <a:t>Descending order Result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2D8ABB-694B-65B3-A050-8BA81B378AD0}"/>
              </a:ext>
            </a:extLst>
          </p:cNvPr>
          <p:cNvSpPr txBox="1"/>
          <p:nvPr/>
        </p:nvSpPr>
        <p:spPr>
          <a:xfrm>
            <a:off x="3232060" y="6150634"/>
            <a:ext cx="26102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100" b="1" dirty="0">
                <a:latin typeface="Consolas" panose="020B0609020204030204" pitchFamily="49" charset="0"/>
              </a:rPr>
              <a:t>Ascending order Result</a:t>
            </a:r>
          </a:p>
        </p:txBody>
      </p:sp>
    </p:spTree>
    <p:extLst>
      <p:ext uri="{BB962C8B-B14F-4D97-AF65-F5344CB8AC3E}">
        <p14:creationId xmlns:p14="http://schemas.microsoft.com/office/powerpoint/2010/main" val="671141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Analyzing 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Yangon &amp; Mandalay: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Most preferred payment method is </a:t>
            </a:r>
            <a:r>
              <a:rPr lang="en-US" sz="1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Ewallet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126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113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purchases respectively.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Naypyitaw: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Prefers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Cash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most with </a:t>
            </a:r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124 purchases via cash.</a:t>
            </a:r>
          </a:p>
          <a:p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b="1" dirty="0"/>
              <a:t>Promote </a:t>
            </a:r>
            <a:r>
              <a:rPr lang="en-US" sz="1400" b="1" dirty="0" err="1"/>
              <a:t>Ewallet</a:t>
            </a:r>
            <a:r>
              <a:rPr lang="en-US" sz="1400" b="1" dirty="0"/>
              <a:t> offers</a:t>
            </a:r>
            <a:r>
              <a:rPr lang="en-US" sz="1400" dirty="0"/>
              <a:t> in </a:t>
            </a:r>
            <a:r>
              <a:rPr lang="en-US" sz="1400" b="1" dirty="0"/>
              <a:t>Yangon</a:t>
            </a:r>
            <a:r>
              <a:rPr lang="en-US" sz="1400" dirty="0"/>
              <a:t> and </a:t>
            </a:r>
            <a:r>
              <a:rPr lang="en-US" sz="1400" b="1" dirty="0"/>
              <a:t>Mandalay</a:t>
            </a:r>
            <a:r>
              <a:rPr lang="en-US" sz="1400" dirty="0"/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dirty="0"/>
              <a:t>Run cash-based promotions</a:t>
            </a:r>
            <a:r>
              <a:rPr lang="en-US" sz="1400" dirty="0"/>
              <a:t> in </a:t>
            </a:r>
            <a:r>
              <a:rPr lang="en-US" sz="1400" b="1" dirty="0"/>
              <a:t>Naypyitaw</a:t>
            </a:r>
            <a:r>
              <a:rPr lang="en-US" sz="1400" dirty="0"/>
              <a:t>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053EEBA-DB5A-96D3-47B4-1C5AEEA2D44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750498" y="1441432"/>
            <a:ext cx="5270741" cy="4467661"/>
          </a:xfrm>
        </p:spPr>
      </p:pic>
    </p:spTree>
    <p:extLst>
      <p:ext uri="{BB962C8B-B14F-4D97-AF65-F5344CB8AC3E}">
        <p14:creationId xmlns:p14="http://schemas.microsoft.com/office/powerpoint/2010/main" val="3021938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14B18-70B6-A20B-7415-A11177ADC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83079"/>
            <a:ext cx="10058400" cy="664234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Segoe UI Variable Display Semil" pitchFamily="2" charset="0"/>
              </a:rPr>
              <a:t>Customer Segmentation Based on Spending</a:t>
            </a:r>
            <a:endParaRPr lang="en-IN" sz="2400" dirty="0">
              <a:latin typeface="Segoe UI Variable Display Semil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534E32-A496-D1CE-2277-8095FDD59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518" y="1147313"/>
            <a:ext cx="11202963" cy="526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7799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24DD4-78E1-4E31-11C1-365BA5E75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478840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Monthly Sales Distribution by Gender</a:t>
            </a:r>
            <a:endParaRPr lang="en-IN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35CD8-47EC-3E70-F199-07A4DB29D8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0762" y="1441432"/>
            <a:ext cx="5434879" cy="4709202"/>
          </a:xfrm>
        </p:spPr>
        <p:txBody>
          <a:bodyPr>
            <a:normAutofit/>
          </a:bodyPr>
          <a:lstStyle/>
          <a:p>
            <a:pPr algn="ctr"/>
            <a:r>
              <a:rPr lang="en-US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INSIGHTS</a:t>
            </a:r>
          </a:p>
          <a:p>
            <a:r>
              <a:rPr lang="en-US" sz="1400" b="1" i="0" dirty="0">
                <a:effectLst/>
                <a:latin typeface="fkGroteskNeue"/>
              </a:rPr>
              <a:t>Female</a:t>
            </a:r>
            <a:r>
              <a:rPr lang="en-US" sz="1400" b="0" i="0" dirty="0">
                <a:effectLst/>
                <a:latin typeface="fkGroteskNeue"/>
              </a:rPr>
              <a:t> customers generated </a:t>
            </a:r>
            <a:r>
              <a:rPr lang="en-US" sz="1400" b="1" i="0" dirty="0">
                <a:effectLst/>
                <a:latin typeface="fkGroteskNeue"/>
              </a:rPr>
              <a:t>higher total sales</a:t>
            </a:r>
            <a:r>
              <a:rPr lang="en-US" sz="1400" b="0" i="0" dirty="0">
                <a:effectLst/>
                <a:latin typeface="fkGroteskNeue"/>
              </a:rPr>
              <a:t> across all months </a:t>
            </a:r>
            <a:r>
              <a:rPr lang="en-US" sz="1400" b="1" i="0" dirty="0">
                <a:effectLst/>
                <a:latin typeface="fkGroteskNeue"/>
              </a:rPr>
              <a:t>except March</a:t>
            </a:r>
          </a:p>
          <a:p>
            <a:r>
              <a:rPr lang="en-US" sz="1400" b="1" i="0" dirty="0">
                <a:effectLst/>
                <a:latin typeface="fkGroteskNeue"/>
              </a:rPr>
              <a:t>Male</a:t>
            </a:r>
            <a:r>
              <a:rPr lang="en-US" sz="1400" b="0" i="0" dirty="0">
                <a:effectLst/>
                <a:latin typeface="fkGroteskNeue"/>
              </a:rPr>
              <a:t> customers </a:t>
            </a:r>
            <a:r>
              <a:rPr lang="en-US" sz="1400" b="1" i="0" dirty="0">
                <a:effectLst/>
                <a:latin typeface="fkGroteskNeue"/>
              </a:rPr>
              <a:t>outspent</a:t>
            </a:r>
            <a:r>
              <a:rPr lang="en-US" sz="1400" b="0" i="0" dirty="0">
                <a:effectLst/>
                <a:latin typeface="fkGroteskNeue"/>
              </a:rPr>
              <a:t> </a:t>
            </a:r>
            <a:r>
              <a:rPr lang="en-US" sz="1400" b="1" i="0" dirty="0">
                <a:effectLst/>
                <a:latin typeface="fkGroteskNeue"/>
              </a:rPr>
              <a:t>female</a:t>
            </a:r>
            <a:r>
              <a:rPr lang="en-US" sz="1400" b="0" i="0" dirty="0">
                <a:effectLst/>
                <a:latin typeface="fkGroteskNeue"/>
              </a:rPr>
              <a:t> customers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.</a:t>
            </a:r>
            <a:endParaRPr lang="en-US" sz="14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effectLst/>
                <a:latin typeface="fkGroteskNeue"/>
              </a:rPr>
              <a:t>Male</a:t>
            </a:r>
            <a:r>
              <a:rPr lang="en-US" sz="1400" b="0" i="0" dirty="0">
                <a:effectLst/>
                <a:latin typeface="fkGroteskNeue"/>
              </a:rPr>
              <a:t> sales showed a notable </a:t>
            </a:r>
            <a:r>
              <a:rPr lang="en-US" sz="1400" b="1" i="0" dirty="0">
                <a:effectLst/>
                <a:latin typeface="fkGroteskNeue"/>
              </a:rPr>
              <a:t>recovery</a:t>
            </a:r>
            <a:r>
              <a:rPr lang="en-US" sz="1400" b="0" i="0" dirty="0">
                <a:effectLst/>
                <a:latin typeface="fkGroteskNeue"/>
              </a:rPr>
              <a:t>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 after </a:t>
            </a:r>
            <a:r>
              <a:rPr lang="en-US" sz="1400" i="0" dirty="0">
                <a:effectLst/>
                <a:latin typeface="fkGroteskNeue"/>
              </a:rPr>
              <a:t>a</a:t>
            </a:r>
            <a:r>
              <a:rPr lang="en-US" sz="1400" b="1" i="0" dirty="0">
                <a:effectLst/>
                <a:latin typeface="fkGroteskNeue"/>
              </a:rPr>
              <a:t> dip in February.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dirty="0"/>
              <a:t>February</a:t>
            </a:r>
            <a:r>
              <a:rPr lang="en-US" sz="1400" dirty="0"/>
              <a:t> Month with the </a:t>
            </a:r>
            <a:r>
              <a:rPr lang="en-US" sz="1400" b="1" dirty="0"/>
              <a:t>Largest Gender Gap </a:t>
            </a:r>
            <a:r>
              <a:rPr lang="en-US" sz="1400" dirty="0"/>
              <a:t>in </a:t>
            </a:r>
            <a:r>
              <a:rPr lang="en-US" sz="1400" b="1" dirty="0"/>
              <a:t>Sales</a:t>
            </a:r>
            <a:r>
              <a:rPr lang="en-US" sz="1400" dirty="0"/>
              <a:t> between Male and Female Customers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IN" sz="1400" b="1" u="sng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RECOMMENDATIONS</a:t>
            </a:r>
          </a:p>
          <a:p>
            <a:r>
              <a:rPr lang="en-US" sz="1400" dirty="0"/>
              <a:t>Focus marketing campaigns more on </a:t>
            </a:r>
            <a:r>
              <a:rPr lang="en-US" sz="1400" b="1" dirty="0"/>
              <a:t>female customers</a:t>
            </a:r>
            <a:r>
              <a:rPr lang="en-US" sz="1400" dirty="0"/>
              <a:t>, especially in </a:t>
            </a:r>
            <a:r>
              <a:rPr lang="en-US" sz="1400" b="1" dirty="0"/>
              <a:t>February</a:t>
            </a:r>
            <a:r>
              <a:rPr lang="en-US" sz="1400" dirty="0"/>
              <a:t>.</a:t>
            </a:r>
            <a:r>
              <a:rPr lang="en-IN" sz="1400" dirty="0"/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b="1" i="0" dirty="0">
                <a:effectLst/>
                <a:latin typeface="fkGroteskNeue"/>
              </a:rPr>
              <a:t>Investigate</a:t>
            </a:r>
            <a:r>
              <a:rPr lang="en-US" sz="1400" b="0" i="0" dirty="0">
                <a:effectLst/>
                <a:latin typeface="fkGroteskNeue"/>
              </a:rPr>
              <a:t> underlying factors for male spending surge in </a:t>
            </a:r>
            <a:r>
              <a:rPr lang="en-US" sz="1400" b="1" i="0" dirty="0">
                <a:effectLst/>
                <a:latin typeface="fkGroteskNeue"/>
              </a:rPr>
              <a:t>March</a:t>
            </a:r>
            <a:r>
              <a:rPr lang="en-US" sz="1400" b="0" i="0" dirty="0">
                <a:effectLst/>
                <a:latin typeface="fkGroteskNeue"/>
              </a:rPr>
              <a:t> and consider applying </a:t>
            </a:r>
            <a:r>
              <a:rPr lang="en-US" sz="1400" b="1" i="0" dirty="0">
                <a:effectLst/>
                <a:latin typeface="fkGroteskNeue"/>
              </a:rPr>
              <a:t>relevant strategies to other months like February</a:t>
            </a:r>
            <a:r>
              <a:rPr lang="en-US" sz="1400" b="0" i="0" dirty="0">
                <a:effectLst/>
                <a:latin typeface="fkGroteskNeue"/>
              </a:rPr>
              <a:t>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3E8DAEB-41AB-76CB-9D9C-765056C2A568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90114" y="1441433"/>
            <a:ext cx="5167222" cy="4036342"/>
          </a:xfrm>
        </p:spPr>
      </p:pic>
    </p:spTree>
    <p:extLst>
      <p:ext uri="{BB962C8B-B14F-4D97-AF65-F5344CB8AC3E}">
        <p14:creationId xmlns:p14="http://schemas.microsoft.com/office/powerpoint/2010/main" val="35172397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Savon">
      <a:majorFont>
        <a:latin typeface="Avenir Next LT Pro Light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venir Next LT Pro" panose="02020404030301010803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VTI" id="{A72E8C35-66DD-49F8-AF66-813F19B983AE}" vid="{93CCBC76-B7A1-4C3D-93EA-5CE34C4670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ustom 46">
    <a:dk1>
      <a:sysClr val="windowText" lastClr="000000"/>
    </a:dk1>
    <a:lt1>
      <a:sysClr val="window" lastClr="FFFFFF"/>
    </a:lt1>
    <a:dk2>
      <a:srgbClr val="121316"/>
    </a:dk2>
    <a:lt2>
      <a:srgbClr val="FEFCF7"/>
    </a:lt2>
    <a:accent1>
      <a:srgbClr val="8394A4"/>
    </a:accent1>
    <a:accent2>
      <a:srgbClr val="65739F"/>
    </a:accent2>
    <a:accent3>
      <a:srgbClr val="B2AC8A"/>
    </a:accent3>
    <a:accent4>
      <a:srgbClr val="879BB3"/>
    </a:accent4>
    <a:accent5>
      <a:srgbClr val="D7B579"/>
    </a:accent5>
    <a:accent6>
      <a:srgbClr val="8A9B89"/>
    </a:accent6>
    <a:hlink>
      <a:srgbClr val="85C4D2"/>
    </a:hlink>
    <a:folHlink>
      <a:srgbClr val="8E8CA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259D436-C82E-43E0-8A01-53DF9CED603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46BCBFB-BBC7-42F1-95CD-058E172363A0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1F91CDEB-92ED-41DC-BF33-2916A768762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{A7619EA9-5169-413E-9537-222DDEAAB073}tf11531919_win32</Template>
  <TotalTime>410</TotalTime>
  <Words>1015</Words>
  <Application>Microsoft Office PowerPoint</Application>
  <PresentationFormat>Widescreen</PresentationFormat>
  <Paragraphs>100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8" baseType="lpstr">
      <vt:lpstr>Arial</vt:lpstr>
      <vt:lpstr>Avenir Next LT Pro</vt:lpstr>
      <vt:lpstr>Avenir Next LT Pro Light</vt:lpstr>
      <vt:lpstr>Calibri</vt:lpstr>
      <vt:lpstr>Candara</vt:lpstr>
      <vt:lpstr>Consolas</vt:lpstr>
      <vt:lpstr>fkGroteskNeue</vt:lpstr>
      <vt:lpstr>Garamond</vt:lpstr>
      <vt:lpstr>Microsoft Himalaya</vt:lpstr>
      <vt:lpstr>Segoe UI Variable Display Semil</vt:lpstr>
      <vt:lpstr>SavonVTI</vt:lpstr>
      <vt:lpstr>Walmart Sales analysis</vt:lpstr>
      <vt:lpstr>Identifying the Top Branch by Sales Growth Rate</vt:lpstr>
      <vt:lpstr>Finding the Most Profitable Product Line for Each Branch</vt:lpstr>
      <vt:lpstr>Analyzing Customer Segmentation Based on Spending</vt:lpstr>
      <vt:lpstr>Customer Segmentation Based on Spending</vt:lpstr>
      <vt:lpstr>Detecting Anomalies in Sales Transactions</vt:lpstr>
      <vt:lpstr>Analyzing Customer Segmentation Based on Spending</vt:lpstr>
      <vt:lpstr>Customer Segmentation Based on Spending</vt:lpstr>
      <vt:lpstr>Monthly Sales Distribution by Gender</vt:lpstr>
      <vt:lpstr>Monthly Sales Distribution by Gender</vt:lpstr>
      <vt:lpstr>Best Product Line by Customer Type</vt:lpstr>
      <vt:lpstr>Product Line by Customer Type</vt:lpstr>
      <vt:lpstr>Identifying Repeat Customers</vt:lpstr>
      <vt:lpstr>Repeated Customers in 30 Days</vt:lpstr>
      <vt:lpstr>Finding Top 5 Customers by Sales Volume</vt:lpstr>
      <vt:lpstr>Analyzing Sales Trends by Day of the Week </vt:lpstr>
      <vt:lpstr>Total Revenue in Week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Ajay Thakur</dc:creator>
  <cp:lastModifiedBy>Ajay Thakur</cp:lastModifiedBy>
  <cp:revision>18</cp:revision>
  <dcterms:created xsi:type="dcterms:W3CDTF">2025-07-25T08:05:51Z</dcterms:created>
  <dcterms:modified xsi:type="dcterms:W3CDTF">2025-07-26T16:57:39Z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