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2"/>
  </p:notesMasterIdLst>
  <p:sldIdLst>
    <p:sldId id="264" r:id="rId5"/>
    <p:sldId id="312" r:id="rId6"/>
    <p:sldId id="314" r:id="rId7"/>
    <p:sldId id="315" r:id="rId8"/>
    <p:sldId id="316" r:id="rId9"/>
    <p:sldId id="318" r:id="rId10"/>
    <p:sldId id="319" r:id="rId11"/>
    <p:sldId id="328" r:id="rId12"/>
    <p:sldId id="320" r:id="rId13"/>
    <p:sldId id="327" r:id="rId14"/>
    <p:sldId id="321" r:id="rId15"/>
    <p:sldId id="329" r:id="rId16"/>
    <p:sldId id="322" r:id="rId17"/>
    <p:sldId id="325" r:id="rId18"/>
    <p:sldId id="323" r:id="rId19"/>
    <p:sldId id="324" r:id="rId20"/>
    <p:sldId id="32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Lorem ipsum dolor sit amet.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Lorem ipsum dolor sit amet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Lorem Ipsum Dolor Sit Amet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0" presStyleCnt="3"/>
      <dgm:spPr>
        <a:prstGeom prst="ellipse">
          <a:avLst/>
        </a:prstGeom>
      </dgm:spPr>
    </dgm:pt>
    <dgm:pt modelId="{8FA2F131-CD01-4CBD-B7A5-1B9B5E7F0402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ers in pot"/>
        </a:ext>
      </dgm:extLst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5AB3C10D-885E-4522-AB39-7ED4318D191A}" type="pres">
      <dgm:prSet presAssocID="{5B62599A-5C9B-48E7-896E-EA782AC60C8B}" presName="sibTrans" presStyleCnt="0"/>
      <dgm:spPr/>
    </dgm:pt>
    <dgm:pt modelId="{2F278BF9-E1B2-4A1C-B065-C19A7B904219}" type="pres">
      <dgm:prSet presAssocID="{49225C73-1633-42F1-AB3B-7CB183E5F8B8}" presName="compNode" presStyleCnt="0"/>
      <dgm:spPr/>
    </dgm:pt>
    <dgm:pt modelId="{543C18BC-1989-44B2-9862-C670C61D3452}" type="pres">
      <dgm:prSet presAssocID="{49225C73-1633-42F1-AB3B-7CB183E5F8B8}" presName="iconBgRect" presStyleLbl="bgShp" presStyleIdx="1" presStyleCnt="3" custLinFactNeighborX="-1659" custLinFactNeighborY="27987"/>
      <dgm:spPr>
        <a:prstGeom prst="ellipse">
          <a:avLst/>
        </a:prstGeom>
      </dgm:spPr>
    </dgm:pt>
    <dgm:pt modelId="{E94F35BC-9C76-400A-BBCA-0032259E2E5A}" type="pres">
      <dgm:prSet presAssocID="{49225C73-1633-42F1-AB3B-7CB183E5F8B8}" presName="iconRect" presStyleLbl="node1" presStyleIdx="1" presStyleCnt="3"/>
      <dgm:spPr>
        <a:ln>
          <a:noFill/>
        </a:ln>
      </dgm:spPr>
    </dgm:pt>
    <dgm:pt modelId="{503A6D04-9ADD-43CC-9847-497CD48F2D11}" type="pres">
      <dgm:prSet presAssocID="{49225C73-1633-42F1-AB3B-7CB183E5F8B8}" presName="spaceRect" presStyleCnt="0"/>
      <dgm:spPr/>
    </dgm:pt>
    <dgm:pt modelId="{20363298-B2A6-463D-A7BE-F9F67404E389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A47947BB-708D-4F7E-B072-3C2E42B34B24}" type="pres">
      <dgm:prSet presAssocID="{9646853A-8964-4519-A5B1-0B7D18B2983D}" presName="sibTrans" presStyleCnt="0"/>
      <dgm:spPr/>
    </dgm:pt>
    <dgm:pt modelId="{BDCD0AC9-D564-4025-AD8A-36664A6CBE31}" type="pres">
      <dgm:prSet presAssocID="{1C383F32-22E8-4F62-A3E0-BDC3D5F48992}" presName="compNode" presStyleCnt="0"/>
      <dgm:spPr/>
    </dgm:pt>
    <dgm:pt modelId="{5BDDFF18-9AEC-4E5E-B9AA-33D86F01A63E}" type="pres">
      <dgm:prSet presAssocID="{1C383F32-22E8-4F62-A3E0-BDC3D5F48992}" presName="iconBgRect" presStyleLbl="bgShp" presStyleIdx="2" presStyleCnt="3"/>
      <dgm:spPr>
        <a:prstGeom prst="ellipse">
          <a:avLst/>
        </a:prstGeom>
      </dgm:spPr>
    </dgm:pt>
    <dgm:pt modelId="{F09AEBFF-D2D3-4FFF-AD65-C3CEAEEB10F2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e"/>
        </a:ext>
      </dgm:extLst>
    </dgm:pt>
    <dgm:pt modelId="{F2EBFBCF-0520-415A-A886-3C4F90D208EF}" type="pres">
      <dgm:prSet presAssocID="{1C383F32-22E8-4F62-A3E0-BDC3D5F48992}" presName="spaceRect" presStyleCnt="0"/>
      <dgm:spPr/>
    </dgm:pt>
    <dgm:pt modelId="{AB9CAFAA-6939-48A6-A89B-19D1A94B9EA1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BA953D32-2DFF-47FE-AF26-C6B9E63D38DF}" type="presOf" srcId="{49225C73-1633-42F1-AB3B-7CB183E5F8B8}" destId="{20363298-B2A6-463D-A7BE-F9F67404E389}" srcOrd="0" destOrd="0" presId="urn:microsoft.com/office/officeart/2018/5/layout/IconLeafLabelList"/>
    <dgm:cxn modelId="{EC450542-0ED9-4BD6-9E85-5709B80794C5}" type="presOf" srcId="{01A66772-F185-4D58-B8BB-E9370D7A7A2B}" destId="{B6056BFB-47D7-4C5F-BA11-2CB63C56A52D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D55FAE9C-CF3C-44F3-9D1E-DE6DF574E6D9}" type="presOf" srcId="{1C383F32-22E8-4F62-A3E0-BDC3D5F48992}" destId="{AB9CAFAA-6939-48A6-A89B-19D1A94B9EA1}" srcOrd="0" destOrd="0" presId="urn:microsoft.com/office/officeart/2018/5/layout/IconLeafLabelList"/>
    <dgm:cxn modelId="{A85983B4-FADF-419C-BC71-B5F0871C3055}" type="presOf" srcId="{40FC4FFE-8987-4A26-B7F4-8A516F18ADAE}" destId="{08F4E96D-0DB6-4476-8C51-7CC7EC2F227B}" srcOrd="0" destOrd="0" presId="urn:microsoft.com/office/officeart/2018/5/layout/IconLeafLabelList"/>
    <dgm:cxn modelId="{A3E74EE8-8900-4EBD-8983-3BF0AFD6DCC7}" type="presParOf" srcId="{B6056BFB-47D7-4C5F-BA11-2CB63C56A52D}" destId="{311B26C8-22B1-4363-B621-DD56FB7418C8}" srcOrd="0" destOrd="0" presId="urn:microsoft.com/office/officeart/2018/5/layout/IconLeafLabelList"/>
    <dgm:cxn modelId="{044EA9E0-B51B-492A-BE32-015CEAD0BAC9}" type="presParOf" srcId="{311B26C8-22B1-4363-B621-DD56FB7418C8}" destId="{A201D7A7-914C-4D24-8B82-EE40155AB0BE}" srcOrd="0" destOrd="0" presId="urn:microsoft.com/office/officeart/2018/5/layout/IconLeafLabelList"/>
    <dgm:cxn modelId="{08373EC6-14CB-429D-9495-F32683B931D7}" type="presParOf" srcId="{311B26C8-22B1-4363-B621-DD56FB7418C8}" destId="{8FA2F131-CD01-4CBD-B7A5-1B9B5E7F0402}" srcOrd="1" destOrd="0" presId="urn:microsoft.com/office/officeart/2018/5/layout/IconLeafLabelList"/>
    <dgm:cxn modelId="{9AB500F0-62A2-4E73-B4F4-5056804C8D6A}" type="presParOf" srcId="{311B26C8-22B1-4363-B621-DD56FB7418C8}" destId="{F755F00C-B2DB-4097-B4BC-8F1BACC938B7}" srcOrd="2" destOrd="0" presId="urn:microsoft.com/office/officeart/2018/5/layout/IconLeafLabelList"/>
    <dgm:cxn modelId="{676606A7-6564-4CEB-ACE0-4FF9A3A04E67}" type="presParOf" srcId="{311B26C8-22B1-4363-B621-DD56FB7418C8}" destId="{08F4E96D-0DB6-4476-8C51-7CC7EC2F227B}" srcOrd="3" destOrd="0" presId="urn:microsoft.com/office/officeart/2018/5/layout/IconLeafLabelList"/>
    <dgm:cxn modelId="{EAE0F94A-A454-4049-84F7-9EC90E847A03}" type="presParOf" srcId="{B6056BFB-47D7-4C5F-BA11-2CB63C56A52D}" destId="{5AB3C10D-885E-4522-AB39-7ED4318D191A}" srcOrd="1" destOrd="0" presId="urn:microsoft.com/office/officeart/2018/5/layout/IconLeafLabelList"/>
    <dgm:cxn modelId="{B0B5B21A-5ADD-4500-9A67-9B26AF543EBA}" type="presParOf" srcId="{B6056BFB-47D7-4C5F-BA11-2CB63C56A52D}" destId="{2F278BF9-E1B2-4A1C-B065-C19A7B904219}" srcOrd="2" destOrd="0" presId="urn:microsoft.com/office/officeart/2018/5/layout/IconLeafLabelList"/>
    <dgm:cxn modelId="{11FEAF2C-54F7-4E9C-A1D6-5FA0BF7F3665}" type="presParOf" srcId="{2F278BF9-E1B2-4A1C-B065-C19A7B904219}" destId="{543C18BC-1989-44B2-9862-C670C61D3452}" srcOrd="0" destOrd="0" presId="urn:microsoft.com/office/officeart/2018/5/layout/IconLeafLabelList"/>
    <dgm:cxn modelId="{92C17ECB-A80D-4A0E-95CF-40A53D32275F}" type="presParOf" srcId="{2F278BF9-E1B2-4A1C-B065-C19A7B904219}" destId="{E94F35BC-9C76-400A-BBCA-0032259E2E5A}" srcOrd="1" destOrd="0" presId="urn:microsoft.com/office/officeart/2018/5/layout/IconLeafLabelList"/>
    <dgm:cxn modelId="{54E5AE33-4BE6-44E7-871B-1103A0BA7A56}" type="presParOf" srcId="{2F278BF9-E1B2-4A1C-B065-C19A7B904219}" destId="{503A6D04-9ADD-43CC-9847-497CD48F2D11}" srcOrd="2" destOrd="0" presId="urn:microsoft.com/office/officeart/2018/5/layout/IconLeafLabelList"/>
    <dgm:cxn modelId="{3575FCA0-4FCE-460A-8D84-2C767D311A20}" type="presParOf" srcId="{2F278BF9-E1B2-4A1C-B065-C19A7B904219}" destId="{20363298-B2A6-463D-A7BE-F9F67404E389}" srcOrd="3" destOrd="0" presId="urn:microsoft.com/office/officeart/2018/5/layout/IconLeafLabelList"/>
    <dgm:cxn modelId="{4FD22448-C17B-4C43-BAB3-A0B7AA9BCE0D}" type="presParOf" srcId="{B6056BFB-47D7-4C5F-BA11-2CB63C56A52D}" destId="{A47947BB-708D-4F7E-B072-3C2E42B34B24}" srcOrd="3" destOrd="0" presId="urn:microsoft.com/office/officeart/2018/5/layout/IconLeafLabelList"/>
    <dgm:cxn modelId="{75E30F4F-0E76-457B-9D4F-CDE27C2F7F77}" type="presParOf" srcId="{B6056BFB-47D7-4C5F-BA11-2CB63C56A52D}" destId="{BDCD0AC9-D564-4025-AD8A-36664A6CBE31}" srcOrd="4" destOrd="0" presId="urn:microsoft.com/office/officeart/2018/5/layout/IconLeafLabelList"/>
    <dgm:cxn modelId="{C6A367E7-6A7C-42CB-94E4-8EA78AEF87BF}" type="presParOf" srcId="{BDCD0AC9-D564-4025-AD8A-36664A6CBE31}" destId="{5BDDFF18-9AEC-4E5E-B9AA-33D86F01A63E}" srcOrd="0" destOrd="0" presId="urn:microsoft.com/office/officeart/2018/5/layout/IconLeafLabelList"/>
    <dgm:cxn modelId="{B180CBEB-FA9F-4E52-8CA3-A65CB80BB91B}" type="presParOf" srcId="{BDCD0AC9-D564-4025-AD8A-36664A6CBE31}" destId="{F09AEBFF-D2D3-4FFF-AD65-C3CEAEEB10F2}" srcOrd="1" destOrd="0" presId="urn:microsoft.com/office/officeart/2018/5/layout/IconLeafLabelList"/>
    <dgm:cxn modelId="{170B020E-1E19-4EB4-A72C-4FCF01A7DD7E}" type="presParOf" srcId="{BDCD0AC9-D564-4025-AD8A-36664A6CBE31}" destId="{F2EBFBCF-0520-415A-A886-3C4F90D208EF}" srcOrd="2" destOrd="0" presId="urn:microsoft.com/office/officeart/2018/5/layout/IconLeafLabelList"/>
    <dgm:cxn modelId="{CADD8F7D-722C-42A0-AF21-39A3559F8D7B}" type="presParOf" srcId="{BDCD0AC9-D564-4025-AD8A-36664A6CBE31}" destId="{AB9CAFAA-6939-48A6-A89B-19D1A94B9EA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D7A7-914C-4D24-8B82-EE40155AB0BE}">
      <dsp:nvSpPr>
        <dsp:cNvPr id="0" name=""/>
        <dsp:cNvSpPr/>
      </dsp:nvSpPr>
      <dsp:spPr>
        <a:xfrm>
          <a:off x="616949" y="34053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Lorem ipsum dolor sit amet.</a:t>
          </a:r>
        </a:p>
      </dsp:txBody>
      <dsp:txXfrm>
        <a:off x="35606" y="2725540"/>
        <a:ext cx="2981250" cy="720000"/>
      </dsp:txXfrm>
    </dsp:sp>
    <dsp:sp modelId="{543C18BC-1989-44B2-9862-C670C61D3452}">
      <dsp:nvSpPr>
        <dsp:cNvPr id="0" name=""/>
        <dsp:cNvSpPr/>
      </dsp:nvSpPr>
      <dsp:spPr>
        <a:xfrm>
          <a:off x="4089748" y="849501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35BC-9C76-400A-BBCA-0032259E2E5A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63298-B2A6-463D-A7BE-F9F67404E389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Lorem ipsum dolor sit amet</a:t>
          </a:r>
        </a:p>
      </dsp:txBody>
      <dsp:txXfrm>
        <a:off x="3538574" y="2725540"/>
        <a:ext cx="2981250" cy="720000"/>
      </dsp:txXfrm>
    </dsp:sp>
    <dsp:sp modelId="{5BDDFF18-9AEC-4E5E-B9AA-33D86F01A63E}">
      <dsp:nvSpPr>
        <dsp:cNvPr id="0" name=""/>
        <dsp:cNvSpPr/>
      </dsp:nvSpPr>
      <dsp:spPr>
        <a:xfrm>
          <a:off x="7622887" y="340539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AEBFF-D2D3-4FFF-AD65-C3CEAEEB10F2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AFAA-6939-48A6-A89B-19D1A94B9EA1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Lorem Ipsum Dolor Sit Amet</a:t>
          </a:r>
        </a:p>
      </dsp:txBody>
      <dsp:txXfrm>
        <a:off x="7041543" y="2725540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7/26/2025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1904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7/26/2025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7/26/2025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1764745"/>
          </a:xfrm>
        </p:spPr>
        <p:txBody>
          <a:bodyPr>
            <a:normAutofit/>
          </a:bodyPr>
          <a:lstStyle/>
          <a:p>
            <a:r>
              <a:rPr lang="en-US" sz="6800" u="sng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Walmart Sales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304581"/>
            <a:ext cx="8652788" cy="862641"/>
          </a:xfrm>
        </p:spPr>
        <p:txBody>
          <a:bodyPr>
            <a:normAutofit fontScale="85000" lnSpcReduction="1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Ajay Thakur (1</a:t>
            </a:r>
            <a:r>
              <a:rPr lang="en-US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May Batch)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Video Link:</a:t>
            </a: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Link: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14B18-70B6-A20B-7415-A11177ADC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83079"/>
            <a:ext cx="10058400" cy="664234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Monthly Sales Distribution by Gender</a:t>
            </a:r>
            <a:endParaRPr lang="en-IN" sz="2400" dirty="0">
              <a:latin typeface="Segoe UI Variable Display Semil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B55B99-3F7C-2BBB-024C-B1FFA20AE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20" y="1229736"/>
            <a:ext cx="11165560" cy="506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788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4DD4-78E1-4E31-11C1-365BA5E75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47884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Best Product Line by Customer Type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35CD8-47EC-3E70-F199-07A4DB29D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762" y="1441432"/>
            <a:ext cx="5434879" cy="4709202"/>
          </a:xfrm>
        </p:spPr>
        <p:txBody>
          <a:bodyPr>
            <a:normAutofit/>
          </a:bodyPr>
          <a:lstStyle/>
          <a:p>
            <a:pPr algn="ctr"/>
            <a:r>
              <a:rPr lang="en-US" sz="1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</a:t>
            </a: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prefer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Food and Beverages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(94 purchases).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Normal customers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equally prefer: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Electronic Accessories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(92 purchases)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Fashion Accessories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(92 purchases)</a:t>
            </a:r>
          </a:p>
          <a:p>
            <a:pPr lvl="1"/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IN" sz="1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Promote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Food &amp; Beverages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deals to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via loyalty rewards or exclusive offers..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Target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Normal customers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 bundled deals or discounts on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Electronic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Fashion Accessories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boost engagement.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6031B81-BFEC-F8DA-E2E6-4E8387E2A16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6359" y="1121434"/>
            <a:ext cx="5331361" cy="4813540"/>
          </a:xfrm>
        </p:spPr>
      </p:pic>
    </p:spTree>
    <p:extLst>
      <p:ext uri="{BB962C8B-B14F-4D97-AF65-F5344CB8AC3E}">
        <p14:creationId xmlns:p14="http://schemas.microsoft.com/office/powerpoint/2010/main" val="2345037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14B18-70B6-A20B-7415-A11177ADC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83079"/>
            <a:ext cx="10058400" cy="664234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 Line by Customer Type</a:t>
            </a:r>
            <a:endParaRPr lang="en-IN" sz="2400" dirty="0">
              <a:latin typeface="Segoe UI Variable Display Semil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8A2040-1AA4-590D-E9F9-C26CB6ACE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21" y="1147313"/>
            <a:ext cx="11240219" cy="519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214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4DD4-78E1-4E31-11C1-365BA5E75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478840"/>
          </a:xfrm>
        </p:spPr>
        <p:txBody>
          <a:bodyPr>
            <a:normAutofit/>
          </a:bodyPr>
          <a:lstStyle/>
          <a:p>
            <a:pPr algn="ctr"/>
            <a:r>
              <a:rPr lang="en-IN" sz="2400" dirty="0">
                <a:latin typeface="Segoe UI Variable Display Semil" pitchFamily="2" charset="0"/>
              </a:rPr>
              <a:t>Identifying Repeat Customers</a:t>
            </a:r>
            <a:endParaRPr lang="en-IN" sz="2400" dirty="0">
              <a:latin typeface="Segoe UI Variable Display Semil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35CD8-47EC-3E70-F199-07A4DB29D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762" y="1441432"/>
            <a:ext cx="5434879" cy="4709202"/>
          </a:xfrm>
        </p:spPr>
        <p:txBody>
          <a:bodyPr>
            <a:normAutofit/>
          </a:bodyPr>
          <a:lstStyle/>
          <a:p>
            <a:pPr algn="ctr"/>
            <a:r>
              <a:rPr lang="en-US" sz="1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</a:t>
            </a: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IN" sz="1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68C4418-9FB5-2C7C-0856-8288E9891C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6359" y="1441432"/>
            <a:ext cx="5219218" cy="4493542"/>
          </a:xfrm>
        </p:spPr>
      </p:pic>
    </p:spTree>
    <p:extLst>
      <p:ext uri="{BB962C8B-B14F-4D97-AF65-F5344CB8AC3E}">
        <p14:creationId xmlns:p14="http://schemas.microsoft.com/office/powerpoint/2010/main" val="1522781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14B18-70B6-A20B-7415-A11177ADC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5"/>
            <a:ext cx="10058400" cy="789390"/>
          </a:xfrm>
        </p:spPr>
        <p:txBody>
          <a:bodyPr>
            <a:normAutofit/>
          </a:bodyPr>
          <a:lstStyle/>
          <a:p>
            <a:pPr algn="ctr"/>
            <a:r>
              <a:rPr lang="en-IN" sz="2400" dirty="0">
                <a:latin typeface="Segoe UI Variable Display Semil" pitchFamily="2" charset="0"/>
              </a:rPr>
              <a:t>Repeated Customers in 30 Days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24C1C0-CC17-C621-4550-8EBE97AC0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14" y="1431984"/>
            <a:ext cx="11386869" cy="521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360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4DD4-78E1-4E31-11C1-365BA5E75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47884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Segoe UI Variable Display Semil" pitchFamily="2" charset="0"/>
              </a:rPr>
              <a:t>Finding Top 5 Customers by Sales Volume</a:t>
            </a:r>
            <a:endParaRPr lang="en-IN" sz="2400" dirty="0">
              <a:latin typeface="Segoe UI Variable Display Semil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35CD8-47EC-3E70-F199-07A4DB29D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762" y="1441432"/>
            <a:ext cx="5434879" cy="4709202"/>
          </a:xfrm>
        </p:spPr>
        <p:txBody>
          <a:bodyPr>
            <a:normAutofit/>
          </a:bodyPr>
          <a:lstStyle/>
          <a:p>
            <a:pPr algn="ctr"/>
            <a:r>
              <a:rPr lang="en-US" sz="1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</a:t>
            </a:r>
          </a:p>
          <a:p>
            <a:r>
              <a:rPr lang="en-US" sz="1400" dirty="0"/>
              <a:t>Top 5 high-spending customers identified.</a:t>
            </a:r>
            <a:endParaRPr lang="en-US" sz="1400" b="1" dirty="0"/>
          </a:p>
          <a:p>
            <a:r>
              <a:rPr lang="en-US" sz="1400" b="1" dirty="0"/>
              <a:t>Customer ID 8</a:t>
            </a:r>
            <a:r>
              <a:rPr lang="en-US" sz="1400" dirty="0"/>
              <a:t> is the highest spender with </a:t>
            </a:r>
            <a:r>
              <a:rPr lang="en-US" sz="1400" b="1" dirty="0"/>
              <a:t>₹26,634</a:t>
            </a:r>
            <a:r>
              <a:rPr lang="en-US" sz="1400" dirty="0"/>
              <a:t> in total revenue.</a:t>
            </a:r>
          </a:p>
          <a:p>
            <a:r>
              <a:rPr lang="en-US" sz="1400" dirty="0"/>
              <a:t>All top 5 customers spent </a:t>
            </a:r>
            <a:r>
              <a:rPr lang="en-US" sz="1400" b="1" dirty="0"/>
              <a:t>above ₹22,600</a:t>
            </a:r>
            <a:r>
              <a:rPr lang="en-US" sz="1400" dirty="0"/>
              <a:t>, indicating strong loyalty and purchasing power.</a:t>
            </a:r>
            <a:endParaRPr lang="en-US" sz="1400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IN" sz="1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</a:t>
            </a:r>
          </a:p>
          <a:p>
            <a:r>
              <a:rPr lang="en-US" sz="1400" b="1" dirty="0"/>
              <a:t>Rewarding these top 5 customers</a:t>
            </a:r>
            <a:r>
              <a:rPr lang="en-US" sz="1400" dirty="0"/>
              <a:t> may includes like vouchers, cashback, or premium memberships.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1BB5CFD-901A-5A2F-43CF-605F21884D5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55608" y="1441432"/>
            <a:ext cx="5201728" cy="4269255"/>
          </a:xfrm>
        </p:spPr>
      </p:pic>
    </p:spTree>
    <p:extLst>
      <p:ext uri="{BB962C8B-B14F-4D97-AF65-F5344CB8AC3E}">
        <p14:creationId xmlns:p14="http://schemas.microsoft.com/office/powerpoint/2010/main" val="3548324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4DD4-78E1-4E31-11C1-365BA5E75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47884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Segoe UI Variable Display Semil" pitchFamily="2" charset="0"/>
              </a:rPr>
              <a:t>Analyzing Sales Trends by Day of the Week </a:t>
            </a:r>
            <a:endParaRPr lang="en-IN" sz="2400" dirty="0">
              <a:latin typeface="Segoe UI Variable Display Semil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35CD8-47EC-3E70-F199-07A4DB29D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762" y="1441432"/>
            <a:ext cx="5434879" cy="4709202"/>
          </a:xfrm>
        </p:spPr>
        <p:txBody>
          <a:bodyPr>
            <a:normAutofit/>
          </a:bodyPr>
          <a:lstStyle/>
          <a:p>
            <a:pPr algn="ctr"/>
            <a:r>
              <a:rPr lang="en-US" sz="1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</a:t>
            </a:r>
          </a:p>
          <a:p>
            <a:r>
              <a:rPr lang="en-US" sz="1400" b="1" dirty="0"/>
              <a:t>Saturday</a:t>
            </a:r>
            <a:r>
              <a:rPr lang="en-US" sz="1400" dirty="0"/>
              <a:t> generates the </a:t>
            </a:r>
            <a:r>
              <a:rPr lang="en-US" sz="1400" b="1" dirty="0"/>
              <a:t>highest sales</a:t>
            </a:r>
            <a:r>
              <a:rPr lang="en-US" sz="1400" dirty="0"/>
              <a:t> (₹56,121). Dip again on </a:t>
            </a:r>
            <a:r>
              <a:rPr lang="en-US" sz="1400" b="1" dirty="0"/>
              <a:t>Sunday</a:t>
            </a:r>
            <a:r>
              <a:rPr lang="en-US" sz="1400" dirty="0"/>
              <a:t>(₹ 44458)</a:t>
            </a:r>
          </a:p>
          <a:p>
            <a:r>
              <a:rPr lang="en-US" sz="1400" b="1" dirty="0"/>
              <a:t>Monday</a:t>
            </a:r>
            <a:r>
              <a:rPr lang="en-US" sz="1400" dirty="0"/>
              <a:t> has the </a:t>
            </a:r>
            <a:r>
              <a:rPr lang="en-US" sz="1400" b="1" dirty="0"/>
              <a:t>lowest sales</a:t>
            </a:r>
            <a:r>
              <a:rPr lang="en-US" sz="1400" dirty="0"/>
              <a:t> (₹37,899). </a:t>
            </a:r>
          </a:p>
          <a:p>
            <a:r>
              <a:rPr lang="en-US" sz="1400" dirty="0"/>
              <a:t>Overall, </a:t>
            </a:r>
            <a:r>
              <a:rPr lang="en-US" sz="1400" b="1" dirty="0"/>
              <a:t>weekends and early weekdays</a:t>
            </a:r>
            <a:r>
              <a:rPr lang="en-US" sz="1400" dirty="0"/>
              <a:t> perform better than mid-week.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IN" sz="1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</a:t>
            </a:r>
          </a:p>
          <a:p>
            <a:r>
              <a:rPr lang="en-US" sz="1400" dirty="0"/>
              <a:t>Run </a:t>
            </a:r>
            <a:r>
              <a:rPr lang="en-US" sz="1400" b="1" dirty="0"/>
              <a:t>promotional campaigns or product launches</a:t>
            </a:r>
            <a:r>
              <a:rPr lang="en-US" sz="1400" dirty="0"/>
              <a:t> on </a:t>
            </a:r>
            <a:r>
              <a:rPr lang="en-US" sz="1400" b="1" dirty="0"/>
              <a:t>Saturdays</a:t>
            </a:r>
            <a:r>
              <a:rPr lang="en-US" sz="1400" dirty="0"/>
              <a:t> to maximize revenue.</a:t>
            </a:r>
          </a:p>
          <a:p>
            <a:r>
              <a:rPr lang="en-US" sz="1400" dirty="0"/>
              <a:t>Consider offering </a:t>
            </a:r>
            <a:r>
              <a:rPr lang="en-US" sz="1400" b="1" dirty="0"/>
              <a:t>special deals or discounts on Mondays </a:t>
            </a:r>
            <a:r>
              <a:rPr lang="en-US" sz="1400" dirty="0"/>
              <a:t>and</a:t>
            </a:r>
            <a:r>
              <a:rPr lang="en-US" sz="1400" b="1" dirty="0"/>
              <a:t> </a:t>
            </a:r>
            <a:r>
              <a:rPr lang="en-US" sz="1400" dirty="0"/>
              <a:t>Midweek</a:t>
            </a:r>
            <a:r>
              <a:rPr lang="en-US" sz="1400" b="1" dirty="0"/>
              <a:t> Wednesday-Friday</a:t>
            </a:r>
            <a:r>
              <a:rPr lang="en-US" sz="1400" dirty="0"/>
              <a:t> to boost slow sales.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98A2DB9-157D-8CBF-8310-7ACABCF74BF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6982" y="1441431"/>
            <a:ext cx="5287992" cy="4286509"/>
          </a:xfrm>
        </p:spPr>
      </p:pic>
    </p:spTree>
    <p:extLst>
      <p:ext uri="{BB962C8B-B14F-4D97-AF65-F5344CB8AC3E}">
        <p14:creationId xmlns:p14="http://schemas.microsoft.com/office/powerpoint/2010/main" val="4131647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14B18-70B6-A20B-7415-A11177ADC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89391"/>
          </a:xfrm>
        </p:spPr>
        <p:txBody>
          <a:bodyPr>
            <a:normAutofit/>
          </a:bodyPr>
          <a:lstStyle/>
          <a:p>
            <a:pPr algn="ctr"/>
            <a:r>
              <a:rPr lang="en-IN" sz="2400" dirty="0">
                <a:latin typeface="Segoe UI Variable Display Semil" pitchFamily="2" charset="0"/>
              </a:rPr>
              <a:t>Total Revenue in Week Days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26691B-D918-D1BB-1EE3-3A41DA814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58" y="1431985"/>
            <a:ext cx="9903125" cy="499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65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TOOLS USED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2263145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92257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4DD4-78E1-4E31-11C1-365BA5E75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47884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Segoe UI Variable Display Semil" pitchFamily="2" charset="0"/>
              </a:rPr>
              <a:t>Identifying the Top Branch by Sales Growth Rate</a:t>
            </a:r>
            <a:endParaRPr lang="en-IN" sz="2400" dirty="0">
              <a:latin typeface="Segoe UI Variable Display Semil" pitchFamily="2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D7CDDD-1878-495B-B8C3-21193563D6A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3340" y="1708030"/>
            <a:ext cx="5656690" cy="4507376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35CD8-47EC-3E70-F199-07A4DB29D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0" y="1708030"/>
            <a:ext cx="4959614" cy="4144130"/>
          </a:xfrm>
        </p:spPr>
        <p:txBody>
          <a:bodyPr>
            <a:normAutofit/>
          </a:bodyPr>
          <a:lstStyle/>
          <a:p>
            <a:pPr algn="ctr"/>
            <a:r>
              <a:rPr lang="en-US" sz="1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</a:t>
            </a: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Branch A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the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only one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showing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positive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average sales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growth of +1.66%</a:t>
            </a: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Branch C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shows a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decline of -2.80%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indicating unstable or falling sales despite being centrally positioned alphabetically</a:t>
            </a: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Branch B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has the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worst performance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-3.45%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average growth, suggesting a strong need for intervention.</a:t>
            </a:r>
          </a:p>
          <a:p>
            <a:pPr algn="ctr"/>
            <a:r>
              <a:rPr lang="en-IN" sz="1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</a:t>
            </a: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Analyze strategies used in Branch A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(promotions, local demand, staff efficiency) and consider replicating them in Branches B and C for better output.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targeted marketing campaigns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seasonal offers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underperforming branches to boost engagement and revenue.</a:t>
            </a:r>
            <a:endParaRPr lang="en-IN" sz="1400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442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4DD4-78E1-4E31-11C1-365BA5E75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478840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Segoe UI Variable Display Semil" pitchFamily="2" charset="0"/>
              </a:rPr>
              <a:t>Finding the Most Profitable Product Line for Each Branch</a:t>
            </a:r>
            <a:endParaRPr lang="en-IN" sz="2800" dirty="0">
              <a:latin typeface="Segoe UI Variable Display Semil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35CD8-47EC-3E70-F199-07A4DB29D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762" y="1441431"/>
            <a:ext cx="5434879" cy="4855851"/>
          </a:xfrm>
        </p:spPr>
        <p:txBody>
          <a:bodyPr>
            <a:normAutofit/>
          </a:bodyPr>
          <a:lstStyle/>
          <a:p>
            <a:pPr algn="ctr"/>
            <a:r>
              <a:rPr lang="en-US" sz="1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profit margin for all branches and all product lines is exactly same as 4.76%.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because in the dataset,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Gross Income is fixed at 5% of Totals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Same as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TAX 5%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which means with formula : </a:t>
            </a:r>
          </a:p>
          <a:p>
            <a:pPr marL="0" indent="0">
              <a:buNone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Gross Income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⇒ (Gross Income/total revenue) * 100⇒ Profit Margin gives≈ 5%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However,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gross income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varies across branches and product lines: </a:t>
            </a:r>
          </a:p>
          <a:p>
            <a:pPr marL="0" indent="0">
              <a:buNone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Food and Beverage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Branch C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generated the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highest gross income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(1132), followed by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Home and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LifeStyle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Fashion accessories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other branches.</a:t>
            </a:r>
          </a:p>
          <a:p>
            <a:pPr algn="ctr"/>
            <a:r>
              <a:rPr lang="en-IN" sz="1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Focus on product lines like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Food and Beverage, Home and Lifestyle, and Fashion Accessories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which bring the highest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gross income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..</a:t>
            </a: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Promote best-performing categories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based on gross income instead of margin.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A59B3977-2B49-53B1-F86A-28A60EC697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98740" y="1441431"/>
            <a:ext cx="5063705" cy="4773975"/>
          </a:xfrm>
        </p:spPr>
      </p:pic>
    </p:spTree>
    <p:extLst>
      <p:ext uri="{BB962C8B-B14F-4D97-AF65-F5344CB8AC3E}">
        <p14:creationId xmlns:p14="http://schemas.microsoft.com/office/powerpoint/2010/main" val="1514956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4DD4-78E1-4E31-11C1-365BA5E75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47884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Segoe UI Variable Display Semil" pitchFamily="2" charset="0"/>
              </a:rPr>
              <a:t>Analyzing Customer Segmentation Based on Spending</a:t>
            </a:r>
            <a:endParaRPr lang="en-IN" sz="2400" dirty="0">
              <a:latin typeface="Segoe UI Variable Display Semil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35CD8-47EC-3E70-F199-07A4DB29D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762" y="1441432"/>
            <a:ext cx="5434879" cy="4709202"/>
          </a:xfrm>
        </p:spPr>
        <p:txBody>
          <a:bodyPr>
            <a:normAutofit/>
          </a:bodyPr>
          <a:lstStyle/>
          <a:p>
            <a:pPr algn="ctr"/>
            <a:r>
              <a:rPr lang="en-US" sz="13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</a:t>
            </a:r>
          </a:p>
          <a:p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Customers have been classified into </a:t>
            </a:r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Medium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spending segments using total purchase value </a:t>
            </a:r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High Spenders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Customers with spending above 105%.</a:t>
            </a:r>
          </a:p>
          <a:p>
            <a:pPr marL="0" indent="0">
              <a:buNone/>
            </a:pPr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Medium Spenders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Customers between average (95% - 105%).</a:t>
            </a:r>
          </a:p>
          <a:p>
            <a:pPr marL="0" indent="0">
              <a:buNone/>
            </a:pPr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Low Spenders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Significantly below average ( under 95%).</a:t>
            </a:r>
            <a:endParaRPr lang="en-US" sz="13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customers fall under </a:t>
            </a:r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Medium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segments, while few are </a:t>
            </a:r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spenders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—Contribute a </a:t>
            </a:r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significant share of total revenue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exceeding ₹23,000+ (Customer ID 8 ,3 and 2 with highest ).</a:t>
            </a:r>
            <a:endParaRPr lang="en-US" sz="13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IN" sz="13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</a:t>
            </a:r>
          </a:p>
          <a:p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Customers with </a:t>
            </a:r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spends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—Retain them through </a:t>
            </a:r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loyalty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rewards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exclusive offers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early sale access 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boost long-term engagement.</a:t>
            </a:r>
          </a:p>
          <a:p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Medium Spenders (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Potential high spenders</a:t>
            </a:r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Offer them </a:t>
            </a:r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tier-up discounts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cashback on larger orders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motivate higher purchases.</a:t>
            </a:r>
          </a:p>
          <a:p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 Spenders 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Sending targeted </a:t>
            </a:r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engagement emails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reminders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or </a:t>
            </a:r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low-budget bundle deals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bring them back into the buying cycle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923C5F8D-3AB9-5B06-951B-EC2555D19A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6360" y="1441431"/>
            <a:ext cx="5144516" cy="4709202"/>
          </a:xfrm>
        </p:spPr>
      </p:pic>
    </p:spTree>
    <p:extLst>
      <p:ext uri="{BB962C8B-B14F-4D97-AF65-F5344CB8AC3E}">
        <p14:creationId xmlns:p14="http://schemas.microsoft.com/office/powerpoint/2010/main" val="3947622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4DD4-78E1-4E31-11C1-365BA5E75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70936"/>
            <a:ext cx="10058400" cy="47097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Segoe UI Variable Display Semil" pitchFamily="2" charset="0"/>
              </a:rPr>
              <a:t>Detecting Anomalies in Sales Transactions</a:t>
            </a:r>
            <a:endParaRPr lang="en-IN" sz="2400" dirty="0">
              <a:latin typeface="Segoe UI Variable Display Semil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35CD8-47EC-3E70-F199-07A4DB29D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762" y="1441432"/>
            <a:ext cx="5434879" cy="4709202"/>
          </a:xfrm>
        </p:spPr>
        <p:txBody>
          <a:bodyPr>
            <a:normAutofit/>
          </a:bodyPr>
          <a:lstStyle/>
          <a:p>
            <a:pPr algn="ctr"/>
            <a:r>
              <a:rPr lang="en-US" sz="13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 transactions in the “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Sports and travel and”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“Fashion accessories "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product line show extremely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 (₹10)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as (₹1000+)</a:t>
            </a: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Normal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Anomalies lies under range between 200 to 400 (Average of Total spend)</a:t>
            </a:r>
            <a:endParaRPr lang="en-US" sz="1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Customers like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Spenders,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possibly indicating bulk purchases or loyal, high-value buyers.</a:t>
            </a:r>
          </a:p>
          <a:p>
            <a:pPr algn="ctr"/>
            <a:r>
              <a:rPr lang="en-IN" sz="13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Offer loyalty programs or premium services to customers with consistently high spends to retain them.</a:t>
            </a:r>
            <a:endParaRPr lang="en-US" sz="1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 offers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customers with lower-than-average purchases to boost their spend, potentially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shifting them into the normal or high-spend segment</a:t>
            </a:r>
            <a:endParaRPr lang="en-US" sz="13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80A7529-9661-82E5-1E7C-5133BACE69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07531" y="841906"/>
            <a:ext cx="5334743" cy="313672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07603D-DC7A-258C-AC0B-2C12D1913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31" y="4061240"/>
            <a:ext cx="2610214" cy="20893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DAB8A0-9534-E782-B43C-84809D9CA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2061" y="4070767"/>
            <a:ext cx="2610214" cy="20703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AA67BA-8769-F2F7-CE21-26A60618A79C}"/>
              </a:ext>
            </a:extLst>
          </p:cNvPr>
          <p:cNvSpPr txBox="1"/>
          <p:nvPr/>
        </p:nvSpPr>
        <p:spPr>
          <a:xfrm>
            <a:off x="507531" y="6150634"/>
            <a:ext cx="2610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>
                <a:latin typeface="Consolas" panose="020B0609020204030204" pitchFamily="49" charset="0"/>
              </a:rPr>
              <a:t>Descending order Result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2D8ABB-694B-65B3-A050-8BA81B378AD0}"/>
              </a:ext>
            </a:extLst>
          </p:cNvPr>
          <p:cNvSpPr txBox="1"/>
          <p:nvPr/>
        </p:nvSpPr>
        <p:spPr>
          <a:xfrm>
            <a:off x="3232060" y="6150634"/>
            <a:ext cx="2610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>
                <a:latin typeface="Consolas" panose="020B0609020204030204" pitchFamily="49" charset="0"/>
              </a:rPr>
              <a:t>Ascending order Result</a:t>
            </a:r>
          </a:p>
        </p:txBody>
      </p:sp>
    </p:spTree>
    <p:extLst>
      <p:ext uri="{BB962C8B-B14F-4D97-AF65-F5344CB8AC3E}">
        <p14:creationId xmlns:p14="http://schemas.microsoft.com/office/powerpoint/2010/main" val="671141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4DD4-78E1-4E31-11C1-365BA5E75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47884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Segoe UI Variable Display Semil" pitchFamily="2" charset="0"/>
              </a:rPr>
              <a:t>Analyzing Customer Segmentation Based on Spending</a:t>
            </a:r>
            <a:endParaRPr lang="en-IN" sz="2400" dirty="0">
              <a:latin typeface="Segoe UI Variable Display Semil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35CD8-47EC-3E70-F199-07A4DB29D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762" y="1441432"/>
            <a:ext cx="5434879" cy="4709202"/>
          </a:xfrm>
        </p:spPr>
        <p:txBody>
          <a:bodyPr>
            <a:normAutofit/>
          </a:bodyPr>
          <a:lstStyle/>
          <a:p>
            <a:pPr algn="ctr"/>
            <a:r>
              <a:rPr lang="en-US" sz="1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</a:t>
            </a: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Yangon &amp; Mandalay: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Most preferred payment method is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Ewallet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126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113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purchases respectively.</a:t>
            </a: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Naypyitaw: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Prefers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Cash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most with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124 purchases via cash.</a:t>
            </a:r>
          </a:p>
          <a:p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IN" sz="1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</a:t>
            </a:r>
          </a:p>
          <a:p>
            <a:r>
              <a:rPr lang="en-US" sz="1400" b="1" dirty="0"/>
              <a:t>Promote </a:t>
            </a:r>
            <a:r>
              <a:rPr lang="en-US" sz="1400" b="1" dirty="0" err="1"/>
              <a:t>Ewallet</a:t>
            </a:r>
            <a:r>
              <a:rPr lang="en-US" sz="1400" b="1" dirty="0"/>
              <a:t> offers</a:t>
            </a:r>
            <a:r>
              <a:rPr lang="en-US" sz="1400" dirty="0"/>
              <a:t> in </a:t>
            </a:r>
            <a:r>
              <a:rPr lang="en-US" sz="1400" b="1" dirty="0"/>
              <a:t>Yangon</a:t>
            </a:r>
            <a:r>
              <a:rPr lang="en-US" sz="1400" dirty="0"/>
              <a:t> and </a:t>
            </a:r>
            <a:r>
              <a:rPr lang="en-US" sz="1400" b="1" dirty="0"/>
              <a:t>Mandalay</a:t>
            </a:r>
            <a:r>
              <a:rPr lang="en-US" sz="1400" dirty="0"/>
              <a:t>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/>
              <a:t>Run cash-based promotions</a:t>
            </a:r>
            <a:r>
              <a:rPr lang="en-US" sz="1400" dirty="0"/>
              <a:t> in </a:t>
            </a:r>
            <a:r>
              <a:rPr lang="en-US" sz="1400" b="1" dirty="0"/>
              <a:t>Naypyitaw</a:t>
            </a:r>
            <a:r>
              <a:rPr lang="en-US" sz="1400" dirty="0"/>
              <a:t>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053EEBA-DB5A-96D3-47B4-1C5AEEA2D44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50498" y="1441432"/>
            <a:ext cx="5270741" cy="4467661"/>
          </a:xfrm>
        </p:spPr>
      </p:pic>
    </p:spTree>
    <p:extLst>
      <p:ext uri="{BB962C8B-B14F-4D97-AF65-F5344CB8AC3E}">
        <p14:creationId xmlns:p14="http://schemas.microsoft.com/office/powerpoint/2010/main" val="3021938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14B18-70B6-A20B-7415-A11177ADC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83079"/>
            <a:ext cx="10058400" cy="664234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Segoe UI Variable Display Semil" pitchFamily="2" charset="0"/>
              </a:rPr>
              <a:t>Customer Segmentation Based on Spending</a:t>
            </a:r>
            <a:endParaRPr lang="en-IN" sz="2400" dirty="0">
              <a:latin typeface="Segoe UI Variable Display Semil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534E32-A496-D1CE-2277-8095FDD59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18" y="1147313"/>
            <a:ext cx="11202963" cy="526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779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4DD4-78E1-4E31-11C1-365BA5E75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47884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Monthly Sales Distribution by Gender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35CD8-47EC-3E70-F199-07A4DB29D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762" y="1441432"/>
            <a:ext cx="5434879" cy="4709202"/>
          </a:xfrm>
        </p:spPr>
        <p:txBody>
          <a:bodyPr>
            <a:normAutofit/>
          </a:bodyPr>
          <a:lstStyle/>
          <a:p>
            <a:pPr algn="ctr"/>
            <a:r>
              <a:rPr lang="en-US" sz="1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</a:t>
            </a:r>
          </a:p>
          <a:p>
            <a:r>
              <a:rPr lang="en-US" sz="1400" b="1" i="0" dirty="0">
                <a:effectLst/>
                <a:latin typeface="fkGroteskNeue"/>
              </a:rPr>
              <a:t>Female</a:t>
            </a:r>
            <a:r>
              <a:rPr lang="en-US" sz="1400" b="0" i="0" dirty="0">
                <a:effectLst/>
                <a:latin typeface="fkGroteskNeue"/>
              </a:rPr>
              <a:t> customers generated </a:t>
            </a:r>
            <a:r>
              <a:rPr lang="en-US" sz="1400" b="1" i="0" dirty="0">
                <a:effectLst/>
                <a:latin typeface="fkGroteskNeue"/>
              </a:rPr>
              <a:t>higher total sales</a:t>
            </a:r>
            <a:r>
              <a:rPr lang="en-US" sz="1400" b="0" i="0" dirty="0">
                <a:effectLst/>
                <a:latin typeface="fkGroteskNeue"/>
              </a:rPr>
              <a:t> across all months </a:t>
            </a:r>
            <a:r>
              <a:rPr lang="en-US" sz="1400" b="1" i="0" dirty="0">
                <a:effectLst/>
                <a:latin typeface="fkGroteskNeue"/>
              </a:rPr>
              <a:t>except March</a:t>
            </a:r>
          </a:p>
          <a:p>
            <a:r>
              <a:rPr lang="en-US" sz="1400" b="1" i="0" dirty="0">
                <a:effectLst/>
                <a:latin typeface="fkGroteskNeue"/>
              </a:rPr>
              <a:t>Male</a:t>
            </a:r>
            <a:r>
              <a:rPr lang="en-US" sz="1400" b="0" i="0" dirty="0">
                <a:effectLst/>
                <a:latin typeface="fkGroteskNeue"/>
              </a:rPr>
              <a:t> customers </a:t>
            </a:r>
            <a:r>
              <a:rPr lang="en-US" sz="1400" b="1" i="0" dirty="0">
                <a:effectLst/>
                <a:latin typeface="fkGroteskNeue"/>
              </a:rPr>
              <a:t>outspent</a:t>
            </a:r>
            <a:r>
              <a:rPr lang="en-US" sz="1400" b="0" i="0" dirty="0">
                <a:effectLst/>
                <a:latin typeface="fkGroteskNeue"/>
              </a:rPr>
              <a:t> </a:t>
            </a:r>
            <a:r>
              <a:rPr lang="en-US" sz="1400" b="1" i="0" dirty="0">
                <a:effectLst/>
                <a:latin typeface="fkGroteskNeue"/>
              </a:rPr>
              <a:t>female</a:t>
            </a:r>
            <a:r>
              <a:rPr lang="en-US" sz="1400" b="0" i="0" dirty="0">
                <a:effectLst/>
                <a:latin typeface="fkGroteskNeue"/>
              </a:rPr>
              <a:t> customers in </a:t>
            </a:r>
            <a:r>
              <a:rPr lang="en-US" sz="1400" b="1" i="0" dirty="0">
                <a:effectLst/>
                <a:latin typeface="fkGroteskNeue"/>
              </a:rPr>
              <a:t>March</a:t>
            </a:r>
            <a:r>
              <a:rPr lang="en-US" sz="1400" b="0" i="0" dirty="0">
                <a:effectLst/>
                <a:latin typeface="fkGroteskNeue"/>
              </a:rPr>
              <a:t>.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fkGroteskNeue"/>
              </a:rPr>
              <a:t>Male</a:t>
            </a:r>
            <a:r>
              <a:rPr lang="en-US" sz="1400" b="0" i="0" dirty="0">
                <a:effectLst/>
                <a:latin typeface="fkGroteskNeue"/>
              </a:rPr>
              <a:t> sales showed a notable </a:t>
            </a:r>
            <a:r>
              <a:rPr lang="en-US" sz="1400" b="1" i="0" dirty="0">
                <a:effectLst/>
                <a:latin typeface="fkGroteskNeue"/>
              </a:rPr>
              <a:t>recovery</a:t>
            </a:r>
            <a:r>
              <a:rPr lang="en-US" sz="1400" b="0" i="0" dirty="0">
                <a:effectLst/>
                <a:latin typeface="fkGroteskNeue"/>
              </a:rPr>
              <a:t> in </a:t>
            </a:r>
            <a:r>
              <a:rPr lang="en-US" sz="1400" b="1" i="0" dirty="0">
                <a:effectLst/>
                <a:latin typeface="fkGroteskNeue"/>
              </a:rPr>
              <a:t>March</a:t>
            </a:r>
            <a:r>
              <a:rPr lang="en-US" sz="1400" b="0" i="0" dirty="0">
                <a:effectLst/>
                <a:latin typeface="fkGroteskNeue"/>
              </a:rPr>
              <a:t> after </a:t>
            </a:r>
            <a:r>
              <a:rPr lang="en-US" sz="1400" i="0" dirty="0">
                <a:effectLst/>
                <a:latin typeface="fkGroteskNeue"/>
              </a:rPr>
              <a:t>a</a:t>
            </a:r>
            <a:r>
              <a:rPr lang="en-US" sz="1400" b="1" i="0" dirty="0">
                <a:effectLst/>
                <a:latin typeface="fkGroteskNeue"/>
              </a:rPr>
              <a:t> dip in February.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dirty="0"/>
              <a:t>February</a:t>
            </a:r>
            <a:r>
              <a:rPr lang="en-US" sz="1400" dirty="0"/>
              <a:t> Month with the </a:t>
            </a:r>
            <a:r>
              <a:rPr lang="en-US" sz="1400" b="1" dirty="0"/>
              <a:t>Largest Gender Gap </a:t>
            </a:r>
            <a:r>
              <a:rPr lang="en-US" sz="1400" dirty="0"/>
              <a:t>in </a:t>
            </a:r>
            <a:r>
              <a:rPr lang="en-US" sz="1400" b="1" dirty="0"/>
              <a:t>Sales</a:t>
            </a:r>
            <a:r>
              <a:rPr lang="en-US" sz="1400" dirty="0"/>
              <a:t> between Male and Female Customers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IN" sz="1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</a:t>
            </a:r>
          </a:p>
          <a:p>
            <a:r>
              <a:rPr lang="en-US" sz="1400" dirty="0"/>
              <a:t>Focus marketing campaigns more on </a:t>
            </a:r>
            <a:r>
              <a:rPr lang="en-US" sz="1400" b="1" dirty="0"/>
              <a:t>female customers</a:t>
            </a:r>
            <a:r>
              <a:rPr lang="en-US" sz="1400" dirty="0"/>
              <a:t>, especially in </a:t>
            </a:r>
            <a:r>
              <a:rPr lang="en-US" sz="1400" b="1" dirty="0"/>
              <a:t>February</a:t>
            </a:r>
            <a:r>
              <a:rPr lang="en-US" sz="1400" dirty="0"/>
              <a:t>.</a:t>
            </a:r>
            <a:r>
              <a:rPr lang="en-IN" sz="1400" dirty="0"/>
              <a:t>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i="0" dirty="0">
                <a:effectLst/>
                <a:latin typeface="fkGroteskNeue"/>
              </a:rPr>
              <a:t>Investigate</a:t>
            </a:r>
            <a:r>
              <a:rPr lang="en-US" sz="1400" b="0" i="0" dirty="0">
                <a:effectLst/>
                <a:latin typeface="fkGroteskNeue"/>
              </a:rPr>
              <a:t> underlying factors for male spending surge in </a:t>
            </a:r>
            <a:r>
              <a:rPr lang="en-US" sz="1400" b="1" i="0" dirty="0">
                <a:effectLst/>
                <a:latin typeface="fkGroteskNeue"/>
              </a:rPr>
              <a:t>March</a:t>
            </a:r>
            <a:r>
              <a:rPr lang="en-US" sz="1400" b="0" i="0" dirty="0">
                <a:effectLst/>
                <a:latin typeface="fkGroteskNeue"/>
              </a:rPr>
              <a:t> and consider applying </a:t>
            </a:r>
            <a:r>
              <a:rPr lang="en-US" sz="1400" b="1" i="0" dirty="0">
                <a:effectLst/>
                <a:latin typeface="fkGroteskNeue"/>
              </a:rPr>
              <a:t>relevant strategies to other months like February</a:t>
            </a:r>
            <a:r>
              <a:rPr lang="en-US" sz="1400" b="0" i="0" dirty="0">
                <a:effectLst/>
                <a:latin typeface="fkGroteskNeue"/>
              </a:rPr>
              <a:t>.</a:t>
            </a:r>
          </a:p>
          <a:p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3E8DAEB-41AB-76CB-9D9C-765056C2A56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90114" y="1441433"/>
            <a:ext cx="5167222" cy="4036342"/>
          </a:xfrm>
        </p:spPr>
      </p:pic>
    </p:spTree>
    <p:extLst>
      <p:ext uri="{BB962C8B-B14F-4D97-AF65-F5344CB8AC3E}">
        <p14:creationId xmlns:p14="http://schemas.microsoft.com/office/powerpoint/2010/main" val="3517239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ppt/theme/themeOverride2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{A7619EA9-5169-413E-9537-222DDEAAB073}tf11531919_win32</Template>
  <TotalTime>358</TotalTime>
  <Words>939</Words>
  <Application>Microsoft Office PowerPoint</Application>
  <PresentationFormat>Widescreen</PresentationFormat>
  <Paragraphs>101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Avenir Next LT Pro</vt:lpstr>
      <vt:lpstr>Avenir Next LT Pro Light</vt:lpstr>
      <vt:lpstr>Calibri</vt:lpstr>
      <vt:lpstr>Consolas</vt:lpstr>
      <vt:lpstr>fkGroteskNeue</vt:lpstr>
      <vt:lpstr>Garamond</vt:lpstr>
      <vt:lpstr>Microsoft Himalaya</vt:lpstr>
      <vt:lpstr>Segoe UI Variable Display Semil</vt:lpstr>
      <vt:lpstr>SavonVTI</vt:lpstr>
      <vt:lpstr>Walmart Sales analysis</vt:lpstr>
      <vt:lpstr>TOOLS USED</vt:lpstr>
      <vt:lpstr>Identifying the Top Branch by Sales Growth Rate</vt:lpstr>
      <vt:lpstr>Finding the Most Profitable Product Line for Each Branch</vt:lpstr>
      <vt:lpstr>Analyzing Customer Segmentation Based on Spending</vt:lpstr>
      <vt:lpstr>Detecting Anomalies in Sales Transactions</vt:lpstr>
      <vt:lpstr>Analyzing Customer Segmentation Based on Spending</vt:lpstr>
      <vt:lpstr>Customer Segmentation Based on Spending</vt:lpstr>
      <vt:lpstr>Monthly Sales Distribution by Gender</vt:lpstr>
      <vt:lpstr>Monthly Sales Distribution by Gender</vt:lpstr>
      <vt:lpstr>Best Product Line by Customer Type</vt:lpstr>
      <vt:lpstr>Product Line by Customer Type</vt:lpstr>
      <vt:lpstr>Identifying Repeat Customers</vt:lpstr>
      <vt:lpstr>Repeated Customers in 30 Days</vt:lpstr>
      <vt:lpstr>Finding Top 5 Customers by Sales Volume</vt:lpstr>
      <vt:lpstr>Analyzing Sales Trends by Day of the Week </vt:lpstr>
      <vt:lpstr>Total Revenue in Week Days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Ajay Thakur</dc:creator>
  <cp:lastModifiedBy>Ajay Thakur</cp:lastModifiedBy>
  <cp:revision>13</cp:revision>
  <dcterms:created xsi:type="dcterms:W3CDTF">2025-07-25T08:05:51Z</dcterms:created>
  <dcterms:modified xsi:type="dcterms:W3CDTF">2025-07-26T05:33:32Z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