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64" r:id="rId5"/>
    <p:sldId id="312" r:id="rId6"/>
    <p:sldId id="314" r:id="rId7"/>
    <p:sldId id="315" r:id="rId8"/>
    <p:sldId id="31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amet.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s in po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 custLinFactNeighborX="-1659" custLinFactNeighborY="27987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ln>
          <a:noFill/>
        </a:ln>
      </dgm:spPr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Lorem ipsum dolor sit amet.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089748" y="849501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Lorem ipsum dolor sit amet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Lorem Ipsum Dolor Sit Amet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90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7/25/2025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7/25/2025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6800" u="sng" dirty="0"/>
              <a:t>Walmart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304581"/>
            <a:ext cx="8652788" cy="86264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Ajay Thakur (1</a:t>
            </a:r>
            <a:r>
              <a:rPr lang="en-US" baseline="30000" dirty="0"/>
              <a:t>st</a:t>
            </a:r>
            <a:r>
              <a:rPr lang="en-US" dirty="0"/>
              <a:t> May Batch)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TOOLS USED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26314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9225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4DD4-78E1-4E31-11C1-365BA5E7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7884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Segoe UI Variable Display Semil" pitchFamily="2" charset="0"/>
              </a:rPr>
              <a:t>Identifying the Top Branch by Sales Growth Rate</a:t>
            </a:r>
            <a:endParaRPr lang="en-IN" sz="2400" dirty="0">
              <a:latin typeface="Segoe UI Variable Display Semil" pitchFamily="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D7CDDD-1878-495B-B8C3-21193563D6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3340" y="1708030"/>
            <a:ext cx="5656690" cy="450737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5CD8-47EC-3E70-F199-07A4DB29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1708030"/>
            <a:ext cx="4959614" cy="4144130"/>
          </a:xfrm>
        </p:spPr>
        <p:txBody>
          <a:bodyPr>
            <a:normAutofit/>
          </a:bodyPr>
          <a:lstStyle/>
          <a:p>
            <a:pPr algn="ctr"/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 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one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showing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positive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average sales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growth of +1.66%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 C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shows a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decline of -2.80%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indicating unstable or falling sales despite being centrally positioned alphabetically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 B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 the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worst performance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-3.45%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average growth, suggesting a strong need for intervention.</a:t>
            </a:r>
          </a:p>
          <a:p>
            <a:pPr algn="ctr"/>
            <a:r>
              <a:rPr lang="en-IN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strategies used in Branch 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(promotions, local demand, staff efficiency) and consider replicating them in Branches B and C for better output.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targeted marketing campaigns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seasonal offers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underperforming branches to boost engagement and revenue.</a:t>
            </a:r>
            <a:endParaRPr lang="en-IN" sz="14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44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4DD4-78E1-4E31-11C1-365BA5E7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7884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Segoe UI Variable Display Semil" pitchFamily="2" charset="0"/>
              </a:rPr>
              <a:t>Identifying the Top Branch by Sales Growth Rate</a:t>
            </a:r>
            <a:endParaRPr lang="en-IN" sz="2400" dirty="0">
              <a:latin typeface="Segoe UI Variable Display Semil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5CD8-47EC-3E70-F199-07A4DB29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762" y="1441432"/>
            <a:ext cx="5434879" cy="4773974"/>
          </a:xfrm>
        </p:spPr>
        <p:txBody>
          <a:bodyPr>
            <a:normAutofit/>
          </a:bodyPr>
          <a:lstStyle/>
          <a:p>
            <a:pPr algn="ctr"/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 margin for all branches and all product lines is exactly 4.76% or 4.77%.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because in the dataset,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 Income is fixed at 5% of Totals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Same as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TAX 5%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means with formula :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 Income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⇒ 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(Gross Income/total revenue) * 100⇒ Profit Margin gives≈ 5%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However,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 income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varies across branches and product lines: 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Food and Beverage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 C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generated the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highest gross income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(1132), followed by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Fashion accessories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 and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LifeStyle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other branches.</a:t>
            </a:r>
          </a:p>
          <a:p>
            <a:pPr algn="ctr"/>
            <a:r>
              <a:rPr lang="en-IN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on product lines like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Food and Beverage, Home and Lifestyle, and Fashion Accessories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bring the highest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 income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..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Promote best-performing categories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based on gross income instead of margin.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9B9C634-78F2-0EB8-8D55-01A757F46C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6359" y="1441432"/>
            <a:ext cx="5434879" cy="4773974"/>
          </a:xfrm>
        </p:spPr>
      </p:pic>
    </p:spTree>
    <p:extLst>
      <p:ext uri="{BB962C8B-B14F-4D97-AF65-F5344CB8AC3E}">
        <p14:creationId xmlns:p14="http://schemas.microsoft.com/office/powerpoint/2010/main" val="151495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4DD4-78E1-4E31-11C1-365BA5E7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7884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Segoe UI Variable Display Semil" pitchFamily="2" charset="0"/>
              </a:rPr>
              <a:t>Identifying the Top Branch by Sales Growth Rate</a:t>
            </a:r>
            <a:endParaRPr lang="en-IN" sz="2400" dirty="0">
              <a:latin typeface="Segoe UI Variable Display Semil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5CD8-47EC-3E70-F199-07A4DB29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762" y="1441432"/>
            <a:ext cx="5434879" cy="4773974"/>
          </a:xfrm>
        </p:spPr>
        <p:txBody>
          <a:bodyPr>
            <a:normAutofit/>
          </a:bodyPr>
          <a:lstStyle/>
          <a:p>
            <a:pPr algn="ctr"/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 margin for all branches and all product lines is exactly 4.76% or 4.77%.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because in the dataset,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 Income is fixed at 5% of Totals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Same as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TAX 5%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means with formula :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 Income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⇒ 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(Gross Income/total revenue) * 100⇒ Profit Margin gives≈ 5%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However,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 income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varies across branches and product lines: 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Food and Beverage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 C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generated the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highest gross income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(1132), followed by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Fashion accessories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 and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LifeStyle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other branches.</a:t>
            </a:r>
          </a:p>
          <a:p>
            <a:pPr algn="ctr"/>
            <a:r>
              <a:rPr lang="en-IN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on product lines like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Food and Beverage, Home and Lifestyle, and Fashion Accessories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bring the highest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 income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..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Promote best-performing categories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based on gross income instead of margin.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9B9C634-78F2-0EB8-8D55-01A757F46C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6359" y="1441432"/>
            <a:ext cx="5434879" cy="4773974"/>
          </a:xfrm>
        </p:spPr>
      </p:pic>
    </p:spTree>
    <p:extLst>
      <p:ext uri="{BB962C8B-B14F-4D97-AF65-F5344CB8AC3E}">
        <p14:creationId xmlns:p14="http://schemas.microsoft.com/office/powerpoint/2010/main" val="3947622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2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{A7619EA9-5169-413E-9537-222DDEAAB073}tf11531919_win32</Template>
  <TotalTime>66</TotalTime>
  <Words>427</Words>
  <Application>Microsoft Office PowerPoint</Application>
  <PresentationFormat>Widescreen</PresentationFormat>
  <Paragraphs>36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Avenir Next LT Pro</vt:lpstr>
      <vt:lpstr>Avenir Next LT Pro Light</vt:lpstr>
      <vt:lpstr>Calibri</vt:lpstr>
      <vt:lpstr>Garamond</vt:lpstr>
      <vt:lpstr>Segoe UI Variable Display Semil</vt:lpstr>
      <vt:lpstr>SavonVTI</vt:lpstr>
      <vt:lpstr>Walmart analysis</vt:lpstr>
      <vt:lpstr>TOOLS USED</vt:lpstr>
      <vt:lpstr>Identifying the Top Branch by Sales Growth Rate</vt:lpstr>
      <vt:lpstr>Identifying the Top Branch by Sales Growth Rate</vt:lpstr>
      <vt:lpstr>Identifying the Top Branch by Sales Growth 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Thakur</dc:creator>
  <cp:lastModifiedBy>Ajay Thakur</cp:lastModifiedBy>
  <cp:revision>2</cp:revision>
  <dcterms:created xsi:type="dcterms:W3CDTF">2025-07-25T08:05:51Z</dcterms:created>
  <dcterms:modified xsi:type="dcterms:W3CDTF">2025-07-25T09:12:03Z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