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2397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613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79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989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119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669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22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288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70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778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5F62C-8197-42F9-8519-2172D721CE4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C035D-623E-478C-BF75-485D534E84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285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782" y="1178632"/>
            <a:ext cx="8074855" cy="1874057"/>
          </a:xfrm>
        </p:spPr>
        <p:txBody>
          <a:bodyPr/>
          <a:lstStyle/>
          <a:p>
            <a:r>
              <a:rPr lang="en-IN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Consumer good Ad-hoc Insight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-3284"/>
          <a:stretch/>
        </p:blipFill>
        <p:spPr>
          <a:xfrm>
            <a:off x="171929" y="140339"/>
            <a:ext cx="1488060" cy="1533716"/>
          </a:xfrm>
          <a:prstGeom prst="rect">
            <a:avLst/>
          </a:prstGeom>
          <a:effectLst>
            <a:glow rad="127000">
              <a:schemeClr val="accent1">
                <a:alpha val="93000"/>
              </a:schemeClr>
            </a:glow>
            <a:softEdge rad="3175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0431" y="140339"/>
            <a:ext cx="1520733" cy="1484940"/>
          </a:xfrm>
          <a:prstGeom prst="rect">
            <a:avLst/>
          </a:prstGeom>
          <a:effectLst>
            <a:glow rad="127000">
              <a:schemeClr val="accent1">
                <a:alpha val="93000"/>
              </a:schemeClr>
            </a:glow>
            <a:softEdge rad="31750"/>
          </a:effectLst>
        </p:spPr>
      </p:pic>
      <p:sp>
        <p:nvSpPr>
          <p:cNvPr id="7" name="TextBox 6"/>
          <p:cNvSpPr txBox="1"/>
          <p:nvPr/>
        </p:nvSpPr>
        <p:spPr>
          <a:xfrm>
            <a:off x="77373" y="6277652"/>
            <a:ext cx="23493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 smtClean="0">
                <a:solidFill>
                  <a:schemeClr val="bg1"/>
                </a:solidFill>
              </a:rPr>
              <a:t>By – Ajay Titarmare</a:t>
            </a:r>
            <a:endParaRPr lang="en-IN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36135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9. </a:t>
            </a:r>
            <a:r>
              <a:rPr lang="en-US" dirty="0" smtClean="0">
                <a:solidFill>
                  <a:schemeClr val="bg1"/>
                </a:solidFill>
              </a:rPr>
              <a:t>Which channel helped to bring more gross sales in the fiscal year 2021 and the percentage of contribution? The final output contains these fields, channel </a:t>
            </a:r>
            <a:r>
              <a:rPr lang="en-US" dirty="0" err="1" smtClean="0">
                <a:solidFill>
                  <a:schemeClr val="bg1"/>
                </a:solidFill>
              </a:rPr>
              <a:t>gross_sales_mln</a:t>
            </a:r>
            <a:r>
              <a:rPr lang="en-US" dirty="0" smtClean="0">
                <a:solidFill>
                  <a:schemeClr val="bg1"/>
                </a:solidFill>
              </a:rPr>
              <a:t> percentage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9338" y="1116817"/>
            <a:ext cx="5203825" cy="182005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339" y="3238548"/>
            <a:ext cx="5203825" cy="336929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Rectangle 5"/>
          <p:cNvSpPr/>
          <p:nvPr/>
        </p:nvSpPr>
        <p:spPr>
          <a:xfrm>
            <a:off x="168813" y="1644212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with cte1 as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(select </a:t>
            </a:r>
            <a:r>
              <a:rPr lang="en-IN" dirty="0" err="1" smtClean="0">
                <a:solidFill>
                  <a:schemeClr val="bg1"/>
                </a:solidFill>
              </a:rPr>
              <a:t>c.channel</a:t>
            </a:r>
            <a:r>
              <a:rPr lang="en-IN" dirty="0" smtClean="0">
                <a:solidFill>
                  <a:schemeClr val="bg1"/>
                </a:solidFill>
              </a:rPr>
              <a:t>, ROUND(sum(</a:t>
            </a:r>
            <a:r>
              <a:rPr lang="en-IN" dirty="0" err="1" smtClean="0">
                <a:solidFill>
                  <a:schemeClr val="bg1"/>
                </a:solidFill>
              </a:rPr>
              <a:t>fm.sold_quantity</a:t>
            </a:r>
            <a:r>
              <a:rPr lang="en-IN" dirty="0" smtClean="0">
                <a:solidFill>
                  <a:schemeClr val="bg1"/>
                </a:solidFill>
              </a:rPr>
              <a:t>*</a:t>
            </a:r>
            <a:r>
              <a:rPr lang="en-IN" dirty="0" err="1" smtClean="0">
                <a:solidFill>
                  <a:schemeClr val="bg1"/>
                </a:solidFill>
              </a:rPr>
              <a:t>fg.gross_price</a:t>
            </a:r>
            <a:r>
              <a:rPr lang="en-IN" dirty="0" smtClean="0">
                <a:solidFill>
                  <a:schemeClr val="bg1"/>
                </a:solidFill>
              </a:rPr>
              <a:t>)/1000000,2) as </a:t>
            </a:r>
            <a:r>
              <a:rPr lang="en-IN" dirty="0" err="1" smtClean="0">
                <a:solidFill>
                  <a:schemeClr val="bg1"/>
                </a:solidFill>
              </a:rPr>
              <a:t>gross_sales_mln</a:t>
            </a:r>
            <a:r>
              <a:rPr lang="en-IN" dirty="0" smtClean="0">
                <a:solidFill>
                  <a:schemeClr val="bg1"/>
                </a:solidFill>
              </a:rPr>
              <a:t>	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from </a:t>
            </a:r>
            <a:r>
              <a:rPr lang="en-IN" dirty="0" err="1" smtClean="0">
                <a:solidFill>
                  <a:schemeClr val="bg1"/>
                </a:solidFill>
              </a:rPr>
              <a:t>fact_sales_monthly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fm</a:t>
            </a:r>
            <a:r>
              <a:rPr lang="en-IN" dirty="0" smtClean="0">
                <a:solidFill>
                  <a:schemeClr val="bg1"/>
                </a:solidFill>
              </a:rPr>
              <a:t>	join </a:t>
            </a:r>
            <a:r>
              <a:rPr lang="en-IN" dirty="0" err="1" smtClean="0">
                <a:solidFill>
                  <a:schemeClr val="bg1"/>
                </a:solidFill>
              </a:rPr>
              <a:t>fact_gross_price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fg</a:t>
            </a:r>
            <a:r>
              <a:rPr lang="en-IN" dirty="0" smtClean="0">
                <a:solidFill>
                  <a:schemeClr val="bg1"/>
                </a:solidFill>
              </a:rPr>
              <a:t> on </a:t>
            </a:r>
            <a:r>
              <a:rPr lang="en-IN" dirty="0" err="1" smtClean="0">
                <a:solidFill>
                  <a:schemeClr val="bg1"/>
                </a:solidFill>
              </a:rPr>
              <a:t>fm.product_code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fg.product_code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join </a:t>
            </a:r>
            <a:r>
              <a:rPr lang="en-IN" dirty="0" err="1" smtClean="0">
                <a:solidFill>
                  <a:schemeClr val="bg1"/>
                </a:solidFill>
              </a:rPr>
              <a:t>dim_customer</a:t>
            </a:r>
            <a:r>
              <a:rPr lang="en-IN" dirty="0" smtClean="0">
                <a:solidFill>
                  <a:schemeClr val="bg1"/>
                </a:solidFill>
              </a:rPr>
              <a:t> c on </a:t>
            </a:r>
            <a:r>
              <a:rPr lang="en-IN" dirty="0" err="1" smtClean="0">
                <a:solidFill>
                  <a:schemeClr val="bg1"/>
                </a:solidFill>
              </a:rPr>
              <a:t>c.customer_code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fm.customer_code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where </a:t>
            </a:r>
            <a:r>
              <a:rPr lang="en-IN" dirty="0" err="1" smtClean="0">
                <a:solidFill>
                  <a:schemeClr val="bg1"/>
                </a:solidFill>
              </a:rPr>
              <a:t>fm.fiscal_year</a:t>
            </a:r>
            <a:r>
              <a:rPr lang="en-IN" dirty="0" smtClean="0">
                <a:solidFill>
                  <a:schemeClr val="bg1"/>
                </a:solidFill>
              </a:rPr>
              <a:t>=2021	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group by </a:t>
            </a:r>
            <a:r>
              <a:rPr lang="en-IN" dirty="0" err="1" smtClean="0">
                <a:solidFill>
                  <a:schemeClr val="bg1"/>
                </a:solidFill>
              </a:rPr>
              <a:t>c.channel</a:t>
            </a:r>
            <a:r>
              <a:rPr lang="en-IN" dirty="0" smtClean="0">
                <a:solidFill>
                  <a:schemeClr val="bg1"/>
                </a:solidFill>
              </a:rPr>
              <a:t>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select </a:t>
            </a:r>
            <a:r>
              <a:rPr lang="en-IN" dirty="0" err="1" smtClean="0">
                <a:solidFill>
                  <a:schemeClr val="bg1"/>
                </a:solidFill>
              </a:rPr>
              <a:t>channel,gross_sales_mln</a:t>
            </a:r>
            <a:r>
              <a:rPr lang="en-IN" dirty="0" smtClean="0">
                <a:solidFill>
                  <a:schemeClr val="bg1"/>
                </a:solidFill>
              </a:rPr>
              <a:t>, ROUND(</a:t>
            </a:r>
            <a:r>
              <a:rPr lang="en-IN" dirty="0" err="1" smtClean="0">
                <a:solidFill>
                  <a:schemeClr val="bg1"/>
                </a:solidFill>
              </a:rPr>
              <a:t>gross_sales_mln</a:t>
            </a:r>
            <a:r>
              <a:rPr lang="en-IN" dirty="0" smtClean="0">
                <a:solidFill>
                  <a:schemeClr val="bg1"/>
                </a:solidFill>
              </a:rPr>
              <a:t>*100/sum(</a:t>
            </a:r>
            <a:r>
              <a:rPr lang="en-IN" dirty="0" err="1" smtClean="0">
                <a:solidFill>
                  <a:schemeClr val="bg1"/>
                </a:solidFill>
              </a:rPr>
              <a:t>gross_sales_mln</a:t>
            </a:r>
            <a:r>
              <a:rPr lang="en-IN" dirty="0" smtClean="0">
                <a:solidFill>
                  <a:schemeClr val="bg1"/>
                </a:solidFill>
              </a:rPr>
              <a:t>) over() ,2)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as percentage  from cte1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0420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10. </a:t>
            </a:r>
            <a:r>
              <a:rPr lang="en-US" dirty="0" smtClean="0">
                <a:solidFill>
                  <a:schemeClr val="bg1"/>
                </a:solidFill>
              </a:rPr>
              <a:t>Get the Top 3 products in each division that have a high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r>
              <a:rPr lang="en-US" dirty="0" smtClean="0">
                <a:solidFill>
                  <a:schemeClr val="bg1"/>
                </a:solidFill>
              </a:rPr>
              <a:t> in the </a:t>
            </a:r>
            <a:r>
              <a:rPr lang="en-US" dirty="0" err="1" smtClean="0">
                <a:solidFill>
                  <a:schemeClr val="bg1"/>
                </a:solidFill>
              </a:rPr>
              <a:t>fiscal_year</a:t>
            </a:r>
            <a:r>
              <a:rPr lang="en-US" dirty="0" smtClean="0">
                <a:solidFill>
                  <a:schemeClr val="bg1"/>
                </a:solidFill>
              </a:rPr>
              <a:t> 2021? The final output contains these fields, division </a:t>
            </a:r>
            <a:r>
              <a:rPr lang="en-US" dirty="0" err="1" smtClean="0">
                <a:solidFill>
                  <a:schemeClr val="bg1"/>
                </a:solidFill>
              </a:rPr>
              <a:t>product_code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82" y="815143"/>
            <a:ext cx="5533487" cy="2302525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5211" y="3293091"/>
            <a:ext cx="5962357" cy="338374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Rectangle 5"/>
          <p:cNvSpPr/>
          <p:nvPr/>
        </p:nvSpPr>
        <p:spPr>
          <a:xfrm>
            <a:off x="168813" y="1723430"/>
            <a:ext cx="51956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chemeClr val="bg1"/>
                </a:solidFill>
              </a:rPr>
              <a:t>with cte1 as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(select </a:t>
            </a:r>
            <a:r>
              <a:rPr lang="en-IN" dirty="0" err="1" smtClean="0">
                <a:solidFill>
                  <a:schemeClr val="bg1"/>
                </a:solidFill>
              </a:rPr>
              <a:t>p.division,p.product_code,p.product</a:t>
            </a:r>
            <a:r>
              <a:rPr lang="en-IN" dirty="0" smtClean="0">
                <a:solidFill>
                  <a:schemeClr val="bg1"/>
                </a:solidFill>
              </a:rPr>
              <a:t>, sum(</a:t>
            </a:r>
            <a:r>
              <a:rPr lang="en-IN" dirty="0" err="1" smtClean="0">
                <a:solidFill>
                  <a:schemeClr val="bg1"/>
                </a:solidFill>
              </a:rPr>
              <a:t>f.sold_quantity</a:t>
            </a:r>
            <a:r>
              <a:rPr lang="en-IN" dirty="0" smtClean="0">
                <a:solidFill>
                  <a:schemeClr val="bg1"/>
                </a:solidFill>
              </a:rPr>
              <a:t>) as </a:t>
            </a:r>
            <a:r>
              <a:rPr lang="en-IN" dirty="0" err="1" smtClean="0">
                <a:solidFill>
                  <a:schemeClr val="bg1"/>
                </a:solidFill>
              </a:rPr>
              <a:t>total_sold_quantity</a:t>
            </a:r>
            <a:r>
              <a:rPr lang="en-IN" dirty="0" smtClean="0">
                <a:solidFill>
                  <a:schemeClr val="bg1"/>
                </a:solidFill>
              </a:rPr>
              <a:t> from </a:t>
            </a:r>
            <a:r>
              <a:rPr lang="en-IN" dirty="0" err="1" smtClean="0">
                <a:solidFill>
                  <a:schemeClr val="bg1"/>
                </a:solidFill>
              </a:rPr>
              <a:t>fact_sales_monthly</a:t>
            </a:r>
            <a:r>
              <a:rPr lang="en-IN" dirty="0" smtClean="0">
                <a:solidFill>
                  <a:schemeClr val="bg1"/>
                </a:solidFill>
              </a:rPr>
              <a:t> f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join </a:t>
            </a:r>
            <a:r>
              <a:rPr lang="en-IN" dirty="0" err="1" smtClean="0">
                <a:solidFill>
                  <a:schemeClr val="bg1"/>
                </a:solidFill>
              </a:rPr>
              <a:t>dim_product</a:t>
            </a:r>
            <a:r>
              <a:rPr lang="en-IN" dirty="0" smtClean="0">
                <a:solidFill>
                  <a:schemeClr val="bg1"/>
                </a:solidFill>
              </a:rPr>
              <a:t> p on </a:t>
            </a:r>
            <a:r>
              <a:rPr lang="en-IN" dirty="0" err="1" smtClean="0">
                <a:solidFill>
                  <a:schemeClr val="bg1"/>
                </a:solidFill>
              </a:rPr>
              <a:t>p.product_code</a:t>
            </a:r>
            <a:r>
              <a:rPr lang="en-IN" dirty="0" smtClean="0">
                <a:solidFill>
                  <a:schemeClr val="bg1"/>
                </a:solidFill>
              </a:rPr>
              <a:t>=</a:t>
            </a:r>
            <a:r>
              <a:rPr lang="en-IN" dirty="0" err="1" smtClean="0">
                <a:solidFill>
                  <a:schemeClr val="bg1"/>
                </a:solidFill>
              </a:rPr>
              <a:t>f.product_code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where </a:t>
            </a:r>
            <a:r>
              <a:rPr lang="en-IN" dirty="0" err="1" smtClean="0">
                <a:solidFill>
                  <a:schemeClr val="bg1"/>
                </a:solidFill>
              </a:rPr>
              <a:t>f.fiscal_year</a:t>
            </a:r>
            <a:r>
              <a:rPr lang="en-IN" dirty="0" smtClean="0">
                <a:solidFill>
                  <a:schemeClr val="bg1"/>
                </a:solidFill>
              </a:rPr>
              <a:t>=2021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group by </a:t>
            </a:r>
            <a:r>
              <a:rPr lang="en-IN" dirty="0" err="1" smtClean="0">
                <a:solidFill>
                  <a:schemeClr val="bg1"/>
                </a:solidFill>
              </a:rPr>
              <a:t>p.division,p.product_code,p.product</a:t>
            </a:r>
            <a:r>
              <a:rPr lang="en-IN" dirty="0" smtClean="0">
                <a:solidFill>
                  <a:schemeClr val="bg1"/>
                </a:solidFill>
              </a:rPr>
              <a:t>),</a:t>
            </a:r>
          </a:p>
          <a:p>
            <a:endParaRPr lang="en-IN" dirty="0" smtClean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cte2 as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(select *, 	rank()   over(partition by division order by </a:t>
            </a:r>
            <a:r>
              <a:rPr lang="en-IN" dirty="0" err="1" smtClean="0">
                <a:solidFill>
                  <a:schemeClr val="bg1"/>
                </a:solidFill>
              </a:rPr>
              <a:t>total_sold_quantity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err="1" smtClean="0">
                <a:solidFill>
                  <a:schemeClr val="bg1"/>
                </a:solidFill>
              </a:rPr>
              <a:t>desc</a:t>
            </a:r>
            <a:r>
              <a:rPr lang="en-IN" dirty="0" smtClean="0">
                <a:solidFill>
                  <a:schemeClr val="bg1"/>
                </a:solidFill>
              </a:rPr>
              <a:t>) as </a:t>
            </a:r>
            <a:r>
              <a:rPr lang="en-IN" dirty="0" err="1" smtClean="0">
                <a:solidFill>
                  <a:schemeClr val="bg1"/>
                </a:solidFill>
              </a:rPr>
              <a:t>rank_order</a:t>
            </a:r>
            <a:r>
              <a:rPr lang="en-IN" dirty="0" smtClean="0">
                <a:solidFill>
                  <a:schemeClr val="bg1"/>
                </a:solidFill>
              </a:rPr>
              <a:t> from cte1)</a:t>
            </a: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 smtClean="0">
                <a:solidFill>
                  <a:schemeClr val="bg1"/>
                </a:solidFill>
              </a:rPr>
              <a:t>select* from cte2 where </a:t>
            </a:r>
            <a:r>
              <a:rPr lang="en-IN" dirty="0" err="1" smtClean="0">
                <a:solidFill>
                  <a:schemeClr val="bg1"/>
                </a:solidFill>
              </a:rPr>
              <a:t>rank_order</a:t>
            </a:r>
            <a:r>
              <a:rPr lang="en-IN" dirty="0" smtClean="0">
                <a:solidFill>
                  <a:schemeClr val="bg1"/>
                </a:solidFill>
              </a:rPr>
              <a:t>&lt;=3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002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1. </a:t>
            </a:r>
            <a:r>
              <a:rPr lang="en-US" dirty="0" smtClean="0">
                <a:solidFill>
                  <a:schemeClr val="bg1"/>
                </a:solidFill>
              </a:rPr>
              <a:t>Provide the list of markets in which customer "</a:t>
            </a:r>
            <a:r>
              <a:rPr lang="en-US" dirty="0" err="1" smtClean="0">
                <a:solidFill>
                  <a:schemeClr val="bg1"/>
                </a:solidFill>
              </a:rPr>
              <a:t>Atliq</a:t>
            </a:r>
            <a:r>
              <a:rPr lang="en-US" dirty="0" smtClean="0">
                <a:solidFill>
                  <a:schemeClr val="bg1"/>
                </a:solidFill>
              </a:rPr>
              <a:t> Exclusive" operates its business in the APAC region.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81" y="865456"/>
            <a:ext cx="1866900" cy="2695575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6280" y="815143"/>
            <a:ext cx="6807720" cy="4480757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7" name="Rectangle 6"/>
          <p:cNvSpPr/>
          <p:nvPr/>
        </p:nvSpPr>
        <p:spPr>
          <a:xfrm>
            <a:off x="345282" y="3804334"/>
            <a:ext cx="18669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SELECT distinct market  from </a:t>
            </a:r>
            <a:r>
              <a:rPr lang="en-IN" sz="1600" dirty="0" err="1" smtClean="0">
                <a:solidFill>
                  <a:schemeClr val="bg1"/>
                </a:solidFill>
              </a:rPr>
              <a:t>dim_customer</a:t>
            </a:r>
            <a:r>
              <a:rPr lang="en-IN" sz="1600" dirty="0" smtClean="0">
                <a:solidFill>
                  <a:schemeClr val="bg1"/>
                </a:solidFill>
              </a:rPr>
              <a:t>  where  customer="</a:t>
            </a:r>
            <a:r>
              <a:rPr lang="en-IN" sz="1600" dirty="0" err="1" smtClean="0">
                <a:solidFill>
                  <a:schemeClr val="bg1"/>
                </a:solidFill>
              </a:rPr>
              <a:t>Atliq</a:t>
            </a:r>
            <a:r>
              <a:rPr lang="en-IN" sz="1600" dirty="0" smtClean="0">
                <a:solidFill>
                  <a:schemeClr val="bg1"/>
                </a:solidFill>
              </a:rPr>
              <a:t> Exclusive" and region="APAC";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5116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2. </a:t>
            </a:r>
            <a:r>
              <a:rPr lang="en-US" dirty="0" smtClean="0">
                <a:solidFill>
                  <a:schemeClr val="bg1"/>
                </a:solidFill>
              </a:rPr>
              <a:t>What is the percentage of unique product increase in 2021 vs. 2020? The final output contains these fields,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unique_products_2020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unique_products_2021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percentage_chg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2907" y="746028"/>
            <a:ext cx="6172200" cy="12001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805" y="2137539"/>
            <a:ext cx="4723302" cy="4084341"/>
          </a:xfrm>
          <a:prstGeom prst="rect">
            <a:avLst/>
          </a:prstGeom>
          <a:ln>
            <a:noFill/>
          </a:ln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168812" y="2137539"/>
            <a:ext cx="4771487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with unique_products_2020 as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(select count(distinct </a:t>
            </a:r>
            <a:r>
              <a:rPr lang="en-IN" sz="1600" dirty="0" err="1" smtClean="0">
                <a:solidFill>
                  <a:schemeClr val="bg1"/>
                </a:solidFill>
              </a:rPr>
              <a:t>product_code</a:t>
            </a:r>
            <a:r>
              <a:rPr lang="en-IN" sz="1600" dirty="0" smtClean="0">
                <a:solidFill>
                  <a:schemeClr val="bg1"/>
                </a:solidFill>
              </a:rPr>
              <a:t>) as unique_products_2020     from </a:t>
            </a:r>
            <a:r>
              <a:rPr lang="en-IN" sz="16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600" dirty="0" smtClean="0">
                <a:solidFill>
                  <a:schemeClr val="bg1"/>
                </a:solidFill>
              </a:rPr>
              <a:t>     where </a:t>
            </a:r>
            <a:r>
              <a:rPr lang="en-IN" sz="1600" dirty="0" err="1" smtClean="0">
                <a:solidFill>
                  <a:schemeClr val="bg1"/>
                </a:solidFill>
              </a:rPr>
              <a:t>fiscal_year</a:t>
            </a:r>
            <a:r>
              <a:rPr lang="en-IN" sz="1600" dirty="0" smtClean="0">
                <a:solidFill>
                  <a:schemeClr val="bg1"/>
                </a:solidFill>
              </a:rPr>
              <a:t>=2020),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unique_products_2021 as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(select count(distinct </a:t>
            </a:r>
            <a:r>
              <a:rPr lang="en-IN" sz="1600" dirty="0" err="1" smtClean="0">
                <a:solidFill>
                  <a:schemeClr val="bg1"/>
                </a:solidFill>
              </a:rPr>
              <a:t>product_code</a:t>
            </a:r>
            <a:r>
              <a:rPr lang="en-IN" sz="1600" dirty="0" smtClean="0">
                <a:solidFill>
                  <a:schemeClr val="bg1"/>
                </a:solidFill>
              </a:rPr>
              <a:t>) as unique_products_2021     from </a:t>
            </a:r>
            <a:r>
              <a:rPr lang="en-IN" sz="16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600" dirty="0" smtClean="0">
                <a:solidFill>
                  <a:schemeClr val="bg1"/>
                </a:solidFill>
              </a:rPr>
              <a:t>     where </a:t>
            </a:r>
            <a:r>
              <a:rPr lang="en-IN" sz="1600" dirty="0" err="1" smtClean="0">
                <a:solidFill>
                  <a:schemeClr val="bg1"/>
                </a:solidFill>
              </a:rPr>
              <a:t>fiscal_year</a:t>
            </a:r>
            <a:r>
              <a:rPr lang="en-IN" sz="1600" dirty="0" smtClean="0">
                <a:solidFill>
                  <a:schemeClr val="bg1"/>
                </a:solidFill>
              </a:rPr>
              <a:t>=2021)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/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select *,ROUND((unique_products_2021-unique_products_2020)/unique_products_2020*100,2) as </a:t>
            </a:r>
            <a:r>
              <a:rPr lang="en-IN" sz="1600" dirty="0" err="1" smtClean="0">
                <a:solidFill>
                  <a:schemeClr val="bg1"/>
                </a:solidFill>
              </a:rPr>
              <a:t>percentage_chg</a:t>
            </a:r>
            <a:r>
              <a:rPr lang="en-IN" sz="1600" dirty="0" smtClean="0">
                <a:solidFill>
                  <a:schemeClr val="bg1"/>
                </a:solidFill>
              </a:rPr>
              <a:t>      from unique_products_2020 c1cross join unique_products_2021 c2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742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168812"/>
            <a:ext cx="10607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3. </a:t>
            </a:r>
            <a:r>
              <a:rPr lang="en-US" dirty="0" smtClean="0">
                <a:solidFill>
                  <a:schemeClr val="bg1"/>
                </a:solidFill>
              </a:rPr>
              <a:t>Provide a report with all the unique product counts for each segment and sort them in descending order of product counts. The final output contains 2 fields,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segment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product_count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12" y="1371692"/>
            <a:ext cx="2510888" cy="2095477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848" y="1369141"/>
            <a:ext cx="5931855" cy="4289899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346612" y="3856334"/>
            <a:ext cx="2510888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Select </a:t>
            </a:r>
            <a:r>
              <a:rPr lang="en-IN" sz="1600" dirty="0" err="1" smtClean="0">
                <a:solidFill>
                  <a:schemeClr val="bg1"/>
                </a:solidFill>
              </a:rPr>
              <a:t>segment,count</a:t>
            </a:r>
            <a:r>
              <a:rPr lang="en-IN" sz="1600" dirty="0" smtClean="0">
                <a:solidFill>
                  <a:schemeClr val="bg1"/>
                </a:solidFill>
              </a:rPr>
              <a:t>(distinct </a:t>
            </a:r>
            <a:r>
              <a:rPr lang="en-IN" sz="1600" dirty="0" err="1" smtClean="0">
                <a:solidFill>
                  <a:schemeClr val="bg1"/>
                </a:solidFill>
              </a:rPr>
              <a:t>product_code</a:t>
            </a:r>
            <a:r>
              <a:rPr lang="en-IN" sz="1600" dirty="0" smtClean="0">
                <a:solidFill>
                  <a:schemeClr val="bg1"/>
                </a:solidFill>
              </a:rPr>
              <a:t>) as </a:t>
            </a:r>
            <a:r>
              <a:rPr lang="en-IN" sz="1600" dirty="0" err="1" smtClean="0">
                <a:solidFill>
                  <a:schemeClr val="bg1"/>
                </a:solidFill>
              </a:rPr>
              <a:t>product_count</a:t>
            </a:r>
            <a:r>
              <a:rPr lang="en-IN" sz="1600" dirty="0" smtClean="0">
                <a:solidFill>
                  <a:schemeClr val="bg1"/>
                </a:solidFill>
              </a:rPr>
              <a:t> from </a:t>
            </a:r>
            <a:r>
              <a:rPr lang="en-IN" sz="1600" dirty="0" err="1" smtClean="0">
                <a:solidFill>
                  <a:schemeClr val="bg1"/>
                </a:solidFill>
              </a:rPr>
              <a:t>dim_product</a:t>
            </a:r>
            <a:r>
              <a:rPr lang="en-IN" sz="1600" dirty="0" smtClean="0">
                <a:solidFill>
                  <a:schemeClr val="bg1"/>
                </a:solidFill>
              </a:rPr>
              <a:t/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group by segment</a:t>
            </a:r>
            <a:br>
              <a:rPr lang="en-IN" sz="1600" dirty="0" smtClean="0">
                <a:solidFill>
                  <a:schemeClr val="bg1"/>
                </a:solidFill>
              </a:rPr>
            </a:br>
            <a:r>
              <a:rPr lang="en-IN" sz="1600" dirty="0" smtClean="0">
                <a:solidFill>
                  <a:schemeClr val="bg1"/>
                </a:solidFill>
              </a:rPr>
              <a:t>order by </a:t>
            </a:r>
            <a:r>
              <a:rPr lang="en-IN" sz="1600" dirty="0" err="1" smtClean="0">
                <a:solidFill>
                  <a:schemeClr val="bg1"/>
                </a:solidFill>
              </a:rPr>
              <a:t>product_count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desc</a:t>
            </a:r>
            <a:r>
              <a:rPr lang="en-IN" sz="1600" dirty="0" smtClean="0">
                <a:solidFill>
                  <a:schemeClr val="bg1"/>
                </a:solidFill>
              </a:rPr>
              <a:t> ;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168812"/>
            <a:ext cx="1070551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4. </a:t>
            </a:r>
            <a:r>
              <a:rPr lang="en-US" dirty="0" smtClean="0">
                <a:solidFill>
                  <a:schemeClr val="bg1"/>
                </a:solidFill>
              </a:rPr>
              <a:t>Follow-up: Which segment had the most increase in unique products in 2021 vs 2020? The final output contains these fields,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segment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product_count_2020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product_count_2021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difference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788" y="672085"/>
            <a:ext cx="5584581" cy="1958573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8591" y="2630658"/>
            <a:ext cx="6806777" cy="395036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168812" y="1964371"/>
            <a:ext cx="3945988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with unique_products_2020 as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(select </a:t>
            </a:r>
            <a:r>
              <a:rPr lang="en-IN" sz="1400" dirty="0" err="1" smtClean="0">
                <a:solidFill>
                  <a:schemeClr val="bg1"/>
                </a:solidFill>
              </a:rPr>
              <a:t>p.segment</a:t>
            </a:r>
            <a:r>
              <a:rPr lang="en-IN" sz="1400" dirty="0" smtClean="0">
                <a:solidFill>
                  <a:schemeClr val="bg1"/>
                </a:solidFill>
              </a:rPr>
              <a:t>, count(distinct </a:t>
            </a:r>
            <a:r>
              <a:rPr lang="en-IN" sz="1400" dirty="0" err="1" smtClean="0">
                <a:solidFill>
                  <a:schemeClr val="bg1"/>
                </a:solidFill>
              </a:rPr>
              <a:t>f.product_code</a:t>
            </a:r>
            <a:r>
              <a:rPr lang="en-IN" sz="1400" dirty="0" smtClean="0">
                <a:solidFill>
                  <a:schemeClr val="bg1"/>
                </a:solidFill>
              </a:rPr>
              <a:t>) as product_count_2020     from </a:t>
            </a:r>
            <a:r>
              <a:rPr lang="en-IN" sz="14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400" dirty="0" smtClean="0">
                <a:solidFill>
                  <a:schemeClr val="bg1"/>
                </a:solidFill>
              </a:rPr>
              <a:t> f    join </a:t>
            </a:r>
            <a:r>
              <a:rPr lang="en-IN" sz="1400" dirty="0" err="1" smtClean="0">
                <a:solidFill>
                  <a:schemeClr val="bg1"/>
                </a:solidFill>
              </a:rPr>
              <a:t>dim_product</a:t>
            </a:r>
            <a:r>
              <a:rPr lang="en-IN" sz="1400" dirty="0" smtClean="0">
                <a:solidFill>
                  <a:schemeClr val="bg1"/>
                </a:solidFill>
              </a:rPr>
              <a:t> p on </a:t>
            </a:r>
            <a:r>
              <a:rPr lang="en-IN" sz="1400" dirty="0" err="1" smtClean="0">
                <a:solidFill>
                  <a:schemeClr val="bg1"/>
                </a:solidFill>
              </a:rPr>
              <a:t>f.product_code</a:t>
            </a:r>
            <a:r>
              <a:rPr lang="en-IN" sz="1400" dirty="0" smtClean="0">
                <a:solidFill>
                  <a:schemeClr val="bg1"/>
                </a:solidFill>
              </a:rPr>
              <a:t>=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</a:t>
            </a:r>
            <a:r>
              <a:rPr lang="en-IN" sz="1400" dirty="0" smtClean="0">
                <a:solidFill>
                  <a:schemeClr val="bg1"/>
                </a:solidFill>
              </a:rPr>
              <a:t>    where </a:t>
            </a:r>
            <a:r>
              <a:rPr lang="en-IN" sz="1400" dirty="0" err="1" smtClean="0">
                <a:solidFill>
                  <a:schemeClr val="bg1"/>
                </a:solidFill>
              </a:rPr>
              <a:t>fiscal_year</a:t>
            </a:r>
            <a:r>
              <a:rPr lang="en-IN" sz="1400" dirty="0" smtClean="0">
                <a:solidFill>
                  <a:schemeClr val="bg1"/>
                </a:solidFill>
              </a:rPr>
              <a:t>=2020    group by </a:t>
            </a:r>
            <a:r>
              <a:rPr lang="en-IN" sz="1400" dirty="0" err="1" smtClean="0">
                <a:solidFill>
                  <a:schemeClr val="bg1"/>
                </a:solidFill>
              </a:rPr>
              <a:t>p.segment</a:t>
            </a:r>
            <a:r>
              <a:rPr lang="en-IN" sz="1400" dirty="0" smtClean="0">
                <a:solidFill>
                  <a:schemeClr val="bg1"/>
                </a:solidFill>
              </a:rPr>
              <a:t>),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/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unique_products_2021 as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(select  </a:t>
            </a:r>
            <a:r>
              <a:rPr lang="en-IN" sz="1400" dirty="0" err="1" smtClean="0">
                <a:solidFill>
                  <a:schemeClr val="bg1"/>
                </a:solidFill>
              </a:rPr>
              <a:t>p.segment,count</a:t>
            </a:r>
            <a:r>
              <a:rPr lang="en-IN" sz="1400" dirty="0" smtClean="0">
                <a:solidFill>
                  <a:schemeClr val="bg1"/>
                </a:solidFill>
              </a:rPr>
              <a:t>(distinct </a:t>
            </a:r>
            <a:r>
              <a:rPr lang="en-IN" sz="1400" dirty="0" err="1" smtClean="0">
                <a:solidFill>
                  <a:schemeClr val="bg1"/>
                </a:solidFill>
              </a:rPr>
              <a:t>f.product_code</a:t>
            </a:r>
            <a:r>
              <a:rPr lang="en-IN" sz="1400" dirty="0" smtClean="0">
                <a:solidFill>
                  <a:schemeClr val="bg1"/>
                </a:solidFill>
              </a:rPr>
              <a:t>) as product_count_2021     from </a:t>
            </a:r>
            <a:r>
              <a:rPr lang="en-IN" sz="14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400" dirty="0" smtClean="0">
                <a:solidFill>
                  <a:schemeClr val="bg1"/>
                </a:solidFill>
              </a:rPr>
              <a:t> f    join </a:t>
            </a:r>
            <a:r>
              <a:rPr lang="en-IN" sz="1400" dirty="0" err="1" smtClean="0">
                <a:solidFill>
                  <a:schemeClr val="bg1"/>
                </a:solidFill>
              </a:rPr>
              <a:t>dim_product</a:t>
            </a:r>
            <a:r>
              <a:rPr lang="en-IN" sz="1400" dirty="0" smtClean="0">
                <a:solidFill>
                  <a:schemeClr val="bg1"/>
                </a:solidFill>
              </a:rPr>
              <a:t> p on </a:t>
            </a:r>
            <a:r>
              <a:rPr lang="en-IN" sz="1400" dirty="0" err="1" smtClean="0">
                <a:solidFill>
                  <a:schemeClr val="bg1"/>
                </a:solidFill>
              </a:rPr>
              <a:t>f.product_code</a:t>
            </a:r>
            <a:r>
              <a:rPr lang="en-IN" sz="1400" dirty="0" smtClean="0">
                <a:solidFill>
                  <a:schemeClr val="bg1"/>
                </a:solidFill>
              </a:rPr>
              <a:t>=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</a:t>
            </a:r>
            <a:r>
              <a:rPr lang="en-IN" sz="1400" dirty="0" smtClean="0">
                <a:solidFill>
                  <a:schemeClr val="bg1"/>
                </a:solidFill>
              </a:rPr>
              <a:t>    where </a:t>
            </a:r>
            <a:r>
              <a:rPr lang="en-IN" sz="1400" dirty="0" err="1" smtClean="0">
                <a:solidFill>
                  <a:schemeClr val="bg1"/>
                </a:solidFill>
              </a:rPr>
              <a:t>fiscal_year</a:t>
            </a:r>
            <a:r>
              <a:rPr lang="en-IN" sz="1400" dirty="0" smtClean="0">
                <a:solidFill>
                  <a:schemeClr val="bg1"/>
                </a:solidFill>
              </a:rPr>
              <a:t>=2021    group by </a:t>
            </a:r>
            <a:r>
              <a:rPr lang="en-IN" sz="1400" dirty="0" err="1" smtClean="0">
                <a:solidFill>
                  <a:schemeClr val="bg1"/>
                </a:solidFill>
              </a:rPr>
              <a:t>p.segment</a:t>
            </a:r>
            <a:r>
              <a:rPr lang="en-IN" sz="1400" dirty="0" smtClean="0">
                <a:solidFill>
                  <a:schemeClr val="bg1"/>
                </a:solidFill>
              </a:rPr>
              <a:t>)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/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select c1.segment,c1.product_count_2020,c2.product_count_2021,	(c2.product_count_2021-c1.product_count_2020) as difference      from unique_products_2020 c1  join unique_products_2021 c2  on c1.segment=c2.segment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8763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5. </a:t>
            </a:r>
            <a:r>
              <a:rPr lang="en-US" dirty="0" smtClean="0">
                <a:solidFill>
                  <a:schemeClr val="bg1"/>
                </a:solidFill>
              </a:rPr>
              <a:t>Get the products that have the highest and lowest manufacturing costs. The final output should contain these fields,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product_code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product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manufacturing_cost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456" y="872883"/>
            <a:ext cx="5410200" cy="1162050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062" y="3585776"/>
            <a:ext cx="6471594" cy="292501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6" name="Rectangle 5"/>
          <p:cNvSpPr/>
          <p:nvPr/>
        </p:nvSpPr>
        <p:spPr>
          <a:xfrm>
            <a:off x="168812" y="1839999"/>
            <a:ext cx="524724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 smtClean="0">
                <a:solidFill>
                  <a:schemeClr val="bg1"/>
                </a:solidFill>
              </a:rPr>
              <a:t>select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p.product_code,p.product</a:t>
            </a:r>
            <a:r>
              <a:rPr lang="en-IN" sz="1400" dirty="0" smtClean="0">
                <a:solidFill>
                  <a:schemeClr val="bg1"/>
                </a:solidFill>
              </a:rPr>
              <a:t>, </a:t>
            </a:r>
            <a:r>
              <a:rPr lang="en-IN" sz="1400" dirty="0" err="1" smtClean="0">
                <a:solidFill>
                  <a:schemeClr val="bg1"/>
                </a:solidFill>
              </a:rPr>
              <a:t>mc.manufacturing_costfrom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dim_product</a:t>
            </a:r>
            <a:r>
              <a:rPr lang="en-IN" sz="1400" dirty="0" smtClean="0">
                <a:solidFill>
                  <a:schemeClr val="bg1"/>
                </a:solidFill>
              </a:rPr>
              <a:t> p join </a:t>
            </a:r>
            <a:r>
              <a:rPr lang="en-IN" sz="1400" dirty="0" err="1" smtClean="0">
                <a:solidFill>
                  <a:schemeClr val="bg1"/>
                </a:solidFill>
              </a:rPr>
              <a:t>fact_manufacturing_cost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mcon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</a:t>
            </a:r>
            <a:r>
              <a:rPr lang="en-IN" sz="1400" dirty="0" smtClean="0">
                <a:solidFill>
                  <a:schemeClr val="bg1"/>
                </a:solidFill>
              </a:rPr>
              <a:t>=</a:t>
            </a:r>
            <a:r>
              <a:rPr lang="en-IN" sz="1400" dirty="0" err="1" smtClean="0">
                <a:solidFill>
                  <a:schemeClr val="bg1"/>
                </a:solidFill>
              </a:rPr>
              <a:t>mc.product_codewhere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mc.manufacturing_cost</a:t>
            </a:r>
            <a:r>
              <a:rPr lang="en-IN" sz="1400" dirty="0" smtClean="0">
                <a:solidFill>
                  <a:schemeClr val="bg1"/>
                </a:solidFill>
              </a:rPr>
              <a:t> in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(select MAX(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) as </a:t>
            </a:r>
            <a:r>
              <a:rPr lang="en-IN" sz="1400" dirty="0" err="1" smtClean="0">
                <a:solidFill>
                  <a:schemeClr val="bg1"/>
                </a:solidFill>
              </a:rPr>
              <a:t>min_cost</a:t>
            </a:r>
            <a:r>
              <a:rPr lang="en-IN" sz="1400" dirty="0" smtClean="0">
                <a:solidFill>
                  <a:schemeClr val="bg1"/>
                </a:solidFill>
              </a:rPr>
              <a:t> from </a:t>
            </a:r>
            <a:r>
              <a:rPr lang="en-IN" sz="1400" dirty="0" err="1" smtClean="0">
                <a:solidFill>
                  <a:schemeClr val="bg1"/>
                </a:solidFill>
              </a:rPr>
              <a:t>fact_manufacturing_cost</a:t>
            </a:r>
            <a:r>
              <a:rPr lang="en-IN" sz="1400" dirty="0" smtClean="0">
                <a:solidFill>
                  <a:schemeClr val="bg1"/>
                </a:solidFill>
              </a:rPr>
              <a:t>	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union    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select MIN(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) as </a:t>
            </a:r>
            <a:r>
              <a:rPr lang="en-IN" sz="1400" dirty="0" err="1" smtClean="0">
                <a:solidFill>
                  <a:schemeClr val="bg1"/>
                </a:solidFill>
              </a:rPr>
              <a:t>max_cost</a:t>
            </a:r>
            <a:r>
              <a:rPr lang="en-IN" sz="1400" dirty="0" smtClean="0">
                <a:solidFill>
                  <a:schemeClr val="bg1"/>
                </a:solidFill>
              </a:rPr>
              <a:t> from </a:t>
            </a:r>
            <a:r>
              <a:rPr lang="en-IN" sz="1400" dirty="0" err="1" smtClean="0">
                <a:solidFill>
                  <a:schemeClr val="bg1"/>
                </a:solidFill>
              </a:rPr>
              <a:t>fact_manufacturing_cost</a:t>
            </a:r>
            <a:r>
              <a:rPr lang="en-IN" sz="1400" dirty="0" smtClean="0">
                <a:solidFill>
                  <a:schemeClr val="bg1"/>
                </a:solidFill>
              </a:rPr>
              <a:t> ) </a:t>
            </a:r>
          </a:p>
          <a:p>
            <a:r>
              <a:rPr lang="en-IN" sz="1400" dirty="0" smtClean="0">
                <a:solidFill>
                  <a:schemeClr val="bg1"/>
                </a:solidFill>
              </a:rPr>
              <a:t>order by </a:t>
            </a:r>
            <a:r>
              <a:rPr lang="en-IN" sz="1400" dirty="0" err="1" smtClean="0">
                <a:solidFill>
                  <a:schemeClr val="bg1"/>
                </a:solidFill>
              </a:rPr>
              <a:t>mc.manufacturing_cost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desc</a:t>
            </a:r>
            <a:r>
              <a:rPr lang="en-IN" sz="1400" dirty="0" smtClean="0">
                <a:solidFill>
                  <a:schemeClr val="bg1"/>
                </a:solidFill>
              </a:rPr>
              <a:t>;  </a:t>
            </a:r>
          </a:p>
          <a:p>
            <a:endParaRPr lang="en-IN" sz="1400" dirty="0">
              <a:solidFill>
                <a:schemeClr val="bg1"/>
              </a:solidFill>
            </a:endParaRPr>
          </a:p>
          <a:p>
            <a:r>
              <a:rPr lang="en-IN" sz="1400" dirty="0" smtClean="0">
                <a:solidFill>
                  <a:schemeClr val="bg1"/>
                </a:solidFill>
              </a:rPr>
              <a:t> (select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p.product_code,p.product,MAX</a:t>
            </a:r>
            <a:r>
              <a:rPr lang="en-IN" sz="1400" dirty="0" smtClean="0">
                <a:solidFill>
                  <a:schemeClr val="bg1"/>
                </a:solidFill>
              </a:rPr>
              <a:t>(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) as 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  from </a:t>
            </a:r>
            <a:r>
              <a:rPr lang="en-IN" sz="1400" dirty="0" err="1" smtClean="0">
                <a:solidFill>
                  <a:schemeClr val="bg1"/>
                </a:solidFill>
              </a:rPr>
              <a:t>dim_product</a:t>
            </a:r>
            <a:r>
              <a:rPr lang="en-IN" sz="1400" dirty="0" smtClean="0">
                <a:solidFill>
                  <a:schemeClr val="bg1"/>
                </a:solidFill>
              </a:rPr>
              <a:t> p  join </a:t>
            </a:r>
            <a:r>
              <a:rPr lang="en-IN" sz="1400" dirty="0" err="1" smtClean="0">
                <a:solidFill>
                  <a:schemeClr val="bg1"/>
                </a:solidFill>
              </a:rPr>
              <a:t>fact_manufacturing_cost</a:t>
            </a:r>
            <a:r>
              <a:rPr lang="en-IN" sz="1400" dirty="0" smtClean="0">
                <a:solidFill>
                  <a:schemeClr val="bg1"/>
                </a:solidFill>
              </a:rPr>
              <a:t> mc on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</a:t>
            </a:r>
            <a:r>
              <a:rPr lang="en-IN" sz="1400" dirty="0" smtClean="0">
                <a:solidFill>
                  <a:schemeClr val="bg1"/>
                </a:solidFill>
              </a:rPr>
              <a:t>=</a:t>
            </a:r>
            <a:r>
              <a:rPr lang="en-IN" sz="1400" dirty="0" err="1" smtClean="0">
                <a:solidFill>
                  <a:schemeClr val="bg1"/>
                </a:solidFill>
              </a:rPr>
              <a:t>mc.product_code</a:t>
            </a:r>
            <a:r>
              <a:rPr lang="en-IN" sz="1400" dirty="0" smtClean="0">
                <a:solidFill>
                  <a:schemeClr val="bg1"/>
                </a:solidFill>
              </a:rPr>
              <a:t> group by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p.product_code,p.product</a:t>
            </a:r>
            <a:r>
              <a:rPr lang="en-IN" sz="1400" dirty="0" smtClean="0">
                <a:solidFill>
                  <a:schemeClr val="bg1"/>
                </a:solidFill>
              </a:rPr>
              <a:t> order by  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desc</a:t>
            </a:r>
            <a:r>
              <a:rPr lang="en-IN" sz="1400" dirty="0" smtClean="0">
                <a:solidFill>
                  <a:schemeClr val="bg1"/>
                </a:solidFill>
              </a:rPr>
              <a:t> limit 1) 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UNION </a:t>
            </a:r>
            <a:br>
              <a:rPr lang="en-IN" sz="1400" dirty="0" smtClean="0">
                <a:solidFill>
                  <a:schemeClr val="bg1"/>
                </a:solidFill>
              </a:rPr>
            </a:br>
            <a:r>
              <a:rPr lang="en-IN" sz="1400" dirty="0" smtClean="0">
                <a:solidFill>
                  <a:schemeClr val="bg1"/>
                </a:solidFill>
              </a:rPr>
              <a:t>(select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p.product_code,p.product,MIN</a:t>
            </a:r>
            <a:r>
              <a:rPr lang="en-IN" sz="1400" dirty="0" smtClean="0">
                <a:solidFill>
                  <a:schemeClr val="bg1"/>
                </a:solidFill>
              </a:rPr>
              <a:t>(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) as 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  from </a:t>
            </a:r>
            <a:r>
              <a:rPr lang="en-IN" sz="1400" dirty="0" err="1" smtClean="0">
                <a:solidFill>
                  <a:schemeClr val="bg1"/>
                </a:solidFill>
              </a:rPr>
              <a:t>dim_product</a:t>
            </a:r>
            <a:r>
              <a:rPr lang="en-IN" sz="1400" dirty="0" smtClean="0">
                <a:solidFill>
                  <a:schemeClr val="bg1"/>
                </a:solidFill>
              </a:rPr>
              <a:t> p  join </a:t>
            </a:r>
            <a:r>
              <a:rPr lang="en-IN" sz="1400" dirty="0" err="1" smtClean="0">
                <a:solidFill>
                  <a:schemeClr val="bg1"/>
                </a:solidFill>
              </a:rPr>
              <a:t>fact_manufacturing_cost</a:t>
            </a:r>
            <a:r>
              <a:rPr lang="en-IN" sz="1400" dirty="0" smtClean="0">
                <a:solidFill>
                  <a:schemeClr val="bg1"/>
                </a:solidFill>
              </a:rPr>
              <a:t> mc on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</a:t>
            </a:r>
            <a:r>
              <a:rPr lang="en-IN" sz="1400" dirty="0" smtClean="0">
                <a:solidFill>
                  <a:schemeClr val="bg1"/>
                </a:solidFill>
              </a:rPr>
              <a:t>=</a:t>
            </a:r>
            <a:r>
              <a:rPr lang="en-IN" sz="1400" dirty="0" err="1" smtClean="0">
                <a:solidFill>
                  <a:schemeClr val="bg1"/>
                </a:solidFill>
              </a:rPr>
              <a:t>mc.product_code</a:t>
            </a:r>
            <a:r>
              <a:rPr lang="en-IN" sz="1400" dirty="0" smtClean="0">
                <a:solidFill>
                  <a:schemeClr val="bg1"/>
                </a:solidFill>
              </a:rPr>
              <a:t> group by </a:t>
            </a:r>
            <a:r>
              <a:rPr lang="en-IN" sz="1400" dirty="0" err="1" smtClean="0">
                <a:solidFill>
                  <a:schemeClr val="bg1"/>
                </a:solidFill>
              </a:rPr>
              <a:t>p.product_code,p.product</a:t>
            </a:r>
            <a:r>
              <a:rPr lang="en-IN" sz="1400" dirty="0" smtClean="0">
                <a:solidFill>
                  <a:schemeClr val="bg1"/>
                </a:solidFill>
              </a:rPr>
              <a:t> order by  </a:t>
            </a:r>
            <a:r>
              <a:rPr lang="en-IN" sz="1400" dirty="0" err="1" smtClean="0">
                <a:solidFill>
                  <a:schemeClr val="bg1"/>
                </a:solidFill>
              </a:rPr>
              <a:t>manufacturing_cost</a:t>
            </a:r>
            <a:r>
              <a:rPr lang="en-IN" sz="1400" dirty="0" smtClean="0">
                <a:solidFill>
                  <a:schemeClr val="bg1"/>
                </a:solidFill>
              </a:rPr>
              <a:t> </a:t>
            </a:r>
            <a:r>
              <a:rPr lang="en-IN" sz="1400" dirty="0" err="1" smtClean="0">
                <a:solidFill>
                  <a:schemeClr val="bg1"/>
                </a:solidFill>
              </a:rPr>
              <a:t>asclimit</a:t>
            </a:r>
            <a:r>
              <a:rPr lang="en-IN" sz="1400" dirty="0" smtClean="0">
                <a:solidFill>
                  <a:schemeClr val="bg1"/>
                </a:solidFill>
              </a:rPr>
              <a:t> 1)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00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168812"/>
            <a:ext cx="109587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6. </a:t>
            </a:r>
            <a:r>
              <a:rPr lang="en-US" dirty="0" smtClean="0">
                <a:solidFill>
                  <a:schemeClr val="bg1"/>
                </a:solidFill>
              </a:rPr>
              <a:t>Generate a report which contains the top 5 customers who received an average high </a:t>
            </a:r>
            <a:r>
              <a:rPr lang="en-US" dirty="0" err="1" smtClean="0">
                <a:solidFill>
                  <a:schemeClr val="bg1"/>
                </a:solidFill>
              </a:rPr>
              <a:t>pre_invoice_discount_pct</a:t>
            </a:r>
            <a:r>
              <a:rPr lang="en-US" dirty="0" smtClean="0">
                <a:solidFill>
                  <a:schemeClr val="bg1"/>
                </a:solidFill>
              </a:rPr>
              <a:t> for the fiscal year 2021 and in the Indian market. The final output contains these fields, </a:t>
            </a:r>
            <a:r>
              <a:rPr lang="en-US" dirty="0" err="1" smtClean="0">
                <a:solidFill>
                  <a:schemeClr val="bg1"/>
                </a:solidFill>
              </a:rPr>
              <a:t>customer_code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customer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err="1" smtClean="0">
                <a:solidFill>
                  <a:schemeClr val="bg1"/>
                </a:solidFill>
              </a:rPr>
              <a:t>average_discount_percentage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4079" y="907476"/>
            <a:ext cx="4872954" cy="1789148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116" y="2958973"/>
            <a:ext cx="6214917" cy="356631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168812" y="2495842"/>
            <a:ext cx="493776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with cte1 as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(select </a:t>
            </a:r>
            <a:r>
              <a:rPr lang="en-IN" sz="1600" dirty="0" err="1" smtClean="0">
                <a:solidFill>
                  <a:schemeClr val="bg1"/>
                </a:solidFill>
              </a:rPr>
              <a:t>customer_code,ROUND</a:t>
            </a:r>
            <a:r>
              <a:rPr lang="en-IN" sz="1600" dirty="0" smtClean="0">
                <a:solidFill>
                  <a:schemeClr val="bg1"/>
                </a:solidFill>
              </a:rPr>
              <a:t>(</a:t>
            </a:r>
            <a:r>
              <a:rPr lang="en-IN" sz="1600" dirty="0" err="1" smtClean="0">
                <a:solidFill>
                  <a:schemeClr val="bg1"/>
                </a:solidFill>
              </a:rPr>
              <a:t>avg</a:t>
            </a:r>
            <a:r>
              <a:rPr lang="en-IN" sz="1600" dirty="0" smtClean="0">
                <a:solidFill>
                  <a:schemeClr val="bg1"/>
                </a:solidFill>
              </a:rPr>
              <a:t>(</a:t>
            </a:r>
            <a:r>
              <a:rPr lang="en-IN" sz="1600" dirty="0" err="1" smtClean="0">
                <a:solidFill>
                  <a:schemeClr val="bg1"/>
                </a:solidFill>
              </a:rPr>
              <a:t>pre_invoice_discount_pct</a:t>
            </a:r>
            <a:r>
              <a:rPr lang="en-IN" sz="1600" dirty="0" smtClean="0">
                <a:solidFill>
                  <a:schemeClr val="bg1"/>
                </a:solidFill>
              </a:rPr>
              <a:t>)*100,2)  as </a:t>
            </a:r>
            <a:r>
              <a:rPr lang="en-IN" sz="1600" dirty="0" err="1" smtClean="0">
                <a:solidFill>
                  <a:schemeClr val="bg1"/>
                </a:solidFill>
              </a:rPr>
              <a:t>average_discount_percentage</a:t>
            </a:r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 from </a:t>
            </a:r>
            <a:r>
              <a:rPr lang="en-IN" sz="1600" dirty="0" err="1" smtClean="0">
                <a:solidFill>
                  <a:schemeClr val="bg1"/>
                </a:solidFill>
              </a:rPr>
              <a:t>fact_pre_invoice_deductions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where </a:t>
            </a:r>
            <a:r>
              <a:rPr lang="en-IN" sz="1600" dirty="0" err="1" smtClean="0">
                <a:solidFill>
                  <a:schemeClr val="bg1"/>
                </a:solidFill>
              </a:rPr>
              <a:t>fiscal_year</a:t>
            </a:r>
            <a:r>
              <a:rPr lang="en-IN" sz="1600" dirty="0" smtClean="0">
                <a:solidFill>
                  <a:schemeClr val="bg1"/>
                </a:solidFill>
              </a:rPr>
              <a:t>=2021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group by  </a:t>
            </a:r>
            <a:r>
              <a:rPr lang="en-IN" sz="1600" dirty="0" err="1" smtClean="0">
                <a:solidFill>
                  <a:schemeClr val="bg1"/>
                </a:solidFill>
              </a:rPr>
              <a:t>customer_code</a:t>
            </a:r>
            <a:r>
              <a:rPr lang="en-IN" sz="1600" dirty="0" smtClean="0">
                <a:solidFill>
                  <a:schemeClr val="bg1"/>
                </a:solidFill>
              </a:rPr>
              <a:t>)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select </a:t>
            </a:r>
            <a:r>
              <a:rPr lang="en-IN" sz="1600" dirty="0" err="1" smtClean="0">
                <a:solidFill>
                  <a:schemeClr val="bg1"/>
                </a:solidFill>
              </a:rPr>
              <a:t>c.customer_code,c.customer</a:t>
            </a:r>
            <a:r>
              <a:rPr lang="en-IN" sz="1600" dirty="0" smtClean="0">
                <a:solidFill>
                  <a:schemeClr val="bg1"/>
                </a:solidFill>
              </a:rPr>
              <a:t>, </a:t>
            </a:r>
            <a:r>
              <a:rPr lang="en-IN" sz="1600" dirty="0" err="1" smtClean="0">
                <a:solidFill>
                  <a:schemeClr val="bg1"/>
                </a:solidFill>
              </a:rPr>
              <a:t>pre.average_discount_percentage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from </a:t>
            </a:r>
            <a:r>
              <a:rPr lang="en-IN" sz="1600" dirty="0" err="1" smtClean="0">
                <a:solidFill>
                  <a:schemeClr val="bg1"/>
                </a:solidFill>
              </a:rPr>
              <a:t>dim_customer</a:t>
            </a:r>
            <a:r>
              <a:rPr lang="en-IN" sz="1600" dirty="0" smtClean="0">
                <a:solidFill>
                  <a:schemeClr val="bg1"/>
                </a:solidFill>
              </a:rPr>
              <a:t> c join cte1 pre on </a:t>
            </a:r>
            <a:r>
              <a:rPr lang="en-IN" sz="1600" dirty="0" err="1" smtClean="0">
                <a:solidFill>
                  <a:schemeClr val="bg1"/>
                </a:solidFill>
              </a:rPr>
              <a:t>c.customer_code</a:t>
            </a:r>
            <a:r>
              <a:rPr lang="en-IN" sz="1600" dirty="0" smtClean="0">
                <a:solidFill>
                  <a:schemeClr val="bg1"/>
                </a:solidFill>
              </a:rPr>
              <a:t>=</a:t>
            </a:r>
            <a:r>
              <a:rPr lang="en-IN" sz="1600" dirty="0" err="1" smtClean="0">
                <a:solidFill>
                  <a:schemeClr val="bg1"/>
                </a:solidFill>
              </a:rPr>
              <a:t>pre.customer_code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where </a:t>
            </a:r>
            <a:r>
              <a:rPr lang="en-IN" sz="1600" dirty="0" err="1" smtClean="0">
                <a:solidFill>
                  <a:schemeClr val="bg1"/>
                </a:solidFill>
              </a:rPr>
              <a:t>c.market</a:t>
            </a:r>
            <a:r>
              <a:rPr lang="en-IN" sz="1600" dirty="0" smtClean="0">
                <a:solidFill>
                  <a:schemeClr val="bg1"/>
                </a:solidFill>
              </a:rPr>
              <a:t>="India“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order by </a:t>
            </a:r>
            <a:r>
              <a:rPr lang="en-IN" sz="1600" dirty="0" err="1" smtClean="0">
                <a:solidFill>
                  <a:schemeClr val="bg1"/>
                </a:solidFill>
              </a:rPr>
              <a:t>pre.average_discount_percentage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desc</a:t>
            </a:r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limit 5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5226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168812"/>
            <a:ext cx="109727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7.</a:t>
            </a:r>
            <a:r>
              <a:rPr lang="en-US" dirty="0" smtClean="0">
                <a:solidFill>
                  <a:schemeClr val="bg1"/>
                </a:solidFill>
              </a:rPr>
              <a:t> Get the complete report of the Gross sales amount for the customer “</a:t>
            </a:r>
            <a:r>
              <a:rPr lang="en-US" dirty="0" err="1" smtClean="0">
                <a:solidFill>
                  <a:schemeClr val="bg1"/>
                </a:solidFill>
              </a:rPr>
              <a:t>Atliq</a:t>
            </a:r>
            <a:r>
              <a:rPr lang="en-US" dirty="0" smtClean="0">
                <a:solidFill>
                  <a:schemeClr val="bg1"/>
                </a:solidFill>
              </a:rPr>
              <a:t> Exclusive” for each month. This analysis helps to get an idea of low and high-performing months and take strategic decisions. The final report contains these columns: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Month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Year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Gross sales Amount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768" y="891270"/>
            <a:ext cx="2340877" cy="2509806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9" t="2212" r="-509" b="1384"/>
          <a:stretch/>
        </p:blipFill>
        <p:spPr>
          <a:xfrm>
            <a:off x="9443452" y="902088"/>
            <a:ext cx="2339019" cy="2488171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834" y="3390261"/>
            <a:ext cx="7660637" cy="3354062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8" name="Rectangle 7"/>
          <p:cNvSpPr/>
          <p:nvPr/>
        </p:nvSpPr>
        <p:spPr>
          <a:xfrm>
            <a:off x="168811" y="2146174"/>
            <a:ext cx="3460654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select month(</a:t>
            </a:r>
            <a:r>
              <a:rPr lang="en-IN" sz="1600" dirty="0" err="1" smtClean="0">
                <a:solidFill>
                  <a:schemeClr val="bg1"/>
                </a:solidFill>
              </a:rPr>
              <a:t>date_add</a:t>
            </a:r>
            <a:r>
              <a:rPr lang="en-IN" sz="1600" dirty="0" smtClean="0">
                <a:solidFill>
                  <a:schemeClr val="bg1"/>
                </a:solidFill>
              </a:rPr>
              <a:t>(</a:t>
            </a:r>
            <a:r>
              <a:rPr lang="en-IN" sz="1600" dirty="0" err="1" smtClean="0">
                <a:solidFill>
                  <a:schemeClr val="bg1"/>
                </a:solidFill>
              </a:rPr>
              <a:t>fm.date</a:t>
            </a:r>
            <a:r>
              <a:rPr lang="en-IN" sz="1600" dirty="0" smtClean="0">
                <a:solidFill>
                  <a:schemeClr val="bg1"/>
                </a:solidFill>
              </a:rPr>
              <a:t>, INTERVAL 4 MONTH)) as Month,</a:t>
            </a:r>
          </a:p>
          <a:p>
            <a:r>
              <a:rPr lang="en-IN" sz="1600" dirty="0" err="1" smtClean="0">
                <a:solidFill>
                  <a:schemeClr val="bg1"/>
                </a:solidFill>
              </a:rPr>
              <a:t>fm.fiscal_year</a:t>
            </a:r>
            <a:r>
              <a:rPr lang="en-IN" sz="1600" dirty="0" smtClean="0">
                <a:solidFill>
                  <a:schemeClr val="bg1"/>
                </a:solidFill>
              </a:rPr>
              <a:t> as Year , round(SUM(</a:t>
            </a:r>
            <a:r>
              <a:rPr lang="en-IN" sz="1600" dirty="0" err="1" smtClean="0">
                <a:solidFill>
                  <a:schemeClr val="bg1"/>
                </a:solidFill>
              </a:rPr>
              <a:t>fm.sold_quantity</a:t>
            </a:r>
            <a:r>
              <a:rPr lang="en-IN" sz="1600" dirty="0" smtClean="0">
                <a:solidFill>
                  <a:schemeClr val="bg1"/>
                </a:solidFill>
              </a:rPr>
              <a:t>*</a:t>
            </a:r>
            <a:r>
              <a:rPr lang="en-IN" sz="1600" dirty="0" err="1" smtClean="0">
                <a:solidFill>
                  <a:schemeClr val="bg1"/>
                </a:solidFill>
              </a:rPr>
              <a:t>fp.gross_price</a:t>
            </a:r>
            <a:r>
              <a:rPr lang="en-IN" sz="1600" dirty="0" smtClean="0">
                <a:solidFill>
                  <a:schemeClr val="bg1"/>
                </a:solidFill>
              </a:rPr>
              <a:t>),2) as </a:t>
            </a:r>
            <a:r>
              <a:rPr lang="en-IN" sz="1600" dirty="0" err="1" smtClean="0">
                <a:solidFill>
                  <a:schemeClr val="bg1"/>
                </a:solidFill>
              </a:rPr>
              <a:t>Gross_sales_Amount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from </a:t>
            </a:r>
            <a:r>
              <a:rPr lang="en-IN" sz="16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fm</a:t>
            </a:r>
            <a:r>
              <a:rPr lang="en-IN" sz="1600" dirty="0" smtClean="0">
                <a:solidFill>
                  <a:schemeClr val="bg1"/>
                </a:solidFill>
              </a:rPr>
              <a:t> join </a:t>
            </a:r>
            <a:r>
              <a:rPr lang="en-IN" sz="1600" dirty="0" err="1" smtClean="0">
                <a:solidFill>
                  <a:schemeClr val="bg1"/>
                </a:solidFill>
              </a:rPr>
              <a:t>fact_gross_price</a:t>
            </a:r>
            <a:r>
              <a:rPr lang="en-IN" sz="1600" dirty="0" smtClean="0">
                <a:solidFill>
                  <a:schemeClr val="bg1"/>
                </a:solidFill>
              </a:rPr>
              <a:t>  </a:t>
            </a:r>
            <a:r>
              <a:rPr lang="en-IN" sz="1600" dirty="0" err="1" smtClean="0">
                <a:solidFill>
                  <a:schemeClr val="bg1"/>
                </a:solidFill>
              </a:rPr>
              <a:t>fp</a:t>
            </a:r>
            <a:r>
              <a:rPr lang="en-IN" sz="1600" dirty="0" smtClean="0">
                <a:solidFill>
                  <a:schemeClr val="bg1"/>
                </a:solidFill>
              </a:rPr>
              <a:t> on </a:t>
            </a:r>
            <a:r>
              <a:rPr lang="en-IN" sz="1600" dirty="0" err="1" smtClean="0">
                <a:solidFill>
                  <a:schemeClr val="bg1"/>
                </a:solidFill>
              </a:rPr>
              <a:t>fm.product_code</a:t>
            </a:r>
            <a:r>
              <a:rPr lang="en-IN" sz="1600" dirty="0" smtClean="0">
                <a:solidFill>
                  <a:schemeClr val="bg1"/>
                </a:solidFill>
              </a:rPr>
              <a:t>=</a:t>
            </a:r>
            <a:r>
              <a:rPr lang="en-IN" sz="1600" dirty="0" err="1" smtClean="0">
                <a:solidFill>
                  <a:schemeClr val="bg1"/>
                </a:solidFill>
              </a:rPr>
              <a:t>fp.product_code</a:t>
            </a:r>
            <a:r>
              <a:rPr lang="en-IN" sz="1600" dirty="0" smtClean="0">
                <a:solidFill>
                  <a:schemeClr val="bg1"/>
                </a:solidFill>
              </a:rPr>
              <a:t> join </a:t>
            </a:r>
            <a:r>
              <a:rPr lang="en-IN" sz="1600" dirty="0" err="1" smtClean="0">
                <a:solidFill>
                  <a:schemeClr val="bg1"/>
                </a:solidFill>
              </a:rPr>
              <a:t>dim_customer</a:t>
            </a:r>
            <a:r>
              <a:rPr lang="en-IN" sz="1600" dirty="0" smtClean="0">
                <a:solidFill>
                  <a:schemeClr val="bg1"/>
                </a:solidFill>
              </a:rPr>
              <a:t> c on </a:t>
            </a:r>
            <a:r>
              <a:rPr lang="en-IN" sz="1600" dirty="0" err="1" smtClean="0">
                <a:solidFill>
                  <a:schemeClr val="bg1"/>
                </a:solidFill>
              </a:rPr>
              <a:t>fm.customer_code</a:t>
            </a:r>
            <a:r>
              <a:rPr lang="en-IN" sz="1600" dirty="0" smtClean="0">
                <a:solidFill>
                  <a:schemeClr val="bg1"/>
                </a:solidFill>
              </a:rPr>
              <a:t>=</a:t>
            </a:r>
            <a:r>
              <a:rPr lang="en-IN" sz="1600" dirty="0" err="1" smtClean="0">
                <a:solidFill>
                  <a:schemeClr val="bg1"/>
                </a:solidFill>
              </a:rPr>
              <a:t>c.customer_codewhere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c.customer</a:t>
            </a:r>
            <a:r>
              <a:rPr lang="en-IN" sz="1600" dirty="0" smtClean="0">
                <a:solidFill>
                  <a:schemeClr val="bg1"/>
                </a:solidFill>
              </a:rPr>
              <a:t>="</a:t>
            </a:r>
            <a:r>
              <a:rPr lang="en-IN" sz="1600" dirty="0" err="1" smtClean="0">
                <a:solidFill>
                  <a:schemeClr val="bg1"/>
                </a:solidFill>
              </a:rPr>
              <a:t>Atliq</a:t>
            </a:r>
            <a:r>
              <a:rPr lang="en-IN" sz="1600" dirty="0" smtClean="0">
                <a:solidFill>
                  <a:schemeClr val="bg1"/>
                </a:solidFill>
              </a:rPr>
              <a:t> Exclusive“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group by </a:t>
            </a:r>
            <a:r>
              <a:rPr lang="en-IN" sz="1600" dirty="0" err="1" smtClean="0">
                <a:solidFill>
                  <a:schemeClr val="bg1"/>
                </a:solidFill>
              </a:rPr>
              <a:t>fm.date,fm.fiscal_year</a:t>
            </a:r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order by month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9057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3" y="168812"/>
            <a:ext cx="10044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chemeClr val="bg1"/>
                </a:solidFill>
              </a:rPr>
              <a:t>Request 8. </a:t>
            </a:r>
            <a:r>
              <a:rPr lang="en-US" dirty="0" smtClean="0">
                <a:solidFill>
                  <a:schemeClr val="bg1"/>
                </a:solidFill>
              </a:rPr>
              <a:t>In which quarter of 2020, got the maximum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r>
              <a:rPr lang="en-US" dirty="0" smtClean="0">
                <a:solidFill>
                  <a:schemeClr val="bg1"/>
                </a:solidFill>
              </a:rPr>
              <a:t>? The final output contains these fields sorted by the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r>
              <a:rPr lang="en-US" dirty="0" smtClean="0">
                <a:solidFill>
                  <a:schemeClr val="bg1"/>
                </a:solidFill>
              </a:rPr>
              <a:t>, Quarter and  </a:t>
            </a:r>
            <a:r>
              <a:rPr lang="en-US" dirty="0" err="1" smtClean="0">
                <a:solidFill>
                  <a:schemeClr val="bg1"/>
                </a:solidFill>
              </a:rPr>
              <a:t>total_sold_quantity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0615" y="662793"/>
            <a:ext cx="3094893" cy="1878654"/>
          </a:xfrm>
          <a:prstGeom prst="rect">
            <a:avLst/>
          </a:prstGeom>
          <a:effectLst>
            <a:softEdge rad="63500"/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2971" y="2750869"/>
            <a:ext cx="7402537" cy="3927545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Rectangle 4"/>
          <p:cNvSpPr/>
          <p:nvPr/>
        </p:nvSpPr>
        <p:spPr>
          <a:xfrm>
            <a:off x="168813" y="1602120"/>
            <a:ext cx="3873305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600" dirty="0" smtClean="0">
                <a:solidFill>
                  <a:schemeClr val="bg1"/>
                </a:solidFill>
              </a:rPr>
              <a:t>with cte1 as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(select </a:t>
            </a:r>
            <a:r>
              <a:rPr lang="en-IN" sz="1600" dirty="0" err="1" smtClean="0">
                <a:solidFill>
                  <a:schemeClr val="bg1"/>
                </a:solidFill>
              </a:rPr>
              <a:t>date,case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when month(date) in (9,10,11) then "Q1"        when month(date) in (12,1,2) then "Q2"        when month(date) in (3,4,5) then "Q3"        when month(date) in (6,7,8) then "Q4"	end as quarter,    </a:t>
            </a:r>
            <a:r>
              <a:rPr lang="en-IN" sz="1600" dirty="0" err="1" smtClean="0">
                <a:solidFill>
                  <a:schemeClr val="bg1"/>
                </a:solidFill>
              </a:rPr>
              <a:t>sold_quantity</a:t>
            </a:r>
            <a:endParaRPr lang="en-IN" sz="1600" dirty="0" smtClean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from </a:t>
            </a:r>
            <a:r>
              <a:rPr lang="en-IN" sz="1600" dirty="0" err="1" smtClean="0">
                <a:solidFill>
                  <a:schemeClr val="bg1"/>
                </a:solidFill>
              </a:rPr>
              <a:t>fact_sales_monthly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where </a:t>
            </a:r>
            <a:r>
              <a:rPr lang="en-IN" sz="1600" dirty="0" err="1" smtClean="0">
                <a:solidFill>
                  <a:schemeClr val="bg1"/>
                </a:solidFill>
              </a:rPr>
              <a:t>fiscal_year</a:t>
            </a:r>
            <a:r>
              <a:rPr lang="en-IN" sz="1600" dirty="0" smtClean="0">
                <a:solidFill>
                  <a:schemeClr val="bg1"/>
                </a:solidFill>
              </a:rPr>
              <a:t>=2020 ) 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 smtClean="0">
                <a:solidFill>
                  <a:schemeClr val="bg1"/>
                </a:solidFill>
              </a:rPr>
              <a:t>select quarter, SUM(</a:t>
            </a:r>
            <a:r>
              <a:rPr lang="en-IN" sz="1600" dirty="0" err="1" smtClean="0">
                <a:solidFill>
                  <a:schemeClr val="bg1"/>
                </a:solidFill>
              </a:rPr>
              <a:t>sold_quantity</a:t>
            </a:r>
            <a:r>
              <a:rPr lang="en-IN" sz="1600" dirty="0" smtClean="0">
                <a:solidFill>
                  <a:schemeClr val="bg1"/>
                </a:solidFill>
              </a:rPr>
              <a:t>) as </a:t>
            </a:r>
            <a:r>
              <a:rPr lang="en-IN" sz="1600" dirty="0" err="1" smtClean="0">
                <a:solidFill>
                  <a:schemeClr val="bg1"/>
                </a:solidFill>
              </a:rPr>
              <a:t>total_sold_quantity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from  cte1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group by quarter</a:t>
            </a:r>
          </a:p>
          <a:p>
            <a:r>
              <a:rPr lang="en-IN" sz="1600" dirty="0" smtClean="0">
                <a:solidFill>
                  <a:schemeClr val="bg1"/>
                </a:solidFill>
              </a:rPr>
              <a:t>order by </a:t>
            </a:r>
            <a:r>
              <a:rPr lang="en-IN" sz="1600" dirty="0" err="1" smtClean="0">
                <a:solidFill>
                  <a:schemeClr val="bg1"/>
                </a:solidFill>
              </a:rPr>
              <a:t>total_sold_quantity</a:t>
            </a:r>
            <a:r>
              <a:rPr lang="en-IN" sz="1600" dirty="0" smtClean="0">
                <a:solidFill>
                  <a:schemeClr val="bg1"/>
                </a:solidFill>
              </a:rPr>
              <a:t> </a:t>
            </a:r>
            <a:r>
              <a:rPr lang="en-IN" sz="1600" dirty="0" err="1" smtClean="0">
                <a:solidFill>
                  <a:schemeClr val="bg1"/>
                </a:solidFill>
              </a:rPr>
              <a:t>desc</a:t>
            </a:r>
            <a:r>
              <a:rPr lang="en-IN" sz="1600" dirty="0" smtClean="0">
                <a:solidFill>
                  <a:schemeClr val="bg1"/>
                </a:solidFill>
              </a:rPr>
              <a:t>;</a:t>
            </a:r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203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7301</TotalTime>
  <Words>540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Office Theme</vt:lpstr>
      <vt:lpstr>Consumer good Ad-hoc Insight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Consumer good Ad-hoc Insight</dc:title>
  <dc:creator>Ajay Titarmare</dc:creator>
  <cp:lastModifiedBy>Ajay Titarmare</cp:lastModifiedBy>
  <cp:revision>25</cp:revision>
  <dcterms:created xsi:type="dcterms:W3CDTF">2025-07-31T11:03:10Z</dcterms:created>
  <dcterms:modified xsi:type="dcterms:W3CDTF">2025-08-05T12:44:50Z</dcterms:modified>
</cp:coreProperties>
</file>