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1" r:id="rId5"/>
    <p:sldId id="270" r:id="rId6"/>
    <p:sldId id="268" r:id="rId7"/>
    <p:sldId id="260" r:id="rId8"/>
    <p:sldId id="265" r:id="rId9"/>
    <p:sldId id="275" r:id="rId10"/>
    <p:sldId id="283" r:id="rId11"/>
    <p:sldId id="284" r:id="rId12"/>
    <p:sldId id="285" r:id="rId13"/>
    <p:sldId id="277" r:id="rId14"/>
    <p:sldId id="261" r:id="rId15"/>
    <p:sldId id="262" r:id="rId16"/>
    <p:sldId id="266" r:id="rId17"/>
    <p:sldId id="263" r:id="rId18"/>
    <p:sldId id="267" r:id="rId19"/>
    <p:sldId id="278" r:id="rId20"/>
    <p:sldId id="292" r:id="rId21"/>
    <p:sldId id="286" r:id="rId22"/>
    <p:sldId id="287" r:id="rId23"/>
    <p:sldId id="288" r:id="rId24"/>
    <p:sldId id="289" r:id="rId25"/>
    <p:sldId id="290" r:id="rId26"/>
    <p:sldId id="291" r:id="rId27"/>
    <p:sldId id="279" r:id="rId28"/>
    <p:sldId id="280" r:id="rId29"/>
    <p:sldId id="281"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44" autoAdjust="0"/>
  </p:normalViewPr>
  <p:slideViewPr>
    <p:cSldViewPr>
      <p:cViewPr>
        <p:scale>
          <a:sx n="90" d="100"/>
          <a:sy n="90" d="100"/>
        </p:scale>
        <p:origin x="-816" y="78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FCCC-0FF8-4C54-B4AD-3730E491032F}" type="slidenum">
              <a:rPr lang="en-IN" smtClean="0"/>
              <a:pPr/>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FCCC-0FF8-4C54-B4AD-3730E491032F}" type="slidenum">
              <a:rPr lang="en-IN" smtClean="0"/>
              <a:pPr/>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FCCC-0FF8-4C54-B4AD-3730E491032F}" type="slidenum">
              <a:rPr lang="en-IN" smtClean="0"/>
              <a:pPr/>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1FCCC-0FF8-4C54-B4AD-3730E491032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FCCC-0FF8-4C54-B4AD-3730E491032F}" type="slidenum">
              <a:rPr lang="en-IN" smtClean="0"/>
              <a:pPr/>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E612A-EDD8-4428-82BE-93E214A09FB0}" type="datetimeFigureOut">
              <a:rPr lang="en-IN" smtClean="0"/>
              <a:pPr/>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FCCC-0FF8-4C54-B4AD-3730E491032F}" type="slidenum">
              <a:rPr lang="en-IN" smtClean="0"/>
              <a:pPr/>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B7E612A-EDD8-4428-82BE-93E214A09FB0}" type="datetimeFigureOut">
              <a:rPr lang="en-IN" smtClean="0"/>
              <a:pPr/>
              <a:t>25-07-2020</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0F1FCCC-0FF8-4C54-B4AD-3730E491032F}" type="slidenum">
              <a:rPr lang="en-IN" smtClean="0"/>
              <a:pPr/>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5" y="404664"/>
            <a:ext cx="8280921" cy="10772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chemeClr val="bg1"/>
                </a:solidFill>
                <a:effectLst>
                  <a:outerShdw blurRad="50800" dist="39000" dir="5460000" algn="tl">
                    <a:srgbClr val="000000">
                      <a:alpha val="38000"/>
                    </a:srgbClr>
                  </a:outerShdw>
                </a:effectLst>
              </a:rPr>
              <a:t>SWARNANDHRA COLLEGE OF</a:t>
            </a:r>
          </a:p>
          <a:p>
            <a:pPr algn="ctr"/>
            <a:r>
              <a:rPr lang="en-US" sz="3200" b="1" cap="none" spc="0" dirty="0" smtClean="0">
                <a:ln w="11430"/>
                <a:solidFill>
                  <a:schemeClr val="bg1"/>
                </a:solidFill>
                <a:effectLst>
                  <a:outerShdw blurRad="50800" dist="39000" dir="5460000" algn="tl">
                    <a:srgbClr val="000000">
                      <a:alpha val="38000"/>
                    </a:srgbClr>
                  </a:outerShdw>
                </a:effectLst>
              </a:rPr>
              <a:t>ENGINEERING AND TECHNOLOGY</a:t>
            </a:r>
            <a:endParaRPr lang="en-US" sz="3200" b="1" cap="none" spc="0" dirty="0">
              <a:ln w="11430"/>
              <a:solidFill>
                <a:schemeClr val="bg1"/>
              </a:solidFill>
              <a:effectLst>
                <a:outerShdw blurRad="50800" dist="39000" dir="5460000" algn="tl">
                  <a:srgbClr val="000000">
                    <a:alpha val="38000"/>
                  </a:srgbClr>
                </a:outerShdw>
              </a:effectLst>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9101" y="326758"/>
            <a:ext cx="1336595" cy="1227132"/>
          </a:xfrm>
          <a:prstGeom prst="rect">
            <a:avLst/>
          </a:prstGeom>
        </p:spPr>
      </p:pic>
      <p:sp>
        <p:nvSpPr>
          <p:cNvPr id="6" name="TextBox 5"/>
          <p:cNvSpPr txBox="1"/>
          <p:nvPr/>
        </p:nvSpPr>
        <p:spPr>
          <a:xfrm>
            <a:off x="1727385" y="4158372"/>
            <a:ext cx="5976664" cy="369332"/>
          </a:xfrm>
          <a:prstGeom prst="rect">
            <a:avLst/>
          </a:prstGeom>
          <a:noFill/>
        </p:spPr>
        <p:txBody>
          <a:bodyPr wrap="square" rtlCol="0">
            <a:spAutoFit/>
          </a:bodyPr>
          <a:lstStyle/>
          <a:p>
            <a:r>
              <a:rPr lang="en-US" b="1" dirty="0" smtClean="0">
                <a:solidFill>
                  <a:schemeClr val="tx1">
                    <a:lumMod val="95000"/>
                    <a:lumOff val="5000"/>
                  </a:schemeClr>
                </a:solidFill>
                <a:latin typeface="Constantia" panose="02030602050306030303" pitchFamily="18" charset="0"/>
              </a:rPr>
              <a:t>                        PROJECT   MEMBERS</a:t>
            </a:r>
            <a:endParaRPr lang="en-IN" b="1" dirty="0">
              <a:solidFill>
                <a:schemeClr val="tx1">
                  <a:lumMod val="95000"/>
                  <a:lumOff val="5000"/>
                </a:schemeClr>
              </a:solidFill>
              <a:latin typeface="Constantia" panose="02030602050306030303" pitchFamily="18" charset="0"/>
            </a:endParaRPr>
          </a:p>
        </p:txBody>
      </p:sp>
      <p:sp>
        <p:nvSpPr>
          <p:cNvPr id="7" name="Rectangle 6"/>
          <p:cNvSpPr/>
          <p:nvPr/>
        </p:nvSpPr>
        <p:spPr>
          <a:xfrm>
            <a:off x="451295" y="2058720"/>
            <a:ext cx="8208911"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FF0000"/>
                </a:solidFill>
                <a:effectLst>
                  <a:outerShdw blurRad="76200" dist="50800" dir="5400000" algn="tl" rotWithShape="0">
                    <a:srgbClr val="000000">
                      <a:alpha val="65000"/>
                    </a:srgbClr>
                  </a:outerShdw>
                </a:effectLst>
                <a:latin typeface="Britannic Bold" pitchFamily="34" charset="0"/>
              </a:rPr>
              <a:t>STEGANOGRAPHY WITH AUDIO,VIDEO,IMAGES USING SWINGS</a:t>
            </a:r>
            <a:endParaRPr lang="en-US" sz="2800" b="1" cap="none" spc="50" dirty="0">
              <a:ln w="11430"/>
              <a:solidFill>
                <a:srgbClr val="FF0000"/>
              </a:solidFill>
              <a:effectLst>
                <a:outerShdw blurRad="76200" dist="50800" dir="5400000" algn="tl" rotWithShape="0">
                  <a:srgbClr val="000000">
                    <a:alpha val="65000"/>
                  </a:srgbClr>
                </a:outerShdw>
              </a:effectLst>
              <a:latin typeface="Britannic Bold" pitchFamily="34" charset="0"/>
            </a:endParaRPr>
          </a:p>
        </p:txBody>
      </p:sp>
      <p:sp>
        <p:nvSpPr>
          <p:cNvPr id="8" name="TextBox 7"/>
          <p:cNvSpPr txBox="1"/>
          <p:nvPr/>
        </p:nvSpPr>
        <p:spPr>
          <a:xfrm>
            <a:off x="672753" y="4869160"/>
            <a:ext cx="8161105" cy="923330"/>
          </a:xfrm>
          <a:prstGeom prst="rect">
            <a:avLst/>
          </a:prstGeom>
          <a:noFill/>
        </p:spPr>
        <p:txBody>
          <a:bodyPr wrap="square" rtlCol="0">
            <a:spAutoFit/>
          </a:bodyPr>
          <a:lstStyle/>
          <a:p>
            <a:r>
              <a:rPr lang="en-US" dirty="0" smtClean="0">
                <a:solidFill>
                  <a:srgbClr val="7030A0"/>
                </a:solidFill>
                <a:latin typeface="Bahnschrift SemiBold SemiConden" pitchFamily="34" charset="0"/>
              </a:rPr>
              <a:t>K Ajay Vamsee  (16A21B0534)                                              P Pratap (16A21B0548) </a:t>
            </a:r>
          </a:p>
          <a:p>
            <a:r>
              <a:rPr lang="en-US" dirty="0" smtClean="0">
                <a:solidFill>
                  <a:srgbClr val="7030A0"/>
                </a:solidFill>
                <a:latin typeface="Bahnschrift SemiBold SemiConden" pitchFamily="34" charset="0"/>
              </a:rPr>
              <a:t> </a:t>
            </a:r>
          </a:p>
          <a:p>
            <a:r>
              <a:rPr lang="en-US" dirty="0" smtClean="0">
                <a:solidFill>
                  <a:srgbClr val="7030A0"/>
                </a:solidFill>
                <a:latin typeface="Bahnschrift SemiBold SemiConden" pitchFamily="34" charset="0"/>
              </a:rPr>
              <a:t>N Dinesh (16A21B0542)                                                         V C B S Swamy  (17A25B0501)                                                </a:t>
            </a:r>
            <a:endParaRPr lang="en-IN" dirty="0">
              <a:solidFill>
                <a:srgbClr val="7030A0"/>
              </a:solidFill>
              <a:latin typeface="Bahnschrift SemiBold SemiConden" pitchFamily="34" charset="0"/>
            </a:endParaRPr>
          </a:p>
        </p:txBody>
      </p:sp>
      <p:sp>
        <p:nvSpPr>
          <p:cNvPr id="9" name="TextBox 8"/>
          <p:cNvSpPr txBox="1"/>
          <p:nvPr/>
        </p:nvSpPr>
        <p:spPr>
          <a:xfrm>
            <a:off x="1986404" y="6004848"/>
            <a:ext cx="5616624" cy="369332"/>
          </a:xfrm>
          <a:prstGeom prst="rect">
            <a:avLst/>
          </a:prstGeom>
          <a:noFill/>
        </p:spPr>
        <p:txBody>
          <a:bodyPr wrap="square" rtlCol="0">
            <a:spAutoFit/>
          </a:body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PROJECT GUIDE :    Dr. Veeramani Thangavel </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107504" y="3284984"/>
            <a:ext cx="9666625"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b="1" cap="none" spc="0" dirty="0" smtClean="0">
                <a:ln w="11430"/>
                <a:solidFill>
                  <a:schemeClr val="accent5"/>
                </a:solidFill>
                <a:effectLst>
                  <a:outerShdw blurRad="80000" dist="40000" dir="5040000" algn="tl">
                    <a:srgbClr val="000000">
                      <a:alpha val="30000"/>
                    </a:srgbClr>
                  </a:outerShdw>
                </a:effectLst>
                <a:latin typeface="Bradley Hand ITC" pitchFamily="66" charset="0"/>
              </a:rPr>
              <a:t>COMPUTER SCIENCE AND ENGINEERING</a:t>
            </a:r>
            <a:endParaRPr lang="en-US" sz="2800" b="1" cap="none" spc="0" dirty="0">
              <a:ln w="11430"/>
              <a:solidFill>
                <a:schemeClr val="accent5"/>
              </a:solidFill>
              <a:effectLst>
                <a:outerShdw blurRad="80000" dist="40000" dir="5040000" algn="tl">
                  <a:srgbClr val="000000">
                    <a:alpha val="30000"/>
                  </a:srgbClr>
                </a:outerShdw>
              </a:effectLst>
              <a:latin typeface="Bradley Hand ITC"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9" y="2132857"/>
            <a:ext cx="5472608" cy="1008112"/>
          </a:xfrm>
        </p:spPr>
        <p:txBody>
          <a:bodyPr/>
          <a:lstStyle/>
          <a:p>
            <a:r>
              <a:rPr lang="en-US" b="1" dirty="0" smtClean="0">
                <a:solidFill>
                  <a:schemeClr val="tx1">
                    <a:lumMod val="65000"/>
                    <a:lumOff val="35000"/>
                  </a:schemeClr>
                </a:solidFill>
                <a:latin typeface="Times New Roman" panose="02020603050405020304" pitchFamily="18" charset="0"/>
                <a:cs typeface="Times New Roman" panose="02020603050405020304" pitchFamily="18" charset="0"/>
              </a:rPr>
              <a:t>SEQUENCE DIAGRAM</a:t>
            </a:r>
          </a:p>
          <a:p>
            <a:pPr lvl="1">
              <a:buNone/>
            </a:pPr>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99792" y="2492896"/>
            <a:ext cx="4320480" cy="4104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2132857"/>
            <a:ext cx="4824535" cy="1368151"/>
          </a:xfrm>
        </p:spPr>
        <p:txBody>
          <a:bodyPr/>
          <a:lstStyle/>
          <a:p>
            <a:r>
              <a:rPr lang="en-IN" b="1" dirty="0" smtClean="0">
                <a:solidFill>
                  <a:schemeClr val="tx1">
                    <a:lumMod val="65000"/>
                    <a:lumOff val="35000"/>
                  </a:schemeClr>
                </a:solidFill>
                <a:latin typeface="Times New Roman" panose="02020603050405020304" pitchFamily="18" charset="0"/>
                <a:cs typeface="Times New Roman" panose="02020603050405020304" pitchFamily="18" charset="0"/>
              </a:rPr>
              <a:t>COLLABORATION DIAGRAM</a:t>
            </a:r>
            <a:endParaRPr lang="en-US" b="1" dirty="0">
              <a:solidFill>
                <a:schemeClr val="tx1">
                  <a:lumMod val="65000"/>
                  <a:lumOff val="35000"/>
                </a:schemeClr>
              </a:solidFill>
            </a:endParaRP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99792" y="2420888"/>
            <a:ext cx="2664296" cy="3960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132857"/>
            <a:ext cx="5112568" cy="1440160"/>
          </a:xfrm>
        </p:spPr>
        <p:txBody>
          <a:bodyPr/>
          <a:lstStyle/>
          <a:p>
            <a:r>
              <a:rPr lang="en-IN" b="1" dirty="0" smtClean="0">
                <a:solidFill>
                  <a:schemeClr val="tx1">
                    <a:lumMod val="65000"/>
                    <a:lumOff val="35000"/>
                  </a:schemeClr>
                </a:solidFill>
                <a:latin typeface="Times New Roman" panose="02020603050405020304" pitchFamily="18" charset="0"/>
                <a:cs typeface="Times New Roman" panose="02020603050405020304" pitchFamily="18" charset="0"/>
              </a:rPr>
              <a:t>ACTIVITY DIAGRAM</a:t>
            </a:r>
            <a:endParaRPr lang="en-US" b="1" dirty="0">
              <a:solidFill>
                <a:schemeClr val="tx1">
                  <a:lumMod val="65000"/>
                  <a:lumOff val="35000"/>
                </a:schemeClr>
              </a:solidFill>
            </a:endParaRPr>
          </a:p>
        </p:txBody>
      </p:sp>
      <p:sp>
        <p:nvSpPr>
          <p:cNvPr id="3" name="Title 2"/>
          <p:cNvSpPr>
            <a:spLocks noGrp="1"/>
          </p:cNvSpPr>
          <p:nvPr>
            <p:ph type="title"/>
          </p:nvPr>
        </p:nvSpPr>
        <p:spPr/>
        <p:txBody>
          <a:bodyPr/>
          <a:lstStyle/>
          <a:p>
            <a:endParaRPr lang="en-US" dirty="0"/>
          </a:p>
        </p:txBody>
      </p:sp>
      <p:sp>
        <p:nvSpPr>
          <p:cNvPr id="2107" name="Rectangle 59"/>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pSp>
        <p:nvGrpSpPr>
          <p:cNvPr id="2049" name="Canvas 68"/>
          <p:cNvGrpSpPr/>
          <p:nvPr/>
        </p:nvGrpSpPr>
        <p:grpSpPr bwMode="auto">
          <a:xfrm>
            <a:off x="2915816" y="2348880"/>
            <a:ext cx="3816424" cy="4509120"/>
            <a:chOff x="0" y="0"/>
            <a:chExt cx="27044" cy="68383"/>
          </a:xfrm>
        </p:grpSpPr>
        <p:sp>
          <p:nvSpPr>
            <p:cNvPr id="2106" name="AutoShape 58"/>
            <p:cNvSpPr>
              <a:spLocks noChangeAspect="1" noChangeArrowheads="1"/>
            </p:cNvSpPr>
            <p:nvPr/>
          </p:nvSpPr>
          <p:spPr bwMode="auto">
            <a:xfrm>
              <a:off x="0" y="0"/>
              <a:ext cx="27044" cy="68383"/>
            </a:xfrm>
            <a:prstGeom prst="rect">
              <a:avLst/>
            </a:prstGeom>
            <a:noFill/>
          </p:spPr>
          <p:txBody>
            <a:bodyPr vert="horz" wrap="square" lIns="91440" tIns="45720" rIns="91440" bIns="45720" numCol="1" anchor="t" anchorCtr="0" compatLnSpc="1"/>
            <a:lstStyle/>
            <a:p>
              <a:endParaRPr lang="en-US"/>
            </a:p>
          </p:txBody>
        </p:sp>
        <p:sp>
          <p:nvSpPr>
            <p:cNvPr id="12" name="AutoShape 4"/>
            <p:cNvSpPr>
              <a:spLocks noChangeArrowheads="1"/>
            </p:cNvSpPr>
            <p:nvPr/>
          </p:nvSpPr>
          <p:spPr bwMode="auto">
            <a:xfrm>
              <a:off x="1219" y="11245"/>
              <a:ext cx="9023" cy="3988"/>
            </a:xfrm>
            <a:prstGeom prst="roundRect">
              <a:avLst>
                <a:gd name="adj" fmla="val 17176"/>
              </a:avLst>
            </a:prstGeom>
            <a:solidFill>
              <a:srgbClr val="FFFFCC"/>
            </a:solidFill>
            <a:ln w="4">
              <a:solidFill>
                <a:srgbClr val="990033"/>
              </a:solidFill>
              <a:round/>
            </a:ln>
          </p:spPr>
          <p:txBody>
            <a:bodyPr vert="horz" wrap="square" lIns="91440" tIns="45720" rIns="91440" bIns="45720" numCol="1" anchor="t" anchorCtr="0" compatLnSpc="1"/>
            <a:lstStyle/>
            <a:p>
              <a:endParaRPr lang="en-US"/>
            </a:p>
          </p:txBody>
        </p:sp>
        <p:sp>
          <p:nvSpPr>
            <p:cNvPr id="2104" name="Rectangle 5"/>
            <p:cNvSpPr>
              <a:spLocks noChangeArrowheads="1"/>
            </p:cNvSpPr>
            <p:nvPr/>
          </p:nvSpPr>
          <p:spPr bwMode="auto">
            <a:xfrm>
              <a:off x="4076" y="11423"/>
              <a:ext cx="4877" cy="294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0" i="0" u="none" strike="noStrike" cap="none" normalizeH="0" baseline="0" smtClean="0">
                  <a:ln>
                    <a:noFill/>
                  </a:ln>
                  <a:solidFill>
                    <a:srgbClr val="000000"/>
                  </a:solidFill>
                  <a:effectLst/>
                  <a:latin typeface="Arial" panose="020B0604020202020204" pitchFamily="34" charset="0"/>
                  <a:ea typeface="Calibri" panose="020F0502020204030204" charset="0"/>
                  <a:cs typeface="Arial" panose="020B0604020202020204" pitchFamily="34" charset="0"/>
                </a:rPr>
                <a:t>Plaintext</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4" name="Line 6"/>
            <p:cNvSpPr>
              <a:spLocks noChangeShapeType="1"/>
            </p:cNvSpPr>
            <p:nvPr/>
          </p:nvSpPr>
          <p:spPr bwMode="auto">
            <a:xfrm>
              <a:off x="5778" y="4933"/>
              <a:ext cx="6" cy="631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15" name="Line 7"/>
            <p:cNvSpPr>
              <a:spLocks noChangeShapeType="1"/>
            </p:cNvSpPr>
            <p:nvPr/>
          </p:nvSpPr>
          <p:spPr bwMode="auto">
            <a:xfrm flipV="1">
              <a:off x="5778" y="10147"/>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16" name="Line 8"/>
            <p:cNvSpPr>
              <a:spLocks noChangeShapeType="1"/>
            </p:cNvSpPr>
            <p:nvPr/>
          </p:nvSpPr>
          <p:spPr bwMode="auto">
            <a:xfrm flipH="1" flipV="1">
              <a:off x="5321" y="10147"/>
              <a:ext cx="457"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17" name="Line 9"/>
            <p:cNvSpPr>
              <a:spLocks noChangeShapeType="1"/>
            </p:cNvSpPr>
            <p:nvPr/>
          </p:nvSpPr>
          <p:spPr bwMode="auto">
            <a:xfrm>
              <a:off x="5778" y="15328"/>
              <a:ext cx="6" cy="7614"/>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18" name="Line 10"/>
            <p:cNvSpPr>
              <a:spLocks noChangeShapeType="1"/>
            </p:cNvSpPr>
            <p:nvPr/>
          </p:nvSpPr>
          <p:spPr bwMode="auto">
            <a:xfrm flipV="1">
              <a:off x="5778" y="21850"/>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19" name="Line 11"/>
            <p:cNvSpPr>
              <a:spLocks noChangeShapeType="1"/>
            </p:cNvSpPr>
            <p:nvPr/>
          </p:nvSpPr>
          <p:spPr bwMode="auto">
            <a:xfrm flipH="1" flipV="1">
              <a:off x="5321" y="21850"/>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0" name="AutoShape 12"/>
            <p:cNvSpPr>
              <a:spLocks noChangeArrowheads="1"/>
            </p:cNvSpPr>
            <p:nvPr/>
          </p:nvSpPr>
          <p:spPr bwMode="auto">
            <a:xfrm>
              <a:off x="1219" y="22942"/>
              <a:ext cx="11138" cy="5410"/>
            </a:xfrm>
            <a:prstGeom prst="roundRect">
              <a:avLst>
                <a:gd name="adj" fmla="val 17176"/>
              </a:avLst>
            </a:prstGeom>
            <a:solidFill>
              <a:srgbClr val="FFFFCC"/>
            </a:solidFill>
            <a:ln w="4">
              <a:solidFill>
                <a:srgbClr val="990033"/>
              </a:solidFill>
              <a:round/>
            </a:ln>
          </p:spPr>
          <p:txBody>
            <a:bodyPr vert="horz" wrap="square" lIns="91440" tIns="45720" rIns="91440" bIns="45720" numCol="1" anchor="t" anchorCtr="0" compatLnSpc="1"/>
            <a:lstStyle/>
            <a:p>
              <a:endParaRPr lang="en-US"/>
            </a:p>
          </p:txBody>
        </p:sp>
        <p:sp>
          <p:nvSpPr>
            <p:cNvPr id="2096" name="Rectangle 13"/>
            <p:cNvSpPr>
              <a:spLocks noChangeArrowheads="1"/>
            </p:cNvSpPr>
            <p:nvPr/>
          </p:nvSpPr>
          <p:spPr bwMode="auto">
            <a:xfrm>
              <a:off x="3772" y="23127"/>
              <a:ext cx="6286" cy="323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smtClean="0">
                  <a:ln>
                    <a:noFill/>
                  </a:ln>
                  <a:solidFill>
                    <a:schemeClr val="tx1"/>
                  </a:solidFill>
                  <a:effectLst/>
                  <a:latin typeface="Calibri" panose="020F0502020204030204" charset="0"/>
                  <a:ea typeface="Calibri" panose="020F0502020204030204" charset="0"/>
                  <a:cs typeface="Times New Roman" panose="02020603050405020304" pitchFamily="18" charset="0"/>
                </a:rPr>
                <a:t>encryption</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095" name="Rectangle 14"/>
            <p:cNvSpPr>
              <a:spLocks noChangeArrowheads="1"/>
            </p:cNvSpPr>
            <p:nvPr/>
          </p:nvSpPr>
          <p:spPr bwMode="auto">
            <a:xfrm>
              <a:off x="4165" y="22942"/>
              <a:ext cx="2959" cy="346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3" name="Line 15"/>
            <p:cNvSpPr>
              <a:spLocks noChangeShapeType="1"/>
            </p:cNvSpPr>
            <p:nvPr/>
          </p:nvSpPr>
          <p:spPr bwMode="auto">
            <a:xfrm>
              <a:off x="5778" y="15328"/>
              <a:ext cx="6" cy="7614"/>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4" name="Line 16"/>
            <p:cNvSpPr>
              <a:spLocks noChangeShapeType="1"/>
            </p:cNvSpPr>
            <p:nvPr/>
          </p:nvSpPr>
          <p:spPr bwMode="auto">
            <a:xfrm flipV="1">
              <a:off x="5778" y="21850"/>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5" name="Line 17"/>
            <p:cNvSpPr>
              <a:spLocks noChangeShapeType="1"/>
            </p:cNvSpPr>
            <p:nvPr/>
          </p:nvSpPr>
          <p:spPr bwMode="auto">
            <a:xfrm flipH="1" flipV="1">
              <a:off x="5321" y="21850"/>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6" name="Line 18"/>
            <p:cNvSpPr>
              <a:spLocks noChangeShapeType="1"/>
            </p:cNvSpPr>
            <p:nvPr/>
          </p:nvSpPr>
          <p:spPr bwMode="auto">
            <a:xfrm>
              <a:off x="5778" y="27025"/>
              <a:ext cx="6" cy="85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7" name="Line 19"/>
            <p:cNvSpPr>
              <a:spLocks noChangeShapeType="1"/>
            </p:cNvSpPr>
            <p:nvPr/>
          </p:nvSpPr>
          <p:spPr bwMode="auto">
            <a:xfrm flipV="1">
              <a:off x="5778" y="34524"/>
              <a:ext cx="451"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8" name="Line 20"/>
            <p:cNvSpPr>
              <a:spLocks noChangeShapeType="1"/>
            </p:cNvSpPr>
            <p:nvPr/>
          </p:nvSpPr>
          <p:spPr bwMode="auto">
            <a:xfrm flipH="1" flipV="1">
              <a:off x="5321" y="34524"/>
              <a:ext cx="457"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2088" name="AutoShape 21"/>
            <p:cNvSpPr>
              <a:spLocks noChangeArrowheads="1"/>
            </p:cNvSpPr>
            <p:nvPr/>
          </p:nvSpPr>
          <p:spPr bwMode="auto">
            <a:xfrm>
              <a:off x="1219" y="35623"/>
              <a:ext cx="9023" cy="3988"/>
            </a:xfrm>
            <a:prstGeom prst="roundRect">
              <a:avLst>
                <a:gd name="adj" fmla="val 17176"/>
              </a:avLst>
            </a:prstGeom>
            <a:solidFill>
              <a:srgbClr val="FFFFCC"/>
            </a:solidFill>
            <a:ln w="4">
              <a:solidFill>
                <a:srgbClr val="990033"/>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smtClean="0">
                  <a:ln>
                    <a:noFill/>
                  </a:ln>
                  <a:solidFill>
                    <a:schemeClr val="tx1"/>
                  </a:solidFill>
                  <a:effectLst/>
                  <a:latin typeface="Calibri" panose="020F0502020204030204" charset="0"/>
                  <a:ea typeface="Calibri" panose="020F0502020204030204" charset="0"/>
                  <a:cs typeface="Times New Roman" panose="02020603050405020304" pitchFamily="18" charset="0"/>
                </a:rPr>
                <a:t>Decryption</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30" name="Line 22"/>
            <p:cNvSpPr>
              <a:spLocks noChangeShapeType="1"/>
            </p:cNvSpPr>
            <p:nvPr/>
          </p:nvSpPr>
          <p:spPr bwMode="auto">
            <a:xfrm>
              <a:off x="5778" y="27025"/>
              <a:ext cx="6" cy="85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1" name="Line 23"/>
            <p:cNvSpPr>
              <a:spLocks noChangeShapeType="1"/>
            </p:cNvSpPr>
            <p:nvPr/>
          </p:nvSpPr>
          <p:spPr bwMode="auto">
            <a:xfrm flipV="1">
              <a:off x="5778" y="34524"/>
              <a:ext cx="451"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2" name="Line 24"/>
            <p:cNvSpPr>
              <a:spLocks noChangeShapeType="1"/>
            </p:cNvSpPr>
            <p:nvPr/>
          </p:nvSpPr>
          <p:spPr bwMode="auto">
            <a:xfrm flipH="1" flipV="1">
              <a:off x="5321" y="34524"/>
              <a:ext cx="457"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3" name="Line 25"/>
            <p:cNvSpPr>
              <a:spLocks noChangeShapeType="1"/>
            </p:cNvSpPr>
            <p:nvPr/>
          </p:nvSpPr>
          <p:spPr bwMode="auto">
            <a:xfrm>
              <a:off x="5778" y="39706"/>
              <a:ext cx="6" cy="9563"/>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4" name="Line 26"/>
            <p:cNvSpPr>
              <a:spLocks noChangeShapeType="1"/>
            </p:cNvSpPr>
            <p:nvPr/>
          </p:nvSpPr>
          <p:spPr bwMode="auto">
            <a:xfrm flipV="1">
              <a:off x="5778" y="48177"/>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5" name="Line 27"/>
            <p:cNvSpPr>
              <a:spLocks noChangeShapeType="1"/>
            </p:cNvSpPr>
            <p:nvPr/>
          </p:nvSpPr>
          <p:spPr bwMode="auto">
            <a:xfrm flipH="1" flipV="1">
              <a:off x="5321" y="48177"/>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6" name="Oval 28"/>
            <p:cNvSpPr>
              <a:spLocks noChangeArrowheads="1"/>
            </p:cNvSpPr>
            <p:nvPr/>
          </p:nvSpPr>
          <p:spPr bwMode="auto">
            <a:xfrm>
              <a:off x="4864" y="3105"/>
              <a:ext cx="1733" cy="1740"/>
            </a:xfrm>
            <a:prstGeom prst="ellipse">
              <a:avLst/>
            </a:prstGeom>
            <a:solidFill>
              <a:srgbClr val="000000"/>
            </a:solidFill>
            <a:ln w="4">
              <a:solidFill>
                <a:srgbClr val="990033"/>
              </a:solidFill>
              <a:round/>
            </a:ln>
          </p:spPr>
          <p:txBody>
            <a:bodyPr vert="horz" wrap="square" lIns="91440" tIns="45720" rIns="91440" bIns="45720" numCol="1" anchor="t" anchorCtr="0" compatLnSpc="1"/>
            <a:lstStyle/>
            <a:p>
              <a:endParaRPr lang="en-US"/>
            </a:p>
          </p:txBody>
        </p:sp>
        <p:sp>
          <p:nvSpPr>
            <p:cNvPr id="37" name="Line 29"/>
            <p:cNvSpPr>
              <a:spLocks noChangeShapeType="1"/>
            </p:cNvSpPr>
            <p:nvPr/>
          </p:nvSpPr>
          <p:spPr bwMode="auto">
            <a:xfrm>
              <a:off x="5778" y="4933"/>
              <a:ext cx="6" cy="631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8" name="Line 30"/>
            <p:cNvSpPr>
              <a:spLocks noChangeShapeType="1"/>
            </p:cNvSpPr>
            <p:nvPr/>
          </p:nvSpPr>
          <p:spPr bwMode="auto">
            <a:xfrm flipV="1">
              <a:off x="5778" y="10147"/>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39" name="Line 31"/>
            <p:cNvSpPr>
              <a:spLocks noChangeShapeType="1"/>
            </p:cNvSpPr>
            <p:nvPr/>
          </p:nvSpPr>
          <p:spPr bwMode="auto">
            <a:xfrm flipH="1" flipV="1">
              <a:off x="5321" y="10147"/>
              <a:ext cx="457"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0" name="Line 32"/>
            <p:cNvSpPr>
              <a:spLocks noChangeShapeType="1"/>
            </p:cNvSpPr>
            <p:nvPr/>
          </p:nvSpPr>
          <p:spPr bwMode="auto">
            <a:xfrm>
              <a:off x="5778" y="4933"/>
              <a:ext cx="6" cy="631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1" name="Line 33"/>
            <p:cNvSpPr>
              <a:spLocks noChangeShapeType="1"/>
            </p:cNvSpPr>
            <p:nvPr/>
          </p:nvSpPr>
          <p:spPr bwMode="auto">
            <a:xfrm flipV="1">
              <a:off x="5778" y="10147"/>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2" name="Line 34"/>
            <p:cNvSpPr>
              <a:spLocks noChangeShapeType="1"/>
            </p:cNvSpPr>
            <p:nvPr/>
          </p:nvSpPr>
          <p:spPr bwMode="auto">
            <a:xfrm flipH="1" flipV="1">
              <a:off x="5321" y="10147"/>
              <a:ext cx="457"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3" name="Line 35"/>
            <p:cNvSpPr>
              <a:spLocks noChangeShapeType="1"/>
            </p:cNvSpPr>
            <p:nvPr/>
          </p:nvSpPr>
          <p:spPr bwMode="auto">
            <a:xfrm>
              <a:off x="5778" y="15328"/>
              <a:ext cx="6" cy="7614"/>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4" name="Line 36"/>
            <p:cNvSpPr>
              <a:spLocks noChangeShapeType="1"/>
            </p:cNvSpPr>
            <p:nvPr/>
          </p:nvSpPr>
          <p:spPr bwMode="auto">
            <a:xfrm flipV="1">
              <a:off x="5778" y="21850"/>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5" name="Line 37"/>
            <p:cNvSpPr>
              <a:spLocks noChangeShapeType="1"/>
            </p:cNvSpPr>
            <p:nvPr/>
          </p:nvSpPr>
          <p:spPr bwMode="auto">
            <a:xfrm flipH="1" flipV="1">
              <a:off x="5321" y="21850"/>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6" name="Line 38"/>
            <p:cNvSpPr>
              <a:spLocks noChangeShapeType="1"/>
            </p:cNvSpPr>
            <p:nvPr/>
          </p:nvSpPr>
          <p:spPr bwMode="auto">
            <a:xfrm>
              <a:off x="5778" y="27025"/>
              <a:ext cx="6" cy="85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7" name="Line 39"/>
            <p:cNvSpPr>
              <a:spLocks noChangeShapeType="1"/>
            </p:cNvSpPr>
            <p:nvPr/>
          </p:nvSpPr>
          <p:spPr bwMode="auto">
            <a:xfrm flipV="1">
              <a:off x="5778" y="34524"/>
              <a:ext cx="451"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8" name="Line 40"/>
            <p:cNvSpPr>
              <a:spLocks noChangeShapeType="1"/>
            </p:cNvSpPr>
            <p:nvPr/>
          </p:nvSpPr>
          <p:spPr bwMode="auto">
            <a:xfrm flipH="1" flipV="1">
              <a:off x="5321" y="34524"/>
              <a:ext cx="457" cy="109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49" name="AutoShape 41"/>
            <p:cNvSpPr>
              <a:spLocks noChangeArrowheads="1"/>
            </p:cNvSpPr>
            <p:nvPr/>
          </p:nvSpPr>
          <p:spPr bwMode="auto">
            <a:xfrm>
              <a:off x="1219" y="49269"/>
              <a:ext cx="16745" cy="3994"/>
            </a:xfrm>
            <a:prstGeom prst="roundRect">
              <a:avLst>
                <a:gd name="adj" fmla="val 17176"/>
              </a:avLst>
            </a:prstGeom>
            <a:solidFill>
              <a:srgbClr val="FFFFCC"/>
            </a:solidFill>
            <a:ln w="4">
              <a:solidFill>
                <a:srgbClr val="990033"/>
              </a:solidFill>
              <a:round/>
            </a:ln>
          </p:spPr>
          <p:txBody>
            <a:bodyPr vert="horz" wrap="square" lIns="91440" tIns="45720" rIns="91440" bIns="45720" numCol="1" anchor="t" anchorCtr="0" compatLnSpc="1"/>
            <a:lstStyle/>
            <a:p>
              <a:endParaRPr lang="en-US"/>
            </a:p>
          </p:txBody>
        </p:sp>
        <p:sp>
          <p:nvSpPr>
            <p:cNvPr id="2067" name="Rectangle 42"/>
            <p:cNvSpPr>
              <a:spLocks noChangeArrowheads="1"/>
            </p:cNvSpPr>
            <p:nvPr/>
          </p:nvSpPr>
          <p:spPr bwMode="auto">
            <a:xfrm>
              <a:off x="4229" y="49454"/>
              <a:ext cx="12668" cy="323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smtClean="0">
                  <a:ln>
                    <a:noFill/>
                  </a:ln>
                  <a:solidFill>
                    <a:schemeClr val="tx1"/>
                  </a:solidFill>
                  <a:effectLst/>
                  <a:latin typeface="Calibri" panose="020F0502020204030204" charset="0"/>
                  <a:ea typeface="Calibri" panose="020F0502020204030204" charset="0"/>
                  <a:cs typeface="Times New Roman" panose="02020603050405020304" pitchFamily="18" charset="0"/>
                </a:rPr>
                <a:t>Retrieve the message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1" name="Line 43"/>
            <p:cNvSpPr>
              <a:spLocks noChangeShapeType="1"/>
            </p:cNvSpPr>
            <p:nvPr/>
          </p:nvSpPr>
          <p:spPr bwMode="auto">
            <a:xfrm>
              <a:off x="5778" y="39706"/>
              <a:ext cx="6" cy="9563"/>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2" name="Line 44"/>
            <p:cNvSpPr>
              <a:spLocks noChangeShapeType="1"/>
            </p:cNvSpPr>
            <p:nvPr/>
          </p:nvSpPr>
          <p:spPr bwMode="auto">
            <a:xfrm flipV="1">
              <a:off x="5778" y="48177"/>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3" name="Line 45"/>
            <p:cNvSpPr>
              <a:spLocks noChangeShapeType="1"/>
            </p:cNvSpPr>
            <p:nvPr/>
          </p:nvSpPr>
          <p:spPr bwMode="auto">
            <a:xfrm flipH="1" flipV="1">
              <a:off x="5321" y="48177"/>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4" name="Line 46"/>
            <p:cNvSpPr>
              <a:spLocks noChangeShapeType="1"/>
            </p:cNvSpPr>
            <p:nvPr/>
          </p:nvSpPr>
          <p:spPr bwMode="auto">
            <a:xfrm>
              <a:off x="5778" y="53352"/>
              <a:ext cx="6" cy="8871"/>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5" name="Line 47"/>
            <p:cNvSpPr>
              <a:spLocks noChangeShapeType="1"/>
            </p:cNvSpPr>
            <p:nvPr/>
          </p:nvSpPr>
          <p:spPr bwMode="auto">
            <a:xfrm flipV="1">
              <a:off x="5778" y="61125"/>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6" name="Line 48"/>
            <p:cNvSpPr>
              <a:spLocks noChangeShapeType="1"/>
            </p:cNvSpPr>
            <p:nvPr/>
          </p:nvSpPr>
          <p:spPr bwMode="auto">
            <a:xfrm flipH="1" flipV="1">
              <a:off x="5321" y="61125"/>
              <a:ext cx="457"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7" name="Line 49"/>
            <p:cNvSpPr>
              <a:spLocks noChangeShapeType="1"/>
            </p:cNvSpPr>
            <p:nvPr/>
          </p:nvSpPr>
          <p:spPr bwMode="auto">
            <a:xfrm>
              <a:off x="5778" y="39706"/>
              <a:ext cx="6" cy="9563"/>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8" name="Line 50"/>
            <p:cNvSpPr>
              <a:spLocks noChangeShapeType="1"/>
            </p:cNvSpPr>
            <p:nvPr/>
          </p:nvSpPr>
          <p:spPr bwMode="auto">
            <a:xfrm flipV="1">
              <a:off x="5778" y="48177"/>
              <a:ext cx="451"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59" name="Line 51"/>
            <p:cNvSpPr>
              <a:spLocks noChangeShapeType="1"/>
            </p:cNvSpPr>
            <p:nvPr/>
          </p:nvSpPr>
          <p:spPr bwMode="auto">
            <a:xfrm flipH="1" flipV="1">
              <a:off x="5321" y="48177"/>
              <a:ext cx="457" cy="1092"/>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0" name="Oval 52"/>
            <p:cNvSpPr>
              <a:spLocks noChangeArrowheads="1"/>
            </p:cNvSpPr>
            <p:nvPr/>
          </p:nvSpPr>
          <p:spPr bwMode="auto">
            <a:xfrm>
              <a:off x="4502" y="62223"/>
              <a:ext cx="2457" cy="2470"/>
            </a:xfrm>
            <a:prstGeom prst="ellipse">
              <a:avLst/>
            </a:prstGeom>
            <a:noFill/>
            <a:ln w="4">
              <a:solidFill>
                <a:srgbClr val="990033"/>
              </a:solidFill>
              <a:round/>
            </a:ln>
          </p:spPr>
          <p:txBody>
            <a:bodyPr vert="horz" wrap="square" lIns="91440" tIns="45720" rIns="91440" bIns="45720" numCol="1" anchor="t" anchorCtr="0" compatLnSpc="1"/>
            <a:lstStyle/>
            <a:p>
              <a:endParaRPr lang="en-US"/>
            </a:p>
          </p:txBody>
        </p:sp>
        <p:sp>
          <p:nvSpPr>
            <p:cNvPr id="61" name="Oval 53"/>
            <p:cNvSpPr>
              <a:spLocks noChangeArrowheads="1"/>
            </p:cNvSpPr>
            <p:nvPr/>
          </p:nvSpPr>
          <p:spPr bwMode="auto">
            <a:xfrm>
              <a:off x="4864" y="62585"/>
              <a:ext cx="1733" cy="1740"/>
            </a:xfrm>
            <a:prstGeom prst="ellipse">
              <a:avLst/>
            </a:prstGeom>
            <a:solidFill>
              <a:srgbClr val="000000"/>
            </a:solidFill>
            <a:ln w="4">
              <a:solidFill>
                <a:srgbClr val="990033"/>
              </a:solidFill>
              <a:round/>
            </a:ln>
          </p:spPr>
          <p:txBody>
            <a:bodyPr vert="horz" wrap="square" lIns="91440" tIns="45720" rIns="91440" bIns="45720" numCol="1" anchor="t" anchorCtr="0" compatLnSpc="1"/>
            <a:lstStyle/>
            <a:p>
              <a:endParaRPr lang="en-US"/>
            </a:p>
          </p:txBody>
        </p:sp>
        <p:sp>
          <p:nvSpPr>
            <p:cNvPr id="62" name="Line 54"/>
            <p:cNvSpPr>
              <a:spLocks noChangeShapeType="1"/>
            </p:cNvSpPr>
            <p:nvPr/>
          </p:nvSpPr>
          <p:spPr bwMode="auto">
            <a:xfrm>
              <a:off x="5778" y="53352"/>
              <a:ext cx="6" cy="8871"/>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3" name="Line 55"/>
            <p:cNvSpPr>
              <a:spLocks noChangeShapeType="1"/>
            </p:cNvSpPr>
            <p:nvPr/>
          </p:nvSpPr>
          <p:spPr bwMode="auto">
            <a:xfrm flipV="1">
              <a:off x="5778" y="61125"/>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4" name="Line 56"/>
            <p:cNvSpPr>
              <a:spLocks noChangeShapeType="1"/>
            </p:cNvSpPr>
            <p:nvPr/>
          </p:nvSpPr>
          <p:spPr bwMode="auto">
            <a:xfrm flipH="1" flipV="1">
              <a:off x="5321" y="61125"/>
              <a:ext cx="457"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5" name="Line 57"/>
            <p:cNvSpPr>
              <a:spLocks noChangeShapeType="1"/>
            </p:cNvSpPr>
            <p:nvPr/>
          </p:nvSpPr>
          <p:spPr bwMode="auto">
            <a:xfrm>
              <a:off x="5778" y="53352"/>
              <a:ext cx="6" cy="8871"/>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6" name="Line 58"/>
            <p:cNvSpPr>
              <a:spLocks noChangeShapeType="1"/>
            </p:cNvSpPr>
            <p:nvPr/>
          </p:nvSpPr>
          <p:spPr bwMode="auto">
            <a:xfrm flipV="1">
              <a:off x="5778" y="61125"/>
              <a:ext cx="451" cy="1098"/>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sp>
          <p:nvSpPr>
            <p:cNvPr id="67" name="Line 59"/>
            <p:cNvSpPr>
              <a:spLocks noChangeShapeType="1"/>
            </p:cNvSpPr>
            <p:nvPr/>
          </p:nvSpPr>
          <p:spPr bwMode="auto">
            <a:xfrm flipH="1" flipV="1">
              <a:off x="5797" y="12509"/>
              <a:ext cx="95" cy="229"/>
            </a:xfrm>
            <a:prstGeom prst="line">
              <a:avLst/>
            </a:prstGeom>
            <a:noFill/>
            <a:ln w="4">
              <a:solidFill>
                <a:srgbClr val="990033"/>
              </a:solidFill>
              <a:round/>
            </a:ln>
          </p:spPr>
          <p:txBody>
            <a:bodyPr vert="horz" wrap="square" lIns="91440" tIns="45720" rIns="91440" bIns="45720" numCol="1" anchor="t" anchorCtr="0" compatLnSpc="1"/>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Spiral Model And Methods</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2295450"/>
            <a:ext cx="5544616" cy="41732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636912"/>
            <a:ext cx="7408333" cy="3450696"/>
          </a:xfrm>
        </p:spPr>
        <p:txBody>
          <a:bodyPr>
            <a:normAutofit/>
          </a:bodyPr>
          <a:lstStyle/>
          <a:p>
            <a:r>
              <a:rPr lang="en-IN" dirty="0">
                <a:solidFill>
                  <a:schemeClr val="tx1">
                    <a:lumMod val="75000"/>
                    <a:lumOff val="25000"/>
                  </a:schemeClr>
                </a:solidFill>
                <a:latin typeface="Times New Roman" panose="02020603050405020304" pitchFamily="18" charset="0"/>
                <a:cs typeface="Times New Roman" panose="02020603050405020304" pitchFamily="18" charset="0"/>
              </a:rPr>
              <a:t>Depending on the nature of the cover object(actual object in which secret data is embedded), steganography can </a:t>
            </a:r>
            <a:r>
              <a:rPr lang="en-IN" dirty="0" smtClean="0">
                <a:solidFill>
                  <a:schemeClr val="tx1">
                    <a:lumMod val="75000"/>
                    <a:lumOff val="25000"/>
                  </a:schemeClr>
                </a:solidFill>
                <a:latin typeface="Times New Roman" panose="02020603050405020304" pitchFamily="18" charset="0"/>
                <a:cs typeface="Times New Roman" panose="02020603050405020304" pitchFamily="18" charset="0"/>
              </a:rPr>
              <a:t>be classified into three </a:t>
            </a:r>
            <a:r>
              <a:rPr lang="en-IN" dirty="0">
                <a:solidFill>
                  <a:schemeClr val="tx1">
                    <a:lumMod val="75000"/>
                    <a:lumOff val="25000"/>
                  </a:schemeClr>
                </a:solidFill>
                <a:latin typeface="Times New Roman" panose="02020603050405020304" pitchFamily="18" charset="0"/>
                <a:cs typeface="Times New Roman" panose="02020603050405020304" pitchFamily="18" charset="0"/>
              </a:rPr>
              <a:t>types:</a:t>
            </a:r>
          </a:p>
          <a:p>
            <a:r>
              <a:rPr lang="en-IN" dirty="0">
                <a:solidFill>
                  <a:schemeClr val="tx1">
                    <a:lumMod val="75000"/>
                    <a:lumOff val="25000"/>
                  </a:schemeClr>
                </a:solidFill>
                <a:latin typeface="Times New Roman" panose="02020603050405020304" pitchFamily="18" charset="0"/>
                <a:cs typeface="Times New Roman" panose="02020603050405020304" pitchFamily="18" charset="0"/>
              </a:rPr>
              <a:t>Image Steganography</a:t>
            </a:r>
          </a:p>
          <a:p>
            <a:r>
              <a:rPr lang="en-IN" dirty="0">
                <a:solidFill>
                  <a:schemeClr val="tx1">
                    <a:lumMod val="75000"/>
                    <a:lumOff val="25000"/>
                  </a:schemeClr>
                </a:solidFill>
                <a:latin typeface="Times New Roman" panose="02020603050405020304" pitchFamily="18" charset="0"/>
                <a:cs typeface="Times New Roman" panose="02020603050405020304" pitchFamily="18" charset="0"/>
              </a:rPr>
              <a:t>Video Steganography</a:t>
            </a:r>
          </a:p>
          <a:p>
            <a:r>
              <a:rPr lang="en-IN" dirty="0">
                <a:solidFill>
                  <a:schemeClr val="tx1">
                    <a:lumMod val="75000"/>
                    <a:lumOff val="25000"/>
                  </a:schemeClr>
                </a:solidFill>
                <a:latin typeface="Times New Roman" panose="02020603050405020304" pitchFamily="18" charset="0"/>
                <a:cs typeface="Times New Roman" panose="02020603050405020304" pitchFamily="18" charset="0"/>
              </a:rPr>
              <a:t>Audio Steganography</a:t>
            </a:r>
          </a:p>
        </p:txBody>
      </p:sp>
      <p:sp>
        <p:nvSpPr>
          <p:cNvPr id="3" name="Title 2"/>
          <p:cNvSpPr>
            <a:spLocks noGrp="1"/>
          </p:cNvSpPr>
          <p:nvPr>
            <p:ph type="title"/>
          </p:nvPr>
        </p:nvSpPr>
        <p:spPr>
          <a:xfrm>
            <a:off x="-540568" y="548680"/>
            <a:ext cx="7632848" cy="1180720"/>
          </a:xfrm>
        </p:spPr>
        <p:txBody>
          <a:bodyPr>
            <a:normAutofit/>
          </a:bodyPr>
          <a:lstStyle/>
          <a:p>
            <a:r>
              <a:rPr lang="en-IN" sz="4000" b="1" dirty="0" smtClean="0">
                <a:solidFill>
                  <a:schemeClr val="bg1"/>
                </a:solidFill>
                <a:latin typeface="Times New Roman" panose="02020603050405020304" pitchFamily="18" charset="0"/>
                <a:cs typeface="Times New Roman" panose="02020603050405020304" pitchFamily="18" charset="0"/>
              </a:rPr>
              <a:t>   </a:t>
            </a:r>
            <a:r>
              <a:rPr lang="en-IN" sz="3200" b="1" dirty="0" smtClean="0">
                <a:solidFill>
                  <a:schemeClr val="bg1"/>
                </a:solidFill>
                <a:latin typeface="Times New Roman" panose="02020603050405020304" pitchFamily="18" charset="0"/>
                <a:cs typeface="Times New Roman" panose="02020603050405020304" pitchFamily="18" charset="0"/>
              </a:rPr>
              <a:t>Steganography </a:t>
            </a:r>
            <a:r>
              <a:rPr lang="en-IN" sz="3200" b="1" dirty="0">
                <a:solidFill>
                  <a:schemeClr val="bg1"/>
                </a:solidFill>
                <a:latin typeface="Times New Roman" panose="02020603050405020304" pitchFamily="18" charset="0"/>
                <a:cs typeface="Times New Roman" panose="02020603050405020304" pitchFamily="18" charset="0"/>
              </a:rPr>
              <a:t>Techniques</a:t>
            </a: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564904"/>
            <a:ext cx="7704856" cy="3600400"/>
          </a:xfrm>
        </p:spPr>
        <p:txBody>
          <a:bodyPr>
            <a:normAutofit/>
          </a:bodyPr>
          <a:lstStyle/>
          <a:p>
            <a:r>
              <a:rPr lang="tr-TR" dirty="0">
                <a:solidFill>
                  <a:schemeClr val="tx1">
                    <a:lumMod val="75000"/>
                    <a:lumOff val="25000"/>
                  </a:schemeClr>
                </a:solidFill>
                <a:latin typeface="Times New Roman" panose="02020603050405020304" pitchFamily="18" charset="0"/>
                <a:cs typeface="Times New Roman" panose="02020603050405020304" pitchFamily="18" charset="0"/>
              </a:rPr>
              <a:t>The most popular medium!</a:t>
            </a:r>
          </a:p>
          <a:p>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Least-significant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bit </a:t>
            </a:r>
            <a:r>
              <a:rPr lang="tr-TR" dirty="0">
                <a:solidFill>
                  <a:schemeClr val="tx1">
                    <a:lumMod val="75000"/>
                    <a:lumOff val="25000"/>
                  </a:schemeClr>
                </a:solidFill>
                <a:latin typeface="Times New Roman" panose="02020603050405020304" pitchFamily="18" charset="0"/>
                <a:cs typeface="Times New Roman" panose="02020603050405020304" pitchFamily="18" charset="0"/>
              </a:rPr>
              <a:t>(LSB)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modifications</a:t>
            </a:r>
            <a:endParaRPr lang="tr-TR"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2400" dirty="0">
                <a:solidFill>
                  <a:schemeClr val="tx1">
                    <a:lumMod val="75000"/>
                    <a:lumOff val="25000"/>
                  </a:schemeClr>
                </a:solidFill>
                <a:latin typeface="Times New Roman" panose="02020603050405020304" pitchFamily="18" charset="0"/>
                <a:cs typeface="Times New Roman" panose="02020603050405020304" pitchFamily="18" charset="0"/>
              </a:rPr>
              <a:t>24-bit vs. 8-bit images</a:t>
            </a:r>
          </a:p>
          <a:p>
            <a:pPr lvl="1">
              <a:buFont typeface="Arial" panose="020B0604020202020204" pitchFamily="34" charset="0"/>
              <a:buChar char="•"/>
            </a:pPr>
            <a:r>
              <a:rPr lang="tr-TR" sz="2400" dirty="0">
                <a:solidFill>
                  <a:schemeClr val="tx1">
                    <a:lumMod val="75000"/>
                    <a:lumOff val="25000"/>
                  </a:schemeClr>
                </a:solidFill>
                <a:latin typeface="Times New Roman" panose="02020603050405020304" pitchFamily="18" charset="0"/>
                <a:cs typeface="Times New Roman" panose="02020603050405020304" pitchFamily="18" charset="0"/>
              </a:rPr>
              <a:t>Tools to implement LSB: EzStego and S-Tools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Masking and Filtering </a:t>
            </a:r>
            <a:endParaRPr lang="tr-TR"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Logic’s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Transformation</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0" y="836712"/>
            <a:ext cx="7524328" cy="748672"/>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Hiding a Message inside Images</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636912"/>
            <a:ext cx="8280920" cy="3024336"/>
          </a:xfrm>
        </p:spPr>
        <p:txBody>
          <a:bodyPr>
            <a:noAutofi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Data is hidden by modifying sample </a:t>
            </a: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data.</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Uncompressed audio formats-WAV,BWF,MBWF.</a:t>
            </a: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Compressed audio formats</a:t>
            </a:r>
          </a:p>
          <a:p>
            <a:pPr marL="0" indent="0">
              <a:buNone/>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	Lossy-MP3,AAC(Advanced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audio coding)</a:t>
            </a:r>
          </a:p>
          <a:p>
            <a:pPr marL="0" indent="0">
              <a:buNone/>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	Lossless audio formats</a:t>
            </a:r>
          </a:p>
          <a:p>
            <a:pPr marL="0" indent="0">
              <a:buNone/>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-FLAC(Free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Lossless Audio Codec),</a:t>
            </a: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DST(Direct Stream Transfer</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0" indent="0">
              <a:buNone/>
            </a:pPr>
            <a:endParaRPr lang="en-US" sz="2000" dirty="0"/>
          </a:p>
          <a:p>
            <a:endParaRPr lang="en-IN" sz="2000" dirty="0"/>
          </a:p>
        </p:txBody>
      </p:sp>
      <p:sp>
        <p:nvSpPr>
          <p:cNvPr id="3" name="Title 2"/>
          <p:cNvSpPr>
            <a:spLocks noGrp="1"/>
          </p:cNvSpPr>
          <p:nvPr>
            <p:ph type="title"/>
          </p:nvPr>
        </p:nvSpPr>
        <p:spPr>
          <a:xfrm>
            <a:off x="179512" y="620688"/>
            <a:ext cx="8147248" cy="970368"/>
          </a:xfrm>
        </p:spPr>
        <p:txBody>
          <a:bodyPr>
            <a:normAutofit/>
          </a:bodyPr>
          <a:lstStyle/>
          <a:p>
            <a:pPr algn="l"/>
            <a:r>
              <a:rPr lang="en-IN" sz="3200" dirty="0" smtClean="0">
                <a:solidFill>
                  <a:schemeClr val="bg1"/>
                </a:solidFill>
                <a:latin typeface="Times New Roman" panose="02020603050405020304" pitchFamily="18" charset="0"/>
                <a:cs typeface="Times New Roman" panose="02020603050405020304" pitchFamily="18" charset="0"/>
              </a:rPr>
              <a:t>   </a:t>
            </a:r>
            <a:r>
              <a:rPr lang="tr-TR" sz="3200" dirty="0" smtClean="0">
                <a:solidFill>
                  <a:schemeClr val="bg1"/>
                </a:solidFill>
                <a:latin typeface="Times New Roman" panose="02020603050405020304" pitchFamily="18" charset="0"/>
                <a:cs typeface="Times New Roman" panose="02020603050405020304" pitchFamily="18" charset="0"/>
              </a:rPr>
              <a:t>Hiding </a:t>
            </a:r>
            <a:r>
              <a:rPr lang="tr-TR" sz="3200" dirty="0">
                <a:solidFill>
                  <a:schemeClr val="bg1"/>
                </a:solidFill>
                <a:latin typeface="Times New Roman" panose="02020603050405020304" pitchFamily="18" charset="0"/>
                <a:cs typeface="Times New Roman" panose="02020603050405020304" pitchFamily="18" charset="0"/>
              </a:rPr>
              <a:t>a Message inside </a:t>
            </a:r>
            <a:r>
              <a:rPr lang="tr-TR" sz="3200" dirty="0" smtClean="0">
                <a:solidFill>
                  <a:schemeClr val="bg1"/>
                </a:solidFill>
                <a:latin typeface="Times New Roman" panose="02020603050405020304" pitchFamily="18" charset="0"/>
                <a:cs typeface="Times New Roman" panose="02020603050405020304" pitchFamily="18" charset="0"/>
              </a:rPr>
              <a:t>Audio</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2708921"/>
            <a:ext cx="8280920" cy="3456384"/>
          </a:xfrm>
        </p:spPr>
        <p:txBody>
          <a:bodyPr>
            <a:normAutofit lnSpcReduction="10000"/>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 Video Steganography you can hide kind of data into digital video format. The advantage of this type is a large amount of data can be hidden inside and the fact that it is a moving stream of images and sounds. You can think of this as the combination of Image Steganography and Audio Steganography. Two main classes of Video Steganography include:</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Embedding data in uncompressed raw video and compressing it later</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Embedding data directly into the compressed data stream</a:t>
            </a:r>
          </a:p>
          <a:p>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51520" y="620688"/>
            <a:ext cx="7704856" cy="970368"/>
          </a:xfrm>
        </p:spPr>
        <p:txBody>
          <a:bodyPr>
            <a:normAutofit/>
          </a:bodyPr>
          <a:lstStyle/>
          <a:p>
            <a:pPr algn="l"/>
            <a:r>
              <a:rPr lang="en-IN" sz="3200" dirty="0" smtClean="0">
                <a:solidFill>
                  <a:schemeClr val="bg1"/>
                </a:solidFill>
                <a:latin typeface="Times New Roman" panose="02020603050405020304" pitchFamily="18" charset="0"/>
                <a:cs typeface="Times New Roman" panose="02020603050405020304" pitchFamily="18" charset="0"/>
              </a:rPr>
              <a:t>  </a:t>
            </a:r>
            <a:r>
              <a:rPr lang="tr-TR" sz="3200" dirty="0" smtClean="0">
                <a:solidFill>
                  <a:schemeClr val="bg1"/>
                </a:solidFill>
                <a:latin typeface="Times New Roman" panose="02020603050405020304" pitchFamily="18" charset="0"/>
                <a:cs typeface="Times New Roman" panose="02020603050405020304" pitchFamily="18" charset="0"/>
              </a:rPr>
              <a:t>Hiding </a:t>
            </a:r>
            <a:r>
              <a:rPr lang="tr-TR" sz="3200" dirty="0">
                <a:solidFill>
                  <a:schemeClr val="bg1"/>
                </a:solidFill>
                <a:latin typeface="Times New Roman" panose="02020603050405020304" pitchFamily="18" charset="0"/>
                <a:cs typeface="Times New Roman" panose="02020603050405020304" pitchFamily="18" charset="0"/>
              </a:rPr>
              <a:t>a Message inside</a:t>
            </a:r>
            <a:r>
              <a:rPr lang="en-IN" sz="3200" dirty="0">
                <a:solidFill>
                  <a:schemeClr val="bg1"/>
                </a:solidFill>
                <a:latin typeface="Times New Roman" panose="02020603050405020304" pitchFamily="18" charset="0"/>
                <a:cs typeface="Times New Roman" panose="02020603050405020304" pitchFamily="18" charset="0"/>
              </a:rPr>
              <a:t> </a:t>
            </a:r>
            <a:r>
              <a:rPr lang="tr-TR" sz="3200" dirty="0">
                <a:solidFill>
                  <a:schemeClr val="bg1"/>
                </a:solidFill>
                <a:latin typeface="Times New Roman" panose="02020603050405020304" pitchFamily="18" charset="0"/>
                <a:cs typeface="Times New Roman" panose="02020603050405020304" pitchFamily="18" charset="0"/>
              </a:rPr>
              <a:t>Videos Files</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692696"/>
            <a:ext cx="7560840" cy="970368"/>
          </a:xfrm>
        </p:spPr>
        <p:txBody>
          <a:bodyPr>
            <a:noAutofit/>
          </a:bodyPr>
          <a:lstStyle/>
          <a:p>
            <a:r>
              <a:rPr lang="en-US" sz="3200" dirty="0" smtClean="0">
                <a:solidFill>
                  <a:schemeClr val="bg1"/>
                </a:solidFill>
                <a:latin typeface="Times New Roman" panose="02020603050405020304" pitchFamily="18" charset="0"/>
                <a:cs typeface="Times New Roman" panose="02020603050405020304" pitchFamily="18" charset="0"/>
              </a:rPr>
              <a:t>ADVANTAGES AND DISADVANTAGES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67544" y="2420888"/>
            <a:ext cx="7992888" cy="2862322"/>
          </a:xfrm>
          <a:prstGeom prst="rect">
            <a:avLst/>
          </a:prstGeom>
          <a:noFill/>
        </p:spPr>
        <p:txBody>
          <a:bodyPr wrap="square" rtlCol="0">
            <a:spAutoFit/>
          </a:bodyPr>
          <a:lstStyle/>
          <a:p>
            <a:pPr marL="285750" indent="-285750"/>
            <a:r>
              <a:rPr lang="en-US" b="1" dirty="0" smtClean="0">
                <a:latin typeface="Times New Roman" panose="02020603050405020304" pitchFamily="18" charset="0"/>
                <a:cs typeface="Times New Roman" panose="02020603050405020304" pitchFamily="18" charset="0"/>
              </a:rPr>
              <a:t>ADVANTAGES:</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Difficult to detect and only receiver can detect.</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It can be done faster with large no.of</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software.</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Provides better security for sharing data in LAN,MAN,WAN.</a:t>
            </a:r>
          </a:p>
          <a:p>
            <a:endParaRPr lang="en-US" dirty="0" smtClean="0">
              <a:latin typeface="Times New Roman" panose="02020603050405020304" pitchFamily="18" charset="0"/>
              <a:cs typeface="Times New Roman" panose="02020603050405020304" pitchFamily="18" charset="0"/>
            </a:endParaRPr>
          </a:p>
          <a:p>
            <a:pPr marL="285750" indent="-285750"/>
            <a:r>
              <a:rPr lang="en-US" b="1" dirty="0" smtClean="0">
                <a:latin typeface="Times New Roman" panose="02020603050405020304" pitchFamily="18" charset="0"/>
                <a:cs typeface="Times New Roman" panose="02020603050405020304" pitchFamily="18" charset="0"/>
              </a:rPr>
              <a:t>DISADVANTAGES:</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It can’t be transfer through secure channels.</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Password leakage may occur and it leads to the unauthorized access of data.</a:t>
            </a:r>
          </a:p>
          <a:p>
            <a:pPr marL="342900" indent="-342900">
              <a:buClr>
                <a:schemeClr val="bg2">
                  <a:lumMod val="75000"/>
                </a:schemeClr>
              </a:buClr>
              <a:buFont typeface="Wingdings" pitchFamily="2" charset="2"/>
              <a:buChar char="v"/>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If this technique(tool) is gone  in the wrong hands like hackers can be very much dangerous for 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3).png"/>
          <p:cNvPicPr>
            <a:picLocks noGrp="1" noChangeAspect="1"/>
          </p:cNvPicPr>
          <p:nvPr>
            <p:ph idx="1"/>
          </p:nvPr>
        </p:nvPicPr>
        <p:blipFill>
          <a:blip r:embed="rId2" cstate="print"/>
          <a:stretch>
            <a:fillRect/>
          </a:stretch>
        </p:blipFill>
        <p:spPr>
          <a:xfrm>
            <a:off x="316230" y="2186131"/>
            <a:ext cx="8230870" cy="4627245"/>
          </a:xfrm>
        </p:spPr>
      </p:pic>
      <p:sp>
        <p:nvSpPr>
          <p:cNvPr id="3" name="Title 2"/>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Screenshots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772816"/>
            <a:ext cx="7344816" cy="5569585"/>
          </a:xfrm>
          <a:prstGeom prst="rect">
            <a:avLst/>
          </a:prstGeom>
          <a:noFill/>
        </p:spPr>
        <p:txBody>
          <a:bodyPr wrap="square" rtlCol="0">
            <a:spAutoFit/>
          </a:bodyPr>
          <a:lstStyle/>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Introduction</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Abstract</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Literature Survey</a:t>
            </a:r>
            <a:endPar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571500" indent="-571500">
              <a:buClr>
                <a:schemeClr val="bg2">
                  <a:lumMod val="75000"/>
                </a:schemeClr>
              </a:buClr>
              <a:buFont typeface="Arial" pitchFamily="34" charset="0"/>
              <a:buChar char="•"/>
            </a:pP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System </a:t>
            </a: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Analysis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Hardware and Software Requirements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Architecture Diagram</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Uml Diagrams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Modules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Spiral Model And Methods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Steganography Techniques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Audio Image Video</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Advantages &amp; Disadvantages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Screenshots</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Conclusion</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Future Enhancement</a:t>
            </a:r>
          </a:p>
          <a:p>
            <a:pPr marL="571500" indent="-571500">
              <a:buClr>
                <a:schemeClr val="bg2">
                  <a:lumMod val="75000"/>
                </a:schemeClr>
              </a:buClr>
              <a:buFont typeface="Arial"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Reference</a:t>
            </a:r>
          </a:p>
          <a:p>
            <a:pPr>
              <a:buClr>
                <a:schemeClr val="bg2">
                  <a:lumMod val="75000"/>
                </a:schemeClr>
              </a:buClr>
              <a:buFont typeface="Wingdings" pitchFamily="2" charset="2"/>
              <a:buChar char="v"/>
            </a:pPr>
            <a:endParaRPr lang="en-IN" sz="3600" dirty="0">
              <a:solidFill>
                <a:schemeClr val="tx1">
                  <a:lumMod val="75000"/>
                  <a:lumOff val="25000"/>
                </a:schemeClr>
              </a:solidFill>
            </a:endParaRPr>
          </a:p>
        </p:txBody>
      </p:sp>
      <p:sp>
        <p:nvSpPr>
          <p:cNvPr id="5" name="TextBox 4"/>
          <p:cNvSpPr txBox="1"/>
          <p:nvPr/>
        </p:nvSpPr>
        <p:spPr>
          <a:xfrm>
            <a:off x="1187624" y="836712"/>
            <a:ext cx="2326278" cy="584775"/>
          </a:xfrm>
          <a:prstGeom prst="rect">
            <a:avLst/>
          </a:prstGeom>
          <a:noFill/>
        </p:spPr>
        <p:txBody>
          <a:bodyPr wrap="non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CONTENTS</a:t>
            </a: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4).png"/>
          <p:cNvPicPr>
            <a:picLocks noGrp="1" noChangeAspect="1"/>
          </p:cNvPicPr>
          <p:nvPr>
            <p:ph idx="1"/>
          </p:nvPr>
        </p:nvPicPr>
        <p:blipFill>
          <a:blip r:embed="rId2" cstate="print"/>
          <a:stretch>
            <a:fillRect/>
          </a:stretch>
        </p:blipFill>
        <p:spPr>
          <a:xfrm>
            <a:off x="271780" y="2111201"/>
            <a:ext cx="8362950" cy="4702175"/>
          </a:xfrm>
        </p:spPr>
      </p:pic>
      <p:sp>
        <p:nvSpPr>
          <p:cNvPr id="3" name="Title 2"/>
          <p:cNvSpPr>
            <a:spLocks noGrp="1"/>
          </p:cNvSpPr>
          <p:nvPr>
            <p:ph type="title"/>
          </p:nvPr>
        </p:nvSpPr>
        <p:spPr/>
        <p:txBody>
          <a:bodyPr/>
          <a:lstStyle/>
          <a:p>
            <a:pPr algn="l"/>
            <a:r>
              <a:rPr lang="en-US" sz="3200">
                <a:latin typeface="Times New Roman" panose="02020603050405020304" pitchFamily="18" charset="0"/>
                <a:cs typeface="Times New Roman" panose="02020603050405020304" pitchFamily="18" charset="0"/>
              </a:rPr>
              <a:t>SELECTING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4).png"/>
          <p:cNvPicPr>
            <a:picLocks noGrp="1" noChangeAspect="1"/>
          </p:cNvPicPr>
          <p:nvPr>
            <p:ph idx="1"/>
          </p:nvPr>
        </p:nvPicPr>
        <p:blipFill>
          <a:blip r:embed="rId2" cstate="print"/>
          <a:stretch>
            <a:fillRect/>
          </a:stretch>
        </p:blipFill>
        <p:spPr>
          <a:xfrm>
            <a:off x="1506715" y="2674938"/>
            <a:ext cx="6138507" cy="3451225"/>
          </a:xfrm>
        </p:spPr>
      </p:pic>
      <p:sp>
        <p:nvSpPr>
          <p:cNvPr id="3" name="Title 2"/>
          <p:cNvSpPr>
            <a:spLocks noGrp="1"/>
          </p:cNvSpPr>
          <p:nvPr>
            <p:ph type="title"/>
          </p:nvPr>
        </p:nvSpPr>
        <p:spPr/>
        <p:txBody>
          <a:bodyPr/>
          <a:lstStyle/>
          <a:p>
            <a:pPr algn="l"/>
            <a:r>
              <a:rPr lang="en-US" sz="3200">
                <a:latin typeface="Times New Roman" panose="02020603050405020304" pitchFamily="18" charset="0"/>
                <a:cs typeface="Times New Roman" panose="02020603050405020304" pitchFamily="18" charset="0"/>
              </a:rPr>
              <a:t>OVERWRITING FILE</a:t>
            </a:r>
          </a:p>
        </p:txBody>
      </p:sp>
      <p:pic>
        <p:nvPicPr>
          <p:cNvPr id="5" name="Picture 4" descr="Screenshot (106).png"/>
          <p:cNvPicPr>
            <a:picLocks noChangeAspect="1"/>
          </p:cNvPicPr>
          <p:nvPr/>
        </p:nvPicPr>
        <p:blipFill>
          <a:blip r:embed="rId3" cstate="print"/>
          <a:stretch>
            <a:fillRect/>
          </a:stretch>
        </p:blipFill>
        <p:spPr>
          <a:xfrm>
            <a:off x="243840" y="2111201"/>
            <a:ext cx="8363585" cy="4702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7).png"/>
          <p:cNvPicPr>
            <a:picLocks noGrp="1" noChangeAspect="1"/>
          </p:cNvPicPr>
          <p:nvPr>
            <p:ph idx="1"/>
          </p:nvPr>
        </p:nvPicPr>
        <p:blipFill>
          <a:blip r:embed="rId2" cstate="print"/>
          <a:stretch>
            <a:fillRect/>
          </a:stretch>
        </p:blipFill>
        <p:spPr>
          <a:xfrm>
            <a:off x="280670" y="2132856"/>
            <a:ext cx="8328025" cy="4682490"/>
          </a:xfrm>
        </p:spPr>
      </p:pic>
      <p:sp>
        <p:nvSpPr>
          <p:cNvPr id="3" name="Title 2"/>
          <p:cNvSpPr>
            <a:spLocks noGrp="1"/>
          </p:cNvSpPr>
          <p:nvPr>
            <p:ph type="title"/>
          </p:nvPr>
        </p:nvSpPr>
        <p:spPr/>
        <p:txBody>
          <a:bodyPr/>
          <a:lstStyle/>
          <a:p>
            <a:pPr algn="l"/>
            <a:r>
              <a:rPr lang="en-US" sz="3200">
                <a:latin typeface="Times New Roman" panose="02020603050405020304" pitchFamily="18" charset="0"/>
                <a:cs typeface="Times New Roman" panose="02020603050405020304" pitchFamily="18" charset="0"/>
              </a:rPr>
              <a:t>EMBEDDING MESSAGE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8).png"/>
          <p:cNvPicPr>
            <a:picLocks noGrp="1" noChangeAspect="1"/>
          </p:cNvPicPr>
          <p:nvPr>
            <p:ph idx="1"/>
          </p:nvPr>
        </p:nvPicPr>
        <p:blipFill>
          <a:blip r:embed="rId2" cstate="print"/>
          <a:stretch>
            <a:fillRect/>
          </a:stretch>
        </p:blipFill>
        <p:spPr>
          <a:xfrm>
            <a:off x="467544" y="2382083"/>
            <a:ext cx="8136903" cy="4575309"/>
          </a:xfrm>
        </p:spPr>
      </p:pic>
      <p:sp>
        <p:nvSpPr>
          <p:cNvPr id="3" name="Title 2"/>
          <p:cNvSpPr>
            <a:spLocks noGrp="1"/>
          </p:cNvSpPr>
          <p:nvPr>
            <p:ph type="title"/>
          </p:nvPr>
        </p:nvSpPr>
        <p:spPr/>
        <p:txBody>
          <a:bodyPr/>
          <a:lstStyle/>
          <a:p>
            <a:pPr algn="l"/>
            <a:r>
              <a:rPr lang="en-US" dirty="0" smtClean="0"/>
              <a:t>Success Note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9).png"/>
          <p:cNvPicPr>
            <a:picLocks noGrp="1" noChangeAspect="1"/>
          </p:cNvPicPr>
          <p:nvPr>
            <p:ph idx="1"/>
          </p:nvPr>
        </p:nvPicPr>
        <p:blipFill>
          <a:blip r:embed="rId2" cstate="print"/>
          <a:stretch>
            <a:fillRect/>
          </a:stretch>
        </p:blipFill>
        <p:spPr>
          <a:xfrm>
            <a:off x="386715" y="2132856"/>
            <a:ext cx="8299450" cy="4666615"/>
          </a:xfrm>
        </p:spPr>
      </p:pic>
      <p:sp>
        <p:nvSpPr>
          <p:cNvPr id="3" name="Title 2"/>
          <p:cNvSpPr>
            <a:spLocks noGrp="1"/>
          </p:cNvSpPr>
          <p:nvPr>
            <p:ph type="title"/>
          </p:nvPr>
        </p:nvSpPr>
        <p:spPr/>
        <p:txBody>
          <a:bodyPr/>
          <a:lstStyle/>
          <a:p>
            <a:pPr algn="l"/>
            <a:r>
              <a:rPr lang="en-US" dirty="0" smtClean="0"/>
              <a:t>Master File Info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0).png"/>
          <p:cNvPicPr>
            <a:picLocks noGrp="1" noChangeAspect="1"/>
          </p:cNvPicPr>
          <p:nvPr>
            <p:ph idx="1"/>
          </p:nvPr>
        </p:nvPicPr>
        <p:blipFill>
          <a:blip r:embed="rId2" cstate="print"/>
          <a:stretch>
            <a:fillRect/>
          </a:stretch>
        </p:blipFill>
        <p:spPr>
          <a:xfrm>
            <a:off x="255904" y="2038495"/>
            <a:ext cx="8492559" cy="4774881"/>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1).png"/>
          <p:cNvPicPr>
            <a:picLocks noGrp="1" noChangeAspect="1"/>
          </p:cNvPicPr>
          <p:nvPr>
            <p:ph idx="1"/>
          </p:nvPr>
        </p:nvPicPr>
        <p:blipFill>
          <a:blip r:embed="rId2" cstate="print"/>
          <a:stretch>
            <a:fillRect/>
          </a:stretch>
        </p:blipFill>
        <p:spPr>
          <a:xfrm>
            <a:off x="467544" y="2146935"/>
            <a:ext cx="8378825" cy="4711065"/>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charset="0"/>
              <a:buChar char="v"/>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growth of modern communication needs a special means of security especially </a:t>
            </a:r>
            <a:r>
              <a:rPr lang="en-US" sz="1600" dirty="0" smtClean="0">
                <a:solidFill>
                  <a:schemeClr val="tx1">
                    <a:lumMod val="75000"/>
                    <a:lumOff val="25000"/>
                  </a:schemeClr>
                </a:solidFill>
                <a:latin typeface="Times New Roman" panose="02020603050405020304" pitchFamily="18" charset="0"/>
                <a:cs typeface="Times New Roman" panose="02020603050405020304" pitchFamily="18" charset="0"/>
              </a:rPr>
              <a:t>on computer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network. As there appears a risk that the sensitive information transmitted might be intercepted or distorted by unintended observers for the openness of the internet. So it has resulted in an explosive growth in secure communication and information hiding. Moreover, the information hiding technique can be used extensively in applications like business, military, commercials, anti-criminal, digital forensic and so on.</a:t>
            </a:r>
          </a:p>
          <a:p>
            <a:pPr algn="just">
              <a:buFont typeface="Wingdings" panose="05000000000000000000" charset="0"/>
              <a:buChar char="v"/>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Steganography is the technique of secret communication which has received much attention. In this thesis image based steganography methods have been proposed to increase the performance of the data hiding techniques. This these is focuses on the analysis and development of image steganography techniques that can hide data with a low detection rate and high payload.</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l"/>
            <a:r>
              <a:rPr lang="en-US" dirty="0" smtClean="0"/>
              <a:t>Conclusion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The future work on this project is to improve the compression ratio of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theimage</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to the text. This project can be extended to a level such that it can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beused</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for the different types of image formats like . bmp. </a:t>
            </a:r>
          </a:p>
          <a:p>
            <a:pPr>
              <a:buFont typeface="Wingdings" pitchFamily="2" charset="2"/>
              <a:buChar char="v"/>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Improve security and application performance.</a:t>
            </a:r>
          </a:p>
          <a:p>
            <a:pPr>
              <a:buFont typeface="Wingdings" pitchFamily="2" charset="2"/>
              <a:buChar char="v"/>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It may be possible to detect a simple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Steganographic</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technique by simple analyzing the low order bits of the image bytes.</a:t>
            </a:r>
          </a:p>
          <a:p>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Future Enhancement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5" y="2492896"/>
            <a:ext cx="7452816" cy="3633267"/>
          </a:xfrm>
        </p:spPr>
        <p:txBody>
          <a:bodyPr>
            <a:noAutofit/>
          </a:bodyPr>
          <a:lstStyle/>
          <a:p>
            <a:pPr>
              <a:buFont typeface="Wingdings" pitchFamily="2" charset="2"/>
              <a:buChar char="v"/>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sym typeface="+mn-ea"/>
              </a:rPr>
              <a:t> [1] </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G.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Prashanti</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K.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Sandhyarani</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“A New Approach for Data Hiding with LSB   Steganography”, Emerging ICT for Bridging the Future -  Proceedings of the 49th Annual Convention of the Computer Society of India CSI, Springer 2015, pp. 423-430.</a:t>
            </a:r>
          </a:p>
          <a:p>
            <a:pPr>
              <a:buFont typeface="Wingdings" pitchFamily="2" charset="2"/>
              <a:buChar char="v"/>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[2] S.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Goel</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S. Gupta, N.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Kaushik</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“Image Steganography –  Least Significant Bit with Multiple Progressions”, Proceedings of the 3rd International Conference on Frontiers of Intelligent Computing: Theory and Applications (FICTA), Springer 2014-2015, pp. 105-112. </a:t>
            </a:r>
          </a:p>
          <a:p>
            <a:pPr>
              <a:buFont typeface="Wingdings" pitchFamily="2" charset="2"/>
              <a:buChar char="v"/>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[3] D. Baby, J. Thomas, G. Augustine, E. George, N.R. Michael, “ A Novel DWT based Image Securing method using Steganography”, International Conference on Information and Communication Technologies (ICICT),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Procedia</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Computer Science, April 2015, pp. 612-618. </a:t>
            </a:r>
          </a:p>
          <a:p>
            <a:pPr>
              <a:buFont typeface="Wingdings" pitchFamily="2" charset="2"/>
              <a:buChar char="v"/>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[4] B.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Feng</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W. Lu, and W. Sun, “Secure Binary Image Steganography Based on Minimizing the Distortion on the Texture”, IEEE transactions on Information Forensics and Security, Feb. 2015.</a:t>
            </a:r>
          </a:p>
          <a:p>
            <a:pPr>
              <a:buFont typeface="Wingdings" pitchFamily="2" charset="2"/>
              <a:buChar char="v"/>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[5] M.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Nusrati</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Hanani</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and R. </a:t>
            </a:r>
            <a:r>
              <a:rPr lang="en-US" sz="1500" dirty="0" err="1">
                <a:solidFill>
                  <a:schemeClr val="tx1">
                    <a:lumMod val="75000"/>
                    <a:lumOff val="25000"/>
                  </a:schemeClr>
                </a:solidFill>
                <a:latin typeface="Times New Roman" panose="02020603050405020304" pitchFamily="18" charset="0"/>
                <a:cs typeface="Times New Roman" panose="02020603050405020304" pitchFamily="18" charset="0"/>
              </a:rPr>
              <a:t>Karimi</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“Steganography in Image Segments Using Genetic Algorithm”, 5th IEEE International Conference on Advanced Computing &amp; Communication Technologies (ACCT), Feb 2015, pp. 102-107.  </a:t>
            </a:r>
          </a:p>
        </p:txBody>
      </p:sp>
      <p:sp>
        <p:nvSpPr>
          <p:cNvPr id="3" name="Title 2"/>
          <p:cNvSpPr>
            <a:spLocks noGrp="1"/>
          </p:cNvSpPr>
          <p:nvPr>
            <p:ph type="title"/>
          </p:nvPr>
        </p:nvSpPr>
        <p:spPr/>
        <p:txBody>
          <a:bodyPr/>
          <a:lstStyle/>
          <a:p>
            <a:pPr algn="l"/>
            <a:r>
              <a:rPr lang="en-US" smtClean="0">
                <a:latin typeface="Times New Roman" panose="02020603050405020304" pitchFamily="18" charset="0"/>
                <a:cs typeface="Times New Roman" panose="02020603050405020304" pitchFamily="18" charset="0"/>
              </a:rPr>
              <a:t>Reference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456795"/>
            <a:ext cx="8856984" cy="4401205"/>
          </a:xfrm>
          <a:prstGeom prst="rect">
            <a:avLst/>
          </a:prstGeom>
          <a:noFill/>
        </p:spPr>
        <p:txBody>
          <a:bodyPr wrap="square" rtlCol="0">
            <a:spAutoFit/>
          </a:bodyPr>
          <a:lstStyle/>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Steganography</a:t>
            </a:r>
            <a:r>
              <a:rPr lang="en-US" sz="2000" dirty="0">
                <a:latin typeface="Times New Roman" panose="02020603050405020304" pitchFamily="18" charset="0"/>
                <a:cs typeface="Times New Roman" panose="02020603050405020304" pitchFamily="18" charset="0"/>
              </a:rPr>
              <a:t> is a method of hiding secret data, by embedding it into an audio, video, image or text file</a:t>
            </a:r>
            <a:r>
              <a:rPr lang="en-US" sz="2000" dirty="0" smtClean="0">
                <a:latin typeface="Times New Roman" panose="02020603050405020304" pitchFamily="18" charset="0"/>
                <a:cs typeface="Times New Roman" panose="02020603050405020304" pitchFamily="18" charset="0"/>
              </a:rPr>
              <a:t>. It was invented by a German named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Trithemius.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one of the methods employed to protect secret or sensitive data from malicious attacks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platform independent application so that it can be used on any operating system.</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security for the information which is passed over the net.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Information is embedded into the Audio, Video &amp; Image file.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7544" y="980728"/>
            <a:ext cx="4680520" cy="584775"/>
          </a:xfrm>
          <a:prstGeom prst="rect">
            <a:avLst/>
          </a:prstGeom>
          <a:noFill/>
        </p:spPr>
        <p:txBody>
          <a:bodyPr wrap="square" rtlCol="0">
            <a:spAutoFit/>
          </a:bodyPr>
          <a:lstStyle/>
          <a:p>
            <a:r>
              <a:rPr lang="en-IN" sz="3200" dirty="0" smtClean="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3253258"/>
            <a:ext cx="5328592" cy="1569660"/>
          </a:xfrm>
          <a:prstGeom prst="rect">
            <a:avLst/>
          </a:prstGeom>
          <a:noFill/>
        </p:spPr>
        <p:txBody>
          <a:bodyPr wrap="square" rtlCol="0">
            <a:spAutoFit/>
          </a:bodyPr>
          <a:lstStyle/>
          <a:p>
            <a:r>
              <a:rPr lang="en-US" sz="4800" b="1" dirty="0" smtClean="0">
                <a:latin typeface="Segoe Print" panose="02000600000000000000" charset="0"/>
              </a:rPr>
              <a:t>Thank you…</a:t>
            </a:r>
          </a:p>
          <a:p>
            <a:r>
              <a:rPr lang="en-US" sz="4800" b="1" dirty="0">
                <a:latin typeface="Segoe Print" panose="02000600000000000000" charset="0"/>
              </a:rPr>
              <a:t> </a:t>
            </a:r>
            <a:r>
              <a:rPr lang="en-US" sz="4800" b="1" dirty="0" smtClean="0">
                <a:latin typeface="Segoe Print" panose="02000600000000000000" charset="0"/>
              </a:rPr>
              <a:t>    </a:t>
            </a:r>
            <a:endParaRPr lang="en-IN" sz="4800" b="1" dirty="0">
              <a:latin typeface="Segoe Print" panose="02000600000000000000"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56176" y="3212976"/>
            <a:ext cx="720197" cy="72019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Steganography with Image ,Audio and Video is swings based application. </a:t>
            </a:r>
            <a:endPar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 It happens with Audio</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Video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&amp;Image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File for transferring more secure sensitive data. </a:t>
            </a:r>
            <a:endPar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The Sensitive Data is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Encoded with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an Audio, Video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&amp;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Image File and Passed over Insecure Channels to other end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Systems. </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Here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we can use any file Format for Encryption and Decryption of Message.</a:t>
            </a:r>
          </a:p>
          <a:p>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Steganography techniques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are needed to ensure the integrity of data stored on a machine that may be infected or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under attack</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l"/>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55576" y="1412776"/>
          <a:ext cx="7056784" cy="5203215"/>
        </p:xfrm>
        <a:graphic>
          <a:graphicData uri="http://schemas.openxmlformats.org/drawingml/2006/table">
            <a:tbl>
              <a:tblPr firstRow="1" bandRow="1">
                <a:tableStyleId>{5C22544A-7EE6-4342-B048-85BDC9FD1C3A}</a:tableStyleId>
              </a:tblPr>
              <a:tblGrid>
                <a:gridCol w="3528392"/>
                <a:gridCol w="3528392"/>
              </a:tblGrid>
              <a:tr h="289062">
                <a:tc>
                  <a:txBody>
                    <a:bodyPr/>
                    <a:lstStyle/>
                    <a:p>
                      <a:r>
                        <a:rPr lang="en-US" dirty="0" smtClean="0"/>
                        <a:t>EXISTING SYSTEM</a:t>
                      </a:r>
                      <a:endParaRPr lang="en-IN" dirty="0"/>
                    </a:p>
                  </a:txBody>
                  <a:tcPr/>
                </a:tc>
                <a:tc>
                  <a:txBody>
                    <a:bodyPr/>
                    <a:lstStyle/>
                    <a:p>
                      <a:r>
                        <a:rPr lang="en-US" dirty="0" smtClean="0"/>
                        <a:t>PROPOSED SYSETM</a:t>
                      </a:r>
                      <a:endParaRPr lang="en-IN" dirty="0"/>
                    </a:p>
                  </a:txBody>
                  <a:tcPr/>
                </a:tc>
              </a:tr>
              <a:tr h="505858">
                <a:tc>
                  <a:txBody>
                    <a:bodyPr/>
                    <a:lstStyle/>
                    <a:p>
                      <a:r>
                        <a:rPr lang="en-US" dirty="0" smtClean="0"/>
                        <a:t>The</a:t>
                      </a:r>
                      <a:r>
                        <a:rPr lang="en-US" baseline="0" dirty="0" smtClean="0"/>
                        <a:t> application is platform dependent.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The</a:t>
                      </a:r>
                      <a:r>
                        <a:rPr lang="en-US" baseline="0" dirty="0" smtClean="0"/>
                        <a:t> application is platform independent.</a:t>
                      </a:r>
                      <a:endParaRPr lang="en-IN" dirty="0"/>
                    </a:p>
                  </a:txBody>
                  <a:tcPr/>
                </a:tc>
              </a:tr>
              <a:tr h="722655">
                <a:tc>
                  <a:txBody>
                    <a:bodyPr/>
                    <a:lstStyle/>
                    <a:p>
                      <a:r>
                        <a:rPr lang="en-US" dirty="0" smtClean="0"/>
                        <a:t>Supports any one</a:t>
                      </a:r>
                      <a:r>
                        <a:rPr lang="en-US" baseline="0" dirty="0" smtClean="0"/>
                        <a:t> either command mode or graphical mode.</a:t>
                      </a:r>
                      <a:endParaRPr lang="en-IN" dirty="0"/>
                    </a:p>
                  </a:txBody>
                  <a:tcPr/>
                </a:tc>
                <a:tc>
                  <a:txBody>
                    <a:bodyPr/>
                    <a:lstStyle/>
                    <a:p>
                      <a:r>
                        <a:rPr lang="en-US" dirty="0" smtClean="0"/>
                        <a:t>Support</a:t>
                      </a:r>
                      <a:r>
                        <a:rPr lang="en-US" baseline="0" dirty="0" smtClean="0"/>
                        <a:t>s both command mode and graphical mode.</a:t>
                      </a:r>
                      <a:endParaRPr lang="en-IN" dirty="0"/>
                    </a:p>
                  </a:txBody>
                  <a:tcPr/>
                </a:tc>
              </a:tr>
              <a:tr h="11562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solidFill>
                            <a:schemeClr val="tx1"/>
                          </a:solidFill>
                        </a:rPr>
                        <a:t>Advantages:</a:t>
                      </a:r>
                    </a:p>
                    <a:p>
                      <a:r>
                        <a:rPr lang="en-US" dirty="0" smtClean="0"/>
                        <a:t>Should</a:t>
                      </a:r>
                      <a:r>
                        <a:rPr lang="en-US" baseline="0" dirty="0" smtClean="0"/>
                        <a:t> be applicable for any kind of image size for Steganography.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solidFill>
                            <a:schemeClr val="tx1"/>
                          </a:solidFill>
                        </a:rPr>
                        <a:t>Advantages:</a:t>
                      </a:r>
                    </a:p>
                    <a:p>
                      <a:r>
                        <a:rPr lang="en-US" dirty="0" smtClean="0"/>
                        <a:t>Provide interactive interface</a:t>
                      </a:r>
                      <a:r>
                        <a:rPr lang="en-US" baseline="0" dirty="0" smtClean="0"/>
                        <a:t> through which with different types images, Images Sizes and text Messages.</a:t>
                      </a:r>
                      <a:endParaRPr lang="en-IN" dirty="0"/>
                    </a:p>
                  </a:txBody>
                  <a:tcPr/>
                </a:tc>
              </a:tr>
              <a:tr h="1589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solidFill>
                            <a:schemeClr val="tx1"/>
                          </a:solidFill>
                        </a:rPr>
                        <a:t>Disadvantages:</a:t>
                      </a:r>
                    </a:p>
                    <a:p>
                      <a:pPr>
                        <a:buClr>
                          <a:schemeClr val="bg2">
                            <a:lumMod val="75000"/>
                          </a:schemeClr>
                        </a:buClr>
                        <a:buFont typeface="Wingdings"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Message length is restricted to 500 characters </a:t>
                      </a:r>
                    </a:p>
                    <a:p>
                      <a:pPr>
                        <a:buClr>
                          <a:schemeClr val="bg2">
                            <a:lumMod val="75000"/>
                          </a:schemeClr>
                        </a:buClr>
                        <a:buFont typeface="Wingdings"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Lack in good user interface </a:t>
                      </a:r>
                    </a:p>
                    <a:p>
                      <a:pPr>
                        <a:buClr>
                          <a:schemeClr val="bg2">
                            <a:lumMod val="75000"/>
                          </a:schemeClr>
                        </a:buClr>
                        <a:buFont typeface="Wingdings"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Consume much time to encode and decode</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solidFill>
                            <a:schemeClr val="tx1"/>
                          </a:solidFill>
                        </a:rPr>
                        <a:t>Disadvantages:</a:t>
                      </a:r>
                    </a:p>
                    <a:p>
                      <a:pPr>
                        <a:buClr>
                          <a:schemeClr val="bg2">
                            <a:lumMod val="75000"/>
                          </a:schemeClr>
                        </a:buClr>
                        <a:buFont typeface="Wingdings" pitchFamily="2" charset="2"/>
                        <a:buChar char="v"/>
                      </a:pPr>
                      <a:r>
                        <a:rPr lang="en-IN" dirty="0" smtClean="0"/>
                        <a:t>File</a:t>
                      </a:r>
                      <a:r>
                        <a:rPr lang="en-IN" baseline="0" dirty="0" smtClean="0"/>
                        <a:t> may not be sent through  any secure channel.</a:t>
                      </a:r>
                      <a:endParaRPr lang="en-IN" dirty="0"/>
                    </a:p>
                  </a:txBody>
                  <a:tcPr/>
                </a:tc>
              </a:tr>
            </a:tbl>
          </a:graphicData>
        </a:graphic>
      </p:graphicFrame>
      <p:sp>
        <p:nvSpPr>
          <p:cNvPr id="3" name="Title 2"/>
          <p:cNvSpPr>
            <a:spLocks noGrp="1"/>
          </p:cNvSpPr>
          <p:nvPr>
            <p:ph type="title"/>
          </p:nvPr>
        </p:nvSpPr>
        <p:spPr/>
        <p:txBody>
          <a:bodyPr>
            <a:normAutofit/>
          </a:bodyPr>
          <a:lstStyle/>
          <a:p>
            <a:pPr algn="l"/>
            <a:r>
              <a:rPr lang="en-US" sz="3200" dirty="0" smtClean="0">
                <a:latin typeface="Times New Roman" panose="02020603050405020304" pitchFamily="18" charset="0"/>
                <a:cs typeface="Times New Roman" panose="02020603050405020304" pitchFamily="18" charset="0"/>
              </a:rPr>
              <a:t>  SYSTEM ANALYSIS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406817414"/>
              </p:ext>
            </p:extLst>
          </p:nvPr>
        </p:nvGraphicFramePr>
        <p:xfrm>
          <a:off x="827584" y="4327943"/>
          <a:ext cx="6912768" cy="2088437"/>
        </p:xfrm>
        <a:graphic>
          <a:graphicData uri="http://schemas.openxmlformats.org/drawingml/2006/table">
            <a:tbl>
              <a:tblPr firstRow="1" firstCol="1" bandRow="1">
                <a:tableStyleId>{5C22544A-7EE6-4342-B048-85BDC9FD1C3A}</a:tableStyleId>
              </a:tblPr>
              <a:tblGrid>
                <a:gridCol w="1519846"/>
                <a:gridCol w="1772368"/>
                <a:gridCol w="1701662"/>
                <a:gridCol w="1918892"/>
              </a:tblGrid>
              <a:tr h="174126">
                <a:tc gridSpan="4">
                  <a:txBody>
                    <a:bodyPr/>
                    <a:lstStyle/>
                    <a:p>
                      <a:pPr algn="just">
                        <a:lnSpc>
                          <a:spcPct val="115000"/>
                        </a:lnSpc>
                        <a:spcAft>
                          <a:spcPts val="0"/>
                        </a:spcAft>
                      </a:pPr>
                      <a:r>
                        <a:rPr lang="en-US" sz="1000" dirty="0">
                          <a:effectLst/>
                        </a:rPr>
                        <a:t>Client Side</a:t>
                      </a:r>
                      <a:endParaRPr lang="en-IN" sz="1200" dirty="0">
                        <a:effectLst/>
                        <a:latin typeface="Times New Roman" panose="02020603050405020304"/>
                        <a:ea typeface="Times New Roman" panose="02020603050405020304"/>
                        <a:cs typeface="Times New Roman" panose="02020603050405020304"/>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174126">
                <a:tc>
                  <a:txBody>
                    <a:bodyPr/>
                    <a:lstStyle/>
                    <a:p>
                      <a:pPr algn="just">
                        <a:lnSpc>
                          <a:spcPct val="115000"/>
                        </a:lnSpc>
                        <a:spcBef>
                          <a:spcPts val="600"/>
                        </a:spcBef>
                        <a:spcAft>
                          <a:spcPts val="0"/>
                        </a:spcAft>
                      </a:pPr>
                      <a:r>
                        <a:rPr lang="en-US" sz="1000">
                          <a:effectLst/>
                        </a:rPr>
                        <a:t> </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a:effectLst/>
                        </a:rPr>
                        <a:t>Processor</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a:effectLst/>
                        </a:rPr>
                        <a:t>RAM</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a:effectLst/>
                        </a:rPr>
                        <a:t>Disk Space</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r>
              <a:tr h="731867">
                <a:tc>
                  <a:txBody>
                    <a:bodyPr/>
                    <a:lstStyle/>
                    <a:p>
                      <a:pPr algn="just">
                        <a:lnSpc>
                          <a:spcPct val="115000"/>
                        </a:lnSpc>
                        <a:spcBef>
                          <a:spcPts val="600"/>
                        </a:spcBef>
                        <a:spcAft>
                          <a:spcPts val="0"/>
                        </a:spcAft>
                      </a:pPr>
                      <a:r>
                        <a:rPr lang="en-US" sz="1000" dirty="0">
                          <a:effectLst/>
                        </a:rPr>
                        <a:t>Console</a:t>
                      </a:r>
                      <a:endParaRPr lang="en-IN" sz="1200" dirty="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Aft>
                          <a:spcPts val="0"/>
                        </a:spcAft>
                      </a:pPr>
                      <a:r>
                        <a:rPr lang="en-US" sz="1000">
                          <a:effectLst/>
                        </a:rPr>
                        <a:t>Computer with a 2.6GHz processor or higher (Pentium processor recommended)</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a:effectLst/>
                        </a:rPr>
                        <a:t>512MB Minimum</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dirty="0">
                          <a:effectLst/>
                        </a:rPr>
                        <a:t>Minimum 20 GB</a:t>
                      </a:r>
                      <a:endParaRPr lang="en-IN" sz="1200" dirty="0">
                        <a:effectLst/>
                        <a:latin typeface="Times New Roman" panose="02020603050405020304"/>
                        <a:ea typeface="Times New Roman" panose="02020603050405020304"/>
                        <a:cs typeface="Times New Roman" panose="02020603050405020304"/>
                      </a:endParaRPr>
                    </a:p>
                  </a:txBody>
                  <a:tcPr marL="68580" marR="68580" marT="0" marB="0"/>
                </a:tc>
              </a:tr>
              <a:tr h="174126">
                <a:tc gridSpan="4">
                  <a:txBody>
                    <a:bodyPr/>
                    <a:lstStyle/>
                    <a:p>
                      <a:pPr algn="just">
                        <a:lnSpc>
                          <a:spcPct val="115000"/>
                        </a:lnSpc>
                        <a:spcAft>
                          <a:spcPts val="0"/>
                        </a:spcAft>
                      </a:pPr>
                      <a:endParaRPr lang="en-IN" sz="1200" dirty="0">
                        <a:effectLst/>
                        <a:latin typeface="Times New Roman" panose="02020603050405020304"/>
                        <a:ea typeface="Times New Roman" panose="02020603050405020304"/>
                        <a:cs typeface="Times New Roman" panose="02020603050405020304"/>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795738">
                <a:tc>
                  <a:txBody>
                    <a:bodyPr/>
                    <a:lstStyle/>
                    <a:p>
                      <a:pPr algn="just">
                        <a:lnSpc>
                          <a:spcPct val="115000"/>
                        </a:lnSpc>
                        <a:spcBef>
                          <a:spcPts val="600"/>
                        </a:spcBef>
                        <a:spcAft>
                          <a:spcPts val="0"/>
                        </a:spcAft>
                      </a:pPr>
                      <a:r>
                        <a:rPr lang="en-US" sz="1000">
                          <a:effectLst/>
                        </a:rPr>
                        <a:t>Net Beans 6.8</a:t>
                      </a:r>
                      <a:endParaRPr lang="en-IN" sz="1200">
                        <a:effectLst/>
                      </a:endParaRPr>
                    </a:p>
                    <a:p>
                      <a:pPr algn="just">
                        <a:lnSpc>
                          <a:spcPct val="115000"/>
                        </a:lnSpc>
                        <a:spcBef>
                          <a:spcPts val="600"/>
                        </a:spcBef>
                        <a:spcAft>
                          <a:spcPts val="0"/>
                        </a:spcAft>
                      </a:pPr>
                      <a:r>
                        <a:rPr lang="en-US" sz="1000">
                          <a:effectLst/>
                        </a:rPr>
                        <a:t> </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Aft>
                          <a:spcPts val="0"/>
                        </a:spcAft>
                      </a:pPr>
                      <a:r>
                        <a:rPr lang="en-US" sz="1000">
                          <a:effectLst/>
                        </a:rPr>
                        <a:t>Intel Pentium Processor at 2.6GHz or faster</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Aft>
                          <a:spcPts val="0"/>
                        </a:spcAft>
                      </a:pPr>
                      <a:r>
                        <a:rPr lang="en-US" sz="1000">
                          <a:effectLst/>
                        </a:rPr>
                        <a:t>Minimum 512 MB Physical Memory; (1 GB Recommended)</a:t>
                      </a:r>
                      <a:endParaRPr lang="en-IN" sz="1200">
                        <a:effectLst/>
                        <a:latin typeface="Times New Roman" panose="02020603050405020304"/>
                        <a:ea typeface="Times New Roman" panose="02020603050405020304"/>
                        <a:cs typeface="Times New Roman" panose="02020603050405020304"/>
                      </a:endParaRPr>
                    </a:p>
                  </a:txBody>
                  <a:tcPr marL="68580" marR="68580" marT="0" marB="0"/>
                </a:tc>
                <a:tc>
                  <a:txBody>
                    <a:bodyPr/>
                    <a:lstStyle/>
                    <a:p>
                      <a:pPr algn="just">
                        <a:lnSpc>
                          <a:spcPct val="115000"/>
                        </a:lnSpc>
                        <a:spcBef>
                          <a:spcPts val="600"/>
                        </a:spcBef>
                        <a:spcAft>
                          <a:spcPts val="0"/>
                        </a:spcAft>
                      </a:pPr>
                      <a:r>
                        <a:rPr lang="en-US" sz="1000" dirty="0">
                          <a:effectLst/>
                        </a:rPr>
                        <a:t>Minimum 20 GB</a:t>
                      </a:r>
                      <a:endParaRPr lang="en-IN" sz="1200" dirty="0">
                        <a:effectLst/>
                        <a:latin typeface="Times New Roman" panose="02020603050405020304"/>
                        <a:ea typeface="Times New Roman" panose="02020603050405020304"/>
                        <a:cs typeface="Times New Roman" panose="02020603050405020304"/>
                      </a:endParaRPr>
                    </a:p>
                  </a:txBody>
                  <a:tcPr marL="68580" marR="68580" marT="0" marB="0"/>
                </a:tc>
              </a:tr>
            </a:tbl>
          </a:graphicData>
        </a:graphic>
      </p:graphicFrame>
      <p:sp>
        <p:nvSpPr>
          <p:cNvPr id="3" name="Title 2"/>
          <p:cNvSpPr>
            <a:spLocks noGrp="1"/>
          </p:cNvSpPr>
          <p:nvPr>
            <p:ph type="title"/>
          </p:nvPr>
        </p:nvSpPr>
        <p:spPr>
          <a:xfrm>
            <a:off x="251520" y="548680"/>
            <a:ext cx="7968006" cy="1252728"/>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Hardware  and Software Requirements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27584" y="1988841"/>
            <a:ext cx="7488833" cy="233910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Tools &amp; Development Environment:</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Operating System :  </a:t>
            </a:r>
            <a:r>
              <a:rPr lang="en-US" sz="1600" dirty="0">
                <a:latin typeface="Times New Roman" panose="02020603050405020304" pitchFamily="18" charset="0"/>
                <a:cs typeface="Times New Roman" panose="02020603050405020304" pitchFamily="18" charset="0"/>
              </a:rPr>
              <a:t>Microsoft Windows XP/2000 or Higher</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Clients: </a:t>
            </a:r>
            <a:r>
              <a:rPr lang="en-US" sz="1600" dirty="0">
                <a:latin typeface="Times New Roman" panose="02020603050405020304" pitchFamily="18" charset="0"/>
                <a:cs typeface="Times New Roman" panose="02020603050405020304" pitchFamily="18" charset="0"/>
              </a:rPr>
              <a:t>CONSOLE</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Development Tools: </a:t>
            </a:r>
            <a:r>
              <a:rPr lang="en-US" sz="1600" dirty="0">
                <a:latin typeface="Times New Roman" panose="02020603050405020304" pitchFamily="18" charset="0"/>
                <a:cs typeface="Times New Roman" panose="02020603050405020304" pitchFamily="18" charset="0"/>
              </a:rPr>
              <a:t>Net beans 6.x ,</a:t>
            </a:r>
            <a:r>
              <a:rPr lang="en-US" sz="1600" dirty="0" err="1">
                <a:latin typeface="Times New Roman" panose="02020603050405020304" pitchFamily="18" charset="0"/>
                <a:cs typeface="Times New Roman" panose="02020603050405020304" pitchFamily="18" charset="0"/>
              </a:rPr>
              <a:t>Myecllipse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6.x,NotePad.</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Documentation Tools: </a:t>
            </a:r>
            <a:r>
              <a:rPr lang="en-US" sz="1600" dirty="0">
                <a:latin typeface="Times New Roman" panose="02020603050405020304" pitchFamily="18" charset="0"/>
                <a:cs typeface="Times New Roman" panose="02020603050405020304" pitchFamily="18" charset="0"/>
              </a:rPr>
              <a:t>MS Office </a:t>
            </a:r>
            <a:r>
              <a:rPr lang="en-US" sz="1600" dirty="0" smtClean="0">
                <a:latin typeface="Times New Roman" panose="02020603050405020304" pitchFamily="18" charset="0"/>
                <a:cs typeface="Times New Roman" panose="02020603050405020304" pitchFamily="18" charset="0"/>
              </a:rPr>
              <a:t>2007/2010</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Drawing Tools:</a:t>
            </a:r>
            <a:r>
              <a:rPr lang="en-US" sz="1600" dirty="0">
                <a:latin typeface="Times New Roman" panose="02020603050405020304" pitchFamily="18" charset="0"/>
                <a:cs typeface="Times New Roman" panose="02020603050405020304" pitchFamily="18" charset="0"/>
              </a:rPr>
              <a:t> IBM Rational Rose Enterprise, MS Office Visio 2007 </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User Interface:</a:t>
            </a:r>
            <a:r>
              <a:rPr lang="en-US" sz="1600" dirty="0">
                <a:latin typeface="Times New Roman" panose="02020603050405020304" pitchFamily="18" charset="0"/>
                <a:cs typeface="Times New Roman" panose="02020603050405020304" pitchFamily="18" charset="0"/>
              </a:rPr>
              <a:t> AWT &amp; SWINGS</a:t>
            </a:r>
            <a:endParaRPr lang="en-IN" sz="1600"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Code Behind: </a:t>
            </a:r>
            <a:r>
              <a:rPr lang="en-US" sz="1600" dirty="0">
                <a:latin typeface="Times New Roman" panose="02020603050405020304" pitchFamily="18" charset="0"/>
                <a:cs typeface="Times New Roman" panose="02020603050405020304" pitchFamily="18" charset="0"/>
              </a:rPr>
              <a:t>AWT AND SWINGS</a:t>
            </a:r>
            <a:endParaRPr lang="en-IN" sz="1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873586"/>
            <a:ext cx="2664296"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SWINGS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62105" y="2276872"/>
            <a:ext cx="8568952" cy="4093428"/>
          </a:xfrm>
          <a:prstGeom prst="rect">
            <a:avLst/>
          </a:prstGeom>
          <a:noFill/>
        </p:spPr>
        <p:txBody>
          <a:bodyPr wrap="square" rtlCol="0">
            <a:spAutoFit/>
          </a:bodyPr>
          <a:lstStyle/>
          <a:p>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v"/>
            </a:pP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Java </a:t>
            </a:r>
            <a:r>
              <a:rPr lang="en-IN" sz="2000" b="1" dirty="0" smtClean="0">
                <a:solidFill>
                  <a:schemeClr val="tx1">
                    <a:lumMod val="75000"/>
                    <a:lumOff val="25000"/>
                  </a:schemeClr>
                </a:solidFill>
                <a:latin typeface="Times New Roman" panose="02020603050405020304" pitchFamily="18" charset="0"/>
                <a:cs typeface="Times New Roman" panose="02020603050405020304" pitchFamily="18" charset="0"/>
              </a:rPr>
              <a:t>Swing </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is a part of Java Foundation Classes (JFC) that is </a:t>
            </a:r>
            <a:r>
              <a:rPr lang="en-IN" sz="2000" i="1" dirty="0">
                <a:solidFill>
                  <a:schemeClr val="tx1">
                    <a:lumMod val="75000"/>
                    <a:lumOff val="25000"/>
                  </a:schemeClr>
                </a:solidFill>
                <a:latin typeface="Times New Roman" panose="02020603050405020304" pitchFamily="18" charset="0"/>
                <a:cs typeface="Times New Roman" panose="02020603050405020304" pitchFamily="18" charset="0"/>
              </a:rPr>
              <a:t>used to create </a:t>
            </a:r>
            <a:r>
              <a:rPr lang="en-IN" sz="2000" i="1" dirty="0" smtClean="0">
                <a:solidFill>
                  <a:schemeClr val="tx1">
                    <a:lumMod val="75000"/>
                    <a:lumOff val="25000"/>
                  </a:schemeClr>
                </a:solidFill>
                <a:latin typeface="Times New Roman" panose="02020603050405020304" pitchFamily="18" charset="0"/>
                <a:cs typeface="Times New Roman" panose="02020603050405020304" pitchFamily="18" charset="0"/>
              </a:rPr>
              <a:t>window-based applications</a:t>
            </a: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 It is built on the top of AWT (Abstract Windowing Toolkit) API and entirely written in java.</a:t>
            </a:r>
          </a:p>
          <a:p>
            <a:pPr>
              <a:buClr>
                <a:schemeClr val="bg2">
                  <a:lumMod val="75000"/>
                </a:schemeClr>
              </a:buClr>
              <a:buFont typeface="Wingdings" panose="05000000000000000000" pitchFamily="2" charset="2"/>
              <a:buChar char="v"/>
            </a:pPr>
            <a:endPar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buClr>
                <a:schemeClr val="bg2">
                  <a:lumMod val="75000"/>
                </a:schemeClr>
              </a:buClr>
              <a:buFont typeface="Wingdings" panose="05000000000000000000" pitchFamily="2" charset="2"/>
              <a:buChar char="v"/>
            </a:pP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Unlike AWT, Java Swing provides platform-independent and lightweight components.</a:t>
            </a:r>
          </a:p>
          <a:p>
            <a:pPr>
              <a:buClr>
                <a:schemeClr val="bg2">
                  <a:lumMod val="75000"/>
                </a:schemeClr>
              </a:buClr>
            </a:pP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buClr>
                <a:schemeClr val="bg2">
                  <a:lumMod val="75000"/>
                </a:schemeClr>
              </a:buClr>
            </a:pP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	import </a:t>
            </a:r>
            <a:r>
              <a:rPr lang="en-IN"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javax.swing</a:t>
            </a: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a:buClr>
                <a:schemeClr val="bg2">
                  <a:lumMod val="75000"/>
                </a:schemeClr>
              </a:buClr>
              <a:buFont typeface="Wingdings" panose="05000000000000000000" pitchFamily="2" charset="2"/>
              <a:buChar char="v"/>
            </a:pPr>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The javax.swing package provides classes for java swing API such as JButton, JTextField, JTextArea, JRadioButton, JCheckbox, JMenu, JColorChooser etc.</a:t>
            </a:r>
          </a:p>
          <a:p>
            <a: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t/>
            </a:r>
            <a:br>
              <a:rPr lang="en-IN" sz="2000" dirty="0" smtClean="0">
                <a:solidFill>
                  <a:schemeClr val="tx1">
                    <a:lumMod val="75000"/>
                    <a:lumOff val="25000"/>
                  </a:schemeClr>
                </a:solidFill>
                <a:latin typeface="Times New Roman" panose="02020603050405020304" pitchFamily="18" charset="0"/>
                <a:cs typeface="Times New Roman" panose="02020603050405020304" pitchFamily="18" charset="0"/>
              </a:rPr>
            </a:b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Architecture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29" name="Picture 5" descr="C:\Users\cse\Pictures\Screenshots\Screenshot (1).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0132" t="22930" r="16503" b="12560"/>
          <a:stretch>
            <a:fillRect/>
          </a:stretch>
        </p:blipFill>
        <p:spPr bwMode="auto">
          <a:xfrm>
            <a:off x="539552" y="2204864"/>
            <a:ext cx="7685315" cy="422365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4095240" y="4869160"/>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lumMod val="65000"/>
                    <a:lumOff val="35000"/>
                  </a:schemeClr>
                </a:solidFill>
                <a:latin typeface="Times New Roman" panose="02020603050405020304" pitchFamily="18" charset="0"/>
                <a:cs typeface="Times New Roman" panose="02020603050405020304" pitchFamily="18" charset="0"/>
              </a:rPr>
              <a:t>Image</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Elbow Connector 5"/>
          <p:cNvCxnSpPr/>
          <p:nvPr/>
        </p:nvCxnSpPr>
        <p:spPr>
          <a:xfrm rot="5400000" flipH="1" flipV="1">
            <a:off x="3743908" y="5337212"/>
            <a:ext cx="1008112" cy="504056"/>
          </a:xfrm>
          <a:prstGeom prst="bentConnector3">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07904" y="6093296"/>
            <a:ext cx="288032" cy="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 Diagram</a:t>
            </a:r>
          </a:p>
          <a:p>
            <a:pPr>
              <a:buNone/>
            </a:pPr>
            <a:r>
              <a:rPr lang="en-US" dirty="0" smtClean="0"/>
              <a:t>	</a:t>
            </a:r>
            <a:endParaRPr lang="en-US" dirty="0"/>
          </a:p>
        </p:txBody>
      </p:sp>
      <p:sp>
        <p:nvSpPr>
          <p:cNvPr id="3" name="Title 2"/>
          <p:cNvSpPr>
            <a:spLocks noGrp="1"/>
          </p:cNvSpPr>
          <p:nvPr>
            <p:ph type="title"/>
          </p:nvPr>
        </p:nvSpPr>
        <p:spPr/>
        <p:txBody>
          <a:bodyPr>
            <a:normAutofit/>
          </a:bodyPr>
          <a:lstStyle/>
          <a:p>
            <a:pPr algn="l"/>
            <a:r>
              <a:rPr lang="en-US" sz="3200" dirty="0" smtClean="0">
                <a:latin typeface="Times New Roman" panose="02020603050405020304" pitchFamily="18" charset="0"/>
                <a:cs typeface="Times New Roman" panose="02020603050405020304" pitchFamily="18" charset="0"/>
              </a:rPr>
              <a:t>UML Diagrams</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3728" y="3212976"/>
            <a:ext cx="5040560" cy="309634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217</TotalTime>
  <Words>1106</Words>
  <Application>Microsoft Office PowerPoint</Application>
  <PresentationFormat>On-screen Show (4:3)</PresentationFormat>
  <Paragraphs>158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Waveform</vt:lpstr>
      <vt:lpstr>Slide 1</vt:lpstr>
      <vt:lpstr>Slide 2</vt:lpstr>
      <vt:lpstr>Slide 3</vt:lpstr>
      <vt:lpstr> Abstract</vt:lpstr>
      <vt:lpstr>  SYSTEM ANALYSIS</vt:lpstr>
      <vt:lpstr>Hardware  and Software Requirements</vt:lpstr>
      <vt:lpstr>Slide 7</vt:lpstr>
      <vt:lpstr>  Architecture</vt:lpstr>
      <vt:lpstr>UML Diagrams</vt:lpstr>
      <vt:lpstr>Slide 10</vt:lpstr>
      <vt:lpstr>Slide 11</vt:lpstr>
      <vt:lpstr>Slide 12</vt:lpstr>
      <vt:lpstr>Spiral Model And Methods</vt:lpstr>
      <vt:lpstr>   Steganography Techniques</vt:lpstr>
      <vt:lpstr>Hiding a Message inside Images</vt:lpstr>
      <vt:lpstr>   Hiding a Message inside Audio</vt:lpstr>
      <vt:lpstr>  Hiding a Message inside Videos Files</vt:lpstr>
      <vt:lpstr>ADVANTAGES AND DISADVANTAGES</vt:lpstr>
      <vt:lpstr>Screenshots</vt:lpstr>
      <vt:lpstr>SELECTING FILE</vt:lpstr>
      <vt:lpstr>OVERWRITING FILE</vt:lpstr>
      <vt:lpstr>EMBEDDING MESSAGE</vt:lpstr>
      <vt:lpstr>Success Note</vt:lpstr>
      <vt:lpstr>Master File Info</vt:lpstr>
      <vt:lpstr>Slide 25</vt:lpstr>
      <vt:lpstr>Slide 26</vt:lpstr>
      <vt:lpstr>Conclusion</vt:lpstr>
      <vt:lpstr>Future Enhancement</vt:lpstr>
      <vt:lpstr>Reference</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lenovo - pc</cp:lastModifiedBy>
  <cp:revision>82</cp:revision>
  <dcterms:created xsi:type="dcterms:W3CDTF">2020-01-10T17:59:00Z</dcterms:created>
  <dcterms:modified xsi:type="dcterms:W3CDTF">2020-07-25T07:45:54Z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