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59" r:id="rId6"/>
    <p:sldId id="260" r:id="rId7"/>
    <p:sldId id="261" r:id="rId8"/>
    <p:sldId id="263" r:id="rId9"/>
    <p:sldId id="266" r:id="rId10"/>
    <p:sldId id="264" r:id="rId11"/>
    <p:sldId id="267" r:id="rId12"/>
    <p:sldId id="270" r:id="rId13"/>
    <p:sldId id="268"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8AAE0B-3804-4040-97D1-0F63C4167F1A}">
          <p14:sldIdLst>
            <p14:sldId id="256"/>
            <p14:sldId id="257"/>
          </p14:sldIdLst>
        </p14:section>
        <p14:section name="Untitled Section" id="{5B5A9940-6B2E-4166-BA18-F2DAF551FD03}">
          <p14:sldIdLst>
            <p14:sldId id="258"/>
            <p14:sldId id="265"/>
            <p14:sldId id="259"/>
            <p14:sldId id="260"/>
            <p14:sldId id="261"/>
            <p14:sldId id="263"/>
            <p14:sldId id="266"/>
            <p14:sldId id="264"/>
            <p14:sldId id="267"/>
            <p14:sldId id="270"/>
            <p14:sldId id="268"/>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85" d="100"/>
          <a:sy n="85" d="100"/>
        </p:scale>
        <p:origin x="36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wnloads\Fin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ownloads\Final%20(3).csv"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esktop\cs\final\DE%20Bootcamp%20-%20Data%20Engineering%20-%20Capstone%20Project-Level-1\Data_final\employees.csv" TargetMode="External"/><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ADMIN\Downloads\Final%20(4).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count of </a:t>
            </a:r>
            <a:r>
              <a:rPr lang="en-US" dirty="0" err="1"/>
              <a:t>Emploree</a:t>
            </a:r>
            <a:r>
              <a:rPr lang="en-US" dirty="0"/>
              <a:t> based on Year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8962624902400005E-2"/>
          <c:y val="5.6458213800713496E-2"/>
          <c:w val="0.92739933124809804"/>
          <c:h val="0.73436822496410481"/>
        </c:manualLayout>
      </c:layout>
      <c:barChart>
        <c:barDir val="col"/>
        <c:grouping val="clustered"/>
        <c:varyColors val="0"/>
        <c:ser>
          <c:idx val="0"/>
          <c:order val="0"/>
          <c:tx>
            <c:strRef>
              <c:f>Sheet!$B$1</c:f>
              <c:strCache>
                <c:ptCount val="1"/>
                <c:pt idx="0">
                  <c:v>count of Emploree</c:v>
                </c:pt>
              </c:strCache>
            </c:strRef>
          </c:tx>
          <c:spPr>
            <a:solidFill>
              <a:schemeClr val="accent1"/>
            </a:solidFill>
            <a:ln>
              <a:noFill/>
            </a:ln>
            <a:effectLst/>
          </c:spPr>
          <c:invertIfNegative val="0"/>
          <c:cat>
            <c:strRef>
              <c:f>Sheet!$A$2:$A$16</c:f>
              <c:strCache>
                <c:ptCount val="15"/>
                <c:pt idx="0">
                  <c:v>1985</c:v>
                </c:pt>
                <c:pt idx="1">
                  <c:v>1986</c:v>
                </c:pt>
                <c:pt idx="2">
                  <c:v>1987</c:v>
                </c:pt>
                <c:pt idx="3">
                  <c:v>1988</c:v>
                </c:pt>
                <c:pt idx="4">
                  <c:v>1989</c:v>
                </c:pt>
                <c:pt idx="5">
                  <c:v>1990</c:v>
                </c:pt>
                <c:pt idx="6">
                  <c:v>1991</c:v>
                </c:pt>
                <c:pt idx="7">
                  <c:v>1992</c:v>
                </c:pt>
                <c:pt idx="8">
                  <c:v>1993</c:v>
                </c:pt>
                <c:pt idx="9">
                  <c:v>1994</c:v>
                </c:pt>
                <c:pt idx="10">
                  <c:v>1995</c:v>
                </c:pt>
                <c:pt idx="11">
                  <c:v>1996</c:v>
                </c:pt>
                <c:pt idx="12">
                  <c:v>1997</c:v>
                </c:pt>
                <c:pt idx="13">
                  <c:v>1998</c:v>
                </c:pt>
                <c:pt idx="14">
                  <c:v>1999</c:v>
                </c:pt>
              </c:strCache>
            </c:strRef>
          </c:cat>
          <c:val>
            <c:numRef>
              <c:f>Sheet!$B$2:$B$16</c:f>
              <c:numCache>
                <c:formatCode>General</c:formatCode>
                <c:ptCount val="15"/>
                <c:pt idx="0">
                  <c:v>35316</c:v>
                </c:pt>
                <c:pt idx="1">
                  <c:v>36150</c:v>
                </c:pt>
                <c:pt idx="2">
                  <c:v>33501</c:v>
                </c:pt>
                <c:pt idx="3">
                  <c:v>31436</c:v>
                </c:pt>
                <c:pt idx="4">
                  <c:v>28394</c:v>
                </c:pt>
                <c:pt idx="5">
                  <c:v>25610</c:v>
                </c:pt>
                <c:pt idx="6">
                  <c:v>22568</c:v>
                </c:pt>
                <c:pt idx="7">
                  <c:v>20402</c:v>
                </c:pt>
                <c:pt idx="8">
                  <c:v>17772</c:v>
                </c:pt>
                <c:pt idx="9">
                  <c:v>14835</c:v>
                </c:pt>
                <c:pt idx="10">
                  <c:v>12115</c:v>
                </c:pt>
                <c:pt idx="11">
                  <c:v>9574</c:v>
                </c:pt>
                <c:pt idx="12">
                  <c:v>6669</c:v>
                </c:pt>
                <c:pt idx="13">
                  <c:v>4155</c:v>
                </c:pt>
                <c:pt idx="14">
                  <c:v>1514</c:v>
                </c:pt>
              </c:numCache>
            </c:numRef>
          </c:val>
          <c:extLst>
            <c:ext xmlns:c16="http://schemas.microsoft.com/office/drawing/2014/chart" uri="{C3380CC4-5D6E-409C-BE32-E72D297353CC}">
              <c16:uniqueId val="{00000000-57B9-466D-9582-81E323625933}"/>
            </c:ext>
          </c:extLst>
        </c:ser>
        <c:dLbls>
          <c:showLegendKey val="0"/>
          <c:showVal val="0"/>
          <c:showCatName val="0"/>
          <c:showSerName val="0"/>
          <c:showPercent val="0"/>
          <c:showBubbleSize val="0"/>
        </c:dLbls>
        <c:gapWidth val="219"/>
        <c:overlap val="-27"/>
        <c:axId val="2120438511"/>
        <c:axId val="2120439759"/>
      </c:barChart>
      <c:catAx>
        <c:axId val="2120438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0439759"/>
        <c:crosses val="autoZero"/>
        <c:auto val="1"/>
        <c:lblAlgn val="ctr"/>
        <c:lblOffset val="100"/>
        <c:noMultiLvlLbl val="0"/>
      </c:catAx>
      <c:valAx>
        <c:axId val="21204397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04385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'Final (3)'!$B$1</c:f>
              <c:strCache>
                <c:ptCount val="1"/>
                <c:pt idx="0">
                  <c:v>avg_salary</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28F-4568-9861-5625E394C1E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28F-4568-9861-5625E394C1E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28F-4568-9861-5625E394C1E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28F-4568-9861-5625E394C1E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28F-4568-9861-5625E394C1E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328F-4568-9861-5625E394C1E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328F-4568-9861-5625E394C1E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'Final (3)'!$A$2:$A$8</c:f>
              <c:strCache>
                <c:ptCount val="7"/>
                <c:pt idx="0">
                  <c:v>Assistant Engineer</c:v>
                </c:pt>
                <c:pt idx="1">
                  <c:v>Engineer</c:v>
                </c:pt>
                <c:pt idx="2">
                  <c:v>Manager</c:v>
                </c:pt>
                <c:pt idx="3">
                  <c:v>Senior Engineer</c:v>
                </c:pt>
                <c:pt idx="4">
                  <c:v>Senior Staff</c:v>
                </c:pt>
                <c:pt idx="5">
                  <c:v>Staff</c:v>
                </c:pt>
                <c:pt idx="6">
                  <c:v>Technique Leader</c:v>
                </c:pt>
              </c:strCache>
            </c:strRef>
          </c:cat>
          <c:val>
            <c:numRef>
              <c:f>'Final (3)'!$B$2:$B$8</c:f>
              <c:numCache>
                <c:formatCode>General</c:formatCode>
                <c:ptCount val="7"/>
                <c:pt idx="0">
                  <c:v>48564.4344473007</c:v>
                </c:pt>
                <c:pt idx="1">
                  <c:v>48535.3365114263</c:v>
                </c:pt>
                <c:pt idx="2">
                  <c:v>51531.041666666599</c:v>
                </c:pt>
                <c:pt idx="3">
                  <c:v>48506.799871095704</c:v>
                </c:pt>
                <c:pt idx="4">
                  <c:v>58550.172704359902</c:v>
                </c:pt>
                <c:pt idx="5">
                  <c:v>58465.382850331502</c:v>
                </c:pt>
                <c:pt idx="6">
                  <c:v>48582.896091893301</c:v>
                </c:pt>
              </c:numCache>
            </c:numRef>
          </c:val>
          <c:extLst>
            <c:ext xmlns:c16="http://schemas.microsoft.com/office/drawing/2014/chart" uri="{C3380CC4-5D6E-409C-BE32-E72D297353CC}">
              <c16:uniqueId val="{0000000E-328F-4568-9861-5625E394C1E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err="1"/>
              <a:t>Performance_rating</a:t>
            </a:r>
            <a:r>
              <a:rPr lang="en-IN" dirty="0"/>
              <a:t> of </a:t>
            </a:r>
            <a:r>
              <a:rPr lang="en-IN" dirty="0" err="1"/>
              <a:t>emp_no</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Sheet1!$G$4</c:f>
              <c:strCache>
                <c:ptCount val="1"/>
                <c:pt idx="0">
                  <c:v>Count of emp_no</c:v>
                </c:pt>
              </c:strCache>
            </c:strRef>
          </c:tx>
          <c:spPr>
            <a:solidFill>
              <a:schemeClr val="accent1"/>
            </a:solidFill>
            <a:ln>
              <a:noFill/>
            </a:ln>
            <a:effectLst/>
          </c:spPr>
          <c:invertIfNegative val="0"/>
          <c:cat>
            <c:strRef>
              <c:f>Sheet1!$F$5:$F$9</c:f>
              <c:strCache>
                <c:ptCount val="5"/>
                <c:pt idx="0">
                  <c:v>A</c:v>
                </c:pt>
                <c:pt idx="1">
                  <c:v>B</c:v>
                </c:pt>
                <c:pt idx="2">
                  <c:v>C</c:v>
                </c:pt>
                <c:pt idx="3">
                  <c:v>PIP</c:v>
                </c:pt>
                <c:pt idx="4">
                  <c:v>S</c:v>
                </c:pt>
              </c:strCache>
            </c:strRef>
          </c:cat>
          <c:val>
            <c:numRef>
              <c:f>Sheet1!$G$5:$G$9</c:f>
              <c:numCache>
                <c:formatCode>General</c:formatCode>
                <c:ptCount val="5"/>
                <c:pt idx="0">
                  <c:v>95919</c:v>
                </c:pt>
                <c:pt idx="1">
                  <c:v>107154</c:v>
                </c:pt>
                <c:pt idx="2">
                  <c:v>71304</c:v>
                </c:pt>
                <c:pt idx="3">
                  <c:v>15105</c:v>
                </c:pt>
                <c:pt idx="4">
                  <c:v>10542</c:v>
                </c:pt>
              </c:numCache>
            </c:numRef>
          </c:val>
          <c:extLst>
            <c:ext xmlns:c16="http://schemas.microsoft.com/office/drawing/2014/chart" uri="{C3380CC4-5D6E-409C-BE32-E72D297353CC}">
              <c16:uniqueId val="{00000000-2883-488A-A1D7-4E835FF945A2}"/>
            </c:ext>
          </c:extLst>
        </c:ser>
        <c:dLbls>
          <c:showLegendKey val="0"/>
          <c:showVal val="0"/>
          <c:showCatName val="0"/>
          <c:showSerName val="0"/>
          <c:showPercent val="0"/>
          <c:showBubbleSize val="0"/>
        </c:dLbls>
        <c:gapWidth val="182"/>
        <c:axId val="753556031"/>
        <c:axId val="753548959"/>
      </c:barChart>
      <c:catAx>
        <c:axId val="75355603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3548959"/>
        <c:crosses val="autoZero"/>
        <c:auto val="1"/>
        <c:lblAlgn val="ctr"/>
        <c:lblOffset val="100"/>
        <c:noMultiLvlLbl val="0"/>
      </c:catAx>
      <c:valAx>
        <c:axId val="7535489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35560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'Final (4)'!$A$2:$A$101</cx:f>
        <cx:lvl ptCount="100">
          <cx:pt idx="0">Assistant Engineer</cx:pt>
          <cx:pt idx="1">Assistant Engineer</cx:pt>
          <cx:pt idx="2">Assistant Engineer</cx:pt>
          <cx:pt idx="3">Assistant Engineer</cx:pt>
          <cx:pt idx="4">Assistant Engineer</cx:pt>
          <cx:pt idx="5">Assistant Engineer</cx:pt>
          <cx:pt idx="6">Assistant Engineer</cx:pt>
          <cx:pt idx="7">Assistant Engineer</cx:pt>
          <cx:pt idx="8">Assistant Engineer</cx:pt>
          <cx:pt idx="9">Assistant Engineer</cx:pt>
          <cx:pt idx="10">Assistant Engineer</cx:pt>
          <cx:pt idx="11">Assistant Engineer</cx:pt>
          <cx:pt idx="12">Assistant Engineer</cx:pt>
          <cx:pt idx="13">Assistant Engineer</cx:pt>
          <cx:pt idx="14">Assistant Engineer</cx:pt>
          <cx:pt idx="15">Engineer</cx:pt>
          <cx:pt idx="16">Engineer</cx:pt>
          <cx:pt idx="17">Engineer</cx:pt>
          <cx:pt idx="18">Engineer</cx:pt>
          <cx:pt idx="19">Engineer</cx:pt>
          <cx:pt idx="20">Engineer</cx:pt>
          <cx:pt idx="21">Engineer</cx:pt>
          <cx:pt idx="22">Engineer</cx:pt>
          <cx:pt idx="23">Engineer</cx:pt>
          <cx:pt idx="24">Engineer</cx:pt>
          <cx:pt idx="25">Engineer</cx:pt>
          <cx:pt idx="26">Engineer</cx:pt>
          <cx:pt idx="27">Engineer</cx:pt>
          <cx:pt idx="28">Engineer</cx:pt>
          <cx:pt idx="29">Engineer</cx:pt>
          <cx:pt idx="30">Engineer</cx:pt>
          <cx:pt idx="31">Manager</cx:pt>
          <cx:pt idx="32">Manager</cx:pt>
          <cx:pt idx="33">Manager</cx:pt>
          <cx:pt idx="34">Manager</cx:pt>
          <cx:pt idx="35">Manager</cx:pt>
          <cx:pt idx="36">Manager</cx:pt>
          <cx:pt idx="37">Senior Engineer</cx:pt>
          <cx:pt idx="38">Senior Engineer</cx:pt>
          <cx:pt idx="39">Senior Engineer</cx:pt>
          <cx:pt idx="40">Senior Engineer</cx:pt>
          <cx:pt idx="41">Senior Engineer</cx:pt>
          <cx:pt idx="42">Senior Engineer</cx:pt>
          <cx:pt idx="43">Senior Engineer</cx:pt>
          <cx:pt idx="44">Senior Engineer</cx:pt>
          <cx:pt idx="45">Senior Engineer</cx:pt>
          <cx:pt idx="46">Senior Engineer</cx:pt>
          <cx:pt idx="47">Senior Engineer</cx:pt>
          <cx:pt idx="48">Senior Engineer</cx:pt>
          <cx:pt idx="49">Senior Engineer</cx:pt>
          <cx:pt idx="50">Senior Engineer</cx:pt>
          <cx:pt idx="51">Senior Engineer</cx:pt>
          <cx:pt idx="52">Senior Engineer</cx:pt>
          <cx:pt idx="53">Senior Staff</cx:pt>
          <cx:pt idx="54">Senior Staff</cx:pt>
          <cx:pt idx="55">Senior Staff</cx:pt>
          <cx:pt idx="56">Senior Staff</cx:pt>
          <cx:pt idx="57">Senior Staff</cx:pt>
          <cx:pt idx="58">Senior Staff</cx:pt>
          <cx:pt idx="59">Senior Staff</cx:pt>
          <cx:pt idx="60">Senior Staff</cx:pt>
          <cx:pt idx="61">Senior Staff</cx:pt>
          <cx:pt idx="62">Senior Staff</cx:pt>
          <cx:pt idx="63">Senior Staff</cx:pt>
          <cx:pt idx="64">Senior Staff</cx:pt>
          <cx:pt idx="65">Senior Staff</cx:pt>
          <cx:pt idx="66">Senior Staff</cx:pt>
          <cx:pt idx="67">Senior Staff</cx:pt>
          <cx:pt idx="68">Senior Staff</cx:pt>
          <cx:pt idx="69">Staff</cx:pt>
          <cx:pt idx="70">Staff</cx:pt>
          <cx:pt idx="71">Staff</cx:pt>
          <cx:pt idx="72">Staff</cx:pt>
          <cx:pt idx="73">Staff</cx:pt>
          <cx:pt idx="74">Staff</cx:pt>
          <cx:pt idx="75">Staff</cx:pt>
          <cx:pt idx="76">Staff</cx:pt>
          <cx:pt idx="77">Staff</cx:pt>
          <cx:pt idx="78">Staff</cx:pt>
          <cx:pt idx="79">Staff</cx:pt>
          <cx:pt idx="80">Staff</cx:pt>
          <cx:pt idx="81">Staff</cx:pt>
          <cx:pt idx="82">Staff</cx:pt>
          <cx:pt idx="83">Staff</cx:pt>
          <cx:pt idx="84">Staff</cx:pt>
          <cx:pt idx="85">Technique Leader</cx:pt>
          <cx:pt idx="86">Technique Leader</cx:pt>
          <cx:pt idx="87">Technique Leader</cx:pt>
          <cx:pt idx="88">Technique Leader</cx:pt>
          <cx:pt idx="89">Technique Leader</cx:pt>
          <cx:pt idx="90">Technique Leader</cx:pt>
          <cx:pt idx="91">Technique Leader</cx:pt>
          <cx:pt idx="92">Technique Leader</cx:pt>
          <cx:pt idx="93">Technique Leader</cx:pt>
          <cx:pt idx="94">Technique Leader</cx:pt>
          <cx:pt idx="95">Technique Leader</cx:pt>
          <cx:pt idx="96">Technique Leader</cx:pt>
          <cx:pt idx="97">Technique Leader</cx:pt>
          <cx:pt idx="98">Technique Leader</cx:pt>
          <cx:pt idx="99">Technique Leader</cx:pt>
        </cx:lvl>
      </cx:strDim>
      <cx:numDim type="val">
        <cx:f>'Final (4)'!$B$2:$B$101</cx:f>
        <cx:lvl ptCount="100" formatCode="General">
          <cx:pt idx="0">1985</cx:pt>
          <cx:pt idx="1">1986</cx:pt>
          <cx:pt idx="2">1987</cx:pt>
          <cx:pt idx="3">1988</cx:pt>
          <cx:pt idx="4">1989</cx:pt>
          <cx:pt idx="5">1990</cx:pt>
          <cx:pt idx="6">1991</cx:pt>
          <cx:pt idx="7">1992</cx:pt>
          <cx:pt idx="8">1993</cx:pt>
          <cx:pt idx="9">1994</cx:pt>
          <cx:pt idx="10">1995</cx:pt>
          <cx:pt idx="11">1996</cx:pt>
          <cx:pt idx="12">1997</cx:pt>
          <cx:pt idx="13">1998</cx:pt>
          <cx:pt idx="14">1999</cx:pt>
          <cx:pt idx="15">1985</cx:pt>
          <cx:pt idx="16">1986</cx:pt>
          <cx:pt idx="17">1987</cx:pt>
          <cx:pt idx="18">1988</cx:pt>
          <cx:pt idx="19">1989</cx:pt>
          <cx:pt idx="20">1990</cx:pt>
          <cx:pt idx="21">1991</cx:pt>
          <cx:pt idx="22">1992</cx:pt>
          <cx:pt idx="23">1993</cx:pt>
          <cx:pt idx="24">1994</cx:pt>
          <cx:pt idx="25">1995</cx:pt>
          <cx:pt idx="26">1996</cx:pt>
          <cx:pt idx="27">1997</cx:pt>
          <cx:pt idx="28">1998</cx:pt>
          <cx:pt idx="29">1999</cx:pt>
          <cx:pt idx="30">2000</cx:pt>
          <cx:pt idx="31">1985</cx:pt>
          <cx:pt idx="32">1986</cx:pt>
          <cx:pt idx="33">1988</cx:pt>
          <cx:pt idx="34">1989</cx:pt>
          <cx:pt idx="35">1991</cx:pt>
          <cx:pt idx="36">1992</cx:pt>
          <cx:pt idx="37">1985</cx:pt>
          <cx:pt idx="38">1986</cx:pt>
          <cx:pt idx="39">1987</cx:pt>
          <cx:pt idx="40">1988</cx:pt>
          <cx:pt idx="41">1989</cx:pt>
          <cx:pt idx="42">1990</cx:pt>
          <cx:pt idx="43">1991</cx:pt>
          <cx:pt idx="44">1992</cx:pt>
          <cx:pt idx="45">1993</cx:pt>
          <cx:pt idx="46">1994</cx:pt>
          <cx:pt idx="47">1995</cx:pt>
          <cx:pt idx="48">1996</cx:pt>
          <cx:pt idx="49">1997</cx:pt>
          <cx:pt idx="50">1998</cx:pt>
          <cx:pt idx="51">1999</cx:pt>
          <cx:pt idx="52">2000</cx:pt>
          <cx:pt idx="53">1985</cx:pt>
          <cx:pt idx="54">1986</cx:pt>
          <cx:pt idx="55">1987</cx:pt>
          <cx:pt idx="56">1988</cx:pt>
          <cx:pt idx="57">1989</cx:pt>
          <cx:pt idx="58">1990</cx:pt>
          <cx:pt idx="59">1991</cx:pt>
          <cx:pt idx="60">1992</cx:pt>
          <cx:pt idx="61">1993</cx:pt>
          <cx:pt idx="62">1994</cx:pt>
          <cx:pt idx="63">1995</cx:pt>
          <cx:pt idx="64">1996</cx:pt>
          <cx:pt idx="65">1997</cx:pt>
          <cx:pt idx="66">1998</cx:pt>
          <cx:pt idx="67">1999</cx:pt>
          <cx:pt idx="68">2000</cx:pt>
          <cx:pt idx="69">1985</cx:pt>
          <cx:pt idx="70">1986</cx:pt>
          <cx:pt idx="71">1987</cx:pt>
          <cx:pt idx="72">1988</cx:pt>
          <cx:pt idx="73">1989</cx:pt>
          <cx:pt idx="74">1990</cx:pt>
          <cx:pt idx="75">1991</cx:pt>
          <cx:pt idx="76">1992</cx:pt>
          <cx:pt idx="77">1993</cx:pt>
          <cx:pt idx="78">1994</cx:pt>
          <cx:pt idx="79">1995</cx:pt>
          <cx:pt idx="80">1996</cx:pt>
          <cx:pt idx="81">1997</cx:pt>
          <cx:pt idx="82">1998</cx:pt>
          <cx:pt idx="83">1999</cx:pt>
          <cx:pt idx="84">2000</cx:pt>
          <cx:pt idx="85">1985</cx:pt>
          <cx:pt idx="86">1986</cx:pt>
          <cx:pt idx="87">1987</cx:pt>
          <cx:pt idx="88">1988</cx:pt>
          <cx:pt idx="89">1989</cx:pt>
          <cx:pt idx="90">1990</cx:pt>
          <cx:pt idx="91">1991</cx:pt>
          <cx:pt idx="92">1992</cx:pt>
          <cx:pt idx="93">1993</cx:pt>
          <cx:pt idx="94">1994</cx:pt>
          <cx:pt idx="95">1995</cx:pt>
          <cx:pt idx="96">1996</cx:pt>
          <cx:pt idx="97">1997</cx:pt>
          <cx:pt idx="98">1998</cx:pt>
          <cx:pt idx="99">1999</cx:pt>
        </cx:lvl>
      </cx:numDim>
    </cx:data>
    <cx:data id="1">
      <cx:strDim type="cat">
        <cx:f>'Final (4)'!$A$2:$A$101</cx:f>
        <cx:lvl ptCount="100">
          <cx:pt idx="0">Assistant Engineer</cx:pt>
          <cx:pt idx="1">Assistant Engineer</cx:pt>
          <cx:pt idx="2">Assistant Engineer</cx:pt>
          <cx:pt idx="3">Assistant Engineer</cx:pt>
          <cx:pt idx="4">Assistant Engineer</cx:pt>
          <cx:pt idx="5">Assistant Engineer</cx:pt>
          <cx:pt idx="6">Assistant Engineer</cx:pt>
          <cx:pt idx="7">Assistant Engineer</cx:pt>
          <cx:pt idx="8">Assistant Engineer</cx:pt>
          <cx:pt idx="9">Assistant Engineer</cx:pt>
          <cx:pt idx="10">Assistant Engineer</cx:pt>
          <cx:pt idx="11">Assistant Engineer</cx:pt>
          <cx:pt idx="12">Assistant Engineer</cx:pt>
          <cx:pt idx="13">Assistant Engineer</cx:pt>
          <cx:pt idx="14">Assistant Engineer</cx:pt>
          <cx:pt idx="15">Engineer</cx:pt>
          <cx:pt idx="16">Engineer</cx:pt>
          <cx:pt idx="17">Engineer</cx:pt>
          <cx:pt idx="18">Engineer</cx:pt>
          <cx:pt idx="19">Engineer</cx:pt>
          <cx:pt idx="20">Engineer</cx:pt>
          <cx:pt idx="21">Engineer</cx:pt>
          <cx:pt idx="22">Engineer</cx:pt>
          <cx:pt idx="23">Engineer</cx:pt>
          <cx:pt idx="24">Engineer</cx:pt>
          <cx:pt idx="25">Engineer</cx:pt>
          <cx:pt idx="26">Engineer</cx:pt>
          <cx:pt idx="27">Engineer</cx:pt>
          <cx:pt idx="28">Engineer</cx:pt>
          <cx:pt idx="29">Engineer</cx:pt>
          <cx:pt idx="30">Engineer</cx:pt>
          <cx:pt idx="31">Manager</cx:pt>
          <cx:pt idx="32">Manager</cx:pt>
          <cx:pt idx="33">Manager</cx:pt>
          <cx:pt idx="34">Manager</cx:pt>
          <cx:pt idx="35">Manager</cx:pt>
          <cx:pt idx="36">Manager</cx:pt>
          <cx:pt idx="37">Senior Engineer</cx:pt>
          <cx:pt idx="38">Senior Engineer</cx:pt>
          <cx:pt idx="39">Senior Engineer</cx:pt>
          <cx:pt idx="40">Senior Engineer</cx:pt>
          <cx:pt idx="41">Senior Engineer</cx:pt>
          <cx:pt idx="42">Senior Engineer</cx:pt>
          <cx:pt idx="43">Senior Engineer</cx:pt>
          <cx:pt idx="44">Senior Engineer</cx:pt>
          <cx:pt idx="45">Senior Engineer</cx:pt>
          <cx:pt idx="46">Senior Engineer</cx:pt>
          <cx:pt idx="47">Senior Engineer</cx:pt>
          <cx:pt idx="48">Senior Engineer</cx:pt>
          <cx:pt idx="49">Senior Engineer</cx:pt>
          <cx:pt idx="50">Senior Engineer</cx:pt>
          <cx:pt idx="51">Senior Engineer</cx:pt>
          <cx:pt idx="52">Senior Engineer</cx:pt>
          <cx:pt idx="53">Senior Staff</cx:pt>
          <cx:pt idx="54">Senior Staff</cx:pt>
          <cx:pt idx="55">Senior Staff</cx:pt>
          <cx:pt idx="56">Senior Staff</cx:pt>
          <cx:pt idx="57">Senior Staff</cx:pt>
          <cx:pt idx="58">Senior Staff</cx:pt>
          <cx:pt idx="59">Senior Staff</cx:pt>
          <cx:pt idx="60">Senior Staff</cx:pt>
          <cx:pt idx="61">Senior Staff</cx:pt>
          <cx:pt idx="62">Senior Staff</cx:pt>
          <cx:pt idx="63">Senior Staff</cx:pt>
          <cx:pt idx="64">Senior Staff</cx:pt>
          <cx:pt idx="65">Senior Staff</cx:pt>
          <cx:pt idx="66">Senior Staff</cx:pt>
          <cx:pt idx="67">Senior Staff</cx:pt>
          <cx:pt idx="68">Senior Staff</cx:pt>
          <cx:pt idx="69">Staff</cx:pt>
          <cx:pt idx="70">Staff</cx:pt>
          <cx:pt idx="71">Staff</cx:pt>
          <cx:pt idx="72">Staff</cx:pt>
          <cx:pt idx="73">Staff</cx:pt>
          <cx:pt idx="74">Staff</cx:pt>
          <cx:pt idx="75">Staff</cx:pt>
          <cx:pt idx="76">Staff</cx:pt>
          <cx:pt idx="77">Staff</cx:pt>
          <cx:pt idx="78">Staff</cx:pt>
          <cx:pt idx="79">Staff</cx:pt>
          <cx:pt idx="80">Staff</cx:pt>
          <cx:pt idx="81">Staff</cx:pt>
          <cx:pt idx="82">Staff</cx:pt>
          <cx:pt idx="83">Staff</cx:pt>
          <cx:pt idx="84">Staff</cx:pt>
          <cx:pt idx="85">Technique Leader</cx:pt>
          <cx:pt idx="86">Technique Leader</cx:pt>
          <cx:pt idx="87">Technique Leader</cx:pt>
          <cx:pt idx="88">Technique Leader</cx:pt>
          <cx:pt idx="89">Technique Leader</cx:pt>
          <cx:pt idx="90">Technique Leader</cx:pt>
          <cx:pt idx="91">Technique Leader</cx:pt>
          <cx:pt idx="92">Technique Leader</cx:pt>
          <cx:pt idx="93">Technique Leader</cx:pt>
          <cx:pt idx="94">Technique Leader</cx:pt>
          <cx:pt idx="95">Technique Leader</cx:pt>
          <cx:pt idx="96">Technique Leader</cx:pt>
          <cx:pt idx="97">Technique Leader</cx:pt>
          <cx:pt idx="98">Technique Leader</cx:pt>
          <cx:pt idx="99">Technique Leader</cx:pt>
        </cx:lvl>
      </cx:strDim>
      <cx:numDim type="val">
        <cx:f>'Final (4)'!$C$2:$C$101</cx:f>
        <cx:lvl ptCount="100" formatCode="General">
          <cx:pt idx="0">48009.438356164297</cx:pt>
          <cx:pt idx="1">49442.860619469</cx:pt>
          <cx:pt idx="2">48179.631249999999</cx:pt>
          <cx:pt idx="3">48794.566265060203</cx:pt>
          <cx:pt idx="4">48792.152582159601</cx:pt>
          <cx:pt idx="5">48138.331807780298</cx:pt>
          <cx:pt idx="6">49083.776442307601</cx:pt>
          <cx:pt idx="7">48289.568134171903</cx:pt>
          <cx:pt idx="8">49434.052272727196</cx:pt>
          <cx:pt idx="9">47693.470308788601</cx:pt>
          <cx:pt idx="10">48937.334101382403</cx:pt>
          <cx:pt idx="11">48979.391304347802</cx:pt>
          <cx:pt idx="12">48348.819571865402</cx:pt>
          <cx:pt idx="13">47626.098591549198</cx:pt>
          <cx:pt idx="14">46650.220588235199</cx:pt>
          <cx:pt idx="15">48919.470460114302</cx:pt>
          <cx:pt idx="16">48237.724854319698</cx:pt>
          <cx:pt idx="17">48542.9040062434</cx:pt>
          <cx:pt idx="18">48410.423974453399</cx:pt>
          <cx:pt idx="19">48592.856160761497</cx:pt>
          <cx:pt idx="20">48486.454015372299</cx:pt>
          <cx:pt idx="21">48459.0630422209</cx:pt>
          <cx:pt idx="22">48466.779049295699</cx:pt>
          <cx:pt idx="23">48754.3104850421</cx:pt>
          <cx:pt idx="24">48654.907913668998</cx:pt>
          <cx:pt idx="25">48217.724977182799</cx:pt>
          <cx:pt idx="26">48644.456676860304</cx:pt>
          <cx:pt idx="27">48630.627917414698</cx:pt>
          <cx:pt idx="28">48656.235908141898</cx:pt>
          <cx:pt idx="29">48266.423440453596</cx:pt>
          <cx:pt idx="30">51954.199999999997</cx:pt>
          <cx:pt idx="31">54837.666666666599</cx:pt>
          <cx:pt idx="32">57886.5</cx:pt>
          <cx:pt idx="33">42692.333333333299</cx:pt>
          <cx:pt idx="34">41741.333333333299</cx:pt>
          <cx:pt idx="35">53846</cx:pt>
          <cx:pt idx="36">40000</cx:pt>
          <cx:pt idx="37">48462.184849139398</cx:pt>
          <cx:pt idx="38">48653.4871813707</cx:pt>
          <cx:pt idx="39">48566.953333333302</cx:pt>
          <cx:pt idx="40">48477.427197317302</cx:pt>
          <cx:pt idx="41">48521.292014063198</cx:pt>
          <cx:pt idx="42">48481.130489622701</cx:pt>
          <cx:pt idx="43">48548.4398910823</cx:pt>
          <cx:pt idx="44">48329.914428482101</cx:pt>
          <cx:pt idx="45">48559.5591763294</cx:pt>
          <cx:pt idx="46">48400.378096846798</cx:pt>
          <cx:pt idx="47">48181.307467667903</cx:pt>
          <cx:pt idx="48">48693.842345276797</cx:pt>
          <cx:pt idx="49">48335.843488649902</cx:pt>
          <cx:pt idx="50">48148.074441687299</cx:pt>
          <cx:pt idx="51">48444.871165644101</cx:pt>
          <cx:pt idx="52">57615</cx:pt>
          <cx:pt idx="53">58711.497106109302</cx:pt>
          <cx:pt idx="54">58751.011953444402</cx:pt>
          <cx:pt idx="55">58589.0254948004</cx:pt>
          <cx:pt idx="56">58023.076408450703</cx:pt>
          <cx:pt idx="57">58348.110844337702</cx:pt>
          <cx:pt idx="58">59184.542604856499</cx:pt>
          <cx:pt idx="59">58172.868316831598</cx:pt>
          <cx:pt idx="60">58552.4308807134</cx:pt>
          <cx:pt idx="61">58918.769567939802</cx:pt>
          <cx:pt idx="62">58128.669207316998</cx:pt>
          <cx:pt idx="63">58666.350525310401</cx:pt>
          <cx:pt idx="64">58205.073947667799</cx:pt>
          <cx:pt idx="65">58658.414335664304</cx:pt>
          <cx:pt idx="66">59040.519553072598</cx:pt>
          <cx:pt idx="67">58435.803149606298</cx:pt>
          <cx:pt idx="68">55313</cx:pt>
          <cx:pt idx="69">58667.224259974202</cx:pt>
          <cx:pt idx="70">58442.258673391399</cx:pt>
          <cx:pt idx="71">58462.5283477095</cx:pt>
          <cx:pt idx="72">58247.962807705997</cx:pt>
          <cx:pt idx="73">58579.365100931602</cx:pt>
          <cx:pt idx="74">58519.829875973999</cx:pt>
          <cx:pt idx="75">58091.288040151703</cx:pt>
          <cx:pt idx="76">58542.117452895</cx:pt>
          <cx:pt idx="77">58527.417622114001</cx:pt>
          <cx:pt idx="78">58601.372761193998</cx:pt>
          <cx:pt idx="79">58522.0309325946</cx:pt>
          <cx:pt idx="80">58476.323067632802</cx:pt>
          <cx:pt idx="81">58280.894186532802</cx:pt>
          <cx:pt idx="82">58336.883192731897</cx:pt>
          <cx:pt idx="83">59125.286751361098</cx:pt>
          <cx:pt idx="84">49120.75</cx:pt>
          <cx:pt idx="85">48637.598639455697</cx:pt>
          <cx:pt idx="86">48309.996789727098</cx:pt>
          <cx:pt idx="87">48434.221752265803</cx:pt>
          <cx:pt idx="88">48775.9987204094</cx:pt>
          <cx:pt idx="89">48549.332631578902</cx:pt>
          <cx:pt idx="90">48053.850345356797</cx:pt>
          <cx:pt idx="91">48866.111302847203</cx:pt>
          <cx:pt idx="92">48571.116523400102</cx:pt>
          <cx:pt idx="93">49160.852654387803</cx:pt>
          <cx:pt idx="94">48586.255944055898</cx:pt>
          <cx:pt idx="95">48603.446601941701</cx:pt>
          <cx:pt idx="96">48454.153696497997</cx:pt>
          <cx:pt idx="97">48385.5286624203</cx:pt>
          <cx:pt idx="98">49869.719211822601</cx:pt>
          <cx:pt idx="99">49864.697368421002</cx:pt>
        </cx:lvl>
      </cx:numDim>
    </cx:data>
  </cx:chartData>
  <cx:chart>
    <cx:title pos="t" align="ctr" overlay="0">
      <cx:tx>
        <cx:rich>
          <a:bodyPr spcFirstLastPara="1" vertOverflow="ellipsis" horzOverflow="overflow" wrap="square" lIns="0" tIns="0" rIns="0" bIns="0" anchor="ctr" anchorCtr="1"/>
          <a:lstStyle/>
          <a:p>
            <a:pPr algn="ctr" rtl="0">
              <a:defRPr/>
            </a:pPr>
            <a:r>
              <a:rPr lang="en-US" sz="2128" b="1" i="0" u="none" strike="noStrike" spc="100" baseline="0" dirty="0" err="1">
                <a:solidFill>
                  <a:prstClr val="white">
                    <a:lumMod val="95000"/>
                  </a:prstClr>
                </a:solidFill>
                <a:effectLst>
                  <a:outerShdw blurRad="50800" dist="38100" dir="5400000" algn="t" rotWithShape="0">
                    <a:prstClr val="black">
                      <a:alpha val="40000"/>
                    </a:prstClr>
                  </a:outerShdw>
                </a:effectLst>
                <a:latin typeface="Trebuchet MS" panose="020B0603020202020204"/>
              </a:rPr>
              <a:t>GrothRate</a:t>
            </a:r>
            <a:endParaRPr lang="en-US" sz="2128" b="1" i="0" u="none" strike="noStrike" spc="100" baseline="0" dirty="0">
              <a:solidFill>
                <a:prstClr val="white">
                  <a:lumMod val="95000"/>
                </a:prstClr>
              </a:solidFill>
              <a:effectLst>
                <a:outerShdw blurRad="50800" dist="38100" dir="5400000" algn="t" rotWithShape="0">
                  <a:prstClr val="black">
                    <a:alpha val="40000"/>
                  </a:prstClr>
                </a:outerShdw>
              </a:effectLst>
              <a:latin typeface="Trebuchet MS" panose="020B0603020202020204"/>
            </a:endParaRPr>
          </a:p>
        </cx:rich>
      </cx:tx>
    </cx:title>
    <cx:plotArea>
      <cx:plotAreaRegion>
        <cx:series layoutId="clusteredColumn" uniqueId="{728C2088-2811-4598-8D1C-4F18C774D4EF}" formatIdx="0">
          <cx:tx>
            <cx:txData>
              <cx:f>'Final (4)'!$B$1</cx:f>
              <cx:v>Year</cx:v>
            </cx:txData>
          </cx:tx>
          <cx:dataId val="0"/>
          <cx:layoutPr>
            <cx:aggregation/>
          </cx:layoutPr>
          <cx:axisId val="1"/>
        </cx:series>
        <cx:series layoutId="paretoLine" ownerIdx="0" uniqueId="{C698395B-8C24-42E3-AF44-5B0834821EC7}" formatIdx="1">
          <cx:axisId val="2"/>
        </cx:series>
        <cx:series layoutId="clusteredColumn" hidden="1" uniqueId="{CAE24AFF-EA72-4338-A4A5-DC8D7192E899}" formatIdx="2">
          <cx:tx>
            <cx:txData>
              <cx:v>avg_salary</cx:v>
            </cx:txData>
          </cx:tx>
          <cx:dataId val="1"/>
          <cx:layoutPr>
            <cx:aggregation/>
          </cx:layoutPr>
          <cx:axisId val="1"/>
        </cx:series>
        <cx:series layoutId="paretoLine" ownerIdx="2" uniqueId="{92042956-3E0A-41F3-AB1C-CC086B5940BA}" formatIdx="3">
          <cx:axisId val="2"/>
        </cx:series>
      </cx:plotAreaRegion>
      <cx:axis id="0">
        <cx:catScaling gapWidth="0"/>
        <cx:tickLabels/>
      </cx:axis>
      <cx:axis id="1">
        <cx:valScaling/>
        <cx:majorGridlines/>
        <cx:tickLabels/>
      </cx:axis>
      <cx:axis id="2">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70">
  <cs:axisTitle>
    <cs:lnRef idx="0"/>
    <cs:fillRef idx="0"/>
    <cs:effectRef idx="0"/>
    <cs:fontRef idx="minor">
      <a:schemeClr val="lt1">
        <a:lumMod val="95000"/>
      </a:schemeClr>
    </cs:fontRef>
    <cs:defRPr sz="1197"/>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1197"/>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cs:chartArea>
  <cs:dataLabel>
    <cs:lnRef idx="0"/>
    <cs:fillRef idx="0"/>
    <cs:effectRef idx="0"/>
    <cs:fontRef idx="minor">
      <a:schemeClr val="lt1">
        <a:lumMod val="9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1197"/>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1197"/>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1197"/>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2128"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1197"/>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1197"/>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BCFD11-C518-4000-8C8E-9E1C8024E38C}"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F923EC-BF81-420D-9F91-153AD81EC753}" type="slidenum">
              <a:rPr lang="en-IN" smtClean="0"/>
              <a:t>‹#›</a:t>
            </a:fld>
            <a:endParaRPr lang="en-IN"/>
          </a:p>
        </p:txBody>
      </p:sp>
    </p:spTree>
    <p:extLst>
      <p:ext uri="{BB962C8B-B14F-4D97-AF65-F5344CB8AC3E}">
        <p14:creationId xmlns:p14="http://schemas.microsoft.com/office/powerpoint/2010/main" val="1009390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BCFD11-C518-4000-8C8E-9E1C8024E38C}"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F923EC-BF81-420D-9F91-153AD81EC753}" type="slidenum">
              <a:rPr lang="en-IN" smtClean="0"/>
              <a:t>‹#›</a:t>
            </a:fld>
            <a:endParaRPr lang="en-IN"/>
          </a:p>
        </p:txBody>
      </p:sp>
    </p:spTree>
    <p:extLst>
      <p:ext uri="{BB962C8B-B14F-4D97-AF65-F5344CB8AC3E}">
        <p14:creationId xmlns:p14="http://schemas.microsoft.com/office/powerpoint/2010/main" val="767083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BCFD11-C518-4000-8C8E-9E1C8024E38C}"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F923EC-BF81-420D-9F91-153AD81EC75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18769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BCFD11-C518-4000-8C8E-9E1C8024E38C}"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F923EC-BF81-420D-9F91-153AD81EC753}" type="slidenum">
              <a:rPr lang="en-IN" smtClean="0"/>
              <a:t>‹#›</a:t>
            </a:fld>
            <a:endParaRPr lang="en-IN"/>
          </a:p>
        </p:txBody>
      </p:sp>
    </p:spTree>
    <p:extLst>
      <p:ext uri="{BB962C8B-B14F-4D97-AF65-F5344CB8AC3E}">
        <p14:creationId xmlns:p14="http://schemas.microsoft.com/office/powerpoint/2010/main" val="3855302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BCFD11-C518-4000-8C8E-9E1C8024E38C}"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F923EC-BF81-420D-9F91-153AD81EC75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04830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BCFD11-C518-4000-8C8E-9E1C8024E38C}"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F923EC-BF81-420D-9F91-153AD81EC753}" type="slidenum">
              <a:rPr lang="en-IN" smtClean="0"/>
              <a:t>‹#›</a:t>
            </a:fld>
            <a:endParaRPr lang="en-IN"/>
          </a:p>
        </p:txBody>
      </p:sp>
    </p:spTree>
    <p:extLst>
      <p:ext uri="{BB962C8B-B14F-4D97-AF65-F5344CB8AC3E}">
        <p14:creationId xmlns:p14="http://schemas.microsoft.com/office/powerpoint/2010/main" val="259985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CFD11-C518-4000-8C8E-9E1C8024E38C}"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F923EC-BF81-420D-9F91-153AD81EC753}" type="slidenum">
              <a:rPr lang="en-IN" smtClean="0"/>
              <a:t>‹#›</a:t>
            </a:fld>
            <a:endParaRPr lang="en-IN"/>
          </a:p>
        </p:txBody>
      </p:sp>
    </p:spTree>
    <p:extLst>
      <p:ext uri="{BB962C8B-B14F-4D97-AF65-F5344CB8AC3E}">
        <p14:creationId xmlns:p14="http://schemas.microsoft.com/office/powerpoint/2010/main" val="2156798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CFD11-C518-4000-8C8E-9E1C8024E38C}"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F923EC-BF81-420D-9F91-153AD81EC753}" type="slidenum">
              <a:rPr lang="en-IN" smtClean="0"/>
              <a:t>‹#›</a:t>
            </a:fld>
            <a:endParaRPr lang="en-IN"/>
          </a:p>
        </p:txBody>
      </p:sp>
    </p:spTree>
    <p:extLst>
      <p:ext uri="{BB962C8B-B14F-4D97-AF65-F5344CB8AC3E}">
        <p14:creationId xmlns:p14="http://schemas.microsoft.com/office/powerpoint/2010/main" val="241831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CFD11-C518-4000-8C8E-9E1C8024E38C}"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F923EC-BF81-420D-9F91-153AD81EC753}" type="slidenum">
              <a:rPr lang="en-IN" smtClean="0"/>
              <a:t>‹#›</a:t>
            </a:fld>
            <a:endParaRPr lang="en-IN"/>
          </a:p>
        </p:txBody>
      </p:sp>
    </p:spTree>
    <p:extLst>
      <p:ext uri="{BB962C8B-B14F-4D97-AF65-F5344CB8AC3E}">
        <p14:creationId xmlns:p14="http://schemas.microsoft.com/office/powerpoint/2010/main" val="3725973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BCFD11-C518-4000-8C8E-9E1C8024E38C}"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F923EC-BF81-420D-9F91-153AD81EC753}" type="slidenum">
              <a:rPr lang="en-IN" smtClean="0"/>
              <a:t>‹#›</a:t>
            </a:fld>
            <a:endParaRPr lang="en-IN"/>
          </a:p>
        </p:txBody>
      </p:sp>
    </p:spTree>
    <p:extLst>
      <p:ext uri="{BB962C8B-B14F-4D97-AF65-F5344CB8AC3E}">
        <p14:creationId xmlns:p14="http://schemas.microsoft.com/office/powerpoint/2010/main" val="1423893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BCFD11-C518-4000-8C8E-9E1C8024E38C}" type="datetimeFigureOut">
              <a:rPr lang="en-IN" smtClean="0"/>
              <a:t>20-05-2022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F923EC-BF81-420D-9F91-153AD81EC753}" type="slidenum">
              <a:rPr lang="en-IN" smtClean="0"/>
              <a:t>‹#›</a:t>
            </a:fld>
            <a:endParaRPr lang="en-IN"/>
          </a:p>
        </p:txBody>
      </p:sp>
    </p:spTree>
    <p:extLst>
      <p:ext uri="{BB962C8B-B14F-4D97-AF65-F5344CB8AC3E}">
        <p14:creationId xmlns:p14="http://schemas.microsoft.com/office/powerpoint/2010/main" val="3646448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BCFD11-C518-4000-8C8E-9E1C8024E38C}" type="datetimeFigureOut">
              <a:rPr lang="en-IN" smtClean="0"/>
              <a:t>20-05-2022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F923EC-BF81-420D-9F91-153AD81EC753}" type="slidenum">
              <a:rPr lang="en-IN" smtClean="0"/>
              <a:t>‹#›</a:t>
            </a:fld>
            <a:endParaRPr lang="en-IN"/>
          </a:p>
        </p:txBody>
      </p:sp>
    </p:spTree>
    <p:extLst>
      <p:ext uri="{BB962C8B-B14F-4D97-AF65-F5344CB8AC3E}">
        <p14:creationId xmlns:p14="http://schemas.microsoft.com/office/powerpoint/2010/main" val="1753296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BCFD11-C518-4000-8C8E-9E1C8024E38C}" type="datetimeFigureOut">
              <a:rPr lang="en-IN" smtClean="0"/>
              <a:t>20-05-2022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F923EC-BF81-420D-9F91-153AD81EC753}" type="slidenum">
              <a:rPr lang="en-IN" smtClean="0"/>
              <a:t>‹#›</a:t>
            </a:fld>
            <a:endParaRPr lang="en-IN"/>
          </a:p>
        </p:txBody>
      </p:sp>
    </p:spTree>
    <p:extLst>
      <p:ext uri="{BB962C8B-B14F-4D97-AF65-F5344CB8AC3E}">
        <p14:creationId xmlns:p14="http://schemas.microsoft.com/office/powerpoint/2010/main" val="51723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BCFD11-C518-4000-8C8E-9E1C8024E38C}" type="datetimeFigureOut">
              <a:rPr lang="en-IN" smtClean="0"/>
              <a:t>20-05-2022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F923EC-BF81-420D-9F91-153AD81EC753}" type="slidenum">
              <a:rPr lang="en-IN" smtClean="0"/>
              <a:t>‹#›</a:t>
            </a:fld>
            <a:endParaRPr lang="en-IN"/>
          </a:p>
        </p:txBody>
      </p:sp>
    </p:spTree>
    <p:extLst>
      <p:ext uri="{BB962C8B-B14F-4D97-AF65-F5344CB8AC3E}">
        <p14:creationId xmlns:p14="http://schemas.microsoft.com/office/powerpoint/2010/main" val="428490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BCFD11-C518-4000-8C8E-9E1C8024E38C}" type="datetimeFigureOut">
              <a:rPr lang="en-IN" smtClean="0"/>
              <a:t>20-05-2022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F923EC-BF81-420D-9F91-153AD81EC753}" type="slidenum">
              <a:rPr lang="en-IN" smtClean="0"/>
              <a:t>‹#›</a:t>
            </a:fld>
            <a:endParaRPr lang="en-IN"/>
          </a:p>
        </p:txBody>
      </p:sp>
    </p:spTree>
    <p:extLst>
      <p:ext uri="{BB962C8B-B14F-4D97-AF65-F5344CB8AC3E}">
        <p14:creationId xmlns:p14="http://schemas.microsoft.com/office/powerpoint/2010/main" val="3376597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BCFD11-C518-4000-8C8E-9E1C8024E38C}" type="datetimeFigureOut">
              <a:rPr lang="en-IN" smtClean="0"/>
              <a:t>20-05-2022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F923EC-BF81-420D-9F91-153AD81EC753}" type="slidenum">
              <a:rPr lang="en-IN" smtClean="0"/>
              <a:t>‹#›</a:t>
            </a:fld>
            <a:endParaRPr lang="en-IN"/>
          </a:p>
        </p:txBody>
      </p:sp>
    </p:spTree>
    <p:extLst>
      <p:ext uri="{BB962C8B-B14F-4D97-AF65-F5344CB8AC3E}">
        <p14:creationId xmlns:p14="http://schemas.microsoft.com/office/powerpoint/2010/main" val="3886117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BCFD11-C518-4000-8C8E-9E1C8024E38C}" type="datetimeFigureOut">
              <a:rPr lang="en-IN" smtClean="0"/>
              <a:t>20-05-2022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F923EC-BF81-420D-9F91-153AD81EC753}" type="slidenum">
              <a:rPr lang="en-IN" smtClean="0"/>
              <a:t>‹#›</a:t>
            </a:fld>
            <a:endParaRPr lang="en-IN"/>
          </a:p>
        </p:txBody>
      </p:sp>
    </p:spTree>
    <p:extLst>
      <p:ext uri="{BB962C8B-B14F-4D97-AF65-F5344CB8AC3E}">
        <p14:creationId xmlns:p14="http://schemas.microsoft.com/office/powerpoint/2010/main" val="7193072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4/relationships/chartEx" Target="../charts/chartEx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0F7B6-8B2D-4FA2-A167-99A1647778E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91FD37E4-5FEF-6231-4F43-A0E505AC2EA8}"/>
              </a:ext>
            </a:extLst>
          </p:cNvPr>
          <p:cNvSpPr>
            <a:spLocks noGrp="1"/>
          </p:cNvSpPr>
          <p:nvPr>
            <p:ph type="subTitle" idx="1"/>
          </p:nvPr>
        </p:nvSpPr>
        <p:spPr/>
        <p:txBody>
          <a:bodyPr/>
          <a:lstStyle/>
          <a:p>
            <a:endParaRPr lang="en-IN"/>
          </a:p>
        </p:txBody>
      </p:sp>
      <p:pic>
        <p:nvPicPr>
          <p:cNvPr id="4" name="Picture 3" descr="Market Research Analyst Internship – PS-1925">
            <a:extLst>
              <a:ext uri="{FF2B5EF4-FFF2-40B4-BE49-F238E27FC236}">
                <a16:creationId xmlns:a16="http://schemas.microsoft.com/office/drawing/2014/main" id="{E22D7678-9409-CDF6-6C6A-6BD262F273FE}"/>
              </a:ext>
            </a:extLst>
          </p:cNvPr>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966104"/>
            <a:ext cx="12192000" cy="527186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F7222EE-B62F-FF5C-E853-9C261A4DB678}"/>
              </a:ext>
            </a:extLst>
          </p:cNvPr>
          <p:cNvSpPr/>
          <p:nvPr/>
        </p:nvSpPr>
        <p:spPr>
          <a:xfrm>
            <a:off x="209659" y="1"/>
            <a:ext cx="5180926" cy="6914270"/>
          </a:xfrm>
          <a:prstGeom prst="rect">
            <a:avLst/>
          </a:prstGeom>
          <a:solidFill>
            <a:srgbClr val="92D050">
              <a:alpha val="8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bg1"/>
              </a:solidFill>
            </a:endParaRPr>
          </a:p>
        </p:txBody>
      </p:sp>
      <p:sp>
        <p:nvSpPr>
          <p:cNvPr id="6" name="TextBox 7">
            <a:extLst>
              <a:ext uri="{FF2B5EF4-FFF2-40B4-BE49-F238E27FC236}">
                <a16:creationId xmlns:a16="http://schemas.microsoft.com/office/drawing/2014/main" id="{07BA3A16-577B-80E6-F701-96CAB5563216}"/>
              </a:ext>
            </a:extLst>
          </p:cNvPr>
          <p:cNvSpPr txBox="1"/>
          <p:nvPr/>
        </p:nvSpPr>
        <p:spPr>
          <a:xfrm>
            <a:off x="209659" y="2474017"/>
            <a:ext cx="5180926" cy="280076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800" dirty="0">
                <a:solidFill>
                  <a:schemeClr val="bg1"/>
                </a:solidFill>
              </a:rPr>
              <a:t>Data Engineering Capstone Project</a:t>
            </a:r>
          </a:p>
          <a:p>
            <a:endParaRPr lang="en-US" sz="4800" dirty="0">
              <a:solidFill>
                <a:schemeClr val="bg1"/>
              </a:solidFill>
            </a:endParaRPr>
          </a:p>
          <a:p>
            <a:r>
              <a:rPr lang="en-US" sz="3200" dirty="0">
                <a:solidFill>
                  <a:schemeClr val="tx1">
                    <a:lumMod val="75000"/>
                    <a:lumOff val="25000"/>
                  </a:schemeClr>
                </a:solidFill>
              </a:rPr>
              <a:t>Ajay Varma</a:t>
            </a:r>
          </a:p>
        </p:txBody>
      </p:sp>
    </p:spTree>
    <p:extLst>
      <p:ext uri="{BB962C8B-B14F-4D97-AF65-F5344CB8AC3E}">
        <p14:creationId xmlns:p14="http://schemas.microsoft.com/office/powerpoint/2010/main" val="3514065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863B0-26FE-DE21-0ABE-CB4BC6492C2A}"/>
              </a:ext>
            </a:extLst>
          </p:cNvPr>
          <p:cNvSpPr>
            <a:spLocks noGrp="1"/>
          </p:cNvSpPr>
          <p:nvPr>
            <p:ph type="title"/>
          </p:nvPr>
        </p:nvSpPr>
        <p:spPr>
          <a:xfrm>
            <a:off x="677334" y="609600"/>
            <a:ext cx="8596668" cy="681318"/>
          </a:xfrm>
        </p:spPr>
        <p:txBody>
          <a:bodyPr/>
          <a:lstStyle/>
          <a:p>
            <a:r>
              <a:rPr lang="en-IN" dirty="0"/>
              <a:t>SQOOP</a:t>
            </a:r>
          </a:p>
        </p:txBody>
      </p:sp>
      <p:sp>
        <p:nvSpPr>
          <p:cNvPr id="7" name="Rectangle: Rounded Corners 6">
            <a:extLst>
              <a:ext uri="{FF2B5EF4-FFF2-40B4-BE49-F238E27FC236}">
                <a16:creationId xmlns:a16="http://schemas.microsoft.com/office/drawing/2014/main" id="{B5CF3E1A-55A2-259C-E8C9-2D2D98263057}"/>
              </a:ext>
            </a:extLst>
          </p:cNvPr>
          <p:cNvSpPr/>
          <p:nvPr/>
        </p:nvSpPr>
        <p:spPr>
          <a:xfrm>
            <a:off x="677334" y="3068191"/>
            <a:ext cx="9744635" cy="329099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800" dirty="0">
                <a:solidFill>
                  <a:schemeClr val="tx1"/>
                </a:solidFill>
              </a:rPr>
              <a:t>*</a:t>
            </a:r>
            <a:r>
              <a:rPr lang="en-IN" sz="800" dirty="0" err="1">
                <a:solidFill>
                  <a:schemeClr val="tx1"/>
                </a:solidFill>
              </a:rPr>
              <a:t>dislay</a:t>
            </a:r>
            <a:r>
              <a:rPr lang="en-IN" sz="800" dirty="0">
                <a:solidFill>
                  <a:schemeClr val="tx1"/>
                </a:solidFill>
              </a:rPr>
              <a:t> the list of databases in </a:t>
            </a:r>
            <a:r>
              <a:rPr lang="en-IN" sz="800" dirty="0" err="1">
                <a:solidFill>
                  <a:schemeClr val="tx1"/>
                </a:solidFill>
              </a:rPr>
              <a:t>mysql</a:t>
            </a:r>
            <a:endParaRPr lang="en-IN" sz="800" dirty="0">
              <a:solidFill>
                <a:schemeClr val="tx1"/>
              </a:solidFill>
            </a:endParaRPr>
          </a:p>
          <a:p>
            <a:r>
              <a:rPr lang="en-IN" sz="800" dirty="0" err="1">
                <a:solidFill>
                  <a:schemeClr val="tx1"/>
                </a:solidFill>
              </a:rPr>
              <a:t>sqoop</a:t>
            </a:r>
            <a:r>
              <a:rPr lang="en-IN" sz="800" dirty="0">
                <a:solidFill>
                  <a:schemeClr val="tx1"/>
                </a:solidFill>
              </a:rPr>
              <a:t> list-databases --connect </a:t>
            </a:r>
            <a:r>
              <a:rPr lang="en-IN" sz="800" dirty="0" err="1">
                <a:solidFill>
                  <a:schemeClr val="tx1"/>
                </a:solidFill>
              </a:rPr>
              <a:t>jdbc:mysql</a:t>
            </a:r>
            <a:r>
              <a:rPr lang="en-IN" sz="800" dirty="0">
                <a:solidFill>
                  <a:schemeClr val="tx1"/>
                </a:solidFill>
              </a:rPr>
              <a:t>://ip-10-1-1-204.ap-south-1.compute.internal:3306 --username anabig114249 --password Bigdata123</a:t>
            </a:r>
          </a:p>
          <a:p>
            <a:endParaRPr lang="en-IN" sz="800" dirty="0">
              <a:solidFill>
                <a:schemeClr val="tx1"/>
              </a:solidFill>
            </a:endParaRPr>
          </a:p>
          <a:p>
            <a:r>
              <a:rPr lang="en-IN" sz="800" dirty="0">
                <a:solidFill>
                  <a:schemeClr val="tx1"/>
                </a:solidFill>
              </a:rPr>
              <a:t>#**dislay the list of tables in the databases in  </a:t>
            </a:r>
            <a:r>
              <a:rPr lang="en-IN" sz="800" dirty="0" err="1">
                <a:solidFill>
                  <a:schemeClr val="tx1"/>
                </a:solidFill>
              </a:rPr>
              <a:t>mysql</a:t>
            </a:r>
            <a:endParaRPr lang="en-IN" sz="800" dirty="0">
              <a:solidFill>
                <a:schemeClr val="tx1"/>
              </a:solidFill>
            </a:endParaRPr>
          </a:p>
          <a:p>
            <a:r>
              <a:rPr lang="en-IN" sz="800" dirty="0" err="1">
                <a:solidFill>
                  <a:schemeClr val="tx1"/>
                </a:solidFill>
              </a:rPr>
              <a:t>sqoop</a:t>
            </a:r>
            <a:r>
              <a:rPr lang="en-IN" sz="800" dirty="0">
                <a:solidFill>
                  <a:schemeClr val="tx1"/>
                </a:solidFill>
              </a:rPr>
              <a:t> list-tables --connect </a:t>
            </a:r>
            <a:r>
              <a:rPr lang="en-IN" sz="800" dirty="0" err="1">
                <a:solidFill>
                  <a:schemeClr val="tx1"/>
                </a:solidFill>
              </a:rPr>
              <a:t>jdbc:mysql</a:t>
            </a:r>
            <a:r>
              <a:rPr lang="en-IN" sz="800" dirty="0">
                <a:solidFill>
                  <a:schemeClr val="tx1"/>
                </a:solidFill>
              </a:rPr>
              <a:t>://ip-10-1-1-204.ap-south-1.compute.internal:3306/anabig114249 --username anabig114249 --password Bigdata123</a:t>
            </a:r>
          </a:p>
          <a:p>
            <a:endParaRPr lang="en-IN" sz="800" dirty="0">
              <a:solidFill>
                <a:schemeClr val="tx1"/>
              </a:solidFill>
            </a:endParaRPr>
          </a:p>
          <a:p>
            <a:r>
              <a:rPr lang="en-IN" sz="800" dirty="0">
                <a:solidFill>
                  <a:schemeClr val="tx1"/>
                </a:solidFill>
              </a:rPr>
              <a:t>#** to import all tables into </a:t>
            </a:r>
            <a:r>
              <a:rPr lang="en-IN" sz="800" dirty="0" err="1">
                <a:solidFill>
                  <a:schemeClr val="tx1"/>
                </a:solidFill>
              </a:rPr>
              <a:t>hdfs</a:t>
            </a:r>
            <a:r>
              <a:rPr lang="en-IN" sz="800" dirty="0">
                <a:solidFill>
                  <a:schemeClr val="tx1"/>
                </a:solidFill>
              </a:rPr>
              <a:t> </a:t>
            </a:r>
            <a:r>
              <a:rPr lang="en-IN" sz="800" dirty="0" err="1">
                <a:solidFill>
                  <a:schemeClr val="tx1"/>
                </a:solidFill>
              </a:rPr>
              <a:t>avrodatafile</a:t>
            </a:r>
            <a:r>
              <a:rPr lang="en-IN" sz="800" dirty="0">
                <a:solidFill>
                  <a:schemeClr val="tx1"/>
                </a:solidFill>
              </a:rPr>
              <a:t> format using </a:t>
            </a:r>
            <a:r>
              <a:rPr lang="en-IN" sz="800" dirty="0" err="1">
                <a:solidFill>
                  <a:schemeClr val="tx1"/>
                </a:solidFill>
              </a:rPr>
              <a:t>sqoop</a:t>
            </a:r>
            <a:endParaRPr lang="en-IN" sz="800" dirty="0">
              <a:solidFill>
                <a:schemeClr val="tx1"/>
              </a:solidFill>
            </a:endParaRPr>
          </a:p>
          <a:p>
            <a:r>
              <a:rPr lang="en-IN" sz="800" dirty="0" err="1">
                <a:solidFill>
                  <a:schemeClr val="tx1"/>
                </a:solidFill>
              </a:rPr>
              <a:t>sqoop</a:t>
            </a:r>
            <a:r>
              <a:rPr lang="en-IN" sz="800" dirty="0">
                <a:solidFill>
                  <a:schemeClr val="tx1"/>
                </a:solidFill>
              </a:rPr>
              <a:t> import-all-tables --connect </a:t>
            </a:r>
            <a:r>
              <a:rPr lang="en-IN" sz="800" dirty="0" err="1">
                <a:solidFill>
                  <a:schemeClr val="tx1"/>
                </a:solidFill>
              </a:rPr>
              <a:t>jdbc:mysql</a:t>
            </a:r>
            <a:r>
              <a:rPr lang="en-IN" sz="800" dirty="0">
                <a:solidFill>
                  <a:schemeClr val="tx1"/>
                </a:solidFill>
              </a:rPr>
              <a:t>://ip-10-1-1-204.ap-south-1.compute.internal:3306/anabig114249 --username anabig114249 --password Bigdata123 --compression-codec=snappy --as-</a:t>
            </a:r>
            <a:r>
              <a:rPr lang="en-IN" sz="800" dirty="0" err="1">
                <a:solidFill>
                  <a:schemeClr val="tx1"/>
                </a:solidFill>
              </a:rPr>
              <a:t>avrodatafile</a:t>
            </a:r>
            <a:r>
              <a:rPr lang="en-IN" sz="800" dirty="0">
                <a:solidFill>
                  <a:schemeClr val="tx1"/>
                </a:solidFill>
              </a:rPr>
              <a:t> --warehouse-</a:t>
            </a:r>
            <a:r>
              <a:rPr lang="en-IN" sz="800" dirty="0" err="1">
                <a:solidFill>
                  <a:schemeClr val="tx1"/>
                </a:solidFill>
              </a:rPr>
              <a:t>dir</a:t>
            </a:r>
            <a:r>
              <a:rPr lang="en-IN" sz="800" dirty="0">
                <a:solidFill>
                  <a:schemeClr val="tx1"/>
                </a:solidFill>
              </a:rPr>
              <a:t>=/user/anabig114249/hive/warehouse --driver </a:t>
            </a:r>
            <a:r>
              <a:rPr lang="en-IN" sz="800" dirty="0" err="1">
                <a:solidFill>
                  <a:schemeClr val="tx1"/>
                </a:solidFill>
              </a:rPr>
              <a:t>com.mysql.jdbc.Driver</a:t>
            </a:r>
            <a:r>
              <a:rPr lang="en-IN" sz="800" dirty="0">
                <a:solidFill>
                  <a:schemeClr val="tx1"/>
                </a:solidFill>
              </a:rPr>
              <a:t> --m 1</a:t>
            </a:r>
          </a:p>
          <a:p>
            <a:endParaRPr lang="en-IN" sz="800" dirty="0">
              <a:solidFill>
                <a:schemeClr val="tx1"/>
              </a:solidFill>
            </a:endParaRPr>
          </a:p>
          <a:p>
            <a:endParaRPr lang="en-IN" sz="800" dirty="0">
              <a:solidFill>
                <a:schemeClr val="tx1"/>
              </a:solidFill>
            </a:endParaRPr>
          </a:p>
          <a:p>
            <a:r>
              <a:rPr lang="en-IN" sz="800" dirty="0">
                <a:solidFill>
                  <a:schemeClr val="tx1"/>
                </a:solidFill>
              </a:rPr>
              <a:t>#** to import all tables into </a:t>
            </a:r>
            <a:r>
              <a:rPr lang="en-IN" sz="800" dirty="0" err="1">
                <a:solidFill>
                  <a:schemeClr val="tx1"/>
                </a:solidFill>
              </a:rPr>
              <a:t>hdfs</a:t>
            </a:r>
            <a:r>
              <a:rPr lang="en-IN" sz="800" dirty="0">
                <a:solidFill>
                  <a:schemeClr val="tx1"/>
                </a:solidFill>
              </a:rPr>
              <a:t> </a:t>
            </a:r>
            <a:r>
              <a:rPr lang="en-IN" sz="800" dirty="0" err="1">
                <a:solidFill>
                  <a:schemeClr val="tx1"/>
                </a:solidFill>
              </a:rPr>
              <a:t>parquetfile</a:t>
            </a:r>
            <a:r>
              <a:rPr lang="en-IN" sz="800" dirty="0">
                <a:solidFill>
                  <a:schemeClr val="tx1"/>
                </a:solidFill>
              </a:rPr>
              <a:t> format  using </a:t>
            </a:r>
            <a:r>
              <a:rPr lang="en-IN" sz="800" dirty="0" err="1">
                <a:solidFill>
                  <a:schemeClr val="tx1"/>
                </a:solidFill>
              </a:rPr>
              <a:t>sqoop</a:t>
            </a:r>
            <a:endParaRPr lang="en-IN" sz="800" dirty="0">
              <a:solidFill>
                <a:schemeClr val="tx1"/>
              </a:solidFill>
            </a:endParaRPr>
          </a:p>
          <a:p>
            <a:r>
              <a:rPr lang="en-IN" sz="800" dirty="0" err="1">
                <a:solidFill>
                  <a:schemeClr val="tx1"/>
                </a:solidFill>
              </a:rPr>
              <a:t>sqoop</a:t>
            </a:r>
            <a:r>
              <a:rPr lang="en-IN" sz="800" dirty="0">
                <a:solidFill>
                  <a:schemeClr val="tx1"/>
                </a:solidFill>
              </a:rPr>
              <a:t> import-all-tables --connect </a:t>
            </a:r>
            <a:r>
              <a:rPr lang="en-IN" sz="800" dirty="0" err="1">
                <a:solidFill>
                  <a:schemeClr val="tx1"/>
                </a:solidFill>
              </a:rPr>
              <a:t>jdbc:mysql</a:t>
            </a:r>
            <a:r>
              <a:rPr lang="en-IN" sz="800" dirty="0">
                <a:solidFill>
                  <a:schemeClr val="tx1"/>
                </a:solidFill>
              </a:rPr>
              <a:t>://ip-10-1-1-204.ap-south-1.compute.internal:3306/anabig114249 --username anabig114249 --password Bigdata123 --compression-codec=snappy --as-</a:t>
            </a:r>
            <a:r>
              <a:rPr lang="en-IN" sz="800" dirty="0" err="1">
                <a:solidFill>
                  <a:schemeClr val="tx1"/>
                </a:solidFill>
              </a:rPr>
              <a:t>parquetfile</a:t>
            </a:r>
            <a:r>
              <a:rPr lang="en-IN" sz="800" dirty="0">
                <a:solidFill>
                  <a:schemeClr val="tx1"/>
                </a:solidFill>
              </a:rPr>
              <a:t> --warehouse-</a:t>
            </a:r>
            <a:r>
              <a:rPr lang="en-IN" sz="800" dirty="0" err="1">
                <a:solidFill>
                  <a:schemeClr val="tx1"/>
                </a:solidFill>
              </a:rPr>
              <a:t>dir</a:t>
            </a:r>
            <a:r>
              <a:rPr lang="en-IN" sz="800" dirty="0">
                <a:solidFill>
                  <a:schemeClr val="tx1"/>
                </a:solidFill>
              </a:rPr>
              <a:t>=/user/anabig114249/hive/warehouse2 --driver </a:t>
            </a:r>
            <a:r>
              <a:rPr lang="en-IN" sz="800" dirty="0" err="1">
                <a:solidFill>
                  <a:schemeClr val="tx1"/>
                </a:solidFill>
              </a:rPr>
              <a:t>com.mysql.jdbc.Driver</a:t>
            </a:r>
            <a:r>
              <a:rPr lang="en-IN" sz="800" dirty="0">
                <a:solidFill>
                  <a:schemeClr val="tx1"/>
                </a:solidFill>
              </a:rPr>
              <a:t> --m 1</a:t>
            </a:r>
          </a:p>
          <a:p>
            <a:endParaRPr lang="en-IN" sz="800" dirty="0">
              <a:solidFill>
                <a:schemeClr val="tx1"/>
              </a:solidFill>
            </a:endParaRPr>
          </a:p>
          <a:p>
            <a:r>
              <a:rPr lang="en-IN" sz="800" dirty="0">
                <a:solidFill>
                  <a:schemeClr val="tx1"/>
                </a:solidFill>
              </a:rPr>
              <a:t>#sqoop import --connect </a:t>
            </a:r>
            <a:r>
              <a:rPr lang="en-IN" sz="800" dirty="0" err="1">
                <a:solidFill>
                  <a:schemeClr val="tx1"/>
                </a:solidFill>
              </a:rPr>
              <a:t>jdbc:mysql</a:t>
            </a:r>
            <a:r>
              <a:rPr lang="en-IN" sz="800" dirty="0">
                <a:solidFill>
                  <a:schemeClr val="tx1"/>
                </a:solidFill>
              </a:rPr>
              <a:t>://ip-10-1-1-204.ap-south-1.compute.internal:3306/anabig114249 --username anabig114249 --password Bigdata123 --driver  </a:t>
            </a:r>
            <a:r>
              <a:rPr lang="en-IN" sz="800" dirty="0" err="1">
                <a:solidFill>
                  <a:schemeClr val="tx1"/>
                </a:solidFill>
              </a:rPr>
              <a:t>com.mysql.jdbc.Driver</a:t>
            </a:r>
            <a:r>
              <a:rPr lang="en-IN" sz="800" dirty="0">
                <a:solidFill>
                  <a:schemeClr val="tx1"/>
                </a:solidFill>
              </a:rPr>
              <a:t>  --table   </a:t>
            </a:r>
            <a:r>
              <a:rPr lang="en-IN" sz="800" dirty="0" err="1">
                <a:solidFill>
                  <a:schemeClr val="tx1"/>
                </a:solidFill>
              </a:rPr>
              <a:t>dept_emp</a:t>
            </a:r>
            <a:r>
              <a:rPr lang="en-IN" sz="800" dirty="0">
                <a:solidFill>
                  <a:schemeClr val="tx1"/>
                </a:solidFill>
              </a:rPr>
              <a:t> --target-</a:t>
            </a:r>
            <a:r>
              <a:rPr lang="en-IN" sz="800" dirty="0" err="1">
                <a:solidFill>
                  <a:schemeClr val="tx1"/>
                </a:solidFill>
              </a:rPr>
              <a:t>dir</a:t>
            </a:r>
            <a:r>
              <a:rPr lang="en-IN" sz="800" dirty="0">
                <a:solidFill>
                  <a:schemeClr val="tx1"/>
                </a:solidFill>
              </a:rPr>
              <a:t> =/user/anabig114249/hive/warehouse</a:t>
            </a:r>
          </a:p>
          <a:p>
            <a:endParaRPr lang="en-IN" sz="800" dirty="0">
              <a:solidFill>
                <a:schemeClr val="tx1"/>
              </a:solidFill>
            </a:endParaRPr>
          </a:p>
          <a:p>
            <a:r>
              <a:rPr lang="en-IN" sz="800" dirty="0">
                <a:solidFill>
                  <a:schemeClr val="tx1"/>
                </a:solidFill>
              </a:rPr>
              <a:t>#**to check data is imported to </a:t>
            </a:r>
            <a:r>
              <a:rPr lang="en-IN" sz="800" dirty="0" err="1">
                <a:solidFill>
                  <a:schemeClr val="tx1"/>
                </a:solidFill>
              </a:rPr>
              <a:t>hdfs</a:t>
            </a:r>
            <a:endParaRPr lang="en-IN" sz="800" dirty="0">
              <a:solidFill>
                <a:schemeClr val="tx1"/>
              </a:solidFill>
            </a:endParaRPr>
          </a:p>
          <a:p>
            <a:endParaRPr lang="en-IN" sz="800" dirty="0">
              <a:solidFill>
                <a:schemeClr val="tx1"/>
              </a:solidFill>
            </a:endParaRPr>
          </a:p>
          <a:p>
            <a:r>
              <a:rPr lang="en-IN" sz="800" dirty="0" err="1">
                <a:solidFill>
                  <a:schemeClr val="tx1"/>
                </a:solidFill>
              </a:rPr>
              <a:t>hdfs</a:t>
            </a:r>
            <a:r>
              <a:rPr lang="en-IN" sz="800" dirty="0">
                <a:solidFill>
                  <a:schemeClr val="tx1"/>
                </a:solidFill>
              </a:rPr>
              <a:t> </a:t>
            </a:r>
            <a:r>
              <a:rPr lang="en-IN" sz="800" dirty="0" err="1">
                <a:solidFill>
                  <a:schemeClr val="tx1"/>
                </a:solidFill>
              </a:rPr>
              <a:t>dfs</a:t>
            </a:r>
            <a:r>
              <a:rPr lang="en-IN" sz="800" dirty="0">
                <a:solidFill>
                  <a:schemeClr val="tx1"/>
                </a:solidFill>
              </a:rPr>
              <a:t> -ls /user/anabig114249/hive/warehouse</a:t>
            </a:r>
          </a:p>
          <a:p>
            <a:endParaRPr lang="en-IN" sz="800" dirty="0">
              <a:solidFill>
                <a:schemeClr val="tx1"/>
              </a:solidFill>
            </a:endParaRPr>
          </a:p>
          <a:p>
            <a:r>
              <a:rPr lang="en-IN" sz="800" dirty="0">
                <a:solidFill>
                  <a:schemeClr val="tx1"/>
                </a:solidFill>
              </a:rPr>
              <a:t>#**to check schema is imported to local</a:t>
            </a:r>
          </a:p>
          <a:p>
            <a:r>
              <a:rPr lang="en-IN" sz="800" dirty="0">
                <a:solidFill>
                  <a:schemeClr val="tx1"/>
                </a:solidFill>
              </a:rPr>
              <a:t>ls -l *.</a:t>
            </a:r>
            <a:r>
              <a:rPr lang="en-IN" sz="800" dirty="0" err="1">
                <a:solidFill>
                  <a:schemeClr val="tx1"/>
                </a:solidFill>
              </a:rPr>
              <a:t>avsc</a:t>
            </a:r>
            <a:endParaRPr lang="en-IN" sz="800" dirty="0">
              <a:solidFill>
                <a:schemeClr val="tx1"/>
              </a:solidFill>
            </a:endParaRPr>
          </a:p>
          <a:p>
            <a:endParaRPr lang="en-IN" sz="800" dirty="0">
              <a:solidFill>
                <a:schemeClr val="tx1"/>
              </a:solidFill>
            </a:endParaRPr>
          </a:p>
        </p:txBody>
      </p:sp>
      <p:sp>
        <p:nvSpPr>
          <p:cNvPr id="9" name="TextBox 8">
            <a:extLst>
              <a:ext uri="{FF2B5EF4-FFF2-40B4-BE49-F238E27FC236}">
                <a16:creationId xmlns:a16="http://schemas.microsoft.com/office/drawing/2014/main" id="{804E8739-8906-056F-A7B7-9A74E4500E7A}"/>
              </a:ext>
            </a:extLst>
          </p:cNvPr>
          <p:cNvSpPr txBox="1"/>
          <p:nvPr/>
        </p:nvSpPr>
        <p:spPr>
          <a:xfrm>
            <a:off x="457200" y="1497979"/>
            <a:ext cx="6075680" cy="1754326"/>
          </a:xfrm>
          <a:prstGeom prst="rect">
            <a:avLst/>
          </a:prstGeom>
          <a:noFill/>
        </p:spPr>
        <p:txBody>
          <a:bodyPr wrap="square">
            <a:spAutoFit/>
          </a:bodyPr>
          <a:lstStyle/>
          <a:p>
            <a:pPr algn="ctr"/>
            <a:r>
              <a:rPr lang="en-IN" dirty="0"/>
              <a:t>Using Sqoop extracted the file from </a:t>
            </a:r>
            <a:r>
              <a:rPr lang="en-IN" dirty="0" err="1"/>
              <a:t>MySql</a:t>
            </a:r>
            <a:r>
              <a:rPr lang="en-IN" dirty="0"/>
              <a:t> server and converted into Avro or Parquet then loaded into HDFS. Also created  pipeline as </a:t>
            </a:r>
            <a:r>
              <a:rPr lang="en-IN" dirty="0" err="1"/>
              <a:t>Sqoop.sq</a:t>
            </a:r>
            <a:r>
              <a:rPr lang="en-IN" dirty="0"/>
              <a:t> </a:t>
            </a:r>
          </a:p>
          <a:p>
            <a:pPr algn="ctr"/>
            <a:endParaRPr lang="en-IN" dirty="0"/>
          </a:p>
          <a:p>
            <a:r>
              <a:rPr lang="en-IN" dirty="0"/>
              <a:t>SQOOP.sh</a:t>
            </a:r>
          </a:p>
          <a:p>
            <a:r>
              <a:rPr lang="en-IN" dirty="0"/>
              <a:t> </a:t>
            </a:r>
          </a:p>
        </p:txBody>
      </p:sp>
    </p:spTree>
    <p:extLst>
      <p:ext uri="{BB962C8B-B14F-4D97-AF65-F5344CB8AC3E}">
        <p14:creationId xmlns:p14="http://schemas.microsoft.com/office/powerpoint/2010/main" val="3910195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86A03-E436-28A2-65BA-D2F7547C0E97}"/>
              </a:ext>
            </a:extLst>
          </p:cNvPr>
          <p:cNvSpPr>
            <a:spLocks noGrp="1"/>
          </p:cNvSpPr>
          <p:nvPr>
            <p:ph type="title"/>
          </p:nvPr>
        </p:nvSpPr>
        <p:spPr/>
        <p:txBody>
          <a:bodyPr/>
          <a:lstStyle/>
          <a:p>
            <a:r>
              <a:rPr lang="en-IN" dirty="0"/>
              <a:t>Analysis using Hive</a:t>
            </a:r>
          </a:p>
        </p:txBody>
      </p:sp>
      <p:graphicFrame>
        <p:nvGraphicFramePr>
          <p:cNvPr id="8" name="Content Placeholder 7">
            <a:extLst>
              <a:ext uri="{FF2B5EF4-FFF2-40B4-BE49-F238E27FC236}">
                <a16:creationId xmlns:a16="http://schemas.microsoft.com/office/drawing/2014/main" id="{CDEB59A1-8631-28A4-F346-030FCFEC053A}"/>
              </a:ext>
            </a:extLst>
          </p:cNvPr>
          <p:cNvGraphicFramePr>
            <a:graphicFrameLocks noGrp="1"/>
          </p:cNvGraphicFramePr>
          <p:nvPr>
            <p:ph idx="1"/>
            <p:extLst>
              <p:ext uri="{D42A27DB-BD31-4B8C-83A1-F6EECF244321}">
                <p14:modId xmlns:p14="http://schemas.microsoft.com/office/powerpoint/2010/main" val="334553354"/>
              </p:ext>
            </p:extLst>
          </p:nvPr>
        </p:nvGraphicFramePr>
        <p:xfrm>
          <a:off x="973699" y="2178518"/>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55523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3A96-959F-1E87-28C1-3A5C215309ED}"/>
              </a:ext>
            </a:extLst>
          </p:cNvPr>
          <p:cNvSpPr>
            <a:spLocks noGrp="1"/>
          </p:cNvSpPr>
          <p:nvPr>
            <p:ph type="title"/>
          </p:nvPr>
        </p:nvSpPr>
        <p:spPr/>
        <p:txBody>
          <a:bodyPr/>
          <a:lstStyle/>
          <a:p>
            <a:r>
              <a:rPr lang="en-US" dirty="0" err="1"/>
              <a:t>Grothrate</a:t>
            </a:r>
            <a:r>
              <a:rPr lang="en-US" dirty="0"/>
              <a:t> based on salary, time and </a:t>
            </a:r>
            <a:r>
              <a:rPr lang="en-IN" dirty="0"/>
              <a:t>designation</a:t>
            </a:r>
            <a:r>
              <a:rPr lang="en-US" dirty="0"/>
              <a:t> </a:t>
            </a:r>
            <a:endParaRPr lang="en-IN" dirty="0"/>
          </a:p>
        </p:txBody>
      </p:sp>
      <mc:AlternateContent xmlns:mc="http://schemas.openxmlformats.org/markup-compatibility/2006" xmlns:cx1="http://schemas.microsoft.com/office/drawing/2015/9/8/chartex">
        <mc:Choice Requires="cx1">
          <p:graphicFrame>
            <p:nvGraphicFramePr>
              <p:cNvPr id="4" name="Content Placeholder 3">
                <a:extLst>
                  <a:ext uri="{FF2B5EF4-FFF2-40B4-BE49-F238E27FC236}">
                    <a16:creationId xmlns:a16="http://schemas.microsoft.com/office/drawing/2014/main" id="{A67E3737-957B-8888-3A9F-F92164F8E567}"/>
                  </a:ext>
                </a:extLst>
              </p:cNvPr>
              <p:cNvGraphicFramePr>
                <a:graphicFrameLocks noGrp="1"/>
              </p:cNvGraphicFramePr>
              <p:nvPr>
                <p:ph idx="1"/>
                <p:extLst>
                  <p:ext uri="{D42A27DB-BD31-4B8C-83A1-F6EECF244321}">
                    <p14:modId xmlns:p14="http://schemas.microsoft.com/office/powerpoint/2010/main" val="3579270787"/>
                  </p:ext>
                </p:extLst>
              </p:nvPr>
            </p:nvGraphicFramePr>
            <p:xfrm>
              <a:off x="850054" y="2004695"/>
              <a:ext cx="5697855" cy="4111625"/>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A67E3737-957B-8888-3A9F-F92164F8E567}"/>
                  </a:ext>
                </a:extLst>
              </p:cNvPr>
              <p:cNvPicPr>
                <a:picLocks noGrp="1" noRot="1" noChangeAspect="1" noMove="1" noResize="1" noEditPoints="1" noAdjustHandles="1" noChangeArrowheads="1" noChangeShapeType="1"/>
              </p:cNvPicPr>
              <p:nvPr/>
            </p:nvPicPr>
            <p:blipFill>
              <a:blip r:embed="rId3"/>
              <a:stretch>
                <a:fillRect/>
              </a:stretch>
            </p:blipFill>
            <p:spPr>
              <a:xfrm>
                <a:off x="850054" y="2004695"/>
                <a:ext cx="5697855" cy="4111625"/>
              </a:xfrm>
              <a:prstGeom prst="rect">
                <a:avLst/>
              </a:prstGeom>
            </p:spPr>
          </p:pic>
        </mc:Fallback>
      </mc:AlternateContent>
      <p:graphicFrame>
        <p:nvGraphicFramePr>
          <p:cNvPr id="5" name="Content Placeholder 3">
            <a:extLst>
              <a:ext uri="{FF2B5EF4-FFF2-40B4-BE49-F238E27FC236}">
                <a16:creationId xmlns:a16="http://schemas.microsoft.com/office/drawing/2014/main" id="{3715F965-E5AF-0D47-28F1-D75A1FC470ED}"/>
              </a:ext>
            </a:extLst>
          </p:cNvPr>
          <p:cNvGraphicFramePr>
            <a:graphicFrameLocks/>
          </p:cNvGraphicFramePr>
          <p:nvPr>
            <p:extLst>
              <p:ext uri="{D42A27DB-BD31-4B8C-83A1-F6EECF244321}">
                <p14:modId xmlns:p14="http://schemas.microsoft.com/office/powerpoint/2010/main" val="4126828364"/>
              </p:ext>
            </p:extLst>
          </p:nvPr>
        </p:nvGraphicFramePr>
        <p:xfrm>
          <a:off x="6756401" y="2164080"/>
          <a:ext cx="2812414" cy="333946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40154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46CFB-65D1-5324-BA24-06A479BFB9DA}"/>
              </a:ext>
            </a:extLst>
          </p:cNvPr>
          <p:cNvSpPr>
            <a:spLocks noGrp="1"/>
          </p:cNvSpPr>
          <p:nvPr>
            <p:ph type="title"/>
          </p:nvPr>
        </p:nvSpPr>
        <p:spPr/>
        <p:txBody>
          <a:bodyPr/>
          <a:lstStyle/>
          <a:p>
            <a:r>
              <a:rPr lang="en-US" dirty="0"/>
              <a:t>Analysis based on </a:t>
            </a:r>
            <a:r>
              <a:rPr lang="en-IN" dirty="0"/>
              <a:t>performance</a:t>
            </a:r>
            <a:r>
              <a:rPr lang="en-US" dirty="0"/>
              <a:t> </a:t>
            </a:r>
            <a:endParaRPr lang="en-IN" dirty="0"/>
          </a:p>
        </p:txBody>
      </p:sp>
      <p:graphicFrame>
        <p:nvGraphicFramePr>
          <p:cNvPr id="4" name="Content Placeholder 3">
            <a:extLst>
              <a:ext uri="{FF2B5EF4-FFF2-40B4-BE49-F238E27FC236}">
                <a16:creationId xmlns:a16="http://schemas.microsoft.com/office/drawing/2014/main" id="{F786B4BF-E92B-D83A-43DB-4610ACF9D10C}"/>
              </a:ext>
            </a:extLst>
          </p:cNvPr>
          <p:cNvGraphicFramePr>
            <a:graphicFrameLocks noGrp="1"/>
          </p:cNvGraphicFramePr>
          <p:nvPr>
            <p:ph idx="1"/>
            <p:extLst>
              <p:ext uri="{D42A27DB-BD31-4B8C-83A1-F6EECF244321}">
                <p14:modId xmlns:p14="http://schemas.microsoft.com/office/powerpoint/2010/main" val="3598937822"/>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153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DC408-CEB1-9080-4E95-E8ED9D3F2189}"/>
              </a:ext>
            </a:extLst>
          </p:cNvPr>
          <p:cNvSpPr>
            <a:spLocks noGrp="1"/>
          </p:cNvSpPr>
          <p:nvPr>
            <p:ph type="title"/>
          </p:nvPr>
        </p:nvSpPr>
        <p:spPr>
          <a:xfrm>
            <a:off x="677334" y="609600"/>
            <a:ext cx="8690186" cy="1645920"/>
          </a:xfrm>
        </p:spPr>
        <p:txBody>
          <a:bodyPr>
            <a:normAutofit/>
          </a:bodyPr>
          <a:lstStyle/>
          <a:p>
            <a:r>
              <a:rPr lang="en-US" sz="2400" dirty="0"/>
              <a:t>Built classification model by using algorithms like logistic regression and random forest and decision tree classifier in spark ML By considering Target variable as left and other variables as independent variables </a:t>
            </a:r>
            <a:endParaRPr lang="en-IN" sz="2400" dirty="0"/>
          </a:p>
        </p:txBody>
      </p:sp>
      <p:pic>
        <p:nvPicPr>
          <p:cNvPr id="5" name="Picture 4">
            <a:extLst>
              <a:ext uri="{FF2B5EF4-FFF2-40B4-BE49-F238E27FC236}">
                <a16:creationId xmlns:a16="http://schemas.microsoft.com/office/drawing/2014/main" id="{8FC1FF8A-0A40-B6FC-D5AE-9828391A0EBD}"/>
              </a:ext>
            </a:extLst>
          </p:cNvPr>
          <p:cNvPicPr>
            <a:picLocks noChangeAspect="1"/>
          </p:cNvPicPr>
          <p:nvPr/>
        </p:nvPicPr>
        <p:blipFill>
          <a:blip r:embed="rId2"/>
          <a:stretch>
            <a:fillRect/>
          </a:stretch>
        </p:blipFill>
        <p:spPr>
          <a:xfrm>
            <a:off x="810000" y="2401486"/>
            <a:ext cx="4798906" cy="2171869"/>
          </a:xfrm>
          <a:prstGeom prst="rect">
            <a:avLst/>
          </a:prstGeom>
        </p:spPr>
      </p:pic>
      <p:pic>
        <p:nvPicPr>
          <p:cNvPr id="8" name="Picture 7">
            <a:extLst>
              <a:ext uri="{FF2B5EF4-FFF2-40B4-BE49-F238E27FC236}">
                <a16:creationId xmlns:a16="http://schemas.microsoft.com/office/drawing/2014/main" id="{FFC7F3D6-0171-9BDC-6E6B-E1AD61013AE9}"/>
              </a:ext>
            </a:extLst>
          </p:cNvPr>
          <p:cNvPicPr>
            <a:picLocks noChangeAspect="1"/>
          </p:cNvPicPr>
          <p:nvPr/>
        </p:nvPicPr>
        <p:blipFill>
          <a:blip r:embed="rId3"/>
          <a:stretch>
            <a:fillRect/>
          </a:stretch>
        </p:blipFill>
        <p:spPr>
          <a:xfrm>
            <a:off x="6096000" y="2935285"/>
            <a:ext cx="4986020" cy="2459675"/>
          </a:xfrm>
          <a:prstGeom prst="rect">
            <a:avLst/>
          </a:prstGeom>
        </p:spPr>
      </p:pic>
      <p:pic>
        <p:nvPicPr>
          <p:cNvPr id="9" name="Picture 8">
            <a:extLst>
              <a:ext uri="{FF2B5EF4-FFF2-40B4-BE49-F238E27FC236}">
                <a16:creationId xmlns:a16="http://schemas.microsoft.com/office/drawing/2014/main" id="{B78C3CD0-C95A-8A38-9846-3B572A7607A4}"/>
              </a:ext>
            </a:extLst>
          </p:cNvPr>
          <p:cNvPicPr>
            <a:picLocks noChangeAspect="1"/>
          </p:cNvPicPr>
          <p:nvPr/>
        </p:nvPicPr>
        <p:blipFill>
          <a:blip r:embed="rId4"/>
          <a:stretch>
            <a:fillRect/>
          </a:stretch>
        </p:blipFill>
        <p:spPr>
          <a:xfrm>
            <a:off x="810000" y="4602481"/>
            <a:ext cx="4986020" cy="2163580"/>
          </a:xfrm>
          <a:prstGeom prst="rect">
            <a:avLst/>
          </a:prstGeom>
        </p:spPr>
      </p:pic>
      <p:sp>
        <p:nvSpPr>
          <p:cNvPr id="10" name="Content Placeholder 2">
            <a:extLst>
              <a:ext uri="{FF2B5EF4-FFF2-40B4-BE49-F238E27FC236}">
                <a16:creationId xmlns:a16="http://schemas.microsoft.com/office/drawing/2014/main" id="{AB4FF3F2-4F56-8DC0-337B-235CE97B490E}"/>
              </a:ext>
            </a:extLst>
          </p:cNvPr>
          <p:cNvSpPr>
            <a:spLocks noGrp="1"/>
          </p:cNvSpPr>
          <p:nvPr>
            <p:ph idx="1"/>
          </p:nvPr>
        </p:nvSpPr>
        <p:spPr>
          <a:xfrm>
            <a:off x="6096000" y="5684271"/>
            <a:ext cx="3940002" cy="1225522"/>
          </a:xfrm>
        </p:spPr>
        <p:txBody>
          <a:bodyPr/>
          <a:lstStyle/>
          <a:p>
            <a:r>
              <a:rPr lang="en-IN" dirty="0"/>
              <a:t>Acquired around 90% Accuracy</a:t>
            </a:r>
          </a:p>
        </p:txBody>
      </p:sp>
    </p:spTree>
    <p:extLst>
      <p:ext uri="{BB962C8B-B14F-4D97-AF65-F5344CB8AC3E}">
        <p14:creationId xmlns:p14="http://schemas.microsoft.com/office/powerpoint/2010/main" val="2541521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033C3070-61C2-488F-A621-B397E8E7F6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0854" y="1721224"/>
            <a:ext cx="5449876" cy="4087408"/>
          </a:xfrm>
          <a:prstGeom prst="rect">
            <a:avLst/>
          </a:prstGeom>
        </p:spPr>
      </p:pic>
    </p:spTree>
    <p:extLst>
      <p:ext uri="{BB962C8B-B14F-4D97-AF65-F5344CB8AC3E}">
        <p14:creationId xmlns:p14="http://schemas.microsoft.com/office/powerpoint/2010/main" val="2026996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80BD-862E-8D27-1F53-CB6EC4B0E6EF}"/>
              </a:ext>
            </a:extLst>
          </p:cNvPr>
          <p:cNvSpPr>
            <a:spLocks noGrp="1"/>
          </p:cNvSpPr>
          <p:nvPr>
            <p:ph type="title"/>
          </p:nvPr>
        </p:nvSpPr>
        <p:spPr/>
        <p:txBody>
          <a:bodyPr/>
          <a:lstStyle/>
          <a:p>
            <a:r>
              <a:rPr lang="en-US" dirty="0"/>
              <a:t>Business Problem / Context</a:t>
            </a:r>
            <a:endParaRPr lang="en-IN" dirty="0"/>
          </a:p>
        </p:txBody>
      </p:sp>
      <p:sp>
        <p:nvSpPr>
          <p:cNvPr id="3" name="Content Placeholder 2">
            <a:extLst>
              <a:ext uri="{FF2B5EF4-FFF2-40B4-BE49-F238E27FC236}">
                <a16:creationId xmlns:a16="http://schemas.microsoft.com/office/drawing/2014/main" id="{C1E0CDC8-8783-8F02-FDD5-6078D6E04BD9}"/>
              </a:ext>
            </a:extLst>
          </p:cNvPr>
          <p:cNvSpPr>
            <a:spLocks noGrp="1"/>
          </p:cNvSpPr>
          <p:nvPr>
            <p:ph idx="1"/>
          </p:nvPr>
        </p:nvSpPr>
        <p:spPr>
          <a:xfrm>
            <a:off x="355601" y="1354667"/>
            <a:ext cx="9935881" cy="5503333"/>
          </a:xfrm>
        </p:spPr>
        <p:txBody>
          <a:bodyPr>
            <a:normAutofit fontScale="92500" lnSpcReduction="10000"/>
          </a:bodyPr>
          <a:lstStyle/>
          <a:p>
            <a:r>
              <a:rPr lang="en-US" dirty="0"/>
              <a:t>Introduction: </a:t>
            </a:r>
          </a:p>
          <a:p>
            <a:pPr marL="0" indent="0">
              <a:buNone/>
            </a:pPr>
            <a:r>
              <a:rPr lang="en-US" dirty="0"/>
              <a:t>• You have been hired as a new data engineer at </a:t>
            </a:r>
            <a:r>
              <a:rPr lang="en-US" dirty="0" err="1"/>
              <a:t>Analytixlabs</a:t>
            </a:r>
            <a:r>
              <a:rPr lang="en-US" dirty="0"/>
              <a:t>. Your first major task is a data engineering project on employees of the one of the big corporation from the 1980s and 1995s. All that remain of the database of employees from that period are six CSV files. In this project, you will design the tables to hold data in the CSVs, import the CSVs into a SQL database, import to HDFS/Hive, and perform analysis using Hive/Impala/Spark/</a:t>
            </a:r>
            <a:r>
              <a:rPr lang="en-US" dirty="0" err="1"/>
              <a:t>SparkML</a:t>
            </a:r>
            <a:r>
              <a:rPr lang="en-US" dirty="0"/>
              <a:t> using the data and create pipelines. </a:t>
            </a:r>
          </a:p>
          <a:p>
            <a:r>
              <a:rPr lang="en-US" dirty="0"/>
              <a:t>Project Description: In this project, you are required to create end to end data pipeline and analyzing the data. </a:t>
            </a:r>
          </a:p>
          <a:p>
            <a:r>
              <a:rPr lang="en-US" dirty="0"/>
              <a:t>Technology Stack: you are required to work on below technology Stack.</a:t>
            </a:r>
          </a:p>
          <a:p>
            <a:r>
              <a:rPr lang="en-US" dirty="0"/>
              <a:t> - MySQL (to create database)</a:t>
            </a:r>
          </a:p>
          <a:p>
            <a:r>
              <a:rPr lang="en-US" dirty="0"/>
              <a:t> - Linux Commands </a:t>
            </a:r>
          </a:p>
          <a:p>
            <a:r>
              <a:rPr lang="en-US" dirty="0"/>
              <a:t>- Sqoop (Transfer data from MySQL Server to HDFS/Hive) </a:t>
            </a:r>
          </a:p>
          <a:p>
            <a:r>
              <a:rPr lang="en-US" dirty="0"/>
              <a:t>- HDFS (to store the data) - Hive (to create database) </a:t>
            </a:r>
          </a:p>
          <a:p>
            <a:r>
              <a:rPr lang="en-US" dirty="0"/>
              <a:t>- Impala (to perform the EDA)</a:t>
            </a:r>
          </a:p>
          <a:p>
            <a:r>
              <a:rPr lang="en-US" dirty="0"/>
              <a:t> - </a:t>
            </a:r>
            <a:r>
              <a:rPr lang="en-US" dirty="0" err="1"/>
              <a:t>SparkSQL</a:t>
            </a:r>
            <a:r>
              <a:rPr lang="en-US" dirty="0"/>
              <a:t> (to perform the EDA) </a:t>
            </a:r>
          </a:p>
          <a:p>
            <a:r>
              <a:rPr lang="en-US" dirty="0"/>
              <a:t>- </a:t>
            </a:r>
            <a:r>
              <a:rPr lang="en-US" dirty="0" err="1"/>
              <a:t>SparkML</a:t>
            </a:r>
            <a:r>
              <a:rPr lang="en-US" dirty="0"/>
              <a:t> (to perform model building</a:t>
            </a:r>
            <a:endParaRPr lang="en-IN" dirty="0"/>
          </a:p>
          <a:p>
            <a:endParaRPr lang="en-US" dirty="0"/>
          </a:p>
          <a:p>
            <a:pPr marL="0" indent="0">
              <a:buNone/>
            </a:pPr>
            <a:endParaRPr lang="en-US" dirty="0"/>
          </a:p>
        </p:txBody>
      </p:sp>
    </p:spTree>
    <p:extLst>
      <p:ext uri="{BB962C8B-B14F-4D97-AF65-F5344CB8AC3E}">
        <p14:creationId xmlns:p14="http://schemas.microsoft.com/office/powerpoint/2010/main" val="3841349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9FD7B5-C14A-B222-BC9C-C4567D6F38D7}"/>
              </a:ext>
            </a:extLst>
          </p:cNvPr>
          <p:cNvSpPr>
            <a:spLocks noGrp="1"/>
          </p:cNvSpPr>
          <p:nvPr>
            <p:ph idx="1"/>
          </p:nvPr>
        </p:nvSpPr>
        <p:spPr>
          <a:xfrm>
            <a:off x="677334" y="1255059"/>
            <a:ext cx="9889066" cy="5298141"/>
          </a:xfrm>
        </p:spPr>
        <p:txBody>
          <a:bodyPr>
            <a:normAutofit/>
          </a:bodyPr>
          <a:lstStyle/>
          <a:p>
            <a:pPr algn="just"/>
            <a:r>
              <a:rPr lang="en-US" dirty="0"/>
              <a:t>The below dataset was provided by our client.</a:t>
            </a:r>
          </a:p>
          <a:p>
            <a:pPr algn="just"/>
            <a:r>
              <a:rPr lang="en-US" dirty="0"/>
              <a:t>This data is about </a:t>
            </a:r>
            <a:r>
              <a:rPr lang="en-IN" sz="1800" dirty="0">
                <a:effectLst/>
                <a:ea typeface="Calibri" panose="020F0502020204030204" pitchFamily="34" charset="0"/>
                <a:cs typeface="Times New Roman" panose="02020603050405020304" pitchFamily="18" charset="0"/>
              </a:rPr>
              <a:t>monthly sales data of various drugs in Diabetes Market</a:t>
            </a:r>
            <a:r>
              <a:rPr lang="en-US" dirty="0"/>
              <a:t>.</a:t>
            </a:r>
          </a:p>
          <a:p>
            <a:pPr algn="just"/>
            <a:r>
              <a:rPr lang="en-US" dirty="0"/>
              <a:t>The duration of the data is around 15 Years i.e. 1985-01-01 to 2000-01-28.</a:t>
            </a:r>
          </a:p>
          <a:p>
            <a:pPr algn="just"/>
            <a:r>
              <a:rPr lang="en-US" dirty="0"/>
              <a:t>Data Engineering – Capstone Project Data: The entire </a:t>
            </a:r>
            <a:r>
              <a:rPr lang="en-IN" sz="1800" dirty="0">
                <a:effectLst/>
                <a:ea typeface="Calibri" panose="020F0502020204030204" pitchFamily="34" charset="0"/>
                <a:cs typeface="Times New Roman" panose="02020603050405020304" pitchFamily="18" charset="0"/>
              </a:rPr>
              <a:t>employees data of various departments</a:t>
            </a:r>
            <a:r>
              <a:rPr lang="en-US" dirty="0"/>
              <a:t>. </a:t>
            </a:r>
          </a:p>
          <a:p>
            <a:pPr algn="just"/>
            <a:r>
              <a:rPr lang="en-US" dirty="0"/>
              <a:t>In </a:t>
            </a:r>
            <a:r>
              <a:rPr lang="en-US" b="1" dirty="0"/>
              <a:t>Employees</a:t>
            </a:r>
            <a:r>
              <a:rPr lang="en-US" dirty="0"/>
              <a:t> data set There are 3,00,025 records and 11 variables (</a:t>
            </a:r>
            <a:r>
              <a:rPr lang="en-US" sz="1800" b="0" i="0" u="none" strike="noStrike" dirty="0" err="1">
                <a:solidFill>
                  <a:srgbClr val="000000"/>
                </a:solidFill>
                <a:effectLst/>
                <a:latin typeface="Calibri" panose="020F0502020204030204" pitchFamily="34" charset="0"/>
              </a:rPr>
              <a:t>emp_no</a:t>
            </a:r>
            <a:r>
              <a:rPr lang="en-US" sz="1800" b="0" i="0" u="none" strike="noStrike" dirty="0">
                <a:solidFill>
                  <a:srgbClr val="000000"/>
                </a:solidFill>
                <a:effectLst/>
                <a:latin typeface="Calibri" panose="020F0502020204030204" pitchFamily="34" charset="0"/>
              </a:rPr>
              <a:t>,</a:t>
            </a:r>
            <a:r>
              <a:rPr lang="en-US" dirty="0"/>
              <a:t> </a:t>
            </a:r>
            <a:r>
              <a:rPr lang="en-US" sz="1800" b="0" i="0" u="none" strike="noStrike" dirty="0" err="1">
                <a:solidFill>
                  <a:srgbClr val="000000"/>
                </a:solidFill>
                <a:effectLst/>
                <a:latin typeface="Calibri" panose="020F0502020204030204" pitchFamily="34" charset="0"/>
              </a:rPr>
              <a:t>emp_title_id</a:t>
            </a:r>
            <a:r>
              <a:rPr lang="en-US" sz="1800" b="0" i="0" u="none" strike="noStrike" dirty="0">
                <a:solidFill>
                  <a:srgbClr val="000000"/>
                </a:solidFill>
                <a:effectLst/>
                <a:latin typeface="Calibri" panose="020F0502020204030204" pitchFamily="34" charset="0"/>
              </a:rPr>
              <a:t>,</a:t>
            </a:r>
            <a:r>
              <a:rPr lang="en-US" dirty="0"/>
              <a:t> </a:t>
            </a:r>
            <a:r>
              <a:rPr lang="en-US" sz="1800" b="0" i="0" u="none" strike="noStrike" dirty="0" err="1">
                <a:solidFill>
                  <a:srgbClr val="000000"/>
                </a:solidFill>
                <a:effectLst/>
                <a:latin typeface="Calibri" panose="020F0502020204030204" pitchFamily="34" charset="0"/>
              </a:rPr>
              <a:t>birth_date</a:t>
            </a:r>
            <a:r>
              <a:rPr lang="en-US" sz="1800" b="0" i="0" u="none" strike="noStrike" dirty="0">
                <a:solidFill>
                  <a:srgbClr val="000000"/>
                </a:solidFill>
                <a:effectLst/>
                <a:latin typeface="Calibri" panose="020F0502020204030204" pitchFamily="34" charset="0"/>
              </a:rPr>
              <a:t>,</a:t>
            </a:r>
            <a:r>
              <a:rPr lang="en-US" dirty="0"/>
              <a:t> </a:t>
            </a:r>
            <a:r>
              <a:rPr lang="en-US" sz="1800" b="0" i="0" u="none" strike="noStrike" dirty="0" err="1">
                <a:solidFill>
                  <a:srgbClr val="000000"/>
                </a:solidFill>
                <a:effectLst/>
                <a:latin typeface="Calibri" panose="020F0502020204030204" pitchFamily="34" charset="0"/>
              </a:rPr>
              <a:t>first_name</a:t>
            </a:r>
            <a:r>
              <a:rPr lang="en-US" sz="1800" b="0" i="0" u="none" strike="noStrike" dirty="0">
                <a:solidFill>
                  <a:srgbClr val="000000"/>
                </a:solidFill>
                <a:effectLst/>
                <a:latin typeface="Calibri" panose="020F0502020204030204" pitchFamily="34" charset="0"/>
              </a:rPr>
              <a:t>,</a:t>
            </a:r>
            <a:r>
              <a:rPr lang="en-US" dirty="0"/>
              <a:t> </a:t>
            </a:r>
            <a:r>
              <a:rPr lang="en-US" sz="1800" b="0" i="0" u="none" strike="noStrike" dirty="0" err="1">
                <a:solidFill>
                  <a:srgbClr val="000000"/>
                </a:solidFill>
                <a:effectLst/>
                <a:latin typeface="Calibri" panose="020F0502020204030204" pitchFamily="34" charset="0"/>
              </a:rPr>
              <a:t>last_name</a:t>
            </a:r>
            <a:r>
              <a:rPr lang="en-US" sz="1800" b="0" i="0" u="none" strike="noStrike" dirty="0">
                <a:solidFill>
                  <a:srgbClr val="000000"/>
                </a:solidFill>
                <a:effectLst/>
                <a:latin typeface="Calibri" panose="020F0502020204030204" pitchFamily="34" charset="0"/>
              </a:rPr>
              <a:t>,</a:t>
            </a:r>
            <a:r>
              <a:rPr lang="en-US" dirty="0"/>
              <a:t> </a:t>
            </a:r>
            <a:r>
              <a:rPr lang="en-US" sz="1800" b="0" i="0" u="none" strike="noStrike" dirty="0">
                <a:solidFill>
                  <a:srgbClr val="000000"/>
                </a:solidFill>
                <a:effectLst/>
                <a:latin typeface="Calibri" panose="020F0502020204030204" pitchFamily="34" charset="0"/>
              </a:rPr>
              <a:t>sex</a:t>
            </a:r>
            <a:r>
              <a:rPr lang="en-US" dirty="0"/>
              <a:t> </a:t>
            </a:r>
            <a:r>
              <a:rPr lang="en-US" sz="1800" b="0" i="0" u="none" strike="noStrike" dirty="0" err="1">
                <a:solidFill>
                  <a:srgbClr val="000000"/>
                </a:solidFill>
                <a:effectLst/>
                <a:latin typeface="Calibri" panose="020F0502020204030204" pitchFamily="34" charset="0"/>
              </a:rPr>
              <a:t>hire_date</a:t>
            </a:r>
            <a:r>
              <a:rPr lang="en-US" sz="1800" b="0" i="0" u="none" strike="noStrike" dirty="0">
                <a:solidFill>
                  <a:srgbClr val="000000"/>
                </a:solidFill>
                <a:effectLst/>
                <a:latin typeface="Calibri" panose="020F0502020204030204" pitchFamily="34" charset="0"/>
              </a:rPr>
              <a:t>,</a:t>
            </a:r>
            <a:r>
              <a:rPr lang="en-US" dirty="0"/>
              <a:t> </a:t>
            </a:r>
            <a:r>
              <a:rPr lang="en-US" sz="1800" b="0" i="0" u="none" strike="noStrike" dirty="0" err="1">
                <a:solidFill>
                  <a:srgbClr val="000000"/>
                </a:solidFill>
                <a:effectLst/>
                <a:latin typeface="Calibri" panose="020F0502020204030204" pitchFamily="34" charset="0"/>
              </a:rPr>
              <a:t>no_of_projects</a:t>
            </a:r>
            <a:r>
              <a:rPr lang="en-US" sz="1800" b="0" i="0" u="none" strike="noStrike" dirty="0">
                <a:solidFill>
                  <a:srgbClr val="000000"/>
                </a:solidFill>
                <a:effectLst/>
                <a:latin typeface="Calibri" panose="020F0502020204030204" pitchFamily="34" charset="0"/>
              </a:rPr>
              <a:t>,</a:t>
            </a:r>
            <a:r>
              <a:rPr lang="en-US" dirty="0"/>
              <a:t> </a:t>
            </a:r>
            <a:r>
              <a:rPr lang="en-US" sz="1800" b="0" i="0" u="none" strike="noStrike" dirty="0" err="1">
                <a:solidFill>
                  <a:srgbClr val="000000"/>
                </a:solidFill>
                <a:effectLst/>
                <a:latin typeface="Calibri" panose="020F0502020204030204" pitchFamily="34" charset="0"/>
              </a:rPr>
              <a:t>Last_performance_rating</a:t>
            </a:r>
            <a:r>
              <a:rPr lang="en-US" sz="1800" b="0" i="0" u="none" strike="noStrike" dirty="0">
                <a:solidFill>
                  <a:srgbClr val="000000"/>
                </a:solidFill>
                <a:effectLst/>
                <a:latin typeface="Calibri" panose="020F0502020204030204" pitchFamily="34" charset="0"/>
              </a:rPr>
              <a:t>,</a:t>
            </a:r>
            <a:r>
              <a:rPr lang="en-US" dirty="0"/>
              <a:t> </a:t>
            </a:r>
            <a:r>
              <a:rPr lang="en-US" sz="1800" b="0" i="0" u="none" strike="noStrike" dirty="0">
                <a:solidFill>
                  <a:srgbClr val="000000"/>
                </a:solidFill>
                <a:effectLst/>
                <a:latin typeface="Calibri" panose="020F0502020204030204" pitchFamily="34" charset="0"/>
              </a:rPr>
              <a:t>left,</a:t>
            </a:r>
            <a:r>
              <a:rPr lang="en-US" dirty="0"/>
              <a:t> </a:t>
            </a:r>
            <a:r>
              <a:rPr lang="en-US" sz="1800" b="0" i="0" u="none" strike="noStrike" dirty="0" err="1">
                <a:solidFill>
                  <a:srgbClr val="000000"/>
                </a:solidFill>
                <a:effectLst/>
                <a:latin typeface="Calibri" panose="020F0502020204030204" pitchFamily="34" charset="0"/>
              </a:rPr>
              <a:t>last_date</a:t>
            </a:r>
            <a:r>
              <a:rPr lang="en-US" dirty="0"/>
              <a:t> )</a:t>
            </a:r>
          </a:p>
          <a:p>
            <a:pPr algn="just"/>
            <a:r>
              <a:rPr lang="en-US" dirty="0"/>
              <a:t>In </a:t>
            </a:r>
            <a:r>
              <a:rPr lang="en-US" b="1" dirty="0"/>
              <a:t>Departments</a:t>
            </a:r>
            <a:r>
              <a:rPr lang="en-US" dirty="0"/>
              <a:t> data set There are 10 records and 2 variables (</a:t>
            </a:r>
            <a:r>
              <a:rPr lang="en-IN" sz="1800" b="0" i="0" u="none" strike="noStrike" dirty="0" err="1">
                <a:solidFill>
                  <a:srgbClr val="000000"/>
                </a:solidFill>
                <a:effectLst/>
                <a:latin typeface="Calibri" panose="020F0502020204030204" pitchFamily="34" charset="0"/>
              </a:rPr>
              <a:t>dept_no</a:t>
            </a:r>
            <a:r>
              <a:rPr lang="en-IN" sz="1800" b="0" i="0" u="none" strike="noStrike" dirty="0">
                <a:solidFill>
                  <a:srgbClr val="000000"/>
                </a:solidFill>
                <a:effectLst/>
                <a:latin typeface="Calibri" panose="020F0502020204030204" pitchFamily="34" charset="0"/>
              </a:rPr>
              <a:t>,</a:t>
            </a:r>
            <a:r>
              <a:rPr lang="en-IN" dirty="0"/>
              <a:t> </a:t>
            </a:r>
            <a:r>
              <a:rPr lang="en-IN" sz="1800" b="0" i="0" u="none" strike="noStrike" dirty="0" err="1">
                <a:solidFill>
                  <a:srgbClr val="000000"/>
                </a:solidFill>
                <a:effectLst/>
                <a:latin typeface="Calibri" panose="020F0502020204030204" pitchFamily="34" charset="0"/>
              </a:rPr>
              <a:t>dept_name</a:t>
            </a:r>
            <a:r>
              <a:rPr lang="en-IN" dirty="0"/>
              <a:t> </a:t>
            </a:r>
            <a:r>
              <a:rPr lang="en-US" dirty="0"/>
              <a:t>)</a:t>
            </a:r>
          </a:p>
          <a:p>
            <a:pPr algn="just"/>
            <a:r>
              <a:rPr lang="en-US" dirty="0"/>
              <a:t>In </a:t>
            </a:r>
            <a:r>
              <a:rPr lang="en-US" b="1" dirty="0" err="1"/>
              <a:t>dept_emp</a:t>
            </a:r>
            <a:r>
              <a:rPr lang="en-US" b="1" dirty="0"/>
              <a:t> </a:t>
            </a:r>
            <a:r>
              <a:rPr lang="en-US" dirty="0"/>
              <a:t>data set There are 331604 records and 2 variables (</a:t>
            </a:r>
            <a:r>
              <a:rPr lang="en-IN" sz="1800" b="0" i="0" u="none" strike="noStrike" dirty="0" err="1">
                <a:solidFill>
                  <a:srgbClr val="000000"/>
                </a:solidFill>
                <a:effectLst/>
                <a:latin typeface="Calibri" panose="020F0502020204030204" pitchFamily="34" charset="0"/>
              </a:rPr>
              <a:t>emp_no</a:t>
            </a:r>
            <a:r>
              <a:rPr lang="en-IN" sz="1800" b="0" i="0" u="none" strike="noStrike" dirty="0">
                <a:solidFill>
                  <a:srgbClr val="000000"/>
                </a:solidFill>
                <a:effectLst/>
                <a:latin typeface="Calibri" panose="020F0502020204030204" pitchFamily="34" charset="0"/>
              </a:rPr>
              <a:t>,</a:t>
            </a:r>
            <a:r>
              <a:rPr lang="en-IN" dirty="0"/>
              <a:t> </a:t>
            </a:r>
            <a:r>
              <a:rPr lang="en-IN" sz="1800" b="0" i="0" u="none" strike="noStrike" dirty="0" err="1">
                <a:solidFill>
                  <a:srgbClr val="000000"/>
                </a:solidFill>
                <a:effectLst/>
                <a:latin typeface="Calibri" panose="020F0502020204030204" pitchFamily="34" charset="0"/>
              </a:rPr>
              <a:t>dept_no</a:t>
            </a:r>
            <a:r>
              <a:rPr lang="en-IN" dirty="0"/>
              <a:t> </a:t>
            </a:r>
            <a:r>
              <a:rPr lang="en-US" dirty="0"/>
              <a:t>)</a:t>
            </a:r>
          </a:p>
          <a:p>
            <a:pPr algn="just"/>
            <a:r>
              <a:rPr lang="en-US" dirty="0"/>
              <a:t>In </a:t>
            </a:r>
            <a:r>
              <a:rPr lang="en-US" b="1" dirty="0" err="1"/>
              <a:t>dept_manager</a:t>
            </a:r>
            <a:r>
              <a:rPr lang="en-US" b="1" dirty="0"/>
              <a:t> </a:t>
            </a:r>
            <a:r>
              <a:rPr lang="en-US" dirty="0"/>
              <a:t>data set There are 25 records and 11 variables (</a:t>
            </a:r>
            <a:r>
              <a:rPr lang="en-IN" sz="1800" b="0" i="0" u="none" strike="noStrike" dirty="0" err="1">
                <a:solidFill>
                  <a:srgbClr val="000000"/>
                </a:solidFill>
                <a:effectLst/>
                <a:latin typeface="Calibri" panose="020F0502020204030204" pitchFamily="34" charset="0"/>
              </a:rPr>
              <a:t>dept_no</a:t>
            </a:r>
            <a:r>
              <a:rPr lang="en-IN" sz="1800" b="0" i="0" u="none" strike="noStrike" dirty="0">
                <a:solidFill>
                  <a:srgbClr val="000000"/>
                </a:solidFill>
                <a:effectLst/>
                <a:latin typeface="Calibri" panose="020F0502020204030204" pitchFamily="34" charset="0"/>
              </a:rPr>
              <a:t>,</a:t>
            </a:r>
            <a:r>
              <a:rPr lang="en-IN" dirty="0"/>
              <a:t> </a:t>
            </a:r>
            <a:r>
              <a:rPr lang="en-IN" sz="1800" b="0" i="0" u="none" strike="noStrike" dirty="0" err="1">
                <a:solidFill>
                  <a:srgbClr val="000000"/>
                </a:solidFill>
                <a:effectLst/>
                <a:latin typeface="Calibri" panose="020F0502020204030204" pitchFamily="34" charset="0"/>
              </a:rPr>
              <a:t>emp_no</a:t>
            </a:r>
            <a:r>
              <a:rPr lang="en-IN" dirty="0"/>
              <a:t> </a:t>
            </a:r>
            <a:r>
              <a:rPr lang="en-US" dirty="0"/>
              <a:t>)</a:t>
            </a:r>
          </a:p>
          <a:p>
            <a:pPr algn="just"/>
            <a:r>
              <a:rPr lang="en-US" dirty="0"/>
              <a:t>In Salaries data set There are 3,00,025 records and 2 variables (</a:t>
            </a:r>
            <a:r>
              <a:rPr lang="en-IN" sz="1800" b="0" i="0" u="none" strike="noStrike" dirty="0" err="1">
                <a:solidFill>
                  <a:srgbClr val="000000"/>
                </a:solidFill>
                <a:effectLst/>
                <a:latin typeface="Calibri" panose="020F0502020204030204" pitchFamily="34" charset="0"/>
              </a:rPr>
              <a:t>emp_no</a:t>
            </a:r>
            <a:r>
              <a:rPr lang="en-IN" sz="1800" b="0" i="0" u="none" strike="noStrike" dirty="0">
                <a:solidFill>
                  <a:srgbClr val="000000"/>
                </a:solidFill>
                <a:effectLst/>
                <a:latin typeface="Calibri" panose="020F0502020204030204" pitchFamily="34" charset="0"/>
              </a:rPr>
              <a:t>,</a:t>
            </a:r>
            <a:r>
              <a:rPr lang="en-IN" dirty="0"/>
              <a:t> </a:t>
            </a:r>
            <a:r>
              <a:rPr lang="en-IN" sz="1800" b="0" i="0" u="none" strike="noStrike" dirty="0">
                <a:solidFill>
                  <a:srgbClr val="000000"/>
                </a:solidFill>
                <a:effectLst/>
                <a:latin typeface="Calibri" panose="020F0502020204030204" pitchFamily="34" charset="0"/>
              </a:rPr>
              <a:t>salary</a:t>
            </a:r>
            <a:r>
              <a:rPr lang="en-IN" dirty="0"/>
              <a:t> </a:t>
            </a:r>
            <a:r>
              <a:rPr lang="en-US" dirty="0"/>
              <a:t>)</a:t>
            </a:r>
          </a:p>
          <a:p>
            <a:pPr algn="just"/>
            <a:r>
              <a:rPr lang="en-US" dirty="0"/>
              <a:t>In titles data set There are 8 records and 2 variables (</a:t>
            </a:r>
            <a:r>
              <a:rPr lang="en-IN" sz="1800" b="0" i="0" u="none" strike="noStrike" dirty="0" err="1">
                <a:solidFill>
                  <a:srgbClr val="000000"/>
                </a:solidFill>
                <a:effectLst/>
                <a:latin typeface="Calibri" panose="020F0502020204030204" pitchFamily="34" charset="0"/>
              </a:rPr>
              <a:t>title_id</a:t>
            </a:r>
            <a:r>
              <a:rPr lang="en-IN" sz="1800" b="0" i="0" u="none" strike="noStrike" dirty="0">
                <a:solidFill>
                  <a:srgbClr val="000000"/>
                </a:solidFill>
                <a:effectLst/>
                <a:latin typeface="Calibri" panose="020F0502020204030204" pitchFamily="34" charset="0"/>
              </a:rPr>
              <a:t>,</a:t>
            </a:r>
            <a:r>
              <a:rPr lang="en-IN" dirty="0"/>
              <a:t> </a:t>
            </a:r>
            <a:r>
              <a:rPr lang="en-IN" sz="1800" b="0" i="0" u="none" strike="noStrike" dirty="0">
                <a:solidFill>
                  <a:srgbClr val="000000"/>
                </a:solidFill>
                <a:effectLst/>
                <a:latin typeface="Calibri" panose="020F0502020204030204" pitchFamily="34" charset="0"/>
              </a:rPr>
              <a:t>title</a:t>
            </a:r>
            <a:r>
              <a:rPr lang="en-IN" dirty="0"/>
              <a:t> </a:t>
            </a:r>
            <a:r>
              <a:rPr lang="en-US" dirty="0"/>
              <a:t>)</a:t>
            </a:r>
          </a:p>
          <a:p>
            <a:pPr algn="just"/>
            <a:endParaRPr lang="en-US" dirty="0"/>
          </a:p>
        </p:txBody>
      </p:sp>
      <p:sp>
        <p:nvSpPr>
          <p:cNvPr id="6" name="Title 1">
            <a:extLst>
              <a:ext uri="{FF2B5EF4-FFF2-40B4-BE49-F238E27FC236}">
                <a16:creationId xmlns:a16="http://schemas.microsoft.com/office/drawing/2014/main" id="{A592D17C-E91D-3130-06D5-42C129E1CBE6}"/>
              </a:ext>
            </a:extLst>
          </p:cNvPr>
          <p:cNvSpPr>
            <a:spLocks noGrp="1"/>
          </p:cNvSpPr>
          <p:nvPr>
            <p:ph type="title"/>
          </p:nvPr>
        </p:nvSpPr>
        <p:spPr>
          <a:xfrm>
            <a:off x="677334" y="609600"/>
            <a:ext cx="8596841" cy="64545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dirty="0"/>
              <a:t>About Data</a:t>
            </a:r>
          </a:p>
        </p:txBody>
      </p:sp>
      <p:sp>
        <p:nvSpPr>
          <p:cNvPr id="8" name="Rectangle 1">
            <a:extLst>
              <a:ext uri="{FF2B5EF4-FFF2-40B4-BE49-F238E27FC236}">
                <a16:creationId xmlns:a16="http://schemas.microsoft.com/office/drawing/2014/main" id="{72AB08A8-AE96-205F-D261-6301EB699AA0}"/>
              </a:ext>
            </a:extLst>
          </p:cNvPr>
          <p:cNvSpPr>
            <a:spLocks noChangeArrowheads="1"/>
          </p:cNvSpPr>
          <p:nvPr/>
        </p:nvSpPr>
        <p:spPr bwMode="auto">
          <a:xfrm>
            <a:off x="3810529" y="82650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2361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E7B55-A452-08F7-F41E-EA3AA16434CF}"/>
              </a:ext>
            </a:extLst>
          </p:cNvPr>
          <p:cNvSpPr>
            <a:spLocks noGrp="1"/>
          </p:cNvSpPr>
          <p:nvPr>
            <p:ph type="title"/>
          </p:nvPr>
        </p:nvSpPr>
        <p:spPr>
          <a:xfrm>
            <a:off x="457200" y="609600"/>
            <a:ext cx="8816802" cy="728133"/>
          </a:xfrm>
        </p:spPr>
        <p:txBody>
          <a:bodyPr/>
          <a:lstStyle/>
          <a:p>
            <a:r>
              <a:rPr lang="en-IN" dirty="0"/>
              <a:t>ERD</a:t>
            </a:r>
          </a:p>
        </p:txBody>
      </p:sp>
      <p:pic>
        <p:nvPicPr>
          <p:cNvPr id="5" name="Content Placeholder 4">
            <a:extLst>
              <a:ext uri="{FF2B5EF4-FFF2-40B4-BE49-F238E27FC236}">
                <a16:creationId xmlns:a16="http://schemas.microsoft.com/office/drawing/2014/main" id="{F494A9E2-85D6-7A60-7C2B-3C58E8C257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0636" y="1337734"/>
            <a:ext cx="9018382" cy="4910666"/>
          </a:xfrm>
        </p:spPr>
      </p:pic>
    </p:spTree>
    <p:extLst>
      <p:ext uri="{BB962C8B-B14F-4D97-AF65-F5344CB8AC3E}">
        <p14:creationId xmlns:p14="http://schemas.microsoft.com/office/powerpoint/2010/main" val="2207231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A67607-9712-08B4-2183-3BE52EC92510}"/>
              </a:ext>
            </a:extLst>
          </p:cNvPr>
          <p:cNvSpPr>
            <a:spLocks noGrp="1"/>
          </p:cNvSpPr>
          <p:nvPr>
            <p:ph idx="1"/>
          </p:nvPr>
        </p:nvSpPr>
        <p:spPr>
          <a:xfrm>
            <a:off x="677863" y="1694330"/>
            <a:ext cx="8667857" cy="4116844"/>
          </a:xfrm>
        </p:spPr>
        <p:txBody>
          <a:bodyPr>
            <a:normAutofit/>
          </a:bodyPr>
          <a:lstStyle/>
          <a:p>
            <a:pPr marL="285750" indent="-285750" algn="just">
              <a:buFont typeface="Wingdings" panose="05000000000000000000" pitchFamily="2" charset="2"/>
              <a:buChar char="Ø"/>
            </a:pPr>
            <a:r>
              <a:rPr lang="en-US" dirty="0"/>
              <a:t>Exploratory Data Analysis (EDA) / Descriptive Analytics</a:t>
            </a:r>
          </a:p>
          <a:p>
            <a:pPr marL="285750" indent="-285750" algn="just">
              <a:buFont typeface="Wingdings" panose="05000000000000000000" pitchFamily="2" charset="2"/>
              <a:buChar char="Ø"/>
            </a:pPr>
            <a:r>
              <a:rPr lang="en-IN" dirty="0"/>
              <a:t>Salary</a:t>
            </a:r>
            <a:r>
              <a:rPr lang="en-US" dirty="0"/>
              <a:t> Analysis   </a:t>
            </a:r>
          </a:p>
          <a:p>
            <a:pPr marL="285750" indent="-285750" algn="just">
              <a:buFont typeface="Wingdings" panose="05000000000000000000" pitchFamily="2" charset="2"/>
              <a:buChar char="Ø"/>
            </a:pPr>
            <a:r>
              <a:rPr lang="en-IN" dirty="0"/>
              <a:t>employees</a:t>
            </a:r>
            <a:r>
              <a:rPr lang="en-US" dirty="0"/>
              <a:t> </a:t>
            </a:r>
            <a:r>
              <a:rPr lang="en-IN" dirty="0"/>
              <a:t>Frequency</a:t>
            </a:r>
            <a:r>
              <a:rPr lang="en-US" dirty="0"/>
              <a:t> Analysis   </a:t>
            </a:r>
          </a:p>
          <a:p>
            <a:pPr marL="285750" indent="-285750" algn="just">
              <a:buFont typeface="Wingdings" panose="05000000000000000000" pitchFamily="2" charset="2"/>
              <a:buChar char="Ø"/>
            </a:pPr>
            <a:r>
              <a:rPr lang="en-IN" dirty="0"/>
              <a:t>department</a:t>
            </a:r>
            <a:r>
              <a:rPr lang="en-US" dirty="0"/>
              <a:t> Analysis     </a:t>
            </a:r>
          </a:p>
          <a:p>
            <a:pPr marL="285750" indent="-285750" algn="just">
              <a:buFont typeface="Wingdings" panose="05000000000000000000" pitchFamily="2" charset="2"/>
              <a:buChar char="Ø"/>
            </a:pPr>
            <a:r>
              <a:rPr lang="en-IN" dirty="0"/>
              <a:t>designation</a:t>
            </a:r>
            <a:r>
              <a:rPr lang="en-US" dirty="0"/>
              <a:t> Analysis  </a:t>
            </a:r>
          </a:p>
          <a:p>
            <a:pPr marL="285750" indent="-285750" algn="just">
              <a:buFont typeface="Wingdings" panose="05000000000000000000" pitchFamily="2" charset="2"/>
              <a:buChar char="Ø"/>
            </a:pPr>
            <a:r>
              <a:rPr lang="en-US" dirty="0"/>
              <a:t>pipeline</a:t>
            </a:r>
          </a:p>
          <a:p>
            <a:endParaRPr lang="en-IN" dirty="0"/>
          </a:p>
        </p:txBody>
      </p:sp>
      <p:sp>
        <p:nvSpPr>
          <p:cNvPr id="4" name="Title 1">
            <a:extLst>
              <a:ext uri="{FF2B5EF4-FFF2-40B4-BE49-F238E27FC236}">
                <a16:creationId xmlns:a16="http://schemas.microsoft.com/office/drawing/2014/main" id="{B3F73A0A-DBC7-71BB-F3E5-8B19422B6EAF}"/>
              </a:ext>
            </a:extLst>
          </p:cNvPr>
          <p:cNvSpPr>
            <a:spLocks noGrp="1"/>
          </p:cNvSpPr>
          <p:nvPr>
            <p:ph type="title"/>
          </p:nvPr>
        </p:nvSpPr>
        <p:spPr>
          <a:xfrm>
            <a:off x="677863" y="609600"/>
            <a:ext cx="8596312" cy="89746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Analysis Used</a:t>
            </a:r>
          </a:p>
        </p:txBody>
      </p:sp>
    </p:spTree>
    <p:extLst>
      <p:ext uri="{BB962C8B-B14F-4D97-AF65-F5344CB8AC3E}">
        <p14:creationId xmlns:p14="http://schemas.microsoft.com/office/powerpoint/2010/main" val="1296687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938B59-504A-56E2-B53F-C94E4A16EDC6}"/>
              </a:ext>
            </a:extLst>
          </p:cNvPr>
          <p:cNvSpPr>
            <a:spLocks noGrp="1"/>
          </p:cNvSpPr>
          <p:nvPr>
            <p:ph idx="1"/>
          </p:nvPr>
        </p:nvSpPr>
        <p:spPr/>
        <p:txBody>
          <a:bodyPr>
            <a:normAutofit lnSpcReduction="10000"/>
          </a:bodyPr>
          <a:lstStyle/>
          <a:p>
            <a:pPr algn="just"/>
            <a:r>
              <a:rPr lang="en-US" dirty="0"/>
              <a:t>Following tools are used to solve this business case.</a:t>
            </a:r>
          </a:p>
          <a:p>
            <a:pPr algn="just"/>
            <a:r>
              <a:rPr lang="en-US" dirty="0"/>
              <a:t>For Analysis</a:t>
            </a:r>
          </a:p>
          <a:p>
            <a:pPr marL="685800" algn="just">
              <a:buFont typeface="Wingdings" panose="05000000000000000000" pitchFamily="2" charset="2"/>
              <a:buChar char="v"/>
            </a:pPr>
            <a:r>
              <a:rPr lang="en-US" dirty="0" err="1"/>
              <a:t>MySql</a:t>
            </a:r>
            <a:endParaRPr lang="en-US" dirty="0"/>
          </a:p>
          <a:p>
            <a:pPr marL="685800" algn="just">
              <a:buFont typeface="Wingdings" panose="05000000000000000000" pitchFamily="2" charset="2"/>
              <a:buChar char="v"/>
            </a:pPr>
            <a:r>
              <a:rPr lang="en-US" dirty="0"/>
              <a:t>Hive</a:t>
            </a:r>
          </a:p>
          <a:p>
            <a:pPr marL="685800" algn="just">
              <a:buFont typeface="Wingdings" panose="05000000000000000000" pitchFamily="2" charset="2"/>
              <a:buChar char="v"/>
            </a:pPr>
            <a:r>
              <a:rPr lang="en-US" dirty="0"/>
              <a:t>Spark </a:t>
            </a:r>
            <a:r>
              <a:rPr lang="en-US" dirty="0" err="1"/>
              <a:t>Sql</a:t>
            </a:r>
            <a:endParaRPr lang="en-US" dirty="0"/>
          </a:p>
          <a:p>
            <a:pPr marL="685800" algn="just">
              <a:buFont typeface="Wingdings" panose="05000000000000000000" pitchFamily="2" charset="2"/>
              <a:buChar char="v"/>
            </a:pPr>
            <a:r>
              <a:rPr lang="en-US" dirty="0" err="1"/>
              <a:t>PySpark</a:t>
            </a:r>
            <a:endParaRPr lang="en-US" dirty="0"/>
          </a:p>
          <a:p>
            <a:pPr marL="685800" algn="just">
              <a:buFont typeface="Wingdings" panose="05000000000000000000" pitchFamily="2" charset="2"/>
              <a:buChar char="v"/>
            </a:pPr>
            <a:r>
              <a:rPr lang="en-US" dirty="0" err="1"/>
              <a:t>sqoop</a:t>
            </a:r>
            <a:endParaRPr lang="en-US" dirty="0"/>
          </a:p>
          <a:p>
            <a:pPr marL="685800" algn="just">
              <a:buFont typeface="Wingdings" panose="05000000000000000000" pitchFamily="2" charset="2"/>
              <a:buChar char="v"/>
            </a:pPr>
            <a:endParaRPr lang="en-US" dirty="0"/>
          </a:p>
          <a:p>
            <a:pPr algn="just"/>
            <a:r>
              <a:rPr lang="en-US" dirty="0"/>
              <a:t>For Documentation &amp; Presentation</a:t>
            </a:r>
          </a:p>
          <a:p>
            <a:pPr marL="685800" algn="just">
              <a:buFont typeface="Wingdings" panose="05000000000000000000" pitchFamily="2" charset="2"/>
              <a:buChar char="v"/>
            </a:pPr>
            <a:r>
              <a:rPr lang="en-US" dirty="0"/>
              <a:t>Microsoft Power Point</a:t>
            </a:r>
          </a:p>
          <a:p>
            <a:endParaRPr lang="en-IN" dirty="0"/>
          </a:p>
        </p:txBody>
      </p:sp>
      <p:sp>
        <p:nvSpPr>
          <p:cNvPr id="4" name="Title 1">
            <a:extLst>
              <a:ext uri="{FF2B5EF4-FFF2-40B4-BE49-F238E27FC236}">
                <a16:creationId xmlns:a16="http://schemas.microsoft.com/office/drawing/2014/main" id="{00847CD7-BAF6-B9EC-23D1-F31233FACAA7}"/>
              </a:ext>
            </a:extLst>
          </p:cNvPr>
          <p:cNvSpPr>
            <a:spLocks noGrp="1"/>
          </p:cNvSpPr>
          <p:nvPr>
            <p:ph type="title"/>
          </p:nvPr>
        </p:nvSpPr>
        <p:spPr>
          <a:xfrm>
            <a:off x="677863" y="609600"/>
            <a:ext cx="8596312"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Tools Used</a:t>
            </a:r>
          </a:p>
        </p:txBody>
      </p:sp>
    </p:spTree>
    <p:extLst>
      <p:ext uri="{BB962C8B-B14F-4D97-AF65-F5344CB8AC3E}">
        <p14:creationId xmlns:p14="http://schemas.microsoft.com/office/powerpoint/2010/main" val="2543575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29E29D2-6372-C72A-D940-755E41A2C3A8}"/>
              </a:ext>
            </a:extLst>
          </p:cNvPr>
          <p:cNvSpPr>
            <a:spLocks noGrp="1"/>
          </p:cNvSpPr>
          <p:nvPr>
            <p:ph type="title"/>
          </p:nvPr>
        </p:nvSpPr>
        <p:spPr>
          <a:xfrm>
            <a:off x="677863" y="609600"/>
            <a:ext cx="9092670" cy="98213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Overall Analysis</a:t>
            </a:r>
          </a:p>
        </p:txBody>
      </p:sp>
      <p:sp>
        <p:nvSpPr>
          <p:cNvPr id="8" name="Round Diagonal Corner Rectangle 7">
            <a:extLst>
              <a:ext uri="{FF2B5EF4-FFF2-40B4-BE49-F238E27FC236}">
                <a16:creationId xmlns:a16="http://schemas.microsoft.com/office/drawing/2014/main" id="{088EFE66-AA7A-724C-99EE-9EB522D6DC6B}"/>
              </a:ext>
            </a:extLst>
          </p:cNvPr>
          <p:cNvSpPr/>
          <p:nvPr/>
        </p:nvSpPr>
        <p:spPr>
          <a:xfrm>
            <a:off x="791548" y="2223657"/>
            <a:ext cx="2015067" cy="1316949"/>
          </a:xfrm>
          <a:prstGeom prst="round2DiagRect">
            <a:avLst/>
          </a:prstGeom>
          <a:solidFill>
            <a:srgbClr val="7873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800" b="1" dirty="0"/>
              <a:t>Total Employee’s</a:t>
            </a:r>
          </a:p>
          <a:p>
            <a:pPr algn="ctr"/>
            <a:endParaRPr lang="en-US" b="1" dirty="0"/>
          </a:p>
          <a:p>
            <a:pPr algn="ctr"/>
            <a:r>
              <a:rPr lang="en-US" b="1" dirty="0"/>
              <a:t>300025</a:t>
            </a:r>
          </a:p>
        </p:txBody>
      </p:sp>
      <p:sp>
        <p:nvSpPr>
          <p:cNvPr id="9" name="Round Diagonal Corner Rectangle 7">
            <a:extLst>
              <a:ext uri="{FF2B5EF4-FFF2-40B4-BE49-F238E27FC236}">
                <a16:creationId xmlns:a16="http://schemas.microsoft.com/office/drawing/2014/main" id="{79A3964D-9AC6-33B2-4E9D-5C1D1AB57551}"/>
              </a:ext>
            </a:extLst>
          </p:cNvPr>
          <p:cNvSpPr/>
          <p:nvPr/>
        </p:nvSpPr>
        <p:spPr>
          <a:xfrm>
            <a:off x="3738282" y="2223657"/>
            <a:ext cx="2119488" cy="1266814"/>
          </a:xfrm>
          <a:prstGeom prst="round2DiagRect">
            <a:avLst/>
          </a:prstGeom>
          <a:solidFill>
            <a:srgbClr val="7873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800" b="1" dirty="0"/>
              <a:t>Total Departments</a:t>
            </a:r>
          </a:p>
          <a:p>
            <a:pPr algn="ctr"/>
            <a:endParaRPr lang="en-US" b="1" dirty="0"/>
          </a:p>
          <a:p>
            <a:pPr algn="ctr"/>
            <a:r>
              <a:rPr lang="en-US" sz="1800" b="1" dirty="0"/>
              <a:t>10</a:t>
            </a:r>
          </a:p>
        </p:txBody>
      </p:sp>
      <p:sp>
        <p:nvSpPr>
          <p:cNvPr id="10" name="Round Diagonal Corner Rectangle 7">
            <a:extLst>
              <a:ext uri="{FF2B5EF4-FFF2-40B4-BE49-F238E27FC236}">
                <a16:creationId xmlns:a16="http://schemas.microsoft.com/office/drawing/2014/main" id="{4DB7BB1D-85E1-4A52-5D7A-66A70C68D314}"/>
              </a:ext>
            </a:extLst>
          </p:cNvPr>
          <p:cNvSpPr/>
          <p:nvPr/>
        </p:nvSpPr>
        <p:spPr>
          <a:xfrm>
            <a:off x="7055223" y="2223657"/>
            <a:ext cx="2015066" cy="1205343"/>
          </a:xfrm>
          <a:prstGeom prst="round2DiagRect">
            <a:avLst/>
          </a:prstGeom>
          <a:solidFill>
            <a:srgbClr val="7873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800" b="1" dirty="0">
                <a:latin typeface="Trebuchet MS (Body)"/>
              </a:rPr>
              <a:t>Total Designation</a:t>
            </a:r>
          </a:p>
          <a:p>
            <a:pPr algn="ctr"/>
            <a:endParaRPr lang="en-US" b="1" dirty="0">
              <a:latin typeface="Trebuchet MS (Body)"/>
            </a:endParaRPr>
          </a:p>
          <a:p>
            <a:pPr algn="ctr"/>
            <a:r>
              <a:rPr lang="en-US" sz="1800" b="1" dirty="0">
                <a:latin typeface="Trebuchet MS (Body)"/>
              </a:rPr>
              <a:t>8</a:t>
            </a:r>
          </a:p>
        </p:txBody>
      </p:sp>
      <p:sp>
        <p:nvSpPr>
          <p:cNvPr id="12" name="Round Diagonal Corner Rectangle 7">
            <a:extLst>
              <a:ext uri="{FF2B5EF4-FFF2-40B4-BE49-F238E27FC236}">
                <a16:creationId xmlns:a16="http://schemas.microsoft.com/office/drawing/2014/main" id="{9A81F56C-BAA8-83A9-F247-9B9DC09A69DB}"/>
              </a:ext>
            </a:extLst>
          </p:cNvPr>
          <p:cNvSpPr/>
          <p:nvPr/>
        </p:nvSpPr>
        <p:spPr>
          <a:xfrm>
            <a:off x="3019543" y="4138587"/>
            <a:ext cx="3498891" cy="1412875"/>
          </a:xfrm>
          <a:prstGeom prst="round2DiagRect">
            <a:avLst/>
          </a:prstGeom>
          <a:solidFill>
            <a:srgbClr val="7873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800" b="1" dirty="0"/>
              <a:t>Total </a:t>
            </a:r>
            <a:r>
              <a:rPr lang="en-US" dirty="0"/>
              <a:t>duration</a:t>
            </a:r>
          </a:p>
          <a:p>
            <a:pPr algn="ctr"/>
            <a:r>
              <a:rPr lang="en-US" sz="1800" b="1" dirty="0"/>
              <a:t>(</a:t>
            </a:r>
            <a:r>
              <a:rPr lang="en-US" sz="1800" dirty="0"/>
              <a:t>1985-01-01 to 2000-01-28</a:t>
            </a:r>
            <a:r>
              <a:rPr lang="en-US" sz="1800" b="1" dirty="0"/>
              <a:t>)</a:t>
            </a:r>
          </a:p>
        </p:txBody>
      </p:sp>
    </p:spTree>
    <p:extLst>
      <p:ext uri="{BB962C8B-B14F-4D97-AF65-F5344CB8AC3E}">
        <p14:creationId xmlns:p14="http://schemas.microsoft.com/office/powerpoint/2010/main" val="4144105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7E4C-A932-5B6A-3924-887BCD383376}"/>
              </a:ext>
            </a:extLst>
          </p:cNvPr>
          <p:cNvSpPr>
            <a:spLocks noGrp="1"/>
          </p:cNvSpPr>
          <p:nvPr>
            <p:ph type="title"/>
          </p:nvPr>
        </p:nvSpPr>
        <p:spPr>
          <a:xfrm>
            <a:off x="677334" y="609600"/>
            <a:ext cx="8596668" cy="779929"/>
          </a:xfrm>
        </p:spPr>
        <p:txBody>
          <a:bodyPr>
            <a:noAutofit/>
          </a:bodyPr>
          <a:lstStyle/>
          <a:p>
            <a:r>
              <a:rPr lang="en-IN" sz="5400" dirty="0"/>
              <a:t>Pipe line</a:t>
            </a:r>
          </a:p>
        </p:txBody>
      </p:sp>
      <p:sp>
        <p:nvSpPr>
          <p:cNvPr id="5" name="Rectangle: Rounded Corners 4">
            <a:extLst>
              <a:ext uri="{FF2B5EF4-FFF2-40B4-BE49-F238E27FC236}">
                <a16:creationId xmlns:a16="http://schemas.microsoft.com/office/drawing/2014/main" id="{CAB2810D-29AA-8A05-E4AF-819B3D379760}"/>
              </a:ext>
            </a:extLst>
          </p:cNvPr>
          <p:cNvSpPr/>
          <p:nvPr/>
        </p:nvSpPr>
        <p:spPr>
          <a:xfrm>
            <a:off x="0" y="4387979"/>
            <a:ext cx="1772502" cy="1694244"/>
          </a:xfrm>
          <a:prstGeom prst="round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ln w="0"/>
                <a:solidFill>
                  <a:schemeClr val="tx1"/>
                </a:solidFill>
                <a:effectLst>
                  <a:outerShdw blurRad="38100" dist="25400" dir="5400000" algn="ctr" rotWithShape="0">
                    <a:srgbClr val="6E747A">
                      <a:alpha val="43000"/>
                    </a:srgbClr>
                  </a:outerShdw>
                </a:effectLst>
              </a:rPr>
              <a:t>Imported the Raw files from local and loaded into </a:t>
            </a:r>
            <a:r>
              <a:rPr lang="en-IN" dirty="0" err="1">
                <a:ln w="0"/>
                <a:solidFill>
                  <a:schemeClr val="tx1"/>
                </a:solidFill>
                <a:effectLst>
                  <a:outerShdw blurRad="38100" dist="25400" dir="5400000" algn="ctr" rotWithShape="0">
                    <a:srgbClr val="6E747A">
                      <a:alpha val="43000"/>
                    </a:srgbClr>
                  </a:outerShdw>
                </a:effectLst>
              </a:rPr>
              <a:t>MySql</a:t>
            </a:r>
            <a:r>
              <a:rPr lang="en-IN" dirty="0">
                <a:ln w="0"/>
                <a:solidFill>
                  <a:schemeClr val="tx1"/>
                </a:solidFill>
                <a:effectLst>
                  <a:outerShdw blurRad="38100" dist="25400" dir="5400000" algn="ctr" rotWithShape="0">
                    <a:srgbClr val="6E747A">
                      <a:alpha val="43000"/>
                    </a:srgbClr>
                  </a:outerShdw>
                </a:effectLst>
              </a:rPr>
              <a:t> Server</a:t>
            </a:r>
            <a:endParaRPr lang="en-IN" dirty="0">
              <a:solidFill>
                <a:schemeClr val="tx1"/>
              </a:solidFill>
            </a:endParaRPr>
          </a:p>
        </p:txBody>
      </p:sp>
      <p:sp>
        <p:nvSpPr>
          <p:cNvPr id="6" name="Oval 5">
            <a:extLst>
              <a:ext uri="{FF2B5EF4-FFF2-40B4-BE49-F238E27FC236}">
                <a16:creationId xmlns:a16="http://schemas.microsoft.com/office/drawing/2014/main" id="{029DDF77-DD03-54A2-12A6-C69A50DD15C2}"/>
              </a:ext>
            </a:extLst>
          </p:cNvPr>
          <p:cNvSpPr/>
          <p:nvPr/>
        </p:nvSpPr>
        <p:spPr>
          <a:xfrm>
            <a:off x="1772502" y="4437067"/>
            <a:ext cx="2401957" cy="2120717"/>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Using Sqoop extracted the data from </a:t>
            </a:r>
            <a:r>
              <a:rPr lang="en-IN" dirty="0" err="1"/>
              <a:t>MySql</a:t>
            </a:r>
            <a:r>
              <a:rPr lang="en-IN" dirty="0"/>
              <a:t> server and loaded into HDFS</a:t>
            </a:r>
          </a:p>
        </p:txBody>
      </p:sp>
      <p:sp>
        <p:nvSpPr>
          <p:cNvPr id="9" name="Rectangle: Rounded Corners 8">
            <a:extLst>
              <a:ext uri="{FF2B5EF4-FFF2-40B4-BE49-F238E27FC236}">
                <a16:creationId xmlns:a16="http://schemas.microsoft.com/office/drawing/2014/main" id="{F1699FFB-85B1-B37B-9767-7769DB1029A4}"/>
              </a:ext>
            </a:extLst>
          </p:cNvPr>
          <p:cNvSpPr/>
          <p:nvPr/>
        </p:nvSpPr>
        <p:spPr>
          <a:xfrm>
            <a:off x="4241520" y="4096666"/>
            <a:ext cx="1753364" cy="1690214"/>
          </a:xfrm>
          <a:prstGeom prst="round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In HDFS</a:t>
            </a:r>
          </a:p>
          <a:p>
            <a:pPr algn="ctr"/>
            <a:r>
              <a:rPr lang="en-IN" dirty="0"/>
              <a:t>Data is loaded in form of </a:t>
            </a:r>
            <a:r>
              <a:rPr lang="en-IN" b="1" i="0" dirty="0">
                <a:solidFill>
                  <a:srgbClr val="202124"/>
                </a:solidFill>
                <a:effectLst/>
                <a:latin typeface="arial" panose="020B0604020202020204" pitchFamily="34" charset="0"/>
              </a:rPr>
              <a:t>Avro and Parquet file formats</a:t>
            </a:r>
            <a:endParaRPr lang="en-IN" dirty="0"/>
          </a:p>
        </p:txBody>
      </p:sp>
      <p:sp>
        <p:nvSpPr>
          <p:cNvPr id="10" name="Rectangle: Rounded Corners 9">
            <a:extLst>
              <a:ext uri="{FF2B5EF4-FFF2-40B4-BE49-F238E27FC236}">
                <a16:creationId xmlns:a16="http://schemas.microsoft.com/office/drawing/2014/main" id="{697F4FED-9512-FAFB-EFB5-2BFE0092369D}"/>
              </a:ext>
            </a:extLst>
          </p:cNvPr>
          <p:cNvSpPr/>
          <p:nvPr/>
        </p:nvSpPr>
        <p:spPr>
          <a:xfrm>
            <a:off x="6096000" y="3990868"/>
            <a:ext cx="1899314" cy="1244233"/>
          </a:xfrm>
          <a:prstGeom prst="round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Performed </a:t>
            </a:r>
          </a:p>
          <a:p>
            <a:pPr algn="ctr"/>
            <a:r>
              <a:rPr lang="en-IN" dirty="0"/>
              <a:t>Data analysis in Hive and Impala</a:t>
            </a:r>
          </a:p>
        </p:txBody>
      </p:sp>
      <p:sp>
        <p:nvSpPr>
          <p:cNvPr id="11" name="Arrow: Right 10">
            <a:extLst>
              <a:ext uri="{FF2B5EF4-FFF2-40B4-BE49-F238E27FC236}">
                <a16:creationId xmlns:a16="http://schemas.microsoft.com/office/drawing/2014/main" id="{D0688608-5EEC-9528-FD8C-DAE9E9B4A87B}"/>
              </a:ext>
            </a:extLst>
          </p:cNvPr>
          <p:cNvSpPr/>
          <p:nvPr/>
        </p:nvSpPr>
        <p:spPr>
          <a:xfrm>
            <a:off x="2082019" y="3121492"/>
            <a:ext cx="251010" cy="3075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00C5AC71-BCBD-E14B-22D0-293AC556B89B}"/>
              </a:ext>
            </a:extLst>
          </p:cNvPr>
          <p:cNvSpPr/>
          <p:nvPr/>
        </p:nvSpPr>
        <p:spPr>
          <a:xfrm>
            <a:off x="5627497" y="3137145"/>
            <a:ext cx="297518" cy="2701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EB4F2532-F692-CE44-B6A8-38E7DCE874E0}"/>
              </a:ext>
            </a:extLst>
          </p:cNvPr>
          <p:cNvSpPr/>
          <p:nvPr/>
        </p:nvSpPr>
        <p:spPr>
          <a:xfrm>
            <a:off x="7762742" y="3139159"/>
            <a:ext cx="318249" cy="2455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CF452D8A-8E73-793C-FEF6-6371C51B71FB}"/>
              </a:ext>
            </a:extLst>
          </p:cNvPr>
          <p:cNvSpPr/>
          <p:nvPr/>
        </p:nvSpPr>
        <p:spPr>
          <a:xfrm>
            <a:off x="4023091" y="2880930"/>
            <a:ext cx="1458002" cy="762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HDFS</a:t>
            </a:r>
          </a:p>
        </p:txBody>
      </p:sp>
      <p:sp>
        <p:nvSpPr>
          <p:cNvPr id="16" name="Rectangle: Rounded Corners 15">
            <a:extLst>
              <a:ext uri="{FF2B5EF4-FFF2-40B4-BE49-F238E27FC236}">
                <a16:creationId xmlns:a16="http://schemas.microsoft.com/office/drawing/2014/main" id="{F80D54BA-4A3F-2D62-2BCF-C5F939D222D1}"/>
              </a:ext>
            </a:extLst>
          </p:cNvPr>
          <p:cNvSpPr/>
          <p:nvPr/>
        </p:nvSpPr>
        <p:spPr>
          <a:xfrm>
            <a:off x="283551" y="2827172"/>
            <a:ext cx="1587593" cy="869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MySql</a:t>
            </a:r>
            <a:r>
              <a:rPr lang="en-IN" dirty="0"/>
              <a:t>   Server</a:t>
            </a:r>
          </a:p>
        </p:txBody>
      </p:sp>
      <p:sp>
        <p:nvSpPr>
          <p:cNvPr id="17" name="Rectangle: Rounded Corners 16">
            <a:extLst>
              <a:ext uri="{FF2B5EF4-FFF2-40B4-BE49-F238E27FC236}">
                <a16:creationId xmlns:a16="http://schemas.microsoft.com/office/drawing/2014/main" id="{23F57D3C-28F6-208A-9990-F55F429767B3}"/>
              </a:ext>
            </a:extLst>
          </p:cNvPr>
          <p:cNvSpPr/>
          <p:nvPr/>
        </p:nvSpPr>
        <p:spPr>
          <a:xfrm>
            <a:off x="6028745" y="2843364"/>
            <a:ext cx="1587593" cy="717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Hive &amp; Impala</a:t>
            </a:r>
          </a:p>
        </p:txBody>
      </p:sp>
      <p:sp>
        <p:nvSpPr>
          <p:cNvPr id="18" name="Rectangle: Rounded Corners 17">
            <a:extLst>
              <a:ext uri="{FF2B5EF4-FFF2-40B4-BE49-F238E27FC236}">
                <a16:creationId xmlns:a16="http://schemas.microsoft.com/office/drawing/2014/main" id="{28E2600C-F345-A8A5-722E-4E5321DE7A72}"/>
              </a:ext>
            </a:extLst>
          </p:cNvPr>
          <p:cNvSpPr/>
          <p:nvPr/>
        </p:nvSpPr>
        <p:spPr>
          <a:xfrm>
            <a:off x="8420121" y="2805817"/>
            <a:ext cx="1564355" cy="779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Spark</a:t>
            </a:r>
          </a:p>
        </p:txBody>
      </p:sp>
      <p:sp>
        <p:nvSpPr>
          <p:cNvPr id="19" name="Oval 18">
            <a:extLst>
              <a:ext uri="{FF2B5EF4-FFF2-40B4-BE49-F238E27FC236}">
                <a16:creationId xmlns:a16="http://schemas.microsoft.com/office/drawing/2014/main" id="{2D4E8C4A-E9FD-A676-6DE9-A5AF3E75B197}"/>
              </a:ext>
            </a:extLst>
          </p:cNvPr>
          <p:cNvSpPr/>
          <p:nvPr/>
        </p:nvSpPr>
        <p:spPr>
          <a:xfrm>
            <a:off x="2660880" y="2437962"/>
            <a:ext cx="625199" cy="1540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SQOOP</a:t>
            </a:r>
          </a:p>
        </p:txBody>
      </p:sp>
      <p:sp>
        <p:nvSpPr>
          <p:cNvPr id="20" name="Arrow: Right 19">
            <a:extLst>
              <a:ext uri="{FF2B5EF4-FFF2-40B4-BE49-F238E27FC236}">
                <a16:creationId xmlns:a16="http://schemas.microsoft.com/office/drawing/2014/main" id="{FE5B2A3F-C7E0-1648-2E78-61372C8BEBD3}"/>
              </a:ext>
            </a:extLst>
          </p:cNvPr>
          <p:cNvSpPr/>
          <p:nvPr/>
        </p:nvSpPr>
        <p:spPr>
          <a:xfrm>
            <a:off x="3498660" y="3143186"/>
            <a:ext cx="298260" cy="2641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046180DD-51E2-432A-A05F-68A86851DEFB}"/>
              </a:ext>
            </a:extLst>
          </p:cNvPr>
          <p:cNvSpPr/>
          <p:nvPr/>
        </p:nvSpPr>
        <p:spPr>
          <a:xfrm>
            <a:off x="8319247" y="4017537"/>
            <a:ext cx="1665229" cy="1603333"/>
          </a:xfrm>
          <a:prstGeom prst="roundRect">
            <a:avLst/>
          </a:prstGeom>
          <a:solidFill>
            <a:schemeClr val="bg1"/>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Performed analysis using </a:t>
            </a:r>
            <a:r>
              <a:rPr lang="en-IN" dirty="0" err="1">
                <a:solidFill>
                  <a:schemeClr val="tx1"/>
                </a:solidFill>
              </a:rPr>
              <a:t>SparkSql</a:t>
            </a:r>
            <a:r>
              <a:rPr lang="en-IN" dirty="0">
                <a:solidFill>
                  <a:schemeClr val="tx1"/>
                </a:solidFill>
              </a:rPr>
              <a:t> and </a:t>
            </a:r>
            <a:r>
              <a:rPr lang="en-IN" dirty="0" err="1">
                <a:solidFill>
                  <a:schemeClr val="tx1"/>
                </a:solidFill>
              </a:rPr>
              <a:t>SparkML</a:t>
            </a:r>
            <a:endParaRPr lang="en-IN" dirty="0">
              <a:solidFill>
                <a:schemeClr val="tx1"/>
              </a:solidFill>
            </a:endParaRPr>
          </a:p>
        </p:txBody>
      </p:sp>
    </p:spTree>
    <p:extLst>
      <p:ext uri="{BB962C8B-B14F-4D97-AF65-F5344CB8AC3E}">
        <p14:creationId xmlns:p14="http://schemas.microsoft.com/office/powerpoint/2010/main" val="1095786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D63B-52B5-30DE-E6DF-09F4176D6495}"/>
              </a:ext>
            </a:extLst>
          </p:cNvPr>
          <p:cNvSpPr>
            <a:spLocks noGrp="1"/>
          </p:cNvSpPr>
          <p:nvPr>
            <p:ph type="title"/>
          </p:nvPr>
        </p:nvSpPr>
        <p:spPr>
          <a:xfrm>
            <a:off x="618807" y="152400"/>
            <a:ext cx="8596668" cy="672353"/>
          </a:xfrm>
        </p:spPr>
        <p:txBody>
          <a:bodyPr>
            <a:normAutofit fontScale="90000"/>
          </a:bodyPr>
          <a:lstStyle/>
          <a:p>
            <a:r>
              <a:rPr lang="en-IN" dirty="0" err="1"/>
              <a:t>MySql</a:t>
            </a:r>
            <a:r>
              <a:rPr lang="en-IN" dirty="0"/>
              <a:t> Server</a:t>
            </a:r>
            <a:br>
              <a:rPr lang="en-IN" dirty="0"/>
            </a:br>
            <a:endParaRPr lang="en-IN" dirty="0"/>
          </a:p>
        </p:txBody>
      </p:sp>
      <p:sp>
        <p:nvSpPr>
          <p:cNvPr id="3" name="Content Placeholder 2">
            <a:extLst>
              <a:ext uri="{FF2B5EF4-FFF2-40B4-BE49-F238E27FC236}">
                <a16:creationId xmlns:a16="http://schemas.microsoft.com/office/drawing/2014/main" id="{4D3253EB-24E6-8673-DDC1-B621150EE296}"/>
              </a:ext>
            </a:extLst>
          </p:cNvPr>
          <p:cNvSpPr>
            <a:spLocks noGrp="1"/>
          </p:cNvSpPr>
          <p:nvPr>
            <p:ph idx="1"/>
          </p:nvPr>
        </p:nvSpPr>
        <p:spPr>
          <a:xfrm>
            <a:off x="268941" y="824753"/>
            <a:ext cx="9251577" cy="5809129"/>
          </a:xfrm>
        </p:spPr>
        <p:txBody>
          <a:bodyPr>
            <a:normAutofit/>
          </a:bodyPr>
          <a:lstStyle/>
          <a:p>
            <a:r>
              <a:rPr lang="en-US" dirty="0"/>
              <a:t>Created </a:t>
            </a:r>
            <a:r>
              <a:rPr lang="en-US" sz="1800" dirty="0"/>
              <a:t>departments, </a:t>
            </a:r>
            <a:r>
              <a:rPr lang="en-US" sz="1800" dirty="0" err="1"/>
              <a:t>dept_emp</a:t>
            </a:r>
            <a:r>
              <a:rPr lang="en-US" sz="1800" dirty="0"/>
              <a:t>, </a:t>
            </a:r>
            <a:r>
              <a:rPr lang="en-US" sz="1800" dirty="0" err="1"/>
              <a:t>dept_manager</a:t>
            </a:r>
            <a:r>
              <a:rPr lang="en-US" sz="1800" dirty="0"/>
              <a:t>, employees, salaries and tables in </a:t>
            </a:r>
            <a:r>
              <a:rPr lang="en-US" sz="1800" dirty="0" err="1"/>
              <a:t>MySql</a:t>
            </a:r>
            <a:r>
              <a:rPr lang="en-US" sz="1800" dirty="0"/>
              <a:t> Server and loaded the data. Initially created Sami-pipeline file as shown below </a:t>
            </a:r>
            <a:endParaRPr lang="en-US" sz="4000" dirty="0"/>
          </a:p>
          <a:p>
            <a:pPr marL="0" indent="0">
              <a:buNone/>
            </a:pPr>
            <a:endParaRPr lang="en-US" dirty="0"/>
          </a:p>
          <a:p>
            <a:pPr marL="0" indent="0">
              <a:buNone/>
            </a:pPr>
            <a:r>
              <a:rPr lang="en-US" dirty="0" err="1"/>
              <a:t>File.Sql</a:t>
            </a:r>
            <a:endParaRPr lang="en-US" dirty="0"/>
          </a:p>
          <a:p>
            <a:endParaRPr lang="en-IN" dirty="0"/>
          </a:p>
        </p:txBody>
      </p:sp>
      <p:sp>
        <p:nvSpPr>
          <p:cNvPr id="6" name="Rectangle: Rounded Corners 5">
            <a:extLst>
              <a:ext uri="{FF2B5EF4-FFF2-40B4-BE49-F238E27FC236}">
                <a16:creationId xmlns:a16="http://schemas.microsoft.com/office/drawing/2014/main" id="{907D37D6-F7C0-6CFD-2155-6A468B5C36AC}"/>
              </a:ext>
            </a:extLst>
          </p:cNvPr>
          <p:cNvSpPr/>
          <p:nvPr/>
        </p:nvSpPr>
        <p:spPr>
          <a:xfrm>
            <a:off x="806944" y="2922494"/>
            <a:ext cx="8175569" cy="3505200"/>
          </a:xfrm>
          <a:prstGeom prst="round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endParaRPr lang="en-US" sz="1600" dirty="0"/>
          </a:p>
          <a:p>
            <a:r>
              <a:rPr lang="en-US" sz="1600" dirty="0"/>
              <a:t> </a:t>
            </a:r>
          </a:p>
          <a:p>
            <a:endParaRPr lang="en-US" sz="1600" dirty="0"/>
          </a:p>
          <a:p>
            <a:r>
              <a:rPr lang="en-US" sz="900" dirty="0">
                <a:ln w="0"/>
                <a:solidFill>
                  <a:schemeClr val="tx1"/>
                </a:solidFill>
                <a:effectLst>
                  <a:outerShdw blurRad="38100" dist="19050" dir="2700000" algn="tl" rotWithShape="0">
                    <a:schemeClr val="dk1">
                      <a:alpha val="40000"/>
                    </a:schemeClr>
                  </a:outerShdw>
                </a:effectLst>
              </a:rPr>
              <a:t>CREATE TABLE departments (</a:t>
            </a:r>
            <a:r>
              <a:rPr lang="en-US" sz="900" dirty="0" err="1">
                <a:ln w="0"/>
                <a:solidFill>
                  <a:schemeClr val="tx1"/>
                </a:solidFill>
                <a:effectLst>
                  <a:outerShdw blurRad="38100" dist="19050" dir="2700000" algn="tl" rotWithShape="0">
                    <a:schemeClr val="dk1">
                      <a:alpha val="40000"/>
                    </a:schemeClr>
                  </a:outerShdw>
                </a:effectLst>
              </a:rPr>
              <a:t>dept_no</a:t>
            </a:r>
            <a:r>
              <a:rPr lang="en-US" sz="900" dirty="0">
                <a:ln w="0"/>
                <a:solidFill>
                  <a:schemeClr val="tx1"/>
                </a:solidFill>
                <a:effectLst>
                  <a:outerShdw blurRad="38100" dist="19050" dir="2700000" algn="tl" rotWithShape="0">
                    <a:schemeClr val="dk1">
                      <a:alpha val="40000"/>
                    </a:schemeClr>
                  </a:outerShdw>
                </a:effectLst>
              </a:rPr>
              <a:t> VARCHAR(20),</a:t>
            </a:r>
            <a:r>
              <a:rPr lang="en-US" sz="900" dirty="0" err="1">
                <a:ln w="0"/>
                <a:solidFill>
                  <a:schemeClr val="tx1"/>
                </a:solidFill>
                <a:effectLst>
                  <a:outerShdw blurRad="38100" dist="19050" dir="2700000" algn="tl" rotWithShape="0">
                    <a:schemeClr val="dk1">
                      <a:alpha val="40000"/>
                    </a:schemeClr>
                  </a:outerShdw>
                </a:effectLst>
              </a:rPr>
              <a:t>dept_name</a:t>
            </a:r>
            <a:r>
              <a:rPr lang="en-US" sz="900" dirty="0">
                <a:ln w="0"/>
                <a:solidFill>
                  <a:schemeClr val="tx1"/>
                </a:solidFill>
                <a:effectLst>
                  <a:outerShdw blurRad="38100" dist="19050" dir="2700000" algn="tl" rotWithShape="0">
                    <a:schemeClr val="dk1">
                      <a:alpha val="40000"/>
                    </a:schemeClr>
                  </a:outerShdw>
                </a:effectLst>
              </a:rPr>
              <a:t> VARCHAR(20));</a:t>
            </a:r>
          </a:p>
          <a:p>
            <a:r>
              <a:rPr lang="en-US" sz="900" dirty="0">
                <a:ln w="0"/>
                <a:solidFill>
                  <a:schemeClr val="tx1"/>
                </a:solidFill>
                <a:effectLst>
                  <a:outerShdw blurRad="38100" dist="19050" dir="2700000" algn="tl" rotWithShape="0">
                    <a:schemeClr val="dk1">
                      <a:alpha val="40000"/>
                    </a:schemeClr>
                  </a:outerShdw>
                </a:effectLst>
              </a:rPr>
              <a:t>CREATE TABLE </a:t>
            </a:r>
            <a:r>
              <a:rPr lang="en-US" sz="900" dirty="0" err="1">
                <a:ln w="0"/>
                <a:solidFill>
                  <a:schemeClr val="tx1"/>
                </a:solidFill>
                <a:effectLst>
                  <a:outerShdw blurRad="38100" dist="19050" dir="2700000" algn="tl" rotWithShape="0">
                    <a:schemeClr val="dk1">
                      <a:alpha val="40000"/>
                    </a:schemeClr>
                  </a:outerShdw>
                </a:effectLst>
              </a:rPr>
              <a:t>dept_emp</a:t>
            </a:r>
            <a:r>
              <a:rPr lang="en-US" sz="900" dirty="0">
                <a:ln w="0"/>
                <a:solidFill>
                  <a:schemeClr val="tx1"/>
                </a:solidFill>
                <a:effectLst>
                  <a:outerShdw blurRad="38100" dist="19050" dir="2700000" algn="tl" rotWithShape="0">
                    <a:schemeClr val="dk1">
                      <a:alpha val="40000"/>
                    </a:schemeClr>
                  </a:outerShdw>
                </a:effectLst>
              </a:rPr>
              <a:t> (</a:t>
            </a:r>
            <a:r>
              <a:rPr lang="en-US" sz="900" dirty="0" err="1">
                <a:ln w="0"/>
                <a:solidFill>
                  <a:schemeClr val="tx1"/>
                </a:solidFill>
                <a:effectLst>
                  <a:outerShdw blurRad="38100" dist="19050" dir="2700000" algn="tl" rotWithShape="0">
                    <a:schemeClr val="dk1">
                      <a:alpha val="40000"/>
                    </a:schemeClr>
                  </a:outerShdw>
                </a:effectLst>
              </a:rPr>
              <a:t>emp_no</a:t>
            </a:r>
            <a:r>
              <a:rPr lang="en-US" sz="900" dirty="0">
                <a:ln w="0"/>
                <a:solidFill>
                  <a:schemeClr val="tx1"/>
                </a:solidFill>
                <a:effectLst>
                  <a:outerShdw blurRad="38100" dist="19050" dir="2700000" algn="tl" rotWithShape="0">
                    <a:schemeClr val="dk1">
                      <a:alpha val="40000"/>
                    </a:schemeClr>
                  </a:outerShdw>
                </a:effectLst>
              </a:rPr>
              <a:t> VARCHAR(20),</a:t>
            </a:r>
            <a:r>
              <a:rPr lang="en-US" sz="900" dirty="0" err="1">
                <a:ln w="0"/>
                <a:solidFill>
                  <a:schemeClr val="tx1"/>
                </a:solidFill>
                <a:effectLst>
                  <a:outerShdw blurRad="38100" dist="19050" dir="2700000" algn="tl" rotWithShape="0">
                    <a:schemeClr val="dk1">
                      <a:alpha val="40000"/>
                    </a:schemeClr>
                  </a:outerShdw>
                </a:effectLst>
              </a:rPr>
              <a:t>dept_no</a:t>
            </a:r>
            <a:r>
              <a:rPr lang="en-US" sz="900" dirty="0">
                <a:ln w="0"/>
                <a:solidFill>
                  <a:schemeClr val="tx1"/>
                </a:solidFill>
                <a:effectLst>
                  <a:outerShdw blurRad="38100" dist="19050" dir="2700000" algn="tl" rotWithShape="0">
                    <a:schemeClr val="dk1">
                      <a:alpha val="40000"/>
                    </a:schemeClr>
                  </a:outerShdw>
                </a:effectLst>
              </a:rPr>
              <a:t> VARCHAR(20));</a:t>
            </a:r>
          </a:p>
          <a:p>
            <a:r>
              <a:rPr lang="en-US" sz="900" dirty="0">
                <a:ln w="0"/>
                <a:solidFill>
                  <a:schemeClr val="tx1"/>
                </a:solidFill>
                <a:effectLst>
                  <a:outerShdw blurRad="38100" dist="19050" dir="2700000" algn="tl" rotWithShape="0">
                    <a:schemeClr val="dk1">
                      <a:alpha val="40000"/>
                    </a:schemeClr>
                  </a:outerShdw>
                </a:effectLst>
              </a:rPr>
              <a:t>CREATE TABLE </a:t>
            </a:r>
            <a:r>
              <a:rPr lang="en-US" sz="900" dirty="0" err="1">
                <a:ln w="0"/>
                <a:solidFill>
                  <a:schemeClr val="tx1"/>
                </a:solidFill>
                <a:effectLst>
                  <a:outerShdw blurRad="38100" dist="19050" dir="2700000" algn="tl" rotWithShape="0">
                    <a:schemeClr val="dk1">
                      <a:alpha val="40000"/>
                    </a:schemeClr>
                  </a:outerShdw>
                </a:effectLst>
              </a:rPr>
              <a:t>dept_manager</a:t>
            </a:r>
            <a:r>
              <a:rPr lang="en-US" sz="900" dirty="0">
                <a:ln w="0"/>
                <a:solidFill>
                  <a:schemeClr val="tx1"/>
                </a:solidFill>
                <a:effectLst>
                  <a:outerShdw blurRad="38100" dist="19050" dir="2700000" algn="tl" rotWithShape="0">
                    <a:schemeClr val="dk1">
                      <a:alpha val="40000"/>
                    </a:schemeClr>
                  </a:outerShdw>
                </a:effectLst>
              </a:rPr>
              <a:t> (</a:t>
            </a:r>
            <a:r>
              <a:rPr lang="en-US" sz="900" dirty="0" err="1">
                <a:ln w="0"/>
                <a:solidFill>
                  <a:schemeClr val="tx1"/>
                </a:solidFill>
                <a:effectLst>
                  <a:outerShdw blurRad="38100" dist="19050" dir="2700000" algn="tl" rotWithShape="0">
                    <a:schemeClr val="dk1">
                      <a:alpha val="40000"/>
                    </a:schemeClr>
                  </a:outerShdw>
                </a:effectLst>
              </a:rPr>
              <a:t>dept_no</a:t>
            </a:r>
            <a:r>
              <a:rPr lang="en-US" sz="900" dirty="0">
                <a:ln w="0"/>
                <a:solidFill>
                  <a:schemeClr val="tx1"/>
                </a:solidFill>
                <a:effectLst>
                  <a:outerShdw blurRad="38100" dist="19050" dir="2700000" algn="tl" rotWithShape="0">
                    <a:schemeClr val="dk1">
                      <a:alpha val="40000"/>
                    </a:schemeClr>
                  </a:outerShdw>
                </a:effectLst>
              </a:rPr>
              <a:t> VARCHAR(20), </a:t>
            </a:r>
            <a:r>
              <a:rPr lang="en-US" sz="900" dirty="0" err="1">
                <a:ln w="0"/>
                <a:solidFill>
                  <a:schemeClr val="tx1"/>
                </a:solidFill>
                <a:effectLst>
                  <a:outerShdw blurRad="38100" dist="19050" dir="2700000" algn="tl" rotWithShape="0">
                    <a:schemeClr val="dk1">
                      <a:alpha val="40000"/>
                    </a:schemeClr>
                  </a:outerShdw>
                </a:effectLst>
              </a:rPr>
              <a:t>emp_no</a:t>
            </a:r>
            <a:r>
              <a:rPr lang="en-US" sz="900" dirty="0">
                <a:ln w="0"/>
                <a:solidFill>
                  <a:schemeClr val="tx1"/>
                </a:solidFill>
                <a:effectLst>
                  <a:outerShdw blurRad="38100" dist="19050" dir="2700000" algn="tl" rotWithShape="0">
                    <a:schemeClr val="dk1">
                      <a:alpha val="40000"/>
                    </a:schemeClr>
                  </a:outerShdw>
                </a:effectLst>
              </a:rPr>
              <a:t> VARCHAR(20));</a:t>
            </a:r>
          </a:p>
          <a:p>
            <a:r>
              <a:rPr lang="en-US" sz="900" dirty="0">
                <a:ln w="0"/>
                <a:solidFill>
                  <a:schemeClr val="tx1"/>
                </a:solidFill>
                <a:effectLst>
                  <a:outerShdw blurRad="38100" dist="19050" dir="2700000" algn="tl" rotWithShape="0">
                    <a:schemeClr val="dk1">
                      <a:alpha val="40000"/>
                    </a:schemeClr>
                  </a:outerShdw>
                </a:effectLst>
              </a:rPr>
              <a:t>CREATE TABLE employees (</a:t>
            </a:r>
            <a:r>
              <a:rPr lang="en-US" sz="900" dirty="0" err="1">
                <a:ln w="0"/>
                <a:solidFill>
                  <a:schemeClr val="tx1"/>
                </a:solidFill>
                <a:effectLst>
                  <a:outerShdw blurRad="38100" dist="19050" dir="2700000" algn="tl" rotWithShape="0">
                    <a:schemeClr val="dk1">
                      <a:alpha val="40000"/>
                    </a:schemeClr>
                  </a:outerShdw>
                </a:effectLst>
              </a:rPr>
              <a:t>emp_no</a:t>
            </a:r>
            <a:r>
              <a:rPr lang="en-US" sz="900" dirty="0">
                <a:ln w="0"/>
                <a:solidFill>
                  <a:schemeClr val="tx1"/>
                </a:solidFill>
                <a:effectLst>
                  <a:outerShdw blurRad="38100" dist="19050" dir="2700000" algn="tl" rotWithShape="0">
                    <a:schemeClr val="dk1">
                      <a:alpha val="40000"/>
                    </a:schemeClr>
                  </a:outerShdw>
                </a:effectLst>
              </a:rPr>
              <a:t> VARCHAR(20),</a:t>
            </a:r>
            <a:r>
              <a:rPr lang="en-US" sz="900" dirty="0" err="1">
                <a:ln w="0"/>
                <a:solidFill>
                  <a:schemeClr val="tx1"/>
                </a:solidFill>
                <a:effectLst>
                  <a:outerShdw blurRad="38100" dist="19050" dir="2700000" algn="tl" rotWithShape="0">
                    <a:schemeClr val="dk1">
                      <a:alpha val="40000"/>
                    </a:schemeClr>
                  </a:outerShdw>
                </a:effectLst>
              </a:rPr>
              <a:t>emp_title_id</a:t>
            </a:r>
            <a:r>
              <a:rPr lang="en-US" sz="900" dirty="0">
                <a:ln w="0"/>
                <a:solidFill>
                  <a:schemeClr val="tx1"/>
                </a:solidFill>
                <a:effectLst>
                  <a:outerShdw blurRad="38100" dist="19050" dir="2700000" algn="tl" rotWithShape="0">
                    <a:schemeClr val="dk1">
                      <a:alpha val="40000"/>
                    </a:schemeClr>
                  </a:outerShdw>
                </a:effectLst>
              </a:rPr>
              <a:t> VARCHAR(20),</a:t>
            </a:r>
            <a:r>
              <a:rPr lang="en-US" sz="900" dirty="0" err="1">
                <a:ln w="0"/>
                <a:solidFill>
                  <a:schemeClr val="tx1"/>
                </a:solidFill>
                <a:effectLst>
                  <a:outerShdw blurRad="38100" dist="19050" dir="2700000" algn="tl" rotWithShape="0">
                    <a:schemeClr val="dk1">
                      <a:alpha val="40000"/>
                    </a:schemeClr>
                  </a:outerShdw>
                </a:effectLst>
              </a:rPr>
              <a:t>birth_date</a:t>
            </a:r>
            <a:r>
              <a:rPr lang="en-US" sz="900" dirty="0">
                <a:ln w="0"/>
                <a:solidFill>
                  <a:schemeClr val="tx1"/>
                </a:solidFill>
                <a:effectLst>
                  <a:outerShdw blurRad="38100" dist="19050" dir="2700000" algn="tl" rotWithShape="0">
                    <a:schemeClr val="dk1">
                      <a:alpha val="40000"/>
                    </a:schemeClr>
                  </a:outerShdw>
                </a:effectLst>
              </a:rPr>
              <a:t> VARCHAR(20),</a:t>
            </a:r>
            <a:r>
              <a:rPr lang="en-US" sz="900" dirty="0" err="1">
                <a:ln w="0"/>
                <a:solidFill>
                  <a:schemeClr val="tx1"/>
                </a:solidFill>
                <a:effectLst>
                  <a:outerShdw blurRad="38100" dist="19050" dir="2700000" algn="tl" rotWithShape="0">
                    <a:schemeClr val="dk1">
                      <a:alpha val="40000"/>
                    </a:schemeClr>
                  </a:outerShdw>
                </a:effectLst>
              </a:rPr>
              <a:t>first_name</a:t>
            </a:r>
            <a:r>
              <a:rPr lang="en-US" sz="900" dirty="0">
                <a:ln w="0"/>
                <a:solidFill>
                  <a:schemeClr val="tx1"/>
                </a:solidFill>
                <a:effectLst>
                  <a:outerShdw blurRad="38100" dist="19050" dir="2700000" algn="tl" rotWithShape="0">
                    <a:schemeClr val="dk1">
                      <a:alpha val="40000"/>
                    </a:schemeClr>
                  </a:outerShdw>
                </a:effectLst>
              </a:rPr>
              <a:t> VARCHAR(20),</a:t>
            </a:r>
            <a:r>
              <a:rPr lang="en-US" sz="900" dirty="0" err="1">
                <a:ln w="0"/>
                <a:solidFill>
                  <a:schemeClr val="tx1"/>
                </a:solidFill>
                <a:effectLst>
                  <a:outerShdw blurRad="38100" dist="19050" dir="2700000" algn="tl" rotWithShape="0">
                    <a:schemeClr val="dk1">
                      <a:alpha val="40000"/>
                    </a:schemeClr>
                  </a:outerShdw>
                </a:effectLst>
              </a:rPr>
              <a:t>last_name</a:t>
            </a:r>
            <a:r>
              <a:rPr lang="en-US" sz="900" dirty="0">
                <a:ln w="0"/>
                <a:solidFill>
                  <a:schemeClr val="tx1"/>
                </a:solidFill>
                <a:effectLst>
                  <a:outerShdw blurRad="38100" dist="19050" dir="2700000" algn="tl" rotWithShape="0">
                    <a:schemeClr val="dk1">
                      <a:alpha val="40000"/>
                    </a:schemeClr>
                  </a:outerShdw>
                </a:effectLst>
              </a:rPr>
              <a:t> VARCHAR(20),sex VARCHAR(20),</a:t>
            </a:r>
            <a:r>
              <a:rPr lang="en-US" sz="900" dirty="0" err="1">
                <a:ln w="0"/>
                <a:solidFill>
                  <a:schemeClr val="tx1"/>
                </a:solidFill>
                <a:effectLst>
                  <a:outerShdw blurRad="38100" dist="19050" dir="2700000" algn="tl" rotWithShape="0">
                    <a:schemeClr val="dk1">
                      <a:alpha val="40000"/>
                    </a:schemeClr>
                  </a:outerShdw>
                </a:effectLst>
              </a:rPr>
              <a:t>hire_date</a:t>
            </a:r>
            <a:r>
              <a:rPr lang="en-US" sz="900" dirty="0">
                <a:ln w="0"/>
                <a:solidFill>
                  <a:schemeClr val="tx1"/>
                </a:solidFill>
                <a:effectLst>
                  <a:outerShdw blurRad="38100" dist="19050" dir="2700000" algn="tl" rotWithShape="0">
                    <a:schemeClr val="dk1">
                      <a:alpha val="40000"/>
                    </a:schemeClr>
                  </a:outerShdw>
                </a:effectLst>
              </a:rPr>
              <a:t> VARCHAR(20),</a:t>
            </a:r>
            <a:r>
              <a:rPr lang="en-US" sz="900" dirty="0" err="1">
                <a:ln w="0"/>
                <a:solidFill>
                  <a:schemeClr val="tx1"/>
                </a:solidFill>
                <a:effectLst>
                  <a:outerShdw blurRad="38100" dist="19050" dir="2700000" algn="tl" rotWithShape="0">
                    <a:schemeClr val="dk1">
                      <a:alpha val="40000"/>
                    </a:schemeClr>
                  </a:outerShdw>
                </a:effectLst>
              </a:rPr>
              <a:t>no_of_projects</a:t>
            </a:r>
            <a:r>
              <a:rPr lang="en-US" sz="900" dirty="0">
                <a:ln w="0"/>
                <a:solidFill>
                  <a:schemeClr val="tx1"/>
                </a:solidFill>
                <a:effectLst>
                  <a:outerShdw blurRad="38100" dist="19050" dir="2700000" algn="tl" rotWithShape="0">
                    <a:schemeClr val="dk1">
                      <a:alpha val="40000"/>
                    </a:schemeClr>
                  </a:outerShdw>
                </a:effectLst>
              </a:rPr>
              <a:t> VARCHAR(20),</a:t>
            </a:r>
            <a:r>
              <a:rPr lang="en-US" sz="900" dirty="0" err="1">
                <a:ln w="0"/>
                <a:solidFill>
                  <a:schemeClr val="tx1"/>
                </a:solidFill>
                <a:effectLst>
                  <a:outerShdw blurRad="38100" dist="19050" dir="2700000" algn="tl" rotWithShape="0">
                    <a:schemeClr val="dk1">
                      <a:alpha val="40000"/>
                    </a:schemeClr>
                  </a:outerShdw>
                </a:effectLst>
              </a:rPr>
              <a:t>Last_performance_rating</a:t>
            </a:r>
            <a:r>
              <a:rPr lang="en-US" sz="900" dirty="0">
                <a:ln w="0"/>
                <a:solidFill>
                  <a:schemeClr val="tx1"/>
                </a:solidFill>
                <a:effectLst>
                  <a:outerShdw blurRad="38100" dist="19050" dir="2700000" algn="tl" rotWithShape="0">
                    <a:schemeClr val="dk1">
                      <a:alpha val="40000"/>
                    </a:schemeClr>
                  </a:outerShdw>
                </a:effectLst>
              </a:rPr>
              <a:t> VARCHAR(20),left_ VARCHAR(20),</a:t>
            </a:r>
            <a:r>
              <a:rPr lang="en-US" sz="900" dirty="0" err="1">
                <a:ln w="0"/>
                <a:solidFill>
                  <a:schemeClr val="tx1"/>
                </a:solidFill>
                <a:effectLst>
                  <a:outerShdw blurRad="38100" dist="19050" dir="2700000" algn="tl" rotWithShape="0">
                    <a:schemeClr val="dk1">
                      <a:alpha val="40000"/>
                    </a:schemeClr>
                  </a:outerShdw>
                </a:effectLst>
              </a:rPr>
              <a:t>last_date</a:t>
            </a:r>
            <a:r>
              <a:rPr lang="en-US" sz="900" dirty="0">
                <a:ln w="0"/>
                <a:solidFill>
                  <a:schemeClr val="tx1"/>
                </a:solidFill>
                <a:effectLst>
                  <a:outerShdw blurRad="38100" dist="19050" dir="2700000" algn="tl" rotWithShape="0">
                    <a:schemeClr val="dk1">
                      <a:alpha val="40000"/>
                    </a:schemeClr>
                  </a:outerShdw>
                </a:effectLst>
              </a:rPr>
              <a:t> VARCHAR(20));</a:t>
            </a:r>
          </a:p>
          <a:p>
            <a:r>
              <a:rPr lang="en-US" sz="900" dirty="0">
                <a:ln w="0"/>
                <a:solidFill>
                  <a:schemeClr val="tx1"/>
                </a:solidFill>
                <a:effectLst>
                  <a:outerShdw blurRad="38100" dist="19050" dir="2700000" algn="tl" rotWithShape="0">
                    <a:schemeClr val="dk1">
                      <a:alpha val="40000"/>
                    </a:schemeClr>
                  </a:outerShdw>
                </a:effectLst>
              </a:rPr>
              <a:t>CREATE TABLE salaries (</a:t>
            </a:r>
            <a:r>
              <a:rPr lang="en-US" sz="900" dirty="0" err="1">
                <a:ln w="0"/>
                <a:solidFill>
                  <a:schemeClr val="tx1"/>
                </a:solidFill>
                <a:effectLst>
                  <a:outerShdw blurRad="38100" dist="19050" dir="2700000" algn="tl" rotWithShape="0">
                    <a:schemeClr val="dk1">
                      <a:alpha val="40000"/>
                    </a:schemeClr>
                  </a:outerShdw>
                </a:effectLst>
              </a:rPr>
              <a:t>emp_no</a:t>
            </a:r>
            <a:r>
              <a:rPr lang="en-US" sz="900" dirty="0">
                <a:ln w="0"/>
                <a:solidFill>
                  <a:schemeClr val="tx1"/>
                </a:solidFill>
                <a:effectLst>
                  <a:outerShdw blurRad="38100" dist="19050" dir="2700000" algn="tl" rotWithShape="0">
                    <a:schemeClr val="dk1">
                      <a:alpha val="40000"/>
                    </a:schemeClr>
                  </a:outerShdw>
                </a:effectLst>
              </a:rPr>
              <a:t> VARCHAR(20),salary VARCHAR(20));</a:t>
            </a:r>
          </a:p>
          <a:p>
            <a:r>
              <a:rPr lang="en-US" sz="900" dirty="0">
                <a:ln w="0"/>
                <a:solidFill>
                  <a:schemeClr val="tx1"/>
                </a:solidFill>
                <a:effectLst>
                  <a:outerShdw blurRad="38100" dist="19050" dir="2700000" algn="tl" rotWithShape="0">
                    <a:schemeClr val="dk1">
                      <a:alpha val="40000"/>
                    </a:schemeClr>
                  </a:outerShdw>
                </a:effectLst>
              </a:rPr>
              <a:t>CREATE TABLE titles (</a:t>
            </a:r>
            <a:r>
              <a:rPr lang="en-US" sz="900" dirty="0" err="1">
                <a:ln w="0"/>
                <a:solidFill>
                  <a:schemeClr val="tx1"/>
                </a:solidFill>
                <a:effectLst>
                  <a:outerShdw blurRad="38100" dist="19050" dir="2700000" algn="tl" rotWithShape="0">
                    <a:schemeClr val="dk1">
                      <a:alpha val="40000"/>
                    </a:schemeClr>
                  </a:outerShdw>
                </a:effectLst>
              </a:rPr>
              <a:t>title_id</a:t>
            </a:r>
            <a:r>
              <a:rPr lang="en-US" sz="900" dirty="0">
                <a:ln w="0"/>
                <a:solidFill>
                  <a:schemeClr val="tx1"/>
                </a:solidFill>
                <a:effectLst>
                  <a:outerShdw blurRad="38100" dist="19050" dir="2700000" algn="tl" rotWithShape="0">
                    <a:schemeClr val="dk1">
                      <a:alpha val="40000"/>
                    </a:schemeClr>
                  </a:outerShdw>
                </a:effectLst>
              </a:rPr>
              <a:t> VARCHAR(20),title VARCHAR(20));</a:t>
            </a:r>
            <a:r>
              <a:rPr lang="en-US" sz="900" dirty="0"/>
              <a:t> </a:t>
            </a:r>
          </a:p>
          <a:p>
            <a:endParaRPr lang="en-US" sz="900" dirty="0"/>
          </a:p>
          <a:p>
            <a:r>
              <a:rPr lang="en-US" sz="900" dirty="0"/>
              <a:t>LOAD DATA LOCAL INFILE '/home/anabig114249/</a:t>
            </a:r>
            <a:r>
              <a:rPr lang="en-US" sz="900" dirty="0" err="1"/>
              <a:t>Data_final</a:t>
            </a:r>
            <a:r>
              <a:rPr lang="en-US" sz="900" dirty="0"/>
              <a:t>/departments.csv' INTO TABLE departments FIELDS TERMINATED BY ',' LINES TERMINATED BY '\n' ignore 1 rows;</a:t>
            </a:r>
          </a:p>
          <a:p>
            <a:r>
              <a:rPr lang="en-US" sz="900" dirty="0"/>
              <a:t>LOAD DATA LOCAL INFILE '/home/anabig114249/</a:t>
            </a:r>
            <a:r>
              <a:rPr lang="en-US" sz="900" dirty="0" err="1"/>
              <a:t>Data_final</a:t>
            </a:r>
            <a:r>
              <a:rPr lang="en-US" sz="900" dirty="0"/>
              <a:t>/dept_emp.csv' INTO TABLE </a:t>
            </a:r>
            <a:r>
              <a:rPr lang="en-US" sz="900" dirty="0" err="1"/>
              <a:t>dept_emp</a:t>
            </a:r>
            <a:r>
              <a:rPr lang="en-US" sz="900" dirty="0"/>
              <a:t> FIELDS TERMINATED BY ',' LINES TERMINATED BY '\n' ignore 1 rows;</a:t>
            </a:r>
          </a:p>
          <a:p>
            <a:r>
              <a:rPr lang="en-US" sz="900" dirty="0"/>
              <a:t>LOAD DATA LOCAL INFILE '/home/anabig114249/</a:t>
            </a:r>
            <a:r>
              <a:rPr lang="en-US" sz="900" dirty="0" err="1"/>
              <a:t>Data_final</a:t>
            </a:r>
            <a:r>
              <a:rPr lang="en-US" sz="900" dirty="0"/>
              <a:t>/dept_manager.csv' INTO TABLE </a:t>
            </a:r>
            <a:r>
              <a:rPr lang="en-US" sz="900" dirty="0" err="1"/>
              <a:t>dept_manager</a:t>
            </a:r>
            <a:r>
              <a:rPr lang="en-US" sz="900" dirty="0"/>
              <a:t> FIELDS TERMINATED BY ',' LINES TERMINATED BY '\n' ignore 1 rows;</a:t>
            </a:r>
          </a:p>
          <a:p>
            <a:r>
              <a:rPr lang="en-US" sz="900" dirty="0"/>
              <a:t>LOAD DATA LOCAL INFILE '/home/anabig114249/</a:t>
            </a:r>
            <a:r>
              <a:rPr lang="en-US" sz="900" dirty="0" err="1"/>
              <a:t>Data_final</a:t>
            </a:r>
            <a:r>
              <a:rPr lang="en-US" sz="900" dirty="0"/>
              <a:t>/employees.csv' INTO TABLE employees FIELDS TERMINATED BY ',' LINES TERMINATED BY '\n' ignore 1 rows;</a:t>
            </a:r>
          </a:p>
          <a:p>
            <a:r>
              <a:rPr lang="en-US" sz="900" dirty="0"/>
              <a:t>LOAD DATA LOCAL INFILE '/home/anabig114249/</a:t>
            </a:r>
            <a:r>
              <a:rPr lang="en-US" sz="900" dirty="0" err="1"/>
              <a:t>Data_final</a:t>
            </a:r>
            <a:r>
              <a:rPr lang="en-US" sz="900" dirty="0"/>
              <a:t>/salaries.csv' INTO TABLE salaries FIELDS TERMINATED BY ',' LINES TERMINATED BY '\n' ignore 1 rows;</a:t>
            </a:r>
          </a:p>
          <a:p>
            <a:r>
              <a:rPr lang="en-US" sz="900" dirty="0"/>
              <a:t>LOAD DATA LOCAL INFILE '/home/anabig114249/</a:t>
            </a:r>
            <a:r>
              <a:rPr lang="en-US" sz="900" dirty="0" err="1"/>
              <a:t>Data_final</a:t>
            </a:r>
            <a:r>
              <a:rPr lang="en-US" sz="900" dirty="0"/>
              <a:t>/titles.csv' INTO TABLE titles FIELDS TERMINATED BY ',' LINES TERMINATED BY '\n' ignore 1 rows;</a:t>
            </a:r>
          </a:p>
          <a:p>
            <a:endParaRPr lang="en-US" sz="1400" dirty="0">
              <a:ln w="0"/>
              <a:solidFill>
                <a:schemeClr val="tx1"/>
              </a:solidFill>
              <a:effectLst>
                <a:outerShdw blurRad="38100" dist="19050" dir="2700000" algn="tl" rotWithShape="0">
                  <a:schemeClr val="dk1">
                    <a:alpha val="40000"/>
                  </a:schemeClr>
                </a:outerShdw>
              </a:effectLst>
            </a:endParaRPr>
          </a:p>
          <a:p>
            <a:pPr algn="ctr"/>
            <a:endParaRPr lang="en-IN" dirty="0"/>
          </a:p>
        </p:txBody>
      </p:sp>
    </p:spTree>
    <p:extLst>
      <p:ext uri="{BB962C8B-B14F-4D97-AF65-F5344CB8AC3E}">
        <p14:creationId xmlns:p14="http://schemas.microsoft.com/office/powerpoint/2010/main" val="15707564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1101</TotalTime>
  <Words>1353</Words>
  <Application>Microsoft Office PowerPoint</Application>
  <PresentationFormat>Widescreen</PresentationFormat>
  <Paragraphs>126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vt:lpstr>
      <vt:lpstr>Calibri</vt:lpstr>
      <vt:lpstr>Trebuchet MS</vt:lpstr>
      <vt:lpstr>Trebuchet MS (Body)</vt:lpstr>
      <vt:lpstr>Wingdings</vt:lpstr>
      <vt:lpstr>Wingdings 3</vt:lpstr>
      <vt:lpstr>Facet</vt:lpstr>
      <vt:lpstr>PowerPoint Presentation</vt:lpstr>
      <vt:lpstr>Business Problem / Context</vt:lpstr>
      <vt:lpstr>About Data</vt:lpstr>
      <vt:lpstr>ERD</vt:lpstr>
      <vt:lpstr>Analysis Used</vt:lpstr>
      <vt:lpstr>Tools Used</vt:lpstr>
      <vt:lpstr>Overall Analysis</vt:lpstr>
      <vt:lpstr>Pipe line</vt:lpstr>
      <vt:lpstr>MySql Server </vt:lpstr>
      <vt:lpstr>SQOOP</vt:lpstr>
      <vt:lpstr>Analysis using Hive</vt:lpstr>
      <vt:lpstr>Grothrate based on salary, time and designation </vt:lpstr>
      <vt:lpstr>Analysis based on performance </vt:lpstr>
      <vt:lpstr>Built classification model by using algorithms like logistic regression and random forest and decision tree classifier in spark ML By considering Target variable as left and other variables as independent variables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varma</dc:creator>
  <cp:lastModifiedBy>Ajay varma</cp:lastModifiedBy>
  <cp:revision>29</cp:revision>
  <dcterms:created xsi:type="dcterms:W3CDTF">2022-05-19T06:15:53Z</dcterms:created>
  <dcterms:modified xsi:type="dcterms:W3CDTF">2022-05-20T09:19:04Z</dcterms:modified>
</cp:coreProperties>
</file>