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Open Sans" panose="020B0606030504020204" pitchFamily="34" charset="0"/>
      <p:regular r:id="rId18"/>
      <p:bold r:id="rId19"/>
      <p:italic r:id="rId20"/>
      <p:boldItalic r:id="rId21"/>
    </p:embeddedFont>
    <p:embeddedFont>
      <p:font typeface="PT Sans Narrow" panose="020B0506020203020204" pitchFamily="34" charset="0"/>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18EA18-F430-4978-8E09-04DB47E800AB}" v="29" dt="2024-06-01T06:44:31.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0" autoAdjust="0"/>
    <p:restoredTop sz="94660"/>
  </p:normalViewPr>
  <p:slideViewPr>
    <p:cSldViewPr snapToGrid="0">
      <p:cViewPr varScale="1">
        <p:scale>
          <a:sx n="107" d="100"/>
          <a:sy n="107" d="100"/>
        </p:scale>
        <p:origin x="427"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573cb9b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573cb9b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7"/>
        <p:cNvGrpSpPr/>
        <p:nvPr/>
      </p:nvGrpSpPr>
      <p:grpSpPr>
        <a:xfrm>
          <a:off x="0" y="0"/>
          <a:ext cx="0" cy="0"/>
          <a:chOff x="0" y="0"/>
          <a:chExt cx="0" cy="0"/>
        </a:xfrm>
      </p:grpSpPr>
      <p:sp>
        <p:nvSpPr>
          <p:cNvPr id="18" name="Google Shape;18;p4"/>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9" name="Google Shape;19;p4"/>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0" name="Google Shape;20;p4"/>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5" name="Google Shape;25;p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 name="Google Shape;26;p5"/>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
        <p:cNvGrpSpPr/>
        <p:nvPr/>
      </p:nvGrpSpPr>
      <p:grpSpPr>
        <a:xfrm>
          <a:off x="0" y="0"/>
          <a:ext cx="0" cy="0"/>
          <a:chOff x="0" y="0"/>
          <a:chExt cx="0" cy="0"/>
        </a:xfrm>
      </p:grpSpPr>
      <p:sp>
        <p:nvSpPr>
          <p:cNvPr id="29" name="Google Shape;29;p6"/>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6"/>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7"/>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7"/>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5" name="Google Shape;35;p7"/>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6" name="Google Shape;36;p7"/>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7" name="Google Shape;37;p7"/>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8"/>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2" name="Google Shape;4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sp>
        <p:nvSpPr>
          <p:cNvPr id="44" name="Google Shape;44;p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6" name="Google Shape;46;p9"/>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1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51" name="Google Shape;51;p1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1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dirty="0">
                <a:solidFill>
                  <a:schemeClr val="accent5"/>
                </a:solidFill>
              </a:rPr>
              <a:t>Registration Form</a:t>
            </a:r>
            <a:endParaRPr dirty="0">
              <a:solidFill>
                <a:schemeClr val="accent5"/>
              </a:solidFill>
            </a:endParaRPr>
          </a:p>
        </p:txBody>
      </p:sp>
      <p:sp>
        <p:nvSpPr>
          <p:cNvPr id="65" name="Google Shape;65;p13"/>
          <p:cNvSpPr txBox="1">
            <a:spLocks noGrp="1"/>
          </p:cNvSpPr>
          <p:nvPr>
            <p:ph type="subTitle" idx="1"/>
          </p:nvPr>
        </p:nvSpPr>
        <p:spPr>
          <a:xfrm>
            <a:off x="0" y="2418749"/>
            <a:ext cx="8118600" cy="1470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sz="1900" b="1" dirty="0"/>
              <a:t>Ajay v g</a:t>
            </a:r>
            <a:endParaRPr sz="1900" b="1" dirty="0"/>
          </a:p>
          <a:p>
            <a:pPr marL="0" lvl="0" indent="0" algn="l" rtl="0">
              <a:lnSpc>
                <a:spcPct val="100000"/>
              </a:lnSpc>
              <a:spcBef>
                <a:spcPts val="0"/>
              </a:spcBef>
              <a:spcAft>
                <a:spcPts val="0"/>
              </a:spcAft>
              <a:buSzPts val="1600"/>
              <a:buNone/>
            </a:pPr>
            <a:endParaRPr lang="en" sz="19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a:stretch/>
        </p:blipFill>
        <p:spPr>
          <a:xfrm>
            <a:off x="3375" y="68575"/>
            <a:ext cx="8751149" cy="507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539725"/>
            <a:ext cx="8520600" cy="4326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500"/>
              </a:spcBef>
              <a:spcAft>
                <a:spcPts val="0"/>
              </a:spcAft>
              <a:buSzPts val="3600"/>
              <a:buNone/>
            </a:pPr>
            <a:endParaRPr sz="1450">
              <a:solidFill>
                <a:srgbClr val="374151"/>
              </a:solidFill>
              <a:latin typeface="Roboto"/>
              <a:ea typeface="Roboto"/>
              <a:cs typeface="Roboto"/>
              <a:sym typeface="Roboto"/>
            </a:endParaRPr>
          </a:p>
          <a:p>
            <a:pPr marL="0" lvl="0" indent="0" algn="l" rtl="0">
              <a:lnSpc>
                <a:spcPct val="115000"/>
              </a:lnSpc>
              <a:spcBef>
                <a:spcPts val="1500"/>
              </a:spcBef>
              <a:spcAft>
                <a:spcPts val="0"/>
              </a:spcAft>
              <a:buSzPts val="3600"/>
              <a:buNone/>
            </a:pPr>
            <a:r>
              <a:rPr lang="en" sz="1450">
                <a:solidFill>
                  <a:srgbClr val="374151"/>
                </a:solidFill>
                <a:latin typeface="Roboto"/>
                <a:ea typeface="Roboto"/>
                <a:cs typeface="Roboto"/>
                <a:sym typeface="Roboto"/>
              </a:rPr>
              <a:t>Benefits:</a:t>
            </a:r>
            <a:endParaRPr sz="1450">
              <a:solidFill>
                <a:srgbClr val="374151"/>
              </a:solidFill>
              <a:latin typeface="Roboto"/>
              <a:ea typeface="Roboto"/>
              <a:cs typeface="Roboto"/>
              <a:sym typeface="Roboto"/>
            </a:endParaRPr>
          </a:p>
          <a:p>
            <a:pPr marL="457200" lvl="0" indent="-320675" algn="l" rtl="0">
              <a:lnSpc>
                <a:spcPct val="115000"/>
              </a:lnSpc>
              <a:spcBef>
                <a:spcPts val="1500"/>
              </a:spcBef>
              <a:spcAft>
                <a:spcPts val="0"/>
              </a:spcAft>
              <a:buClr>
                <a:srgbClr val="374151"/>
              </a:buClr>
              <a:buSzPts val="1450"/>
              <a:buFont typeface="Roboto"/>
              <a:buChar char="●"/>
            </a:pPr>
            <a:r>
              <a:rPr lang="en" sz="1450">
                <a:solidFill>
                  <a:srgbClr val="374151"/>
                </a:solidFill>
                <a:latin typeface="Roboto"/>
                <a:ea typeface="Roboto"/>
                <a:cs typeface="Roboto"/>
                <a:sym typeface="Roboto"/>
              </a:rPr>
              <a:t>Quick and straightforward registration process.</a:t>
            </a:r>
            <a:endParaRPr sz="1450">
              <a:solidFill>
                <a:srgbClr val="374151"/>
              </a:solidFill>
              <a:latin typeface="Roboto"/>
              <a:ea typeface="Roboto"/>
              <a:cs typeface="Roboto"/>
              <a:sym typeface="Roboto"/>
            </a:endParaRPr>
          </a:p>
          <a:p>
            <a:pPr marL="457200" lvl="0" indent="-320675" algn="l" rtl="0">
              <a:lnSpc>
                <a:spcPct val="115000"/>
              </a:lnSpc>
              <a:spcBef>
                <a:spcPts val="0"/>
              </a:spcBef>
              <a:spcAft>
                <a:spcPts val="0"/>
              </a:spcAft>
              <a:buClr>
                <a:srgbClr val="374151"/>
              </a:buClr>
              <a:buSzPts val="1450"/>
              <a:buFont typeface="Roboto"/>
              <a:buChar char="●"/>
            </a:pPr>
            <a:r>
              <a:rPr lang="en" sz="1450">
                <a:solidFill>
                  <a:srgbClr val="374151"/>
                </a:solidFill>
                <a:latin typeface="Roboto"/>
                <a:ea typeface="Roboto"/>
                <a:cs typeface="Roboto"/>
                <a:sym typeface="Roboto"/>
              </a:rPr>
              <a:t>No dependency on external graphical libraries.</a:t>
            </a:r>
            <a:endParaRPr sz="1450">
              <a:solidFill>
                <a:srgbClr val="374151"/>
              </a:solidFill>
              <a:latin typeface="Roboto"/>
              <a:ea typeface="Roboto"/>
              <a:cs typeface="Roboto"/>
              <a:sym typeface="Roboto"/>
            </a:endParaRPr>
          </a:p>
          <a:p>
            <a:pPr marL="0" lvl="0" indent="0" algn="l" rtl="0">
              <a:lnSpc>
                <a:spcPct val="115000"/>
              </a:lnSpc>
              <a:spcBef>
                <a:spcPts val="1500"/>
              </a:spcBef>
              <a:spcAft>
                <a:spcPts val="0"/>
              </a:spcAft>
              <a:buSzPts val="3600"/>
              <a:buNone/>
            </a:pPr>
            <a:r>
              <a:rPr lang="en" sz="1450">
                <a:solidFill>
                  <a:srgbClr val="374151"/>
                </a:solidFill>
                <a:latin typeface="Roboto"/>
                <a:ea typeface="Roboto"/>
                <a:cs typeface="Roboto"/>
                <a:sym typeface="Roboto"/>
              </a:rPr>
              <a:t>Limitations:</a:t>
            </a:r>
            <a:endParaRPr sz="1450">
              <a:solidFill>
                <a:srgbClr val="374151"/>
              </a:solidFill>
              <a:latin typeface="Roboto"/>
              <a:ea typeface="Roboto"/>
              <a:cs typeface="Roboto"/>
              <a:sym typeface="Roboto"/>
            </a:endParaRPr>
          </a:p>
          <a:p>
            <a:pPr marL="457200" lvl="0" indent="-320675" algn="l" rtl="0">
              <a:lnSpc>
                <a:spcPct val="115000"/>
              </a:lnSpc>
              <a:spcBef>
                <a:spcPts val="1500"/>
              </a:spcBef>
              <a:spcAft>
                <a:spcPts val="0"/>
              </a:spcAft>
              <a:buClr>
                <a:srgbClr val="374151"/>
              </a:buClr>
              <a:buSzPts val="1450"/>
              <a:buFont typeface="Roboto"/>
              <a:buChar char="●"/>
            </a:pPr>
            <a:r>
              <a:rPr lang="en" sz="1450">
                <a:solidFill>
                  <a:srgbClr val="374151"/>
                </a:solidFill>
                <a:latin typeface="Roboto"/>
                <a:ea typeface="Roboto"/>
                <a:cs typeface="Roboto"/>
                <a:sym typeface="Roboto"/>
              </a:rPr>
              <a:t>Lack of user-friendliness compared to GUI-based registration forms.</a:t>
            </a:r>
            <a:endParaRPr sz="1450">
              <a:solidFill>
                <a:srgbClr val="374151"/>
              </a:solidFill>
              <a:latin typeface="Roboto"/>
              <a:ea typeface="Roboto"/>
              <a:cs typeface="Roboto"/>
              <a:sym typeface="Roboto"/>
            </a:endParaRPr>
          </a:p>
          <a:p>
            <a:pPr marL="457200" lvl="0" indent="-320675" algn="l" rtl="0">
              <a:lnSpc>
                <a:spcPct val="115000"/>
              </a:lnSpc>
              <a:spcBef>
                <a:spcPts val="0"/>
              </a:spcBef>
              <a:spcAft>
                <a:spcPts val="0"/>
              </a:spcAft>
              <a:buClr>
                <a:srgbClr val="374151"/>
              </a:buClr>
              <a:buSzPts val="1450"/>
              <a:buFont typeface="Roboto"/>
              <a:buChar char="●"/>
            </a:pPr>
            <a:r>
              <a:rPr lang="en" sz="1450">
                <a:solidFill>
                  <a:srgbClr val="374151"/>
                </a:solidFill>
                <a:latin typeface="Roboto"/>
                <a:ea typeface="Roboto"/>
                <a:cs typeface="Roboto"/>
                <a:sym typeface="Roboto"/>
              </a:rPr>
              <a:t>Limited error handling and validation in this basic implementation.</a:t>
            </a:r>
            <a:endParaRPr sz="1450">
              <a:solidFill>
                <a:srgbClr val="374151"/>
              </a:solidFill>
              <a:latin typeface="Roboto"/>
              <a:ea typeface="Roboto"/>
              <a:cs typeface="Roboto"/>
              <a:sym typeface="Roboto"/>
            </a:endParaRPr>
          </a:p>
          <a:p>
            <a:pPr marL="0" lvl="0" indent="0" algn="l" rtl="0">
              <a:lnSpc>
                <a:spcPct val="100000"/>
              </a:lnSpc>
              <a:spcBef>
                <a:spcPts val="1500"/>
              </a:spcBef>
              <a:spcAft>
                <a:spcPts val="0"/>
              </a:spcAft>
              <a:buSzPts val="3600"/>
              <a:buNone/>
            </a:pPr>
            <a:endParaRPr sz="14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Google Shape;123;p24"/>
          <p:cNvSpPr txBox="1">
            <a:spLocks noGrp="1"/>
          </p:cNvSpPr>
          <p:nvPr>
            <p:ph type="body" idx="1"/>
          </p:nvPr>
        </p:nvSpPr>
        <p:spPr>
          <a:xfrm>
            <a:off x="311700" y="4521400"/>
            <a:ext cx="7979400" cy="460500"/>
          </a:xfrm>
          <a:prstGeom prst="rect">
            <a:avLst/>
          </a:prstGeom>
          <a:solidFill>
            <a:schemeClr val="lt1"/>
          </a:solid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1300"/>
              <a:buNone/>
            </a:pPr>
            <a:r>
              <a:rPr lang="en"/>
              <a:t>The experiment</a:t>
            </a:r>
            <a:endParaRPr/>
          </a:p>
        </p:txBody>
      </p:sp>
      <p:pic>
        <p:nvPicPr>
          <p:cNvPr id="3" name="Picture 2">
            <a:extLst>
              <a:ext uri="{FF2B5EF4-FFF2-40B4-BE49-F238E27FC236}">
                <a16:creationId xmlns:a16="http://schemas.microsoft.com/office/drawing/2014/main" id="{7D19B10C-F92B-4C96-BD36-C84B3D111C17}"/>
              </a:ext>
            </a:extLst>
          </p:cNvPr>
          <p:cNvPicPr>
            <a:picLocks noChangeAspect="1"/>
          </p:cNvPicPr>
          <p:nvPr/>
        </p:nvPicPr>
        <p:blipFill>
          <a:blip r:embed="rId3"/>
          <a:stretch>
            <a:fillRect/>
          </a:stretch>
        </p:blipFill>
        <p:spPr>
          <a:xfrm>
            <a:off x="0" y="-7144"/>
            <a:ext cx="9097565" cy="5143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890250" y="1588975"/>
            <a:ext cx="2575200" cy="139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2500" dirty="0">
                <a:solidFill>
                  <a:schemeClr val="accent5"/>
                </a:solidFill>
                <a:latin typeface="Roboto"/>
                <a:ea typeface="Roboto"/>
                <a:cs typeface="Roboto"/>
                <a:sym typeface="Roboto"/>
              </a:rPr>
              <a:t> Improvements</a:t>
            </a:r>
            <a:endParaRPr sz="2500" dirty="0">
              <a:solidFill>
                <a:schemeClr val="accent5"/>
              </a:solidFill>
              <a:latin typeface="Roboto"/>
              <a:ea typeface="Roboto"/>
              <a:cs typeface="Roboto"/>
              <a:sym typeface="Roboto"/>
            </a:endParaRPr>
          </a:p>
          <a:p>
            <a:pPr marL="0" lvl="0" indent="0" algn="l" rtl="0">
              <a:lnSpc>
                <a:spcPct val="100000"/>
              </a:lnSpc>
              <a:spcBef>
                <a:spcPts val="1500"/>
              </a:spcBef>
              <a:spcAft>
                <a:spcPts val="0"/>
              </a:spcAft>
              <a:buSzPts val="2800"/>
              <a:buNone/>
            </a:pPr>
            <a:endParaRPr sz="2500" dirty="0">
              <a:solidFill>
                <a:schemeClr val="accent5"/>
              </a:solidFill>
              <a:highlight>
                <a:srgbClr val="F7F7F8"/>
              </a:highlight>
              <a:latin typeface="Roboto"/>
              <a:ea typeface="Roboto"/>
              <a:cs typeface="Roboto"/>
              <a:sym typeface="Roboto"/>
            </a:endParaRPr>
          </a:p>
        </p:txBody>
      </p:sp>
      <p:sp>
        <p:nvSpPr>
          <p:cNvPr id="129" name="Google Shape;129;p25"/>
          <p:cNvSpPr txBox="1">
            <a:spLocks noGrp="1"/>
          </p:cNvSpPr>
          <p:nvPr>
            <p:ph type="body" idx="1"/>
          </p:nvPr>
        </p:nvSpPr>
        <p:spPr>
          <a:xfrm>
            <a:off x="4572000" y="238525"/>
            <a:ext cx="4166400" cy="40986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1500"/>
              </a:spcBef>
              <a:spcAft>
                <a:spcPts val="0"/>
              </a:spcAft>
              <a:buSzPts val="1300"/>
              <a:buNone/>
            </a:pPr>
            <a:endParaRPr sz="1450" dirty="0">
              <a:solidFill>
                <a:srgbClr val="374151"/>
              </a:solidFill>
              <a:highlight>
                <a:srgbClr val="F7F7F8"/>
              </a:highlight>
            </a:endParaRPr>
          </a:p>
          <a:p>
            <a:pPr marL="457200" lvl="0" indent="0" algn="l" rtl="0">
              <a:lnSpc>
                <a:spcPct val="115000"/>
              </a:lnSpc>
              <a:spcBef>
                <a:spcPts val="1500"/>
              </a:spcBef>
              <a:spcAft>
                <a:spcPts val="0"/>
              </a:spcAft>
              <a:buSzPts val="1300"/>
              <a:buNone/>
            </a:pPr>
            <a:endParaRPr sz="1450" dirty="0">
              <a:solidFill>
                <a:srgbClr val="374151"/>
              </a:solidFill>
              <a:highlight>
                <a:srgbClr val="F7F7F8"/>
              </a:highlight>
            </a:endParaRPr>
          </a:p>
          <a:p>
            <a:pPr marL="0" lvl="0" indent="0" algn="l" rtl="0">
              <a:lnSpc>
                <a:spcPct val="115000"/>
              </a:lnSpc>
              <a:spcBef>
                <a:spcPts val="1500"/>
              </a:spcBef>
              <a:spcAft>
                <a:spcPts val="0"/>
              </a:spcAft>
              <a:buSzPts val="1300"/>
              <a:buNone/>
            </a:pPr>
            <a:endParaRPr sz="1450" dirty="0">
              <a:solidFill>
                <a:srgbClr val="374151"/>
              </a:solidFill>
              <a:highlight>
                <a:srgbClr val="F7F7F8"/>
              </a:highlight>
              <a:latin typeface="Roboto"/>
              <a:ea typeface="Roboto"/>
              <a:cs typeface="Roboto"/>
              <a:sym typeface="Roboto"/>
            </a:endParaRPr>
          </a:p>
          <a:p>
            <a:pPr marL="914400" lvl="1" indent="-320675" algn="l" rtl="0">
              <a:lnSpc>
                <a:spcPct val="115000"/>
              </a:lnSpc>
              <a:spcBef>
                <a:spcPts val="1500"/>
              </a:spcBef>
              <a:spcAft>
                <a:spcPts val="0"/>
              </a:spcAft>
              <a:buClr>
                <a:srgbClr val="374151"/>
              </a:buClr>
              <a:buSzPts val="1450"/>
              <a:buFont typeface="Roboto"/>
              <a:buChar char="●"/>
            </a:pPr>
            <a:r>
              <a:rPr lang="en" sz="1450" dirty="0">
                <a:solidFill>
                  <a:srgbClr val="374151"/>
                </a:solidFill>
                <a:highlight>
                  <a:srgbClr val="F7F7F8"/>
                </a:highlight>
                <a:latin typeface="Roboto"/>
                <a:ea typeface="Roboto"/>
                <a:cs typeface="Roboto"/>
                <a:sym typeface="Roboto"/>
              </a:rPr>
              <a:t>Implement password hashing for security.</a:t>
            </a:r>
            <a:endParaRPr sz="1450" dirty="0">
              <a:solidFill>
                <a:srgbClr val="374151"/>
              </a:solidFill>
              <a:highlight>
                <a:srgbClr val="F7F7F8"/>
              </a:highlight>
              <a:latin typeface="Roboto"/>
              <a:ea typeface="Roboto"/>
              <a:cs typeface="Roboto"/>
              <a:sym typeface="Roboto"/>
            </a:endParaRPr>
          </a:p>
          <a:p>
            <a:pPr marL="914400" lvl="1" indent="-320675" algn="l" rtl="0">
              <a:lnSpc>
                <a:spcPct val="115000"/>
              </a:lnSpc>
              <a:spcBef>
                <a:spcPts val="0"/>
              </a:spcBef>
              <a:spcAft>
                <a:spcPts val="0"/>
              </a:spcAft>
              <a:buClr>
                <a:srgbClr val="374151"/>
              </a:buClr>
              <a:buSzPts val="1450"/>
              <a:buFont typeface="Roboto"/>
              <a:buChar char="●"/>
            </a:pPr>
            <a:r>
              <a:rPr lang="en" sz="1450" dirty="0">
                <a:solidFill>
                  <a:srgbClr val="374151"/>
                </a:solidFill>
                <a:highlight>
                  <a:srgbClr val="F7F7F8"/>
                </a:highlight>
                <a:latin typeface="Roboto"/>
                <a:ea typeface="Roboto"/>
                <a:cs typeface="Roboto"/>
                <a:sym typeface="Roboto"/>
              </a:rPr>
              <a:t>Store registration data in a database.</a:t>
            </a:r>
            <a:endParaRPr sz="1450" dirty="0">
              <a:solidFill>
                <a:srgbClr val="374151"/>
              </a:solidFill>
              <a:highlight>
                <a:srgbClr val="F7F7F8"/>
              </a:highlight>
              <a:latin typeface="Roboto"/>
              <a:ea typeface="Roboto"/>
              <a:cs typeface="Roboto"/>
              <a:sym typeface="Roboto"/>
            </a:endParaRPr>
          </a:p>
          <a:p>
            <a:pPr marL="914400" lvl="1" indent="-320675" algn="l" rtl="0">
              <a:lnSpc>
                <a:spcPct val="115000"/>
              </a:lnSpc>
              <a:spcBef>
                <a:spcPts val="0"/>
              </a:spcBef>
              <a:spcAft>
                <a:spcPts val="0"/>
              </a:spcAft>
              <a:buClr>
                <a:srgbClr val="374151"/>
              </a:buClr>
              <a:buSzPts val="1450"/>
              <a:buFont typeface="Roboto"/>
              <a:buChar char="●"/>
            </a:pPr>
            <a:r>
              <a:rPr lang="en" sz="1450" dirty="0">
                <a:solidFill>
                  <a:srgbClr val="374151"/>
                </a:solidFill>
                <a:highlight>
                  <a:srgbClr val="F7F7F8"/>
                </a:highlight>
                <a:latin typeface="Roboto"/>
                <a:ea typeface="Roboto"/>
                <a:cs typeface="Roboto"/>
                <a:sym typeface="Roboto"/>
              </a:rPr>
              <a:t>Enhance user experience with better validation and error messages.</a:t>
            </a:r>
            <a:endParaRPr sz="1450" dirty="0">
              <a:solidFill>
                <a:srgbClr val="374151"/>
              </a:solidFill>
              <a:highlight>
                <a:srgbClr val="F7F7F8"/>
              </a:highlight>
              <a:latin typeface="Roboto"/>
              <a:ea typeface="Roboto"/>
              <a:cs typeface="Roboto"/>
              <a:sym typeface="Roboto"/>
            </a:endParaRPr>
          </a:p>
          <a:p>
            <a:pPr marL="0" lvl="0" indent="0" algn="l" rtl="0">
              <a:lnSpc>
                <a:spcPct val="115000"/>
              </a:lnSpc>
              <a:spcBef>
                <a:spcPts val="1500"/>
              </a:spcBef>
              <a:spcAft>
                <a:spcPts val="1200"/>
              </a:spcAft>
              <a:buSzPts val="1300"/>
              <a:buNone/>
            </a:pPr>
            <a:endParaRPr sz="1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xfrm>
            <a:off x="1123088" y="1804650"/>
            <a:ext cx="2374800" cy="767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1500"/>
              </a:spcAft>
              <a:buClr>
                <a:schemeClr val="dk1"/>
              </a:buClr>
              <a:buSzPct val="47008"/>
              <a:buFont typeface="Arial"/>
              <a:buNone/>
            </a:pPr>
            <a:r>
              <a:rPr lang="en" sz="2600" dirty="0">
                <a:solidFill>
                  <a:schemeClr val="accent5"/>
                </a:solidFill>
                <a:latin typeface="Roboto"/>
                <a:ea typeface="Roboto"/>
                <a:cs typeface="Roboto"/>
                <a:sym typeface="Roboto"/>
              </a:rPr>
              <a:t>  Conclusion:</a:t>
            </a:r>
            <a:endParaRPr sz="4200" dirty="0">
              <a:solidFill>
                <a:schemeClr val="accent5"/>
              </a:solidFill>
            </a:endParaRPr>
          </a:p>
        </p:txBody>
      </p:sp>
      <p:sp>
        <p:nvSpPr>
          <p:cNvPr id="135" name="Google Shape;135;p26"/>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0"/>
              </a:spcBef>
              <a:spcAft>
                <a:spcPts val="0"/>
              </a:spcAft>
              <a:buSzPts val="1300"/>
              <a:buNone/>
            </a:pPr>
            <a:endParaRPr sz="1450">
              <a:solidFill>
                <a:srgbClr val="374151"/>
              </a:solidFill>
            </a:endParaRPr>
          </a:p>
          <a:p>
            <a:pPr marL="457200" lvl="0" indent="0" algn="l" rtl="0">
              <a:lnSpc>
                <a:spcPct val="115000"/>
              </a:lnSpc>
              <a:spcBef>
                <a:spcPts val="0"/>
              </a:spcBef>
              <a:spcAft>
                <a:spcPts val="0"/>
              </a:spcAft>
              <a:buSzPts val="1300"/>
              <a:buNone/>
            </a:pPr>
            <a:endParaRPr sz="1450">
              <a:solidFill>
                <a:srgbClr val="374151"/>
              </a:solidFill>
            </a:endParaRPr>
          </a:p>
          <a:p>
            <a:pPr marL="457200" lvl="0" indent="0" algn="l" rtl="0">
              <a:lnSpc>
                <a:spcPct val="115000"/>
              </a:lnSpc>
              <a:spcBef>
                <a:spcPts val="0"/>
              </a:spcBef>
              <a:spcAft>
                <a:spcPts val="0"/>
              </a:spcAft>
              <a:buSzPts val="1300"/>
              <a:buNone/>
            </a:pPr>
            <a:endParaRPr sz="1450">
              <a:solidFill>
                <a:srgbClr val="374151"/>
              </a:solidFill>
            </a:endParaRPr>
          </a:p>
          <a:p>
            <a:pPr marL="457200" lvl="0" indent="-320675" algn="l" rtl="0">
              <a:lnSpc>
                <a:spcPct val="115000"/>
              </a:lnSpc>
              <a:spcBef>
                <a:spcPts val="0"/>
              </a:spcBef>
              <a:spcAft>
                <a:spcPts val="0"/>
              </a:spcAft>
              <a:buClr>
                <a:srgbClr val="374151"/>
              </a:buClr>
              <a:buSzPts val="1450"/>
              <a:buChar char="●"/>
            </a:pPr>
            <a:r>
              <a:rPr lang="en" sz="1450">
                <a:solidFill>
                  <a:srgbClr val="374151"/>
                </a:solidFill>
              </a:rPr>
              <a:t>This project demonstrates how to create a basic text-based registration form in Python. While it lacks the visual appeal of GUI-based forms, it serves as an introduction to user input and validation concepts. </a:t>
            </a:r>
            <a:endParaRPr sz="1450">
              <a:solidFill>
                <a:srgbClr val="374151"/>
              </a:solidFill>
            </a:endParaRPr>
          </a:p>
          <a:p>
            <a:pPr marL="457200" lvl="0" indent="-320675" algn="l" rtl="0">
              <a:lnSpc>
                <a:spcPct val="115000"/>
              </a:lnSpc>
              <a:spcBef>
                <a:spcPts val="0"/>
              </a:spcBef>
              <a:spcAft>
                <a:spcPts val="0"/>
              </a:spcAft>
              <a:buClr>
                <a:srgbClr val="374151"/>
              </a:buClr>
              <a:buSzPts val="1450"/>
              <a:buChar char="●"/>
            </a:pPr>
            <a:r>
              <a:rPr lang="en" sz="1450">
                <a:solidFill>
                  <a:srgbClr val="374151"/>
                </a:solidFill>
              </a:rPr>
              <a:t>The project can be expanded and improved to meet more advanced requirements in future applications.</a:t>
            </a:r>
            <a:endParaRPr sz="1450">
              <a:solidFill>
                <a:srgbClr val="374151"/>
              </a:solidFill>
            </a:endParaRPr>
          </a:p>
          <a:p>
            <a:pPr marL="457200" lvl="0" indent="0" algn="l" rtl="0">
              <a:lnSpc>
                <a:spcPct val="115000"/>
              </a:lnSpc>
              <a:spcBef>
                <a:spcPts val="0"/>
              </a:spcBef>
              <a:spcAft>
                <a:spcPts val="0"/>
              </a:spcAft>
              <a:buSzPts val="1300"/>
              <a:buNone/>
            </a:pPr>
            <a:endParaRPr sz="1450">
              <a:solidFill>
                <a:srgbClr val="374151"/>
              </a:solidFill>
            </a:endParaRPr>
          </a:p>
          <a:p>
            <a:pPr marL="457200" lvl="0" indent="0" algn="l" rtl="0">
              <a:lnSpc>
                <a:spcPct val="115000"/>
              </a:lnSpc>
              <a:spcBef>
                <a:spcPts val="0"/>
              </a:spcBef>
              <a:spcAft>
                <a:spcPts val="0"/>
              </a:spcAft>
              <a:buSzPts val="1300"/>
              <a:buNone/>
            </a:pPr>
            <a:endParaRPr sz="1450">
              <a:solidFill>
                <a:srgbClr val="37415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xfrm>
            <a:off x="311700" y="69500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3800" dirty="0"/>
              <a:t>                                </a:t>
            </a:r>
            <a:endParaRPr sz="3800" dirty="0"/>
          </a:p>
          <a:p>
            <a:pPr marL="0" lvl="0" indent="0" algn="l" rtl="0">
              <a:lnSpc>
                <a:spcPct val="115000"/>
              </a:lnSpc>
              <a:spcBef>
                <a:spcPts val="1200"/>
              </a:spcBef>
              <a:spcAft>
                <a:spcPts val="0"/>
              </a:spcAft>
              <a:buSzPts val="1300"/>
              <a:buNone/>
            </a:pPr>
            <a:endParaRPr sz="3800" dirty="0"/>
          </a:p>
          <a:p>
            <a:pPr marL="0" lvl="0" indent="0" algn="l" rtl="0">
              <a:lnSpc>
                <a:spcPct val="115000"/>
              </a:lnSpc>
              <a:spcBef>
                <a:spcPts val="1200"/>
              </a:spcBef>
              <a:spcAft>
                <a:spcPts val="1200"/>
              </a:spcAft>
              <a:buSzPts val="1300"/>
              <a:buNone/>
            </a:pPr>
            <a:r>
              <a:rPr lang="en" sz="3800" dirty="0"/>
              <a:t>                         </a:t>
            </a:r>
            <a:r>
              <a:rPr lang="en" sz="3800" b="1" dirty="0">
                <a:solidFill>
                  <a:schemeClr val="accent5"/>
                </a:solidFill>
              </a:rPr>
              <a:t>Thank you</a:t>
            </a:r>
            <a:endParaRPr sz="3800" b="1" dirty="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63025" y="450150"/>
            <a:ext cx="8246700" cy="4366200"/>
          </a:xfrm>
          <a:prstGeom prst="rect">
            <a:avLst/>
          </a:prstGeom>
          <a:noFill/>
          <a:ln>
            <a:noFill/>
          </a:ln>
        </p:spPr>
        <p:txBody>
          <a:bodyPr spcFirstLastPara="1" wrap="square" lIns="91425" tIns="91425" rIns="91425" bIns="91425" anchor="ctr" anchorCtr="0">
            <a:normAutofit/>
          </a:bodyPr>
          <a:lstStyle/>
          <a:p>
            <a:pPr marL="0" lvl="0" indent="0" algn="l" rtl="0">
              <a:lnSpc>
                <a:spcPct val="130000"/>
              </a:lnSpc>
              <a:spcBef>
                <a:spcPts val="2400"/>
              </a:spcBef>
              <a:spcAft>
                <a:spcPts val="0"/>
              </a:spcAft>
              <a:buSzPts val="3600"/>
              <a:buNone/>
            </a:pPr>
            <a:r>
              <a:rPr lang="en" sz="2700" b="1" dirty="0">
                <a:solidFill>
                  <a:schemeClr val="accent5"/>
                </a:solidFill>
                <a:latin typeface="PT Sans Narrow"/>
                <a:ea typeface="PT Sans Narrow"/>
                <a:cs typeface="PT Sans Narrow"/>
                <a:sym typeface="PT Sans Narrow"/>
              </a:rPr>
              <a:t>Introduction</a:t>
            </a:r>
            <a:endParaRPr sz="2700" b="1" dirty="0">
              <a:solidFill>
                <a:schemeClr val="accent5"/>
              </a:solidFill>
              <a:latin typeface="PT Sans Narrow"/>
              <a:ea typeface="PT Sans Narrow"/>
              <a:cs typeface="PT Sans Narrow"/>
              <a:sym typeface="PT Sans Narrow"/>
            </a:endParaRPr>
          </a:p>
          <a:p>
            <a:pPr marL="0" lvl="0" indent="0" algn="l" rtl="0">
              <a:lnSpc>
                <a:spcPct val="120000"/>
              </a:lnSpc>
              <a:spcBef>
                <a:spcPts val="1500"/>
              </a:spcBef>
              <a:spcAft>
                <a:spcPts val="0"/>
              </a:spcAft>
              <a:buSzPts val="3600"/>
              <a:buNone/>
            </a:pPr>
            <a:r>
              <a:rPr lang="en" sz="1600" dirty="0">
                <a:solidFill>
                  <a:srgbClr val="374151"/>
                </a:solidFill>
                <a:latin typeface="Roboto"/>
                <a:ea typeface="Roboto"/>
                <a:cs typeface="Roboto"/>
                <a:sym typeface="Roboto"/>
              </a:rPr>
              <a:t>In the digital age, user registration forms play a crucial role in various applications, ranging from social media platforms to online shopping websites. These forms provide a means for users to establish a unique identity within the system, granting them access to personalized features and secure interactions.The purpose of this project is to create as simple registration form.</a:t>
            </a:r>
            <a:endParaRPr sz="1600" dirty="0">
              <a:solidFill>
                <a:srgbClr val="374151"/>
              </a:solidFill>
              <a:latin typeface="Roboto"/>
              <a:ea typeface="Roboto"/>
              <a:cs typeface="Roboto"/>
              <a:sym typeface="Roboto"/>
            </a:endParaRPr>
          </a:p>
          <a:p>
            <a:pPr marL="0" lvl="0" indent="0" algn="l" rtl="0">
              <a:lnSpc>
                <a:spcPct val="120000"/>
              </a:lnSpc>
              <a:spcBef>
                <a:spcPts val="1500"/>
              </a:spcBef>
              <a:spcAft>
                <a:spcPts val="0"/>
              </a:spcAft>
              <a:buSzPts val="3600"/>
              <a:buNone/>
            </a:pPr>
            <a:endParaRPr sz="1600" dirty="0">
              <a:solidFill>
                <a:srgbClr val="374151"/>
              </a:solidFill>
              <a:latin typeface="Roboto"/>
              <a:ea typeface="Roboto"/>
              <a:cs typeface="Roboto"/>
              <a:sym typeface="Roboto"/>
            </a:endParaRPr>
          </a:p>
          <a:p>
            <a:pPr marL="0" lvl="0" indent="0" algn="l" rtl="0">
              <a:lnSpc>
                <a:spcPct val="100000"/>
              </a:lnSpc>
              <a:spcBef>
                <a:spcPts val="1500"/>
              </a:spcBef>
              <a:spcAft>
                <a:spcPts val="0"/>
              </a:spcAft>
              <a:buSzPts val="36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190788" y="69581"/>
            <a:ext cx="8520600" cy="4130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30000"/>
              </a:lnSpc>
              <a:spcBef>
                <a:spcPts val="2400"/>
              </a:spcBef>
              <a:spcAft>
                <a:spcPts val="0"/>
              </a:spcAft>
              <a:buSzPct val="129533"/>
              <a:buNone/>
            </a:pPr>
            <a:r>
              <a:rPr lang="en" sz="3088" b="1" dirty="0">
                <a:solidFill>
                  <a:schemeClr val="accent5"/>
                </a:solidFill>
                <a:latin typeface="Roboto"/>
                <a:ea typeface="Roboto"/>
                <a:cs typeface="Roboto"/>
                <a:sym typeface="Roboto"/>
              </a:rPr>
              <a:t>Project Objectives</a:t>
            </a:r>
            <a:endParaRPr sz="3088" b="1" dirty="0">
              <a:solidFill>
                <a:schemeClr val="accent5"/>
              </a:solidFill>
              <a:latin typeface="Roboto"/>
              <a:ea typeface="Roboto"/>
              <a:cs typeface="Roboto"/>
              <a:sym typeface="Roboto"/>
            </a:endParaRPr>
          </a:p>
          <a:p>
            <a:pPr marL="0" lvl="0" indent="0" algn="l" rtl="0">
              <a:lnSpc>
                <a:spcPct val="120000"/>
              </a:lnSpc>
              <a:spcBef>
                <a:spcPts val="600"/>
              </a:spcBef>
              <a:spcAft>
                <a:spcPts val="0"/>
              </a:spcAft>
              <a:buSzPct val="363636"/>
              <a:buNone/>
            </a:pPr>
            <a:r>
              <a:rPr lang="en" sz="1100" dirty="0">
                <a:solidFill>
                  <a:srgbClr val="695D46"/>
                </a:solidFill>
                <a:latin typeface="Open Sans"/>
                <a:ea typeface="Open Sans"/>
                <a:cs typeface="Open Sans"/>
                <a:sym typeface="Open Sans"/>
              </a:rPr>
              <a:t> </a:t>
            </a:r>
            <a:endParaRPr sz="1100" dirty="0">
              <a:solidFill>
                <a:srgbClr val="695D46"/>
              </a:solidFill>
              <a:latin typeface="Open Sans"/>
              <a:ea typeface="Open Sans"/>
              <a:cs typeface="Open Sans"/>
              <a:sym typeface="Open Sans"/>
            </a:endParaRPr>
          </a:p>
          <a:p>
            <a:pPr marL="457200" lvl="0" indent="-228600" algn="l" rtl="0">
              <a:lnSpc>
                <a:spcPct val="120000"/>
              </a:lnSpc>
              <a:spcBef>
                <a:spcPts val="1500"/>
              </a:spcBef>
              <a:spcAft>
                <a:spcPts val="0"/>
              </a:spcAft>
              <a:buClr>
                <a:srgbClr val="374151"/>
              </a:buClr>
              <a:buSzPct val="100000"/>
              <a:buFont typeface="Roboto"/>
              <a:buNone/>
            </a:pPr>
            <a:r>
              <a:rPr lang="en" sz="1644" dirty="0">
                <a:solidFill>
                  <a:srgbClr val="374151"/>
                </a:solidFill>
                <a:latin typeface="Roboto"/>
                <a:ea typeface="Roboto"/>
                <a:cs typeface="Roboto"/>
                <a:sym typeface="Roboto"/>
              </a:rPr>
              <a:t>1.Understand User Registration: Derive into the significance of user registration and its relevance in modern applications.</a:t>
            </a:r>
            <a:endParaRPr sz="1644" dirty="0">
              <a:solidFill>
                <a:srgbClr val="374151"/>
              </a:solidFill>
              <a:latin typeface="Roboto"/>
              <a:ea typeface="Roboto"/>
              <a:cs typeface="Roboto"/>
              <a:sym typeface="Roboto"/>
            </a:endParaRPr>
          </a:p>
          <a:p>
            <a:pPr marL="457200" lvl="0" indent="-228600" algn="l" rtl="0">
              <a:lnSpc>
                <a:spcPct val="120000"/>
              </a:lnSpc>
              <a:spcBef>
                <a:spcPts val="0"/>
              </a:spcBef>
              <a:spcAft>
                <a:spcPts val="0"/>
              </a:spcAft>
              <a:buClr>
                <a:srgbClr val="374151"/>
              </a:buClr>
              <a:buSzPct val="100000"/>
              <a:buFont typeface="Roboto"/>
              <a:buNone/>
            </a:pPr>
            <a:endParaRPr sz="1644" dirty="0">
              <a:solidFill>
                <a:srgbClr val="374151"/>
              </a:solidFill>
              <a:latin typeface="Roboto"/>
              <a:ea typeface="Roboto"/>
              <a:cs typeface="Roboto"/>
              <a:sym typeface="Roboto"/>
            </a:endParaRPr>
          </a:p>
          <a:p>
            <a:pPr marL="457200" lvl="0" indent="-228600" algn="l" rtl="0">
              <a:lnSpc>
                <a:spcPct val="120000"/>
              </a:lnSpc>
              <a:spcBef>
                <a:spcPts val="0"/>
              </a:spcBef>
              <a:spcAft>
                <a:spcPts val="0"/>
              </a:spcAft>
              <a:buClr>
                <a:srgbClr val="374151"/>
              </a:buClr>
              <a:buSzPct val="100000"/>
              <a:buFont typeface="Roboto"/>
              <a:buNone/>
            </a:pPr>
            <a:r>
              <a:rPr lang="en" sz="1644" dirty="0">
                <a:solidFill>
                  <a:srgbClr val="374151"/>
                </a:solidFill>
                <a:latin typeface="Roboto"/>
                <a:ea typeface="Roboto"/>
                <a:cs typeface="Roboto"/>
                <a:sym typeface="Roboto"/>
              </a:rPr>
              <a:t>2.Collect User Information: Explore the collection of essential user data such as full name, age, email address, username,password and gender.</a:t>
            </a:r>
            <a:endParaRPr sz="1644" dirty="0">
              <a:solidFill>
                <a:srgbClr val="374151"/>
              </a:solidFill>
              <a:latin typeface="Roboto"/>
              <a:ea typeface="Roboto"/>
              <a:cs typeface="Roboto"/>
              <a:sym typeface="Roboto"/>
            </a:endParaRPr>
          </a:p>
          <a:p>
            <a:pPr marL="457200" lvl="0" indent="-228600" algn="l" rtl="0">
              <a:lnSpc>
                <a:spcPct val="120000"/>
              </a:lnSpc>
              <a:spcBef>
                <a:spcPts val="0"/>
              </a:spcBef>
              <a:spcAft>
                <a:spcPts val="0"/>
              </a:spcAft>
              <a:buClr>
                <a:srgbClr val="374151"/>
              </a:buClr>
              <a:buSzPct val="100000"/>
              <a:buFont typeface="Roboto"/>
              <a:buNone/>
            </a:pPr>
            <a:endParaRPr sz="1644" dirty="0">
              <a:solidFill>
                <a:srgbClr val="374151"/>
              </a:solidFill>
              <a:latin typeface="Roboto"/>
              <a:ea typeface="Roboto"/>
              <a:cs typeface="Roboto"/>
              <a:sym typeface="Roboto"/>
            </a:endParaRPr>
          </a:p>
          <a:p>
            <a:pPr marL="457200" lvl="0" indent="-228600" algn="l" rtl="0">
              <a:lnSpc>
                <a:spcPct val="120000"/>
              </a:lnSpc>
              <a:spcBef>
                <a:spcPts val="0"/>
              </a:spcBef>
              <a:spcAft>
                <a:spcPts val="0"/>
              </a:spcAft>
              <a:buClr>
                <a:srgbClr val="374151"/>
              </a:buClr>
              <a:buSzPct val="100000"/>
              <a:buFont typeface="Roboto"/>
              <a:buNone/>
            </a:pPr>
            <a:r>
              <a:rPr lang="en" sz="1644" dirty="0">
                <a:solidFill>
                  <a:srgbClr val="374151"/>
                </a:solidFill>
                <a:latin typeface="Roboto"/>
                <a:ea typeface="Roboto"/>
                <a:cs typeface="Roboto"/>
                <a:sym typeface="Roboto"/>
              </a:rPr>
              <a:t>3.Basic Data Validation: Implement simple validation techniques to ensure that the entered data follows the expected format and constraints.</a:t>
            </a:r>
            <a:endParaRPr sz="1644" dirty="0">
              <a:solidFill>
                <a:srgbClr val="374151"/>
              </a:solidFill>
              <a:latin typeface="Roboto"/>
              <a:ea typeface="Roboto"/>
              <a:cs typeface="Roboto"/>
              <a:sym typeface="Roboto"/>
            </a:endParaRPr>
          </a:p>
          <a:p>
            <a:pPr marL="457200" lvl="0" indent="-228600" algn="l" rtl="0">
              <a:lnSpc>
                <a:spcPct val="120000"/>
              </a:lnSpc>
              <a:spcBef>
                <a:spcPts val="0"/>
              </a:spcBef>
              <a:spcAft>
                <a:spcPts val="0"/>
              </a:spcAft>
              <a:buClr>
                <a:srgbClr val="374151"/>
              </a:buClr>
              <a:buSzPct val="100000"/>
              <a:buFont typeface="Roboto"/>
              <a:buNone/>
            </a:pPr>
            <a:endParaRPr sz="1644" dirty="0">
              <a:solidFill>
                <a:srgbClr val="374151"/>
              </a:solidFill>
              <a:latin typeface="Roboto"/>
              <a:ea typeface="Roboto"/>
              <a:cs typeface="Roboto"/>
              <a:sym typeface="Roboto"/>
            </a:endParaRPr>
          </a:p>
          <a:p>
            <a:pPr marL="457200" lvl="0" indent="-228600" algn="l" rtl="0">
              <a:lnSpc>
                <a:spcPct val="120000"/>
              </a:lnSpc>
              <a:spcBef>
                <a:spcPts val="0"/>
              </a:spcBef>
              <a:spcAft>
                <a:spcPts val="0"/>
              </a:spcAft>
              <a:buClr>
                <a:srgbClr val="374151"/>
              </a:buClr>
              <a:buSzPct val="100000"/>
              <a:buFont typeface="Roboto"/>
              <a:buNone/>
            </a:pPr>
            <a:r>
              <a:rPr lang="en" sz="1644" dirty="0">
                <a:solidFill>
                  <a:srgbClr val="374151"/>
                </a:solidFill>
                <a:latin typeface="Roboto"/>
                <a:ea typeface="Roboto"/>
                <a:cs typeface="Roboto"/>
                <a:sym typeface="Roboto"/>
              </a:rPr>
              <a:t>4.Display Confirmation: Provide users with immediate feedback by displaying the entered information upon successful registration.</a:t>
            </a:r>
            <a:endParaRPr sz="1644" dirty="0">
              <a:solidFill>
                <a:srgbClr val="374151"/>
              </a:solidFill>
              <a:latin typeface="Roboto"/>
              <a:ea typeface="Roboto"/>
              <a:cs typeface="Roboto"/>
              <a:sym typeface="Roboto"/>
            </a:endParaRPr>
          </a:p>
          <a:p>
            <a:pPr marL="0" lvl="0" indent="0" algn="l" rtl="0">
              <a:lnSpc>
                <a:spcPct val="100000"/>
              </a:lnSpc>
              <a:spcBef>
                <a:spcPts val="1500"/>
              </a:spcBef>
              <a:spcAft>
                <a:spcPts val="0"/>
              </a:spcAft>
              <a:buSzPct val="111111"/>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907450" y="290750"/>
            <a:ext cx="5118900" cy="81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300" dirty="0">
                <a:solidFill>
                  <a:schemeClr val="accent5"/>
                </a:solidFill>
                <a:latin typeface="Roboto"/>
                <a:ea typeface="Roboto"/>
                <a:cs typeface="Roboto"/>
                <a:sym typeface="Roboto"/>
              </a:rPr>
              <a:t>User Registration Form Requirements</a:t>
            </a:r>
            <a:r>
              <a:rPr lang="en" sz="2300" dirty="0">
                <a:solidFill>
                  <a:srgbClr val="000000"/>
                </a:solidFill>
                <a:latin typeface="Roboto"/>
                <a:ea typeface="Roboto"/>
                <a:cs typeface="Roboto"/>
                <a:sym typeface="Roboto"/>
              </a:rPr>
              <a:t>:</a:t>
            </a:r>
            <a:endParaRPr sz="3900" dirty="0"/>
          </a:p>
        </p:txBody>
      </p:sp>
      <p:sp>
        <p:nvSpPr>
          <p:cNvPr id="81" name="Google Shape;81;p16"/>
          <p:cNvSpPr txBox="1">
            <a:spLocks noGrp="1"/>
          </p:cNvSpPr>
          <p:nvPr>
            <p:ph type="body" idx="1"/>
          </p:nvPr>
        </p:nvSpPr>
        <p:spPr>
          <a:xfrm>
            <a:off x="311700" y="1156625"/>
            <a:ext cx="8520600" cy="3412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500"/>
              </a:spcBef>
              <a:spcAft>
                <a:spcPts val="0"/>
              </a:spcAft>
              <a:buSzPts val="1300"/>
              <a:buNone/>
            </a:pPr>
            <a:endParaRPr sz="1450" dirty="0">
              <a:solidFill>
                <a:srgbClr val="374151"/>
              </a:solidFill>
            </a:endParaRPr>
          </a:p>
          <a:p>
            <a:pPr marL="457200" lvl="0" indent="-228600" algn="l" rtl="0">
              <a:lnSpc>
                <a:spcPct val="115000"/>
              </a:lnSpc>
              <a:spcBef>
                <a:spcPts val="1500"/>
              </a:spcBef>
              <a:spcAft>
                <a:spcPts val="0"/>
              </a:spcAft>
              <a:buClr>
                <a:srgbClr val="374151"/>
              </a:buClr>
              <a:buSzPts val="1450"/>
              <a:buFont typeface="Roboto"/>
              <a:buNone/>
            </a:pPr>
            <a:r>
              <a:rPr lang="en" sz="1450" dirty="0">
                <a:solidFill>
                  <a:srgbClr val="374151"/>
                </a:solidFill>
                <a:latin typeface="Roboto"/>
                <a:ea typeface="Roboto"/>
                <a:cs typeface="Roboto"/>
                <a:sym typeface="Roboto"/>
              </a:rPr>
              <a:t>Full Name:</a:t>
            </a:r>
            <a:endParaRPr sz="1450" dirty="0">
              <a:solidFill>
                <a:srgbClr val="374151"/>
              </a:solidFill>
              <a:latin typeface="Roboto"/>
              <a:ea typeface="Roboto"/>
              <a:cs typeface="Roboto"/>
              <a:sym typeface="Roboto"/>
            </a:endParaRPr>
          </a:p>
          <a:p>
            <a:pPr marL="914400" lvl="1" indent="-321885" algn="l" rtl="0">
              <a:lnSpc>
                <a:spcPct val="115000"/>
              </a:lnSpc>
              <a:spcBef>
                <a:spcPts val="0"/>
              </a:spcBef>
              <a:spcAft>
                <a:spcPts val="0"/>
              </a:spcAft>
              <a:buClr>
                <a:srgbClr val="374151"/>
              </a:buClr>
              <a:buSzPts val="1450"/>
              <a:buFont typeface="Roboto"/>
              <a:buChar char="●"/>
            </a:pPr>
            <a:r>
              <a:rPr lang="en" sz="1450" dirty="0">
                <a:solidFill>
                  <a:srgbClr val="374151"/>
                </a:solidFill>
                <a:latin typeface="Roboto"/>
                <a:ea typeface="Roboto"/>
                <a:cs typeface="Roboto"/>
                <a:sym typeface="Roboto"/>
              </a:rPr>
              <a:t>Validate for non-empty input.</a:t>
            </a:r>
            <a:endParaRPr sz="1450" dirty="0">
              <a:solidFill>
                <a:srgbClr val="374151"/>
              </a:solidFill>
              <a:latin typeface="Roboto"/>
              <a:ea typeface="Roboto"/>
              <a:cs typeface="Roboto"/>
              <a:sym typeface="Roboto"/>
            </a:endParaRPr>
          </a:p>
          <a:p>
            <a:pPr marL="914400" lvl="1" indent="-321885" algn="l" rtl="0">
              <a:lnSpc>
                <a:spcPct val="115000"/>
              </a:lnSpc>
              <a:spcBef>
                <a:spcPts val="0"/>
              </a:spcBef>
              <a:spcAft>
                <a:spcPts val="0"/>
              </a:spcAft>
              <a:buClr>
                <a:srgbClr val="374151"/>
              </a:buClr>
              <a:buSzPts val="1450"/>
              <a:buFont typeface="Roboto"/>
              <a:buChar char="●"/>
            </a:pPr>
            <a:r>
              <a:rPr lang="en" sz="1450" dirty="0">
                <a:solidFill>
                  <a:srgbClr val="374151"/>
                </a:solidFill>
                <a:latin typeface="Roboto"/>
                <a:ea typeface="Roboto"/>
                <a:cs typeface="Roboto"/>
                <a:sym typeface="Roboto"/>
              </a:rPr>
              <a:t>Ensure proper capitalization and formatting.</a:t>
            </a:r>
            <a:endParaRPr sz="1450" dirty="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450"/>
              <a:buFont typeface="Roboto"/>
              <a:buNone/>
            </a:pPr>
            <a:r>
              <a:rPr lang="en" sz="1450" dirty="0">
                <a:solidFill>
                  <a:srgbClr val="374151"/>
                </a:solidFill>
                <a:latin typeface="Roboto"/>
                <a:ea typeface="Roboto"/>
                <a:cs typeface="Roboto"/>
                <a:sym typeface="Roboto"/>
              </a:rPr>
              <a:t>Age:</a:t>
            </a:r>
            <a:endParaRPr sz="1450" dirty="0">
              <a:solidFill>
                <a:srgbClr val="374151"/>
              </a:solidFill>
              <a:latin typeface="Roboto"/>
              <a:ea typeface="Roboto"/>
              <a:cs typeface="Roboto"/>
              <a:sym typeface="Roboto"/>
            </a:endParaRPr>
          </a:p>
          <a:p>
            <a:pPr marL="914400" lvl="1" indent="-321885" algn="l" rtl="0">
              <a:lnSpc>
                <a:spcPct val="115000"/>
              </a:lnSpc>
              <a:spcBef>
                <a:spcPts val="0"/>
              </a:spcBef>
              <a:spcAft>
                <a:spcPts val="0"/>
              </a:spcAft>
              <a:buClr>
                <a:srgbClr val="374151"/>
              </a:buClr>
              <a:buSzPts val="1450"/>
              <a:buFont typeface="Roboto"/>
              <a:buChar char="●"/>
            </a:pPr>
            <a:r>
              <a:rPr lang="en" sz="1450" dirty="0">
                <a:solidFill>
                  <a:srgbClr val="374151"/>
                </a:solidFill>
                <a:latin typeface="Roboto"/>
                <a:ea typeface="Roboto"/>
                <a:cs typeface="Roboto"/>
                <a:sym typeface="Roboto"/>
              </a:rPr>
              <a:t>Validate for numeric input.</a:t>
            </a:r>
            <a:endParaRPr sz="1450" dirty="0">
              <a:solidFill>
                <a:srgbClr val="374151"/>
              </a:solidFill>
              <a:latin typeface="Roboto"/>
              <a:ea typeface="Roboto"/>
              <a:cs typeface="Roboto"/>
              <a:sym typeface="Roboto"/>
            </a:endParaRPr>
          </a:p>
          <a:p>
            <a:pPr marL="914400" lvl="1" indent="-321885" algn="l" rtl="0">
              <a:lnSpc>
                <a:spcPct val="115000"/>
              </a:lnSpc>
              <a:spcBef>
                <a:spcPts val="0"/>
              </a:spcBef>
              <a:spcAft>
                <a:spcPts val="0"/>
              </a:spcAft>
              <a:buClr>
                <a:srgbClr val="374151"/>
              </a:buClr>
              <a:buSzPts val="1450"/>
              <a:buFont typeface="Roboto"/>
              <a:buChar char="●"/>
            </a:pPr>
            <a:r>
              <a:rPr lang="en" sz="1450" dirty="0">
                <a:solidFill>
                  <a:srgbClr val="374151"/>
                </a:solidFill>
                <a:latin typeface="Roboto"/>
                <a:ea typeface="Roboto"/>
                <a:cs typeface="Roboto"/>
                <a:sym typeface="Roboto"/>
              </a:rPr>
              <a:t>Ensure the user is within an acceptable age range.</a:t>
            </a:r>
            <a:endParaRPr sz="1450" dirty="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450"/>
              <a:buFont typeface="Roboto"/>
              <a:buNone/>
            </a:pPr>
            <a:r>
              <a:rPr lang="en" sz="1450" dirty="0">
                <a:solidFill>
                  <a:srgbClr val="374151"/>
                </a:solidFill>
                <a:latin typeface="Roboto"/>
                <a:ea typeface="Roboto"/>
                <a:cs typeface="Roboto"/>
                <a:sym typeface="Roboto"/>
              </a:rPr>
              <a:t>Username:</a:t>
            </a:r>
            <a:endParaRPr sz="1450" dirty="0">
              <a:solidFill>
                <a:srgbClr val="374151"/>
              </a:solidFill>
              <a:latin typeface="Roboto"/>
              <a:ea typeface="Roboto"/>
              <a:cs typeface="Roboto"/>
              <a:sym typeface="Roboto"/>
            </a:endParaRPr>
          </a:p>
          <a:p>
            <a:pPr marL="914400" lvl="1" indent="-321885" algn="l" rtl="0">
              <a:lnSpc>
                <a:spcPct val="115000"/>
              </a:lnSpc>
              <a:spcBef>
                <a:spcPts val="0"/>
              </a:spcBef>
              <a:spcAft>
                <a:spcPts val="0"/>
              </a:spcAft>
              <a:buClr>
                <a:srgbClr val="374151"/>
              </a:buClr>
              <a:buSzPts val="1450"/>
              <a:buFont typeface="Roboto"/>
              <a:buChar char="●"/>
            </a:pPr>
            <a:r>
              <a:rPr lang="en" sz="1450" dirty="0">
                <a:solidFill>
                  <a:srgbClr val="374151"/>
                </a:solidFill>
                <a:latin typeface="Roboto"/>
                <a:ea typeface="Roboto"/>
                <a:cs typeface="Roboto"/>
                <a:sym typeface="Roboto"/>
              </a:rPr>
              <a:t>Validate for non-empty input.</a:t>
            </a:r>
            <a:endParaRPr sz="1450" dirty="0">
              <a:solidFill>
                <a:srgbClr val="374151"/>
              </a:solidFill>
              <a:latin typeface="Roboto"/>
              <a:ea typeface="Roboto"/>
              <a:cs typeface="Roboto"/>
              <a:sym typeface="Roboto"/>
            </a:endParaRPr>
          </a:p>
          <a:p>
            <a:pPr marL="914400" lvl="1" indent="-321885" algn="l" rtl="0">
              <a:lnSpc>
                <a:spcPct val="115000"/>
              </a:lnSpc>
              <a:spcBef>
                <a:spcPts val="0"/>
              </a:spcBef>
              <a:spcAft>
                <a:spcPts val="0"/>
              </a:spcAft>
              <a:buClr>
                <a:srgbClr val="374151"/>
              </a:buClr>
              <a:buSzPts val="1450"/>
              <a:buFont typeface="Roboto"/>
              <a:buChar char="●"/>
            </a:pPr>
            <a:r>
              <a:rPr lang="en" sz="1450" dirty="0">
                <a:solidFill>
                  <a:srgbClr val="374151"/>
                </a:solidFill>
                <a:latin typeface="Roboto"/>
                <a:ea typeface="Roboto"/>
                <a:cs typeface="Roboto"/>
                <a:sym typeface="Roboto"/>
              </a:rPr>
              <a:t>Check for uniqueness to prevent duplicate usernam</a:t>
            </a:r>
            <a:r>
              <a:rPr lang="en" sz="1450" dirty="0">
                <a:solidFill>
                  <a:srgbClr val="374151"/>
                </a:solidFill>
              </a:rPr>
              <a:t>e</a:t>
            </a:r>
            <a:endParaRPr sz="1450" dirty="0">
              <a:solidFill>
                <a:srgbClr val="374151"/>
              </a:solidFill>
              <a:latin typeface="Roboto"/>
              <a:ea typeface="Roboto"/>
              <a:cs typeface="Roboto"/>
              <a:sym typeface="Roboto"/>
            </a:endParaRPr>
          </a:p>
          <a:p>
            <a:pPr marL="0" lvl="0" indent="0" algn="l" rtl="0">
              <a:lnSpc>
                <a:spcPct val="115000"/>
              </a:lnSpc>
              <a:spcBef>
                <a:spcPts val="1500"/>
              </a:spcBef>
              <a:spcAft>
                <a:spcPts val="1200"/>
              </a:spcAft>
              <a:buSzPts val="1300"/>
              <a:buNone/>
            </a:pPr>
            <a:endParaRPr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body" idx="2"/>
          </p:nvPr>
        </p:nvSpPr>
        <p:spPr>
          <a:xfrm>
            <a:off x="311700" y="1304975"/>
            <a:ext cx="8520600" cy="3758700"/>
          </a:xfrm>
          <a:prstGeom prst="rect">
            <a:avLst/>
          </a:prstGeom>
          <a:solidFill>
            <a:schemeClr val="lt1"/>
          </a:solidFill>
          <a:ln>
            <a:noFill/>
          </a:ln>
        </p:spPr>
        <p:txBody>
          <a:bodyPr spcFirstLastPara="1" wrap="square" lIns="91425" tIns="91425" rIns="91425" bIns="91425" anchor="t" anchorCtr="0">
            <a:normAutofit/>
          </a:bodyPr>
          <a:lstStyle/>
          <a:p>
            <a:pPr marL="0" lvl="0" indent="0" algn="l" rtl="0">
              <a:lnSpc>
                <a:spcPct val="115000"/>
              </a:lnSpc>
              <a:spcBef>
                <a:spcPts val="1500"/>
              </a:spcBef>
              <a:spcAft>
                <a:spcPts val="0"/>
              </a:spcAft>
              <a:buSzPts val="1300"/>
              <a:buNone/>
            </a:pPr>
            <a:r>
              <a:rPr lang="en" sz="1450" dirty="0">
                <a:solidFill>
                  <a:srgbClr val="374151"/>
                </a:solidFill>
              </a:rPr>
              <a:t>                                  </a:t>
            </a:r>
            <a:endParaRPr sz="1450" dirty="0">
              <a:solidFill>
                <a:srgbClr val="374151"/>
              </a:solidFill>
            </a:endParaRPr>
          </a:p>
          <a:p>
            <a:pPr marL="146050" lvl="0" indent="0" algn="l" rtl="0">
              <a:lnSpc>
                <a:spcPct val="115000"/>
              </a:lnSpc>
              <a:spcBef>
                <a:spcPts val="0"/>
              </a:spcBef>
              <a:spcAft>
                <a:spcPts val="0"/>
              </a:spcAft>
              <a:buSzPts val="1300"/>
              <a:buNone/>
            </a:pPr>
            <a:r>
              <a:rPr lang="en" sz="1450" b="1" dirty="0"/>
              <a:t>Password Security:</a:t>
            </a:r>
            <a:endParaRPr dirty="0"/>
          </a:p>
          <a:p>
            <a:pPr marL="457200" lvl="0" indent="-228600" algn="l" rtl="0">
              <a:lnSpc>
                <a:spcPct val="115000"/>
              </a:lnSpc>
              <a:spcBef>
                <a:spcPts val="0"/>
              </a:spcBef>
              <a:spcAft>
                <a:spcPts val="0"/>
              </a:spcAft>
              <a:buSzPts val="1300"/>
              <a:buNone/>
            </a:pPr>
            <a:endParaRPr sz="1450" dirty="0"/>
          </a:p>
          <a:p>
            <a:pPr marL="457200" lvl="0" indent="-311150" algn="l" rtl="0">
              <a:lnSpc>
                <a:spcPct val="115000"/>
              </a:lnSpc>
              <a:spcBef>
                <a:spcPts val="0"/>
              </a:spcBef>
              <a:spcAft>
                <a:spcPts val="0"/>
              </a:spcAft>
              <a:buSzPts val="1300"/>
              <a:buChar char="●"/>
            </a:pPr>
            <a:r>
              <a:rPr lang="en" sz="1450" dirty="0"/>
              <a:t> Encourage users to create strong passwords with a mix of uppercase and lowercase letters, numbers, and      special characters.</a:t>
            </a:r>
            <a:endParaRPr dirty="0"/>
          </a:p>
          <a:p>
            <a:pPr marL="457200" lvl="0" indent="-311150" algn="l" rtl="0">
              <a:lnSpc>
                <a:spcPct val="115000"/>
              </a:lnSpc>
              <a:spcBef>
                <a:spcPts val="0"/>
              </a:spcBef>
              <a:spcAft>
                <a:spcPts val="0"/>
              </a:spcAft>
              <a:buSzPts val="1300"/>
              <a:buChar char="●"/>
            </a:pPr>
            <a:r>
              <a:rPr lang="en" sz="1450" dirty="0"/>
              <a:t>Implement password strength validation to guide users in creating secure passwords.</a:t>
            </a:r>
            <a:endParaRPr dirty="0"/>
          </a:p>
          <a:p>
            <a:pPr marL="0" lvl="0" indent="0" algn="l" rtl="0">
              <a:lnSpc>
                <a:spcPct val="115000"/>
              </a:lnSpc>
              <a:spcBef>
                <a:spcPts val="1500"/>
              </a:spcBef>
              <a:spcAft>
                <a:spcPts val="0"/>
              </a:spcAft>
              <a:buSzPts val="1300"/>
              <a:buNone/>
            </a:pPr>
            <a:r>
              <a:rPr lang="en" sz="1450" dirty="0">
                <a:solidFill>
                  <a:srgbClr val="374151"/>
                </a:solidFill>
              </a:rPr>
              <a:t>  </a:t>
            </a:r>
            <a:r>
              <a:rPr lang="en" sz="1450" b="1" dirty="0">
                <a:solidFill>
                  <a:srgbClr val="374151"/>
                </a:solidFill>
              </a:rPr>
              <a:t> Gender</a:t>
            </a:r>
            <a:endParaRPr sz="1450" b="1" dirty="0">
              <a:solidFill>
                <a:srgbClr val="374151"/>
              </a:solidFill>
            </a:endParaRPr>
          </a:p>
          <a:p>
            <a:pPr marL="457200" lvl="0" indent="-320675" algn="l" rtl="0">
              <a:lnSpc>
                <a:spcPct val="115000"/>
              </a:lnSpc>
              <a:spcBef>
                <a:spcPts val="1500"/>
              </a:spcBef>
              <a:spcAft>
                <a:spcPts val="0"/>
              </a:spcAft>
              <a:buClr>
                <a:srgbClr val="374151"/>
              </a:buClr>
              <a:buSzPts val="1450"/>
              <a:buChar char="●"/>
            </a:pPr>
            <a:r>
              <a:rPr lang="en" sz="1450" dirty="0">
                <a:solidFill>
                  <a:srgbClr val="374151"/>
                </a:solidFill>
              </a:rPr>
              <a:t> Consider adding a field for individuals to specify their gender pronouns (e.g., he/him, she/her, they/them). This demonstrates respect for individuals' chosen pronouns.</a:t>
            </a:r>
            <a:endParaRPr sz="1450" dirty="0">
              <a:solidFill>
                <a:srgbClr val="374151"/>
              </a:solidFill>
            </a:endParaRPr>
          </a:p>
          <a:p>
            <a:pPr marL="0" lvl="0" indent="0" algn="l" rtl="0">
              <a:lnSpc>
                <a:spcPct val="115000"/>
              </a:lnSpc>
              <a:spcBef>
                <a:spcPts val="1500"/>
              </a:spcBef>
              <a:spcAft>
                <a:spcPts val="1200"/>
              </a:spcAft>
              <a:buSzPts val="1300"/>
              <a:buNone/>
            </a:pPr>
            <a:endParaRPr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501650" y="1868675"/>
            <a:ext cx="8520600" cy="1282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sz="2750" dirty="0">
                <a:solidFill>
                  <a:schemeClr val="accent5"/>
                </a:solidFill>
                <a:latin typeface="Roboto"/>
                <a:ea typeface="Roboto"/>
                <a:cs typeface="Roboto"/>
                <a:sym typeface="Roboto"/>
              </a:rPr>
              <a:t>Implementation</a:t>
            </a:r>
            <a:endParaRPr sz="2750" dirty="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355800" y="192206"/>
            <a:ext cx="8432400" cy="4418102"/>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500"/>
              </a:spcBef>
              <a:spcAft>
                <a:spcPts val="0"/>
              </a:spcAft>
              <a:buClr>
                <a:srgbClr val="000000"/>
              </a:buClr>
              <a:buSzPts val="1450"/>
              <a:buFont typeface="Arial"/>
              <a:buNone/>
            </a:pPr>
            <a:endParaRPr sz="1450" b="0" i="0" u="none" strike="noStrike" cap="none" dirty="0">
              <a:solidFill>
                <a:srgbClr val="374151"/>
              </a:solidFill>
              <a:highlight>
                <a:srgbClr val="F7F7F8"/>
              </a:highlight>
              <a:latin typeface="Roboto"/>
              <a:ea typeface="Roboto"/>
              <a:cs typeface="Roboto"/>
              <a:sym typeface="Roboto"/>
            </a:endParaRPr>
          </a:p>
          <a:p>
            <a:pPr marL="0" marR="0" lvl="0" indent="0" algn="l" rtl="0">
              <a:lnSpc>
                <a:spcPct val="115000"/>
              </a:lnSpc>
              <a:spcBef>
                <a:spcPts val="1500"/>
              </a:spcBef>
              <a:spcAft>
                <a:spcPts val="0"/>
              </a:spcAft>
              <a:buClr>
                <a:srgbClr val="000000"/>
              </a:buClr>
              <a:buSzPts val="1450"/>
              <a:buFont typeface="Arial"/>
              <a:buNone/>
            </a:pPr>
            <a:r>
              <a:rPr lang="en" sz="1450" b="0" i="0" u="none" strike="noStrike" cap="none" dirty="0">
                <a:solidFill>
                  <a:srgbClr val="374151"/>
                </a:solidFill>
                <a:latin typeface="Roboto"/>
                <a:ea typeface="Roboto"/>
                <a:cs typeface="Roboto"/>
                <a:sym typeface="Roboto"/>
              </a:rPr>
              <a:t>1. Initialization and Welcome Message: The project begins with a welcome message displayed to the user. This message informs the user about the purpose of the program and guides them through the registration process.</a:t>
            </a:r>
            <a:endParaRPr sz="1450" b="0" i="0" u="none" strike="noStrike" cap="none" dirty="0">
              <a:solidFill>
                <a:srgbClr val="374151"/>
              </a:solidFill>
              <a:latin typeface="Roboto"/>
              <a:ea typeface="Roboto"/>
              <a:cs typeface="Roboto"/>
              <a:sym typeface="Roboto"/>
            </a:endParaRPr>
          </a:p>
          <a:p>
            <a:pPr marL="0" marR="0" lvl="0" indent="0" algn="l" rtl="0">
              <a:lnSpc>
                <a:spcPct val="115000"/>
              </a:lnSpc>
              <a:spcBef>
                <a:spcPts val="1500"/>
              </a:spcBef>
              <a:spcAft>
                <a:spcPts val="0"/>
              </a:spcAft>
              <a:buClr>
                <a:srgbClr val="000000"/>
              </a:buClr>
              <a:buSzPts val="1450"/>
              <a:buFont typeface="Arial"/>
              <a:buNone/>
            </a:pPr>
            <a:r>
              <a:rPr lang="en" sz="1450" b="0" i="0" u="none" strike="noStrike" cap="none" dirty="0">
                <a:solidFill>
                  <a:srgbClr val="374151"/>
                </a:solidFill>
                <a:latin typeface="Roboto"/>
                <a:ea typeface="Roboto"/>
                <a:cs typeface="Roboto"/>
                <a:sym typeface="Roboto"/>
              </a:rPr>
              <a:t>2. User Input: The user is prompted to input the following details:</a:t>
            </a:r>
            <a:endParaRPr sz="1450" b="0" i="0" u="none" strike="noStrike" cap="none" dirty="0">
              <a:solidFill>
                <a:srgbClr val="374151"/>
              </a:solidFill>
              <a:latin typeface="Roboto"/>
              <a:ea typeface="Roboto"/>
              <a:cs typeface="Roboto"/>
              <a:sym typeface="Roboto"/>
            </a:endParaRPr>
          </a:p>
          <a:p>
            <a:pPr marL="457200" marR="0" lvl="0" indent="-320675" algn="l" rtl="0">
              <a:lnSpc>
                <a:spcPct val="115000"/>
              </a:lnSpc>
              <a:spcBef>
                <a:spcPts val="1500"/>
              </a:spcBef>
              <a:spcAft>
                <a:spcPts val="0"/>
              </a:spcAft>
              <a:buClr>
                <a:srgbClr val="374151"/>
              </a:buClr>
              <a:buSzPts val="1450"/>
              <a:buFont typeface="Roboto"/>
              <a:buChar char="●"/>
            </a:pPr>
            <a:r>
              <a:rPr lang="en" sz="1450" b="0" i="0" u="none" strike="noStrike" cap="none" dirty="0">
                <a:solidFill>
                  <a:srgbClr val="374151"/>
                </a:solidFill>
                <a:latin typeface="Roboto"/>
                <a:ea typeface="Roboto"/>
                <a:cs typeface="Roboto"/>
                <a:sym typeface="Roboto"/>
              </a:rPr>
              <a:t>Name: The user's full name.</a:t>
            </a:r>
            <a:endParaRPr sz="1450" b="0" i="0" u="none" strike="noStrike" cap="none" dirty="0">
              <a:solidFill>
                <a:srgbClr val="374151"/>
              </a:solidFill>
              <a:latin typeface="Roboto"/>
              <a:ea typeface="Roboto"/>
              <a:cs typeface="Roboto"/>
              <a:sym typeface="Roboto"/>
            </a:endParaRPr>
          </a:p>
          <a:p>
            <a:pPr marL="457200" marR="0" lvl="0" indent="-320675" algn="l" rtl="0">
              <a:lnSpc>
                <a:spcPct val="115000"/>
              </a:lnSpc>
              <a:spcBef>
                <a:spcPts val="0"/>
              </a:spcBef>
              <a:spcAft>
                <a:spcPts val="0"/>
              </a:spcAft>
              <a:buClr>
                <a:srgbClr val="374151"/>
              </a:buClr>
              <a:buSzPts val="1450"/>
              <a:buFont typeface="Roboto"/>
              <a:buChar char="●"/>
            </a:pPr>
            <a:r>
              <a:rPr lang="en" sz="1450" b="0" i="0" u="none" strike="noStrike" cap="none" dirty="0">
                <a:solidFill>
                  <a:srgbClr val="374151"/>
                </a:solidFill>
                <a:latin typeface="Roboto"/>
                <a:ea typeface="Roboto"/>
                <a:cs typeface="Roboto"/>
                <a:sym typeface="Roboto"/>
              </a:rPr>
              <a:t>Age: The user's age.</a:t>
            </a:r>
            <a:endParaRPr sz="1450" b="0" i="0" u="none" strike="noStrike" cap="none" dirty="0">
              <a:solidFill>
                <a:srgbClr val="374151"/>
              </a:solidFill>
              <a:latin typeface="Roboto"/>
              <a:ea typeface="Roboto"/>
              <a:cs typeface="Roboto"/>
              <a:sym typeface="Roboto"/>
            </a:endParaRPr>
          </a:p>
          <a:p>
            <a:pPr marL="457200" marR="0" lvl="0" indent="-320675" algn="l" rtl="0">
              <a:lnSpc>
                <a:spcPct val="115000"/>
              </a:lnSpc>
              <a:spcBef>
                <a:spcPts val="0"/>
              </a:spcBef>
              <a:spcAft>
                <a:spcPts val="0"/>
              </a:spcAft>
              <a:buClr>
                <a:srgbClr val="374151"/>
              </a:buClr>
              <a:buSzPts val="1450"/>
              <a:buFont typeface="Roboto"/>
              <a:buChar char="●"/>
            </a:pPr>
            <a:r>
              <a:rPr lang="en" sz="1450" b="0" i="0" u="none" strike="noStrike" cap="none" dirty="0">
                <a:solidFill>
                  <a:srgbClr val="374151"/>
                </a:solidFill>
                <a:latin typeface="Roboto"/>
                <a:ea typeface="Roboto"/>
                <a:cs typeface="Roboto"/>
                <a:sym typeface="Roboto"/>
              </a:rPr>
              <a:t>Gender: The user's gender.</a:t>
            </a:r>
            <a:endParaRPr sz="1450" b="0" i="0" u="none" strike="noStrike" cap="none" dirty="0">
              <a:solidFill>
                <a:srgbClr val="374151"/>
              </a:solidFill>
              <a:latin typeface="Roboto"/>
              <a:ea typeface="Roboto"/>
              <a:cs typeface="Roboto"/>
              <a:sym typeface="Roboto"/>
            </a:endParaRPr>
          </a:p>
          <a:p>
            <a:pPr marL="457200" marR="0" lvl="0" indent="-320675" algn="l" rtl="0">
              <a:lnSpc>
                <a:spcPct val="115000"/>
              </a:lnSpc>
              <a:spcBef>
                <a:spcPts val="0"/>
              </a:spcBef>
              <a:spcAft>
                <a:spcPts val="0"/>
              </a:spcAft>
              <a:buClr>
                <a:srgbClr val="374151"/>
              </a:buClr>
              <a:buSzPts val="1450"/>
              <a:buFont typeface="Roboto"/>
              <a:buChar char="●"/>
            </a:pPr>
            <a:r>
              <a:rPr lang="en" sz="1450" b="0" i="0" u="none" strike="noStrike" cap="none" dirty="0">
                <a:solidFill>
                  <a:srgbClr val="374151"/>
                </a:solidFill>
                <a:latin typeface="Roboto"/>
                <a:ea typeface="Roboto"/>
                <a:cs typeface="Roboto"/>
                <a:sym typeface="Roboto"/>
              </a:rPr>
              <a:t>Username: A chosen username for registration.</a:t>
            </a:r>
            <a:endParaRPr dirty="0"/>
          </a:p>
          <a:p>
            <a:pPr marL="457200" marR="0" lvl="0" indent="-320675" algn="l" rtl="0">
              <a:lnSpc>
                <a:spcPct val="115000"/>
              </a:lnSpc>
              <a:spcBef>
                <a:spcPts val="0"/>
              </a:spcBef>
              <a:spcAft>
                <a:spcPts val="0"/>
              </a:spcAft>
              <a:buClr>
                <a:srgbClr val="374151"/>
              </a:buClr>
              <a:buSzPts val="1450"/>
              <a:buFont typeface="Roboto"/>
              <a:buChar char="●"/>
            </a:pPr>
            <a:r>
              <a:rPr lang="en" sz="1450" b="0" i="0" u="none" strike="noStrike" cap="none" dirty="0">
                <a:solidFill>
                  <a:srgbClr val="374151"/>
                </a:solidFill>
                <a:latin typeface="Roboto"/>
                <a:ea typeface="Roboto"/>
                <a:cs typeface="Roboto"/>
                <a:sym typeface="Roboto"/>
              </a:rPr>
              <a:t>Password: A chosen password.</a:t>
            </a:r>
            <a:endParaRPr dirty="0"/>
          </a:p>
          <a:p>
            <a:pPr marL="457200" marR="0" lvl="0" indent="-320675" algn="l" rtl="0">
              <a:lnSpc>
                <a:spcPct val="115000"/>
              </a:lnSpc>
              <a:spcBef>
                <a:spcPts val="0"/>
              </a:spcBef>
              <a:spcAft>
                <a:spcPts val="0"/>
              </a:spcAft>
              <a:buClr>
                <a:srgbClr val="374151"/>
              </a:buClr>
              <a:buSzPts val="1450"/>
              <a:buFont typeface="Roboto"/>
              <a:buChar char="●"/>
            </a:pPr>
            <a:r>
              <a:rPr lang="en" sz="1450" b="0" i="0" u="none" strike="noStrike" cap="none" dirty="0">
                <a:solidFill>
                  <a:srgbClr val="374151"/>
                </a:solidFill>
                <a:latin typeface="Roboto"/>
                <a:ea typeface="Roboto"/>
                <a:cs typeface="Roboto"/>
                <a:sym typeface="Roboto"/>
              </a:rPr>
              <a:t>Confirm Password: The user re-enters the password for confirmation</a:t>
            </a:r>
            <a:endParaRPr sz="1450" b="0" i="0" u="none" strike="noStrike" cap="none" dirty="0">
              <a:solidFill>
                <a:srgbClr val="374151"/>
              </a:solidFill>
              <a:latin typeface="Roboto"/>
              <a:ea typeface="Roboto"/>
              <a:cs typeface="Roboto"/>
              <a:sym typeface="Roboto"/>
            </a:endParaRPr>
          </a:p>
          <a:p>
            <a:pPr marL="0" marR="0" lvl="0" indent="0" algn="l" rtl="0">
              <a:lnSpc>
                <a:spcPct val="115000"/>
              </a:lnSpc>
              <a:spcBef>
                <a:spcPts val="1500"/>
              </a:spcBef>
              <a:spcAft>
                <a:spcPts val="1500"/>
              </a:spcAft>
              <a:buClr>
                <a:srgbClr val="000000"/>
              </a:buClr>
              <a:buSzPts val="1450"/>
              <a:buFont typeface="Arial"/>
              <a:buNone/>
            </a:pPr>
            <a:endParaRPr sz="1450" b="0" i="0" u="none" strike="noStrike" cap="none" dirty="0">
              <a:solidFill>
                <a:srgbClr val="374151"/>
              </a:solidFill>
              <a:highlight>
                <a:srgbClr val="F7F7F8"/>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63325" y="280075"/>
            <a:ext cx="8520600" cy="4388100"/>
          </a:xfrm>
          <a:prstGeom prst="rect">
            <a:avLst/>
          </a:prstGeom>
          <a:noFill/>
          <a:ln>
            <a:noFill/>
          </a:ln>
        </p:spPr>
        <p:txBody>
          <a:bodyPr spcFirstLastPara="1" wrap="square" lIns="91425" tIns="91425" rIns="91425" bIns="91425" anchor="t" anchorCtr="0">
            <a:normAutofit/>
          </a:bodyPr>
          <a:lstStyle/>
          <a:p>
            <a:pPr marL="457200" lvl="0" indent="0" algn="l" rtl="0">
              <a:lnSpc>
                <a:spcPct val="115000"/>
              </a:lnSpc>
              <a:spcBef>
                <a:spcPts val="1500"/>
              </a:spcBef>
              <a:spcAft>
                <a:spcPts val="0"/>
              </a:spcAft>
              <a:buSzPts val="3600"/>
              <a:buNone/>
            </a:pP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SzPts val="3600"/>
              <a:buNone/>
            </a:pPr>
            <a:r>
              <a:rPr lang="en" sz="1450">
                <a:solidFill>
                  <a:srgbClr val="374151"/>
                </a:solidFill>
                <a:latin typeface="Roboto"/>
                <a:ea typeface="Roboto"/>
                <a:cs typeface="Roboto"/>
                <a:sym typeface="Roboto"/>
              </a:rPr>
              <a:t>3. Password Validation: The script checks whether the entered password matches the confirmed password. If the passwords do not match, an error message is displayed, indicating that the registration has failed due to password mismatch.</a:t>
            </a:r>
            <a:endParaRPr sz="1450">
              <a:solidFill>
                <a:srgbClr val="374151"/>
              </a:solidFill>
              <a:latin typeface="Roboto"/>
              <a:ea typeface="Roboto"/>
              <a:cs typeface="Roboto"/>
              <a:sym typeface="Roboto"/>
            </a:endParaRPr>
          </a:p>
          <a:p>
            <a:pPr marL="0" lvl="0" indent="0" algn="l" rtl="0">
              <a:lnSpc>
                <a:spcPct val="115000"/>
              </a:lnSpc>
              <a:spcBef>
                <a:spcPts val="1500"/>
              </a:spcBef>
              <a:spcAft>
                <a:spcPts val="0"/>
              </a:spcAft>
              <a:buSzPts val="3600"/>
              <a:buNone/>
            </a:pPr>
            <a:endParaRPr sz="1450">
              <a:solidFill>
                <a:srgbClr val="374151"/>
              </a:solidFill>
              <a:latin typeface="Roboto"/>
              <a:ea typeface="Roboto"/>
              <a:cs typeface="Roboto"/>
              <a:sym typeface="Roboto"/>
            </a:endParaRPr>
          </a:p>
          <a:p>
            <a:pPr marL="0" lvl="0" indent="0" algn="l" rtl="0">
              <a:lnSpc>
                <a:spcPct val="115000"/>
              </a:lnSpc>
              <a:spcBef>
                <a:spcPts val="1500"/>
              </a:spcBef>
              <a:spcAft>
                <a:spcPts val="0"/>
              </a:spcAft>
              <a:buSzPts val="3600"/>
              <a:buNone/>
            </a:pPr>
            <a:r>
              <a:rPr lang="en" sz="1450">
                <a:solidFill>
                  <a:srgbClr val="374151"/>
                </a:solidFill>
                <a:latin typeface="Roboto"/>
                <a:ea typeface="Roboto"/>
                <a:cs typeface="Roboto"/>
                <a:sym typeface="Roboto"/>
              </a:rPr>
              <a:t>4. Registration Success/Failure: If the passwords match, the script displays a success message, indicating that the registration was successful. If the passwords do not match, the script displays a failure message, alerting the user that the registration process has failed</a:t>
            </a:r>
            <a:endParaRPr sz="1450">
              <a:solidFill>
                <a:srgbClr val="374151"/>
              </a:solidFill>
              <a:latin typeface="Roboto"/>
              <a:ea typeface="Roboto"/>
              <a:cs typeface="Roboto"/>
              <a:sym typeface="Roboto"/>
            </a:endParaRPr>
          </a:p>
          <a:p>
            <a:pPr marL="0" lvl="0" indent="0" algn="l" rtl="0">
              <a:lnSpc>
                <a:spcPct val="100000"/>
              </a:lnSpc>
              <a:spcBef>
                <a:spcPts val="1500"/>
              </a:spcBef>
              <a:spcAft>
                <a:spcPts val="0"/>
              </a:spcAft>
              <a:buSzPts val="36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13875" y="1776150"/>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5700" dirty="0"/>
              <a:t>              </a:t>
            </a:r>
            <a:r>
              <a:rPr lang="en" sz="5700" dirty="0">
                <a:solidFill>
                  <a:schemeClr val="accent5"/>
                </a:solidFill>
              </a:rPr>
              <a:t>Out put</a:t>
            </a:r>
            <a:endParaRPr sz="5700" dirty="0">
              <a:solidFill>
                <a:schemeClr val="accent5"/>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612</Words>
  <Application>Microsoft Office PowerPoint</Application>
  <PresentationFormat>On-screen Show (16:9)</PresentationFormat>
  <Paragraphs>73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Paradigm</vt:lpstr>
      <vt:lpstr>Registration Form</vt:lpstr>
      <vt:lpstr>Introduction In the digital age, user registration forms play a crucial role in various applications, ranging from social media platforms to online shopping websites. These forms provide a means for users to establish a unique identity within the system, granting them access to personalized features and secure interactions.The purpose of this project is to create as simple registration form.  </vt:lpstr>
      <vt:lpstr>Project Objectives   1.Understand User Registration: Derive into the significance of user registration and its relevance in modern applications.  2.Collect User Information: Explore the collection of essential user data such as full name, age, email address, username,password and gender.  3.Basic Data Validation: Implement simple validation techniques to ensure that the entered data follows the expected format and constraints.  4.Display Confirmation: Provide users with immediate feedback by displaying the entered information upon successful registration. </vt:lpstr>
      <vt:lpstr>User Registration Form Requirements:</vt:lpstr>
      <vt:lpstr>PowerPoint Presentation</vt:lpstr>
      <vt:lpstr>Implementation</vt:lpstr>
      <vt:lpstr>PowerPoint Presentation</vt:lpstr>
      <vt:lpstr> 3. Password Validation: The script checks whether the entered password matches the confirmed password. If the passwords do not match, an error message is displayed, indicating that the registration has failed due to password mismatch.  4. Registration Success/Failure: If the passwords match, the script displays a success message, indicating that the registration was successful. If the passwords do not match, the script displays a failure message, alerting the user that the registration process has failed </vt:lpstr>
      <vt:lpstr>              Out put</vt:lpstr>
      <vt:lpstr>PowerPoint Presentation</vt:lpstr>
      <vt:lpstr> Benefits: Quick and straightforward registration process. No dependency on external graphical libraries. Limitations: Lack of user-friendliness compared to GUI-based registration forms. Limited error handling and validation in this basic implementation. </vt:lpstr>
      <vt:lpstr>PowerPoint Presentation</vt:lpstr>
      <vt:lpstr> Improvements </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Registration Form</dc:title>
  <dc:creator>HP</dc:creator>
  <cp:lastModifiedBy>HP</cp:lastModifiedBy>
  <cp:revision>21</cp:revision>
  <dcterms:modified xsi:type="dcterms:W3CDTF">2024-06-01T06:45:13Z</dcterms:modified>
</cp:coreProperties>
</file>