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56" r:id="rId5"/>
    <p:sldId id="359" r:id="rId6"/>
    <p:sldId id="1537" r:id="rId7"/>
    <p:sldId id="1460" r:id="rId8"/>
    <p:sldId id="361" r:id="rId9"/>
    <p:sldId id="1468" r:id="rId10"/>
    <p:sldId id="1536" r:id="rId11"/>
    <p:sldId id="1461" r:id="rId12"/>
    <p:sldId id="1462" r:id="rId13"/>
    <p:sldId id="1464" r:id="rId14"/>
    <p:sldId id="1256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523"/>
    <a:srgbClr val="E4CF3D"/>
    <a:srgbClr val="660066"/>
    <a:srgbClr val="99FF66"/>
    <a:srgbClr val="224C8A"/>
    <a:srgbClr val="246B1B"/>
    <a:srgbClr val="6600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4E86-F485-C74C-ADE4-52933F63AC31}" v="123" dt="2020-12-03T15:25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07"/>
  </p:normalViewPr>
  <p:slideViewPr>
    <p:cSldViewPr snapToGrid="0" snapToObjects="1">
      <p:cViewPr varScale="1">
        <p:scale>
          <a:sx n="50" d="100"/>
          <a:sy n="50" d="100"/>
        </p:scale>
        <p:origin x="808" y="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C9CEB-BC5D-B536-DE6B-DD96E95606E1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7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12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12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7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AWS VPC Master Class @Kalyan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8" r:id="rId14"/>
    <p:sldLayoutId id="2147483660" r:id="rId15"/>
  </p:sldLayoutIdLst>
  <p:hf sldNum="0"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5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34" Type="http://schemas.openxmlformats.org/officeDocument/2006/relationships/image" Target="../media/image36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tiff"/><Relationship Id="rId36" Type="http://schemas.openxmlformats.org/officeDocument/2006/relationships/image" Target="../media/image38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sv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12"/>
            <a:ext cx="14630401" cy="82295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46625" y="-2064"/>
            <a:ext cx="14100048" cy="8208822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27264" y="-1549"/>
            <a:ext cx="4329815" cy="823063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7271674" y="935124"/>
            <a:ext cx="5961040" cy="5986068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238" y="982780"/>
            <a:ext cx="9067262" cy="3922224"/>
          </a:xfrm>
        </p:spPr>
        <p:txBody>
          <a:bodyPr>
            <a:normAutofit/>
          </a:bodyPr>
          <a:lstStyle/>
          <a:p>
            <a:pPr algn="r"/>
            <a:r>
              <a:rPr lang="en-US" sz="5800" dirty="0">
                <a:solidFill>
                  <a:srgbClr val="FFFFFF"/>
                </a:solidFill>
              </a:rPr>
              <a:t>Azure AKS Kubernetes (Helm)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576" y="5376045"/>
            <a:ext cx="14615246" cy="28535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48" y="5756625"/>
            <a:ext cx="7261484" cy="149019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Ajay Yadav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60502" y="1959192"/>
            <a:ext cx="8229086" cy="431071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82999" y="334538"/>
            <a:ext cx="8893095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3860800" y="1713768"/>
            <a:ext cx="4780295" cy="2320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4023866" y="1938305"/>
            <a:ext cx="4408934" cy="165668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7A5B0-EA9A-FF46-B594-EB5CCCD5EB66}"/>
              </a:ext>
            </a:extLst>
          </p:cNvPr>
          <p:cNvGrpSpPr/>
          <p:nvPr/>
        </p:nvGrpSpPr>
        <p:grpSpPr>
          <a:xfrm>
            <a:off x="4237807" y="2065879"/>
            <a:ext cx="1239212" cy="1159923"/>
            <a:chOff x="4237807" y="2065879"/>
            <a:chExt cx="1239212" cy="1159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CA48C0-DFD0-F749-A415-D4ACE0F79FFD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1369-A8F3-4746-83D0-F5610F55BB6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266C2D-EB6C-184E-B123-3D5746096332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93832F-2C26-874D-A5C6-D4AD35EE2266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0927758-1A58-A04D-A3F1-005BE18F0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EBB294-E703-9644-BAEA-819233BE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99CD54-051A-E742-A655-4B752AE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175E2B-0D45-4C48-9273-D514565B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C66BF0-A4BA-A846-B5B4-D76F2C717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5BC47-A2D4-5A4F-AE53-41912A365C86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5780007" y="3260133"/>
            <a:ext cx="12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ReplicaSet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5806914" y="3633867"/>
            <a:ext cx="13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3857908" y="931168"/>
            <a:ext cx="478029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88820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88820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64351" y="228743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Files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8690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184840"/>
            <a:ext cx="1439572" cy="24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4431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60797" y="49341"/>
            <a:ext cx="6628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http://&lt;External-IP-from-get-service-output&gt;/app1/file1.html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248056" y="1438998"/>
            <a:ext cx="2892" cy="2747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94384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065" y="324475"/>
            <a:ext cx="869325" cy="86932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8918812" y="298728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8918812" y="3624862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8918812" y="429053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8918812" y="492761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8918812" y="556518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135" y="429926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81" y="493481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115" y="557088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27" y="2988698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3589" y="363885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C8D78-AE14-624A-92B4-8D356D739A1A}"/>
              </a:ext>
            </a:extLst>
          </p:cNvPr>
          <p:cNvSpPr/>
          <p:nvPr/>
        </p:nvSpPr>
        <p:spPr>
          <a:xfrm>
            <a:off x="4213204" y="4744430"/>
            <a:ext cx="4415680" cy="2547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B0263C10-C539-0E44-A842-3A5E07F3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3768" y="5510878"/>
            <a:ext cx="1021346" cy="102134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1BF95421-DD8A-D744-8896-605305504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9279" y="4714865"/>
            <a:ext cx="724556" cy="72455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6693682-0ACE-344C-8306-330F748C61AE}"/>
              </a:ext>
            </a:extLst>
          </p:cNvPr>
          <p:cNvSpPr/>
          <p:nvPr/>
        </p:nvSpPr>
        <p:spPr>
          <a:xfrm>
            <a:off x="4489811" y="5409856"/>
            <a:ext cx="3840387" cy="1656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1E890-6FB3-0F4C-AC45-50DBDEE3CCB8}"/>
              </a:ext>
            </a:extLst>
          </p:cNvPr>
          <p:cNvSpPr txBox="1"/>
          <p:nvPr/>
        </p:nvSpPr>
        <p:spPr>
          <a:xfrm>
            <a:off x="5127854" y="4755428"/>
            <a:ext cx="277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E68057-B0C4-8847-8644-46BB7B020D25}"/>
              </a:ext>
            </a:extLst>
          </p:cNvPr>
          <p:cNvSpPr txBox="1"/>
          <p:nvPr/>
        </p:nvSpPr>
        <p:spPr>
          <a:xfrm>
            <a:off x="5346636" y="6561817"/>
            <a:ext cx="2126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 Shares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A5EBD1-7EE9-CD42-9ABF-6D7300A6FCC7}"/>
              </a:ext>
            </a:extLst>
          </p:cNvPr>
          <p:cNvSpPr/>
          <p:nvPr/>
        </p:nvSpPr>
        <p:spPr>
          <a:xfrm>
            <a:off x="4601557" y="581898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C11A-2D40-AB48-B3FA-ADD4AAD42373}"/>
              </a:ext>
            </a:extLst>
          </p:cNvPr>
          <p:cNvSpPr txBox="1"/>
          <p:nvPr/>
        </p:nvSpPr>
        <p:spPr>
          <a:xfrm>
            <a:off x="4567067" y="551751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file1.html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CA442394-0D72-A24D-9877-6A401A8F4426}"/>
              </a:ext>
            </a:extLst>
          </p:cNvPr>
          <p:cNvSpPr/>
          <p:nvPr/>
        </p:nvSpPr>
        <p:spPr>
          <a:xfrm>
            <a:off x="7260212" y="581493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61B6BE-94E6-B14A-BBE4-260CF6FEE578}"/>
              </a:ext>
            </a:extLst>
          </p:cNvPr>
          <p:cNvSpPr txBox="1"/>
          <p:nvPr/>
        </p:nvSpPr>
        <p:spPr>
          <a:xfrm>
            <a:off x="7225722" y="551346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file2.html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37F8CB-8920-A34C-9870-38799B6CFF4F}"/>
              </a:ext>
            </a:extLst>
          </p:cNvPr>
          <p:cNvGrpSpPr/>
          <p:nvPr/>
        </p:nvGrpSpPr>
        <p:grpSpPr>
          <a:xfrm>
            <a:off x="5698133" y="2065879"/>
            <a:ext cx="1239212" cy="1159923"/>
            <a:chOff x="4237807" y="2065879"/>
            <a:chExt cx="1239212" cy="11599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69AF65-91EC-EC42-8CC0-34B2DD8EB9AB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757B3F-1DA4-B546-8BC3-C39619377335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8A2F55-150C-1B4E-88DD-14EFEF4AA0BD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720973D-23A1-6E46-AFBD-945C4E7713B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73BA74-92EE-6B41-A356-6BBFC73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8D403B8-D87C-1B4C-8C2D-09A3CBF3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6840D6-5A27-1648-A628-6D5FBC9D5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3A9D4DF-020B-3543-96FE-1627222A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140AD7-A665-614A-9EA8-FD91325D4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C6D1648-83C4-1742-8F58-9062409B5E84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4DB7DD-F16F-A340-93EB-0A7A278A01E3}"/>
              </a:ext>
            </a:extLst>
          </p:cNvPr>
          <p:cNvGrpSpPr/>
          <p:nvPr/>
        </p:nvGrpSpPr>
        <p:grpSpPr>
          <a:xfrm>
            <a:off x="7096371" y="2081795"/>
            <a:ext cx="1239212" cy="1159923"/>
            <a:chOff x="4237807" y="2065879"/>
            <a:chExt cx="1239212" cy="115992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9904BD-7A2D-764A-A0ED-B64D0BE96D02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C268423-92AF-4A4D-A79B-FABBF775C3E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EC627AD-9ED9-9641-A268-A5C5FA069CEA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082449F-89F0-1E4D-ACAD-77565453859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6AA478D-7C49-1243-9D6A-01A563A8F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6181DB6-C15A-1547-82A5-B16607B0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3DCCBDF-8082-964E-BE0C-63B3C0E5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68CFD4-0583-064E-A337-ADFC9F12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35A2BAD-9E6F-4443-BCFD-1EE5D4ED5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F078FCF-80E2-5048-8628-0F7D7E0CC1C7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B5ACF23-41FC-7041-BC28-DD25E8A4AD50}"/>
              </a:ext>
            </a:extLst>
          </p:cNvPr>
          <p:cNvSpPr/>
          <p:nvPr/>
        </p:nvSpPr>
        <p:spPr>
          <a:xfrm>
            <a:off x="380904" y="4714864"/>
            <a:ext cx="2847802" cy="1817359"/>
          </a:xfrm>
          <a:prstGeom prst="wedgeRoundRectCallout">
            <a:avLst>
              <a:gd name="adj1" fmla="val 94225"/>
              <a:gd name="adj2" fmla="val -129425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Advantage with Azure File Shares:</a:t>
            </a:r>
          </a:p>
          <a:p>
            <a:pPr algn="ctr"/>
            <a:r>
              <a:rPr lang="en-US" dirty="0"/>
              <a:t>Multiple pods can access the single file share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8A0331-F8AA-C441-A97C-8886A7B1178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90188" y="3225802"/>
            <a:ext cx="1624360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06E1ED-303B-AA4D-B8E6-5A8F8B90A8B2}"/>
              </a:ext>
            </a:extLst>
          </p:cNvPr>
          <p:cNvCxnSpPr>
            <a:stCxn id="118" idx="2"/>
            <a:endCxn id="5" idx="0"/>
          </p:cNvCxnSpPr>
          <p:nvPr/>
        </p:nvCxnSpPr>
        <p:spPr>
          <a:xfrm>
            <a:off x="6350514" y="3225802"/>
            <a:ext cx="164034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35FA0-137B-EA42-A03E-66887DFAEC07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 flipH="1">
            <a:off x="6514548" y="3241718"/>
            <a:ext cx="1234204" cy="15137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91EA8-70B3-164C-9BF2-DE0CF5DDE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338A81-320F-0646-B7F4-889F0CD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63607"/>
            <a:ext cx="12618720" cy="11888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99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" y="-12165"/>
            <a:ext cx="14630413" cy="8229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1"/>
          <a:stretch/>
        </p:blipFill>
        <p:spPr>
          <a:xfrm>
            <a:off x="9998348" y="-12165"/>
            <a:ext cx="4632052" cy="414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8" y="548641"/>
            <a:ext cx="3624672" cy="4306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9095" y="803235"/>
            <a:ext cx="3770966" cy="664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Container ≠ VM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Isolated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Share OS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and sometimes bins/libs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6"/>
          <a:stretch/>
        </p:blipFill>
        <p:spPr>
          <a:xfrm>
            <a:off x="9998348" y="4105076"/>
            <a:ext cx="4632052" cy="41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E29FD-4B0B-38AE-8CE5-D0F25D5D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177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DE9785F-DFDE-9D4D-BB52-FF4BF37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6" y="4892380"/>
            <a:ext cx="7900055" cy="272017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Docker Registry or Docker Hub</a:t>
            </a:r>
          </a:p>
          <a:p>
            <a:pPr lvl="1"/>
            <a:r>
              <a:rPr lang="en-IN" dirty="0"/>
              <a:t>A Docker </a:t>
            </a:r>
            <a:r>
              <a:rPr lang="en-IN" i="1" dirty="0"/>
              <a:t>registry</a:t>
            </a:r>
            <a:r>
              <a:rPr lang="en-IN" dirty="0"/>
              <a:t> </a:t>
            </a:r>
            <a:r>
              <a:rPr lang="en-IN" dirty="0">
                <a:solidFill>
                  <a:srgbClr val="0070C0"/>
                </a:solidFill>
              </a:rPr>
              <a:t>stores</a:t>
            </a:r>
            <a:r>
              <a:rPr lang="en-IN" dirty="0"/>
              <a:t> Docker images.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Docker Hub </a:t>
            </a:r>
            <a:r>
              <a:rPr lang="en-IN" dirty="0"/>
              <a:t>is a public registry that anyone can use, and Docker is configured to look for images on Docker Hub by default. </a:t>
            </a:r>
          </a:p>
          <a:p>
            <a:pPr lvl="1"/>
            <a:r>
              <a:rPr lang="en-IN" dirty="0"/>
              <a:t>We can even run our own </a:t>
            </a:r>
            <a:r>
              <a:rPr lang="en-IN" dirty="0">
                <a:solidFill>
                  <a:srgbClr val="0070C0"/>
                </a:solidFill>
              </a:rPr>
              <a:t>private registry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pull </a:t>
            </a:r>
            <a:r>
              <a:rPr lang="en-IN" dirty="0"/>
              <a:t>or </a:t>
            </a:r>
            <a:r>
              <a:rPr lang="en-IN" dirty="0">
                <a:solidFill>
                  <a:srgbClr val="C00000"/>
                </a:solidFill>
              </a:rPr>
              <a:t>docker run </a:t>
            </a:r>
            <a:r>
              <a:rPr lang="en-IN" dirty="0"/>
              <a:t>commands, the required images are pulled from our configured registry.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push </a:t>
            </a:r>
            <a:r>
              <a:rPr lang="en-IN" dirty="0"/>
              <a:t>command, our image is pushed to our configured registry.</a:t>
            </a:r>
          </a:p>
          <a:p>
            <a:pPr lvl="1"/>
            <a:endParaRPr lang="en-US" dirty="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Fundamentals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40" dirty="0"/>
              <a:t>It is possible to build your own images reading instructions from a </a:t>
            </a:r>
            <a:r>
              <a:rPr lang="en-US" sz="3840" dirty="0" err="1">
                <a:latin typeface="Consolas" panose="020B0609020204030204" pitchFamily="49" charset="0"/>
              </a:rPr>
              <a:t>Dockerfile</a:t>
            </a:r>
            <a:endParaRPr lang="en-US" sz="384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6628" y="3917413"/>
            <a:ext cx="7148944" cy="320267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  <a:spAutoFit/>
          </a:bodyPr>
          <a:lstStyle/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centos:7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yum install -y python-devel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endParaRPr lang="en-US" altLang="en-US" sz="192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/opt/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pip install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entrypoint.sh /opt/entrypoint.sh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EXPOSE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8000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CMD [“”,””]</a:t>
            </a:r>
            <a:endParaRPr lang="en-US" altLang="en-US" sz="448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2DCF3698-3472-834F-898B-AC89432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58" y="-102834"/>
            <a:ext cx="12618720" cy="1188851"/>
          </a:xfrm>
        </p:spPr>
        <p:txBody>
          <a:bodyPr/>
          <a:lstStyle/>
          <a:p>
            <a:r>
              <a:rPr lang="en-US" b="1" dirty="0"/>
              <a:t>Azure Services Integrated with AKS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5F6107-BC1D-BF41-89E5-2EE8D8A7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04" y="837333"/>
            <a:ext cx="1780497" cy="17804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1D97EF-1955-9A49-8AA9-77E01BDEA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9" y="2890256"/>
            <a:ext cx="1422788" cy="14227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A33C075-B474-0A4D-8FF6-3E20E494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6351" y="1386406"/>
            <a:ext cx="869325" cy="8693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6782472-A62E-EA49-9036-BF3B185BF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568" y="4653611"/>
            <a:ext cx="1176204" cy="11762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CA1EFD-B3C5-A541-B823-060C5E3EE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54" y="6338024"/>
            <a:ext cx="950380" cy="9503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CD3465-C91B-CD41-800E-1B481909E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5931" y="3062970"/>
            <a:ext cx="1036009" cy="1036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A62978-B399-574D-9F80-8669AFB19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9294" y="1273709"/>
            <a:ext cx="1036009" cy="1036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4D01CF-EB18-864E-8448-6C1B58B2B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4097" y="6335201"/>
            <a:ext cx="1063208" cy="10632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CFC2774-0C61-C048-9DD2-ADD0401B9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31853" y="6432365"/>
            <a:ext cx="820001" cy="1078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1F2E1B-C1AF-D14B-9108-2503FBE7F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47833" y="4825777"/>
            <a:ext cx="1004037" cy="10040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851839-27CC-0C46-AF9D-756011764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82566" y="4788311"/>
            <a:ext cx="942737" cy="94273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C97E48-8E49-654D-906D-0E54EB736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16360" y="1304970"/>
            <a:ext cx="1063211" cy="10632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5DE907F-1F4A-DC46-92E4-4FBF3BB8B4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0310" y="3089155"/>
            <a:ext cx="1063209" cy="106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D845C7-EE90-1449-A99E-25E402FFA4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23147" y="4825778"/>
            <a:ext cx="898957" cy="8989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F10052-D212-4349-8527-674659780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406107" y="1153674"/>
            <a:ext cx="1276075" cy="12760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297AEC-CF44-AA4C-BD87-94D14DECC4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17932" y="2971034"/>
            <a:ext cx="1063208" cy="10632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BE9EFEE-5F1F-B14C-BA9F-20F4BE0C8C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51040" y="4767003"/>
            <a:ext cx="812261" cy="81226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AFB4254-9C7D-6D4C-8DCD-8C12ED074D1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16360" y="6475152"/>
            <a:ext cx="1029260" cy="1029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4C36A2-8293-9246-83B4-2F4693712F5F}"/>
              </a:ext>
            </a:extLst>
          </p:cNvPr>
          <p:cNvSpPr txBox="1"/>
          <p:nvPr/>
        </p:nvSpPr>
        <p:spPr>
          <a:xfrm>
            <a:off x="1774569" y="1436349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Disks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EDC1E-B912-7F43-9921-87DE015A3071}"/>
              </a:ext>
            </a:extLst>
          </p:cNvPr>
          <p:cNvSpPr txBox="1"/>
          <p:nvPr/>
        </p:nvSpPr>
        <p:spPr>
          <a:xfrm>
            <a:off x="1587819" y="3264801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F7039-AA1E-A341-AE9F-6173F0C0E1F3}"/>
              </a:ext>
            </a:extLst>
          </p:cNvPr>
          <p:cNvSpPr txBox="1"/>
          <p:nvPr/>
        </p:nvSpPr>
        <p:spPr>
          <a:xfrm>
            <a:off x="1627239" y="4872964"/>
            <a:ext cx="84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96767-010C-7E41-B3A0-FB431095C255}"/>
              </a:ext>
            </a:extLst>
          </p:cNvPr>
          <p:cNvSpPr txBox="1"/>
          <p:nvPr/>
        </p:nvSpPr>
        <p:spPr>
          <a:xfrm>
            <a:off x="1459772" y="6446606"/>
            <a:ext cx="1119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Account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CB033-42E7-834C-8FB2-1BD6D9D396FF}"/>
              </a:ext>
            </a:extLst>
          </p:cNvPr>
          <p:cNvCxnSpPr/>
          <p:nvPr/>
        </p:nvCxnSpPr>
        <p:spPr>
          <a:xfrm>
            <a:off x="2752963" y="92627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48FCC076-7EEB-FC45-B0BA-8FB3765699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45041" y="6446606"/>
            <a:ext cx="785668" cy="7856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1FAE509-C4E0-AC49-A3FF-2C21ED31A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64046" y="3125771"/>
            <a:ext cx="801630" cy="80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09516F-DF55-6F42-A6B4-87CD4A5B3CFE}"/>
              </a:ext>
            </a:extLst>
          </p:cNvPr>
          <p:cNvSpPr txBox="1"/>
          <p:nvPr/>
        </p:nvSpPr>
        <p:spPr>
          <a:xfrm>
            <a:off x="3976925" y="1372556"/>
            <a:ext cx="1152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r>
              <a:rPr lang="en-US" dirty="0"/>
              <a:t>Public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F6B3-3A7D-5E40-B696-C8AD3141D6BD}"/>
              </a:ext>
            </a:extLst>
          </p:cNvPr>
          <p:cNvSpPr txBox="1"/>
          <p:nvPr/>
        </p:nvSpPr>
        <p:spPr>
          <a:xfrm>
            <a:off x="3991843" y="3000235"/>
            <a:ext cx="1211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</a:t>
            </a:r>
          </a:p>
          <a:p>
            <a:pPr algn="ctr"/>
            <a:r>
              <a:rPr lang="en-US" dirty="0"/>
              <a:t>Load</a:t>
            </a:r>
          </a:p>
          <a:p>
            <a:r>
              <a:rPr lang="en-US" dirty="0"/>
              <a:t>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99EA5-FF3D-C441-959F-46D19215749B}"/>
              </a:ext>
            </a:extLst>
          </p:cNvPr>
          <p:cNvSpPr txBox="1"/>
          <p:nvPr/>
        </p:nvSpPr>
        <p:spPr>
          <a:xfrm>
            <a:off x="3968117" y="4872963"/>
            <a:ext cx="117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4774C2-C8D9-F843-B86A-773775A6DF8F}"/>
              </a:ext>
            </a:extLst>
          </p:cNvPr>
          <p:cNvSpPr txBox="1"/>
          <p:nvPr/>
        </p:nvSpPr>
        <p:spPr>
          <a:xfrm>
            <a:off x="3853587" y="6614501"/>
            <a:ext cx="110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Subnets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2B83D-BBD2-E942-B457-A128F79474D5}"/>
              </a:ext>
            </a:extLst>
          </p:cNvPr>
          <p:cNvCxnSpPr/>
          <p:nvPr/>
        </p:nvCxnSpPr>
        <p:spPr>
          <a:xfrm>
            <a:off x="7637578" y="1035454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A2A748-8B5C-414D-9A6F-8CEB4A7CA136}"/>
              </a:ext>
            </a:extLst>
          </p:cNvPr>
          <p:cNvSpPr txBox="1"/>
          <p:nvPr/>
        </p:nvSpPr>
        <p:spPr>
          <a:xfrm>
            <a:off x="6601221" y="1406992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ADC23-9E60-5948-8343-4B3F22C01255}"/>
              </a:ext>
            </a:extLst>
          </p:cNvPr>
          <p:cNvSpPr txBox="1"/>
          <p:nvPr/>
        </p:nvSpPr>
        <p:spPr>
          <a:xfrm>
            <a:off x="6473604" y="3104381"/>
            <a:ext cx="1009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8F4AF-8419-D448-949C-C7F9E0CB16FA}"/>
              </a:ext>
            </a:extLst>
          </p:cNvPr>
          <p:cNvSpPr txBox="1"/>
          <p:nvPr/>
        </p:nvSpPr>
        <p:spPr>
          <a:xfrm>
            <a:off x="6540217" y="4825778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1DA5E-88B8-0041-B2D3-3C8784BF5268}"/>
              </a:ext>
            </a:extLst>
          </p:cNvPr>
          <p:cNvSpPr txBox="1"/>
          <p:nvPr/>
        </p:nvSpPr>
        <p:spPr>
          <a:xfrm>
            <a:off x="6520564" y="6354618"/>
            <a:ext cx="860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Zones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60C73C-726F-5F43-AAD9-3DCBC25534BF}"/>
              </a:ext>
            </a:extLst>
          </p:cNvPr>
          <p:cNvCxnSpPr/>
          <p:nvPr/>
        </p:nvCxnSpPr>
        <p:spPr>
          <a:xfrm>
            <a:off x="5203137" y="97263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D7803D-6F79-4E44-A232-A7C8FA5076C2}"/>
              </a:ext>
            </a:extLst>
          </p:cNvPr>
          <p:cNvSpPr txBox="1"/>
          <p:nvPr/>
        </p:nvSpPr>
        <p:spPr>
          <a:xfrm>
            <a:off x="8964222" y="1304970"/>
            <a:ext cx="1305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6DF07C-1C48-8B4D-8A65-356509B856C9}"/>
              </a:ext>
            </a:extLst>
          </p:cNvPr>
          <p:cNvSpPr txBox="1"/>
          <p:nvPr/>
        </p:nvSpPr>
        <p:spPr>
          <a:xfrm>
            <a:off x="9128465" y="3169512"/>
            <a:ext cx="106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DevOps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F6AB4-7C2F-674C-9FFB-8B20543120AC}"/>
              </a:ext>
            </a:extLst>
          </p:cNvPr>
          <p:cNvSpPr txBox="1"/>
          <p:nvPr/>
        </p:nvSpPr>
        <p:spPr>
          <a:xfrm>
            <a:off x="8661380" y="4759760"/>
            <a:ext cx="19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Build &amp; Release</a:t>
            </a:r>
          </a:p>
          <a:p>
            <a:pPr algn="ctr"/>
            <a:r>
              <a:rPr lang="en-US" dirty="0"/>
              <a:t>Pipelines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91A960-C8AE-344D-A80D-55349ABD8582}"/>
              </a:ext>
            </a:extLst>
          </p:cNvPr>
          <p:cNvSpPr txBox="1"/>
          <p:nvPr/>
        </p:nvSpPr>
        <p:spPr>
          <a:xfrm>
            <a:off x="8794017" y="6442356"/>
            <a:ext cx="243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 Instances</a:t>
            </a:r>
          </a:p>
          <a:p>
            <a:pPr algn="ctr"/>
            <a:r>
              <a:rPr lang="en-US" dirty="0"/>
              <a:t>Virtual Nodes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AC9909-CEFC-B348-9DA9-DAE9B9B6E26E}"/>
              </a:ext>
            </a:extLst>
          </p:cNvPr>
          <p:cNvCxnSpPr/>
          <p:nvPr/>
        </p:nvCxnSpPr>
        <p:spPr>
          <a:xfrm>
            <a:off x="11376326" y="1103757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B87AA1-B8A4-2B43-94B0-37D678E53E53}"/>
              </a:ext>
            </a:extLst>
          </p:cNvPr>
          <p:cNvSpPr txBox="1"/>
          <p:nvPr/>
        </p:nvSpPr>
        <p:spPr>
          <a:xfrm>
            <a:off x="12643814" y="1289800"/>
            <a:ext cx="1490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BBEB5-8602-FC47-9836-869E7E971E55}"/>
              </a:ext>
            </a:extLst>
          </p:cNvPr>
          <p:cNvSpPr txBox="1"/>
          <p:nvPr/>
        </p:nvSpPr>
        <p:spPr>
          <a:xfrm>
            <a:off x="12407241" y="2964862"/>
            <a:ext cx="2173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AKS</a:t>
            </a:r>
          </a:p>
          <a:p>
            <a:pPr algn="ctr"/>
            <a:r>
              <a:rPr lang="en-US" dirty="0"/>
              <a:t>Linux &amp; Windows</a:t>
            </a:r>
          </a:p>
          <a:p>
            <a:pPr algn="ctr"/>
            <a:r>
              <a:rPr lang="en-US" dirty="0"/>
              <a:t>Nodepools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385DB-CE74-CE4E-96BB-B09C7F390E44}"/>
              </a:ext>
            </a:extLst>
          </p:cNvPr>
          <p:cNvSpPr txBox="1"/>
          <p:nvPr/>
        </p:nvSpPr>
        <p:spPr>
          <a:xfrm>
            <a:off x="13003161" y="4721818"/>
            <a:ext cx="1245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 err="1"/>
              <a:t>ScaleSets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7A3A5-6A48-CA4D-A755-42C781E6FB1D}"/>
              </a:ext>
            </a:extLst>
          </p:cNvPr>
          <p:cNvSpPr txBox="1"/>
          <p:nvPr/>
        </p:nvSpPr>
        <p:spPr>
          <a:xfrm>
            <a:off x="13064883" y="6248564"/>
            <a:ext cx="1261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1272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0B1F75F5-8BC6-C129-7B4E-17F9AFBA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5CC1DEC-D153-5F09-8EA2-BB7C0297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4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3D524035-4DFD-011C-C9A9-E535EA4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57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3ED9195D-489E-6DF1-2897-D69C5C85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" y="42440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DCCB5DD-10A8-E318-E6B7-5735F3F4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31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799C4A27-7B54-B4E9-EA7F-143E048C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70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415A1AE2-8AC9-DBFE-2D39-B31AE980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48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76B5902-DE48-9CF9-66F1-38B6F61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57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FC6E0CD-21DD-7C04-96D4-80066334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48" y="9317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4FD492EE-4268-5141-D336-82380DEA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71" y="268141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A2252F9E-DE69-7E82-A98A-7DA75855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18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ABC0E248-FC32-7250-0316-FDFCA645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18" y="26127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A218D5EE-B8CC-E5F2-9BC1-5CD7FD7A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69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>
            <a:extLst>
              <a:ext uri="{FF2B5EF4-FFF2-40B4-BE49-F238E27FC236}">
                <a16:creationId xmlns:a16="http://schemas.microsoft.com/office/drawing/2014/main" id="{2F57832A-99DB-36A5-A5DB-86266282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25573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2D31CC94-7028-0A59-2E33-EAB8CD0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36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84A9C3F7-225F-BABB-2C50-574672D6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58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970E60DE-53F6-1FDE-C2A6-59B0760E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5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83374304-42E5-1D38-7804-506FE4B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8" y="594416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2">
            <a:extLst>
              <a:ext uri="{FF2B5EF4-FFF2-40B4-BE49-F238E27FC236}">
                <a16:creationId xmlns:a16="http://schemas.microsoft.com/office/drawing/2014/main" id="{0979887C-5D43-4196-89C2-C3D3A972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91" y="425042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BEE6EB7C-A138-1CE3-EF41-D9B3966A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6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6">
            <a:extLst>
              <a:ext uri="{FF2B5EF4-FFF2-40B4-BE49-F238E27FC236}">
                <a16:creationId xmlns:a16="http://schemas.microsoft.com/office/drawing/2014/main" id="{3EDBB00B-1F70-C9D7-F948-DD79612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35" y="59455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606D210-8BE9-5528-0F5D-5E14B268FCF7}"/>
              </a:ext>
            </a:extLst>
          </p:cNvPr>
          <p:cNvSpPr/>
          <p:nvPr/>
        </p:nvSpPr>
        <p:spPr>
          <a:xfrm>
            <a:off x="8621294" y="109104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Imperative way using </a:t>
            </a:r>
            <a:r>
              <a:rPr lang="en-US" sz="2800" dirty="0" err="1"/>
              <a:t>kubectl</a:t>
            </a:r>
            <a:endParaRPr lang="en-US" sz="2800" dirty="0"/>
          </a:p>
        </p:txBody>
      </p:sp>
      <p:sp>
        <p:nvSpPr>
          <p:cNvPr id="57" name="Rounded Rectangle 33">
            <a:extLst>
              <a:ext uri="{FF2B5EF4-FFF2-40B4-BE49-F238E27FC236}">
                <a16:creationId xmlns:a16="http://schemas.microsoft.com/office/drawing/2014/main" id="{E97B075E-2DFB-3F32-4678-EFAF4654BAD4}"/>
              </a:ext>
            </a:extLst>
          </p:cNvPr>
          <p:cNvSpPr/>
          <p:nvPr/>
        </p:nvSpPr>
        <p:spPr>
          <a:xfrm>
            <a:off x="8621294" y="179991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Declarative way using YAML</a:t>
            </a:r>
          </a:p>
        </p:txBody>
      </p:sp>
      <p:sp>
        <p:nvSpPr>
          <p:cNvPr id="58" name="Rounded Rectangle 34">
            <a:extLst>
              <a:ext uri="{FF2B5EF4-FFF2-40B4-BE49-F238E27FC236}">
                <a16:creationId xmlns:a16="http://schemas.microsoft.com/office/drawing/2014/main" id="{56C10226-17F7-8828-171D-DA47DE170BE2}"/>
              </a:ext>
            </a:extLst>
          </p:cNvPr>
          <p:cNvSpPr/>
          <p:nvPr/>
        </p:nvSpPr>
        <p:spPr>
          <a:xfrm>
            <a:off x="8643517" y="254500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 Containers</a:t>
            </a: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AD010601-56C3-BAD0-D308-FED661C43802}"/>
              </a:ext>
            </a:extLst>
          </p:cNvPr>
          <p:cNvSpPr/>
          <p:nvPr/>
        </p:nvSpPr>
        <p:spPr>
          <a:xfrm>
            <a:off x="8658546" y="325387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Annotations</a:t>
            </a:r>
          </a:p>
        </p:txBody>
      </p:sp>
      <p:sp>
        <p:nvSpPr>
          <p:cNvPr id="60" name="Rounded Rectangle 39">
            <a:extLst>
              <a:ext uri="{FF2B5EF4-FFF2-40B4-BE49-F238E27FC236}">
                <a16:creationId xmlns:a16="http://schemas.microsoft.com/office/drawing/2014/main" id="{B471AE26-EB80-4D18-3CFF-028525DAA8B6}"/>
              </a:ext>
            </a:extLst>
          </p:cNvPr>
          <p:cNvSpPr/>
          <p:nvPr/>
        </p:nvSpPr>
        <p:spPr>
          <a:xfrm>
            <a:off x="8658546" y="396275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SSL with </a:t>
            </a:r>
            <a:r>
              <a:rPr lang="en-US" sz="2800" dirty="0" err="1"/>
              <a:t>LetsEncrypt</a:t>
            </a:r>
            <a:endParaRPr lang="en-US" sz="2800" dirty="0"/>
          </a:p>
        </p:txBody>
      </p:sp>
      <p:sp>
        <p:nvSpPr>
          <p:cNvPr id="61" name="Rounded Rectangle 40">
            <a:extLst>
              <a:ext uri="{FF2B5EF4-FFF2-40B4-BE49-F238E27FC236}">
                <a16:creationId xmlns:a16="http://schemas.microsoft.com/office/drawing/2014/main" id="{3F31D8B1-646B-F811-3352-EB12F66CEA22}"/>
              </a:ext>
            </a:extLst>
          </p:cNvPr>
          <p:cNvSpPr/>
          <p:nvPr/>
        </p:nvSpPr>
        <p:spPr>
          <a:xfrm>
            <a:off x="8680769" y="470783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Context Path based Routing</a:t>
            </a:r>
          </a:p>
        </p:txBody>
      </p: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8C831B7-B33A-F812-1863-9295548F3A63}"/>
              </a:ext>
            </a:extLst>
          </p:cNvPr>
          <p:cNvSpPr/>
          <p:nvPr/>
        </p:nvSpPr>
        <p:spPr>
          <a:xfrm>
            <a:off x="8680769" y="541671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Domain Name based Routing</a:t>
            </a:r>
          </a:p>
        </p:txBody>
      </p:sp>
      <p:sp>
        <p:nvSpPr>
          <p:cNvPr id="63" name="Rounded Rectangle 42">
            <a:extLst>
              <a:ext uri="{FF2B5EF4-FFF2-40B4-BE49-F238E27FC236}">
                <a16:creationId xmlns:a16="http://schemas.microsoft.com/office/drawing/2014/main" id="{91465A51-ADED-AC36-81A7-FB81853C24D0}"/>
              </a:ext>
            </a:extLst>
          </p:cNvPr>
          <p:cNvSpPr/>
          <p:nvPr/>
        </p:nvSpPr>
        <p:spPr>
          <a:xfrm>
            <a:off x="10265073" y="6103738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with External DNS</a:t>
            </a: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6D2A2DA8-1E83-2496-6B4A-D875A3F10DB3}"/>
              </a:ext>
            </a:extLst>
          </p:cNvPr>
          <p:cNvSpPr/>
          <p:nvPr/>
        </p:nvSpPr>
        <p:spPr>
          <a:xfrm>
            <a:off x="10265073" y="6792415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Virtual Kubelet</a:t>
            </a:r>
          </a:p>
        </p:txBody>
      </p:sp>
    </p:spTree>
    <p:extLst>
      <p:ext uri="{BB962C8B-B14F-4D97-AF65-F5344CB8AC3E}">
        <p14:creationId xmlns:p14="http://schemas.microsoft.com/office/powerpoint/2010/main" val="36505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97380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145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957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ClusterIP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4568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4568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456841" y="2896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138304" y="6354261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Disks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 flipV="1">
            <a:off x="2418336" y="1211217"/>
            <a:ext cx="4820103" cy="371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418336" y="658895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65A249-623B-F44F-ABD0-A2A56A63A72C}"/>
              </a:ext>
            </a:extLst>
          </p:cNvPr>
          <p:cNvSpPr txBox="1"/>
          <p:nvPr/>
        </p:nvSpPr>
        <p:spPr>
          <a:xfrm>
            <a:off x="5248675" y="3716700"/>
            <a:ext cx="16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 Disks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2F88E00-2787-0545-80AC-0E07DE81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202" y="2969633"/>
            <a:ext cx="1955800" cy="19558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110132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5865" y="324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7B3CCA3-1C59-314F-BB18-0E01876D6144}"/>
              </a:ext>
            </a:extLst>
          </p:cNvPr>
          <p:cNvSpPr/>
          <p:nvPr/>
        </p:nvSpPr>
        <p:spPr>
          <a:xfrm>
            <a:off x="10456841" y="3561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7C8D25-AE57-5742-82E3-5F5C55FC9649}"/>
              </a:ext>
            </a:extLst>
          </p:cNvPr>
          <p:cNvSpPr/>
          <p:nvPr/>
        </p:nvSpPr>
        <p:spPr>
          <a:xfrm>
            <a:off x="10456841" y="4973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10456841" y="561028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10456841" y="624785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FF6C00-F86F-964E-8B80-4F4F30C26D25}"/>
              </a:ext>
            </a:extLst>
          </p:cNvPr>
          <p:cNvSpPr/>
          <p:nvPr/>
        </p:nvSpPr>
        <p:spPr>
          <a:xfrm>
            <a:off x="10456841" y="692729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ClusterIP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3573202" y="4967509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3573202" y="560458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3573202" y="6242154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54D90-ED5B-3E46-9159-5A7CA19FDA85}"/>
              </a:ext>
            </a:extLst>
          </p:cNvPr>
          <p:cNvSpPr/>
          <p:nvPr/>
        </p:nvSpPr>
        <p:spPr>
          <a:xfrm>
            <a:off x="3573202" y="692159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525" y="497623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71" y="55990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24785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55;p13">
            <a:extLst>
              <a:ext uri="{FF2B5EF4-FFF2-40B4-BE49-F238E27FC236}">
                <a16:creationId xmlns:a16="http://schemas.microsoft.com/office/drawing/2014/main" id="{CE4D99ED-A25A-3846-B71E-BFB3AE7611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908407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;p13">
            <a:extLst>
              <a:ext uri="{FF2B5EF4-FFF2-40B4-BE49-F238E27FC236}">
                <a16:creationId xmlns:a16="http://schemas.microsoft.com/office/drawing/2014/main" id="{59B96D1B-6BC3-AF4C-B6C4-7B64765440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774" y="497461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556" y="5611690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1618" y="6261851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55;p13">
            <a:extLst>
              <a:ext uri="{FF2B5EF4-FFF2-40B4-BE49-F238E27FC236}">
                <a16:creationId xmlns:a16="http://schemas.microsoft.com/office/drawing/2014/main" id="{327A28F1-8721-9F44-A875-0D862AC4F1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6655" y="69079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id="{6F03F3F3-95AF-4A42-882A-30A244127EA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2905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id="{05D81FE3-EB74-784A-A81A-D85B11E9591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3568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881E3C4-3829-CC47-A3A6-5DB50859FDC6}"/>
              </a:ext>
            </a:extLst>
          </p:cNvPr>
          <p:cNvSpPr/>
          <p:nvPr/>
        </p:nvSpPr>
        <p:spPr>
          <a:xfrm>
            <a:off x="10431789" y="4278918"/>
            <a:ext cx="3392408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 Map</a:t>
            </a:r>
          </a:p>
        </p:txBody>
      </p:sp>
      <p:pic>
        <p:nvPicPr>
          <p:cNvPr id="102" name="Google Shape;55;p13">
            <a:extLst>
              <a:ext uri="{FF2B5EF4-FFF2-40B4-BE49-F238E27FC236}">
                <a16:creationId xmlns:a16="http://schemas.microsoft.com/office/drawing/2014/main" id="{DF352EF1-92E2-C04D-A892-7BB5A57C98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6092" y="4265735"/>
            <a:ext cx="457500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309885</TotalTime>
  <Words>458</Words>
  <Application>Microsoft Office PowerPoint</Application>
  <PresentationFormat>Custom</PresentationFormat>
  <Paragraphs>171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Menlo</vt:lpstr>
      <vt:lpstr>Office Theme</vt:lpstr>
      <vt:lpstr>Azure AKS Kubernetes (Helm)</vt:lpstr>
      <vt:lpstr>What is a container?</vt:lpstr>
      <vt:lpstr>PowerPoint Presentation</vt:lpstr>
      <vt:lpstr>Docker - Fundamentals</vt:lpstr>
      <vt:lpstr>Dockerfile</vt:lpstr>
      <vt:lpstr>Azure Services Integrated with AKS</vt:lpstr>
      <vt:lpstr>PowerPoint Presentation</vt:lpstr>
      <vt:lpstr>Kubernetes - Imperative &amp; Declarative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Yadav, Ajay</cp:lastModifiedBy>
  <cp:revision>1175</cp:revision>
  <dcterms:created xsi:type="dcterms:W3CDTF">2019-11-12T03:20:49Z</dcterms:created>
  <dcterms:modified xsi:type="dcterms:W3CDTF">2024-02-15T09:00:19Z</dcterms:modified>
</cp:coreProperties>
</file>