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85" r:id="rId20"/>
    <p:sldId id="275" r:id="rId21"/>
    <p:sldId id="286" r:id="rId22"/>
    <p:sldId id="276" r:id="rId23"/>
    <p:sldId id="273" r:id="rId24"/>
    <p:sldId id="277" r:id="rId25"/>
    <p:sldId id="278" r:id="rId26"/>
    <p:sldId id="279" r:id="rId27"/>
    <p:sldId id="281" r:id="rId28"/>
    <p:sldId id="280" r:id="rId29"/>
    <p:sldId id="282" r:id="rId30"/>
    <p:sldId id="283" r:id="rId31"/>
    <p:sldId id="284" r:id="rId32"/>
    <p:sldId id="287" r:id="rId33"/>
    <p:sldId id="288" r:id="rId34"/>
    <p:sldId id="289" r:id="rId35"/>
    <p:sldId id="290" r:id="rId36"/>
    <p:sldId id="291" r:id="rId37"/>
    <p:sldId id="293" r:id="rId38"/>
    <p:sldId id="294" r:id="rId39"/>
    <p:sldId id="292" r:id="rId40"/>
    <p:sldId id="295" r:id="rId41"/>
    <p:sldId id="296" r:id="rId42"/>
    <p:sldId id="297" r:id="rId43"/>
    <p:sldId id="298" r:id="rId44"/>
    <p:sldId id="299" r:id="rId45"/>
    <p:sldId id="301" r:id="rId46"/>
    <p:sldId id="300" r:id="rId47"/>
    <p:sldId id="302" r:id="rId48"/>
    <p:sldId id="303" r:id="rId49"/>
    <p:sldId id="30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38"/>
    <p:restoredTop sz="96405"/>
  </p:normalViewPr>
  <p:slideViewPr>
    <p:cSldViewPr snapToGrid="0" snapToObjects="1">
      <p:cViewPr varScale="1">
        <p:scale>
          <a:sx n="131" d="100"/>
          <a:sy n="131" d="100"/>
        </p:scale>
        <p:origin x="4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74981-69CC-6A49-9E99-97BC84D8225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E365917-401C-9046-BB45-0040BBBF11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54871A2-E23A-6640-89DE-0AC0826DC6AF}"/>
              </a:ext>
            </a:extLst>
          </p:cNvPr>
          <p:cNvSpPr>
            <a:spLocks noGrp="1"/>
          </p:cNvSpPr>
          <p:nvPr>
            <p:ph type="dt" sz="half" idx="10"/>
          </p:nvPr>
        </p:nvSpPr>
        <p:spPr/>
        <p:txBody>
          <a:bodyPr/>
          <a:lstStyle/>
          <a:p>
            <a:fld id="{37A1F2BA-FAD3-1840-8BA0-E58F7871CEA9}" type="datetimeFigureOut">
              <a:rPr lang="en-US" smtClean="0"/>
              <a:t>6/6/20</a:t>
            </a:fld>
            <a:endParaRPr lang="en-US"/>
          </a:p>
        </p:txBody>
      </p:sp>
      <p:sp>
        <p:nvSpPr>
          <p:cNvPr id="5" name="Footer Placeholder 4">
            <a:extLst>
              <a:ext uri="{FF2B5EF4-FFF2-40B4-BE49-F238E27FC236}">
                <a16:creationId xmlns:a16="http://schemas.microsoft.com/office/drawing/2014/main" id="{EAB58E27-761C-914C-8D0A-1792E3C927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3A4B3B-34E3-8649-AABA-7B956F6CCC1A}"/>
              </a:ext>
            </a:extLst>
          </p:cNvPr>
          <p:cNvSpPr>
            <a:spLocks noGrp="1"/>
          </p:cNvSpPr>
          <p:nvPr>
            <p:ph type="sldNum" sz="quarter" idx="12"/>
          </p:nvPr>
        </p:nvSpPr>
        <p:spPr/>
        <p:txBody>
          <a:bodyPr/>
          <a:lstStyle/>
          <a:p>
            <a:fld id="{2BB60576-B207-FB4A-A2D0-D5139F1F3824}" type="slidenum">
              <a:rPr lang="en-US" smtClean="0"/>
              <a:t>‹#›</a:t>
            </a:fld>
            <a:endParaRPr lang="en-US"/>
          </a:p>
        </p:txBody>
      </p:sp>
    </p:spTree>
    <p:extLst>
      <p:ext uri="{BB962C8B-B14F-4D97-AF65-F5344CB8AC3E}">
        <p14:creationId xmlns:p14="http://schemas.microsoft.com/office/powerpoint/2010/main" val="3986770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3D77-14A0-0945-A768-4BA273790A3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59147B1-5E7D-6E4D-AA7E-0B1B176A007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BF3BFC1-6D94-DA40-945C-89C52840D026}"/>
              </a:ext>
            </a:extLst>
          </p:cNvPr>
          <p:cNvSpPr>
            <a:spLocks noGrp="1"/>
          </p:cNvSpPr>
          <p:nvPr>
            <p:ph type="dt" sz="half" idx="10"/>
          </p:nvPr>
        </p:nvSpPr>
        <p:spPr/>
        <p:txBody>
          <a:bodyPr/>
          <a:lstStyle/>
          <a:p>
            <a:fld id="{37A1F2BA-FAD3-1840-8BA0-E58F7871CEA9}" type="datetimeFigureOut">
              <a:rPr lang="en-US" smtClean="0"/>
              <a:t>6/6/20</a:t>
            </a:fld>
            <a:endParaRPr lang="en-US"/>
          </a:p>
        </p:txBody>
      </p:sp>
      <p:sp>
        <p:nvSpPr>
          <p:cNvPr id="5" name="Footer Placeholder 4">
            <a:extLst>
              <a:ext uri="{FF2B5EF4-FFF2-40B4-BE49-F238E27FC236}">
                <a16:creationId xmlns:a16="http://schemas.microsoft.com/office/drawing/2014/main" id="{C14071A4-74CB-304D-A1A6-DE824F3342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329345-C680-5C49-9DC6-2F09596F8194}"/>
              </a:ext>
            </a:extLst>
          </p:cNvPr>
          <p:cNvSpPr>
            <a:spLocks noGrp="1"/>
          </p:cNvSpPr>
          <p:nvPr>
            <p:ph type="sldNum" sz="quarter" idx="12"/>
          </p:nvPr>
        </p:nvSpPr>
        <p:spPr/>
        <p:txBody>
          <a:bodyPr/>
          <a:lstStyle/>
          <a:p>
            <a:fld id="{2BB60576-B207-FB4A-A2D0-D5139F1F3824}" type="slidenum">
              <a:rPr lang="en-US" smtClean="0"/>
              <a:t>‹#›</a:t>
            </a:fld>
            <a:endParaRPr lang="en-US"/>
          </a:p>
        </p:txBody>
      </p:sp>
    </p:spTree>
    <p:extLst>
      <p:ext uri="{BB962C8B-B14F-4D97-AF65-F5344CB8AC3E}">
        <p14:creationId xmlns:p14="http://schemas.microsoft.com/office/powerpoint/2010/main" val="2150185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4E9352-BE0D-4645-8B6A-4C4FCBACFD6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D187827-1C2D-4F44-BD26-932CEDECBFB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466F70-18AC-E94D-A195-A08F846E0DB3}"/>
              </a:ext>
            </a:extLst>
          </p:cNvPr>
          <p:cNvSpPr>
            <a:spLocks noGrp="1"/>
          </p:cNvSpPr>
          <p:nvPr>
            <p:ph type="dt" sz="half" idx="10"/>
          </p:nvPr>
        </p:nvSpPr>
        <p:spPr/>
        <p:txBody>
          <a:bodyPr/>
          <a:lstStyle/>
          <a:p>
            <a:fld id="{37A1F2BA-FAD3-1840-8BA0-E58F7871CEA9}" type="datetimeFigureOut">
              <a:rPr lang="en-US" smtClean="0"/>
              <a:t>6/6/20</a:t>
            </a:fld>
            <a:endParaRPr lang="en-US"/>
          </a:p>
        </p:txBody>
      </p:sp>
      <p:sp>
        <p:nvSpPr>
          <p:cNvPr id="5" name="Footer Placeholder 4">
            <a:extLst>
              <a:ext uri="{FF2B5EF4-FFF2-40B4-BE49-F238E27FC236}">
                <a16:creationId xmlns:a16="http://schemas.microsoft.com/office/drawing/2014/main" id="{66644DE9-BD9B-964E-B6AC-59BBD329F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7D295F-F282-EA4A-9585-78C645E6B508}"/>
              </a:ext>
            </a:extLst>
          </p:cNvPr>
          <p:cNvSpPr>
            <a:spLocks noGrp="1"/>
          </p:cNvSpPr>
          <p:nvPr>
            <p:ph type="sldNum" sz="quarter" idx="12"/>
          </p:nvPr>
        </p:nvSpPr>
        <p:spPr/>
        <p:txBody>
          <a:bodyPr/>
          <a:lstStyle/>
          <a:p>
            <a:fld id="{2BB60576-B207-FB4A-A2D0-D5139F1F3824}" type="slidenum">
              <a:rPr lang="en-US" smtClean="0"/>
              <a:t>‹#›</a:t>
            </a:fld>
            <a:endParaRPr lang="en-US"/>
          </a:p>
        </p:txBody>
      </p:sp>
    </p:spTree>
    <p:extLst>
      <p:ext uri="{BB962C8B-B14F-4D97-AF65-F5344CB8AC3E}">
        <p14:creationId xmlns:p14="http://schemas.microsoft.com/office/powerpoint/2010/main" val="285960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D74E6-3FCC-AC4A-BD17-FA5E6116A60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9691AF2-5F1F-5146-91A6-AFC1B1A2AA6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19805FA-4689-2D4D-8CF2-F33EEBE92D8D}"/>
              </a:ext>
            </a:extLst>
          </p:cNvPr>
          <p:cNvSpPr>
            <a:spLocks noGrp="1"/>
          </p:cNvSpPr>
          <p:nvPr>
            <p:ph type="dt" sz="half" idx="10"/>
          </p:nvPr>
        </p:nvSpPr>
        <p:spPr/>
        <p:txBody>
          <a:bodyPr/>
          <a:lstStyle/>
          <a:p>
            <a:fld id="{37A1F2BA-FAD3-1840-8BA0-E58F7871CEA9}" type="datetimeFigureOut">
              <a:rPr lang="en-US" smtClean="0"/>
              <a:t>6/6/20</a:t>
            </a:fld>
            <a:endParaRPr lang="en-US"/>
          </a:p>
        </p:txBody>
      </p:sp>
      <p:sp>
        <p:nvSpPr>
          <p:cNvPr id="5" name="Footer Placeholder 4">
            <a:extLst>
              <a:ext uri="{FF2B5EF4-FFF2-40B4-BE49-F238E27FC236}">
                <a16:creationId xmlns:a16="http://schemas.microsoft.com/office/drawing/2014/main" id="{E0475C23-0AC6-A242-99F3-BDA9F4824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546B6-61E6-5741-A320-7341EBB6997B}"/>
              </a:ext>
            </a:extLst>
          </p:cNvPr>
          <p:cNvSpPr>
            <a:spLocks noGrp="1"/>
          </p:cNvSpPr>
          <p:nvPr>
            <p:ph type="sldNum" sz="quarter" idx="12"/>
          </p:nvPr>
        </p:nvSpPr>
        <p:spPr/>
        <p:txBody>
          <a:bodyPr/>
          <a:lstStyle/>
          <a:p>
            <a:fld id="{2BB60576-B207-FB4A-A2D0-D5139F1F3824}" type="slidenum">
              <a:rPr lang="en-US" smtClean="0"/>
              <a:t>‹#›</a:t>
            </a:fld>
            <a:endParaRPr lang="en-US"/>
          </a:p>
        </p:txBody>
      </p:sp>
    </p:spTree>
    <p:extLst>
      <p:ext uri="{BB962C8B-B14F-4D97-AF65-F5344CB8AC3E}">
        <p14:creationId xmlns:p14="http://schemas.microsoft.com/office/powerpoint/2010/main" val="2366306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B71E2-8C1B-C540-95E9-1755C6B6955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B9CBFAC-1A0A-4D4F-8DC8-525D6D84D8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0961A23-333F-9D4F-B359-E656B42087B1}"/>
              </a:ext>
            </a:extLst>
          </p:cNvPr>
          <p:cNvSpPr>
            <a:spLocks noGrp="1"/>
          </p:cNvSpPr>
          <p:nvPr>
            <p:ph type="dt" sz="half" idx="10"/>
          </p:nvPr>
        </p:nvSpPr>
        <p:spPr/>
        <p:txBody>
          <a:bodyPr/>
          <a:lstStyle/>
          <a:p>
            <a:fld id="{37A1F2BA-FAD3-1840-8BA0-E58F7871CEA9}" type="datetimeFigureOut">
              <a:rPr lang="en-US" smtClean="0"/>
              <a:t>6/6/20</a:t>
            </a:fld>
            <a:endParaRPr lang="en-US"/>
          </a:p>
        </p:txBody>
      </p:sp>
      <p:sp>
        <p:nvSpPr>
          <p:cNvPr id="5" name="Footer Placeholder 4">
            <a:extLst>
              <a:ext uri="{FF2B5EF4-FFF2-40B4-BE49-F238E27FC236}">
                <a16:creationId xmlns:a16="http://schemas.microsoft.com/office/drawing/2014/main" id="{9A8F4113-57C3-7549-8165-8BF8AC1AE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4EC16A-4796-C842-8006-85752D129BFC}"/>
              </a:ext>
            </a:extLst>
          </p:cNvPr>
          <p:cNvSpPr>
            <a:spLocks noGrp="1"/>
          </p:cNvSpPr>
          <p:nvPr>
            <p:ph type="sldNum" sz="quarter" idx="12"/>
          </p:nvPr>
        </p:nvSpPr>
        <p:spPr/>
        <p:txBody>
          <a:bodyPr/>
          <a:lstStyle/>
          <a:p>
            <a:fld id="{2BB60576-B207-FB4A-A2D0-D5139F1F3824}" type="slidenum">
              <a:rPr lang="en-US" smtClean="0"/>
              <a:t>‹#›</a:t>
            </a:fld>
            <a:endParaRPr lang="en-US"/>
          </a:p>
        </p:txBody>
      </p:sp>
    </p:spTree>
    <p:extLst>
      <p:ext uri="{BB962C8B-B14F-4D97-AF65-F5344CB8AC3E}">
        <p14:creationId xmlns:p14="http://schemas.microsoft.com/office/powerpoint/2010/main" val="84280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68014-444D-4F48-9CD6-36FF170610C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CE7533A-DFE0-9641-BF24-7CB88E0DB41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C2CB0B0-1084-D248-BF37-D3CEA6561EC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4C00BDC-B211-1E4C-8865-E9A33A4E69DB}"/>
              </a:ext>
            </a:extLst>
          </p:cNvPr>
          <p:cNvSpPr>
            <a:spLocks noGrp="1"/>
          </p:cNvSpPr>
          <p:nvPr>
            <p:ph type="dt" sz="half" idx="10"/>
          </p:nvPr>
        </p:nvSpPr>
        <p:spPr/>
        <p:txBody>
          <a:bodyPr/>
          <a:lstStyle/>
          <a:p>
            <a:fld id="{37A1F2BA-FAD3-1840-8BA0-E58F7871CEA9}" type="datetimeFigureOut">
              <a:rPr lang="en-US" smtClean="0"/>
              <a:t>6/6/20</a:t>
            </a:fld>
            <a:endParaRPr lang="en-US"/>
          </a:p>
        </p:txBody>
      </p:sp>
      <p:sp>
        <p:nvSpPr>
          <p:cNvPr id="6" name="Footer Placeholder 5">
            <a:extLst>
              <a:ext uri="{FF2B5EF4-FFF2-40B4-BE49-F238E27FC236}">
                <a16:creationId xmlns:a16="http://schemas.microsoft.com/office/drawing/2014/main" id="{23ED72DE-4A2A-574D-BA7F-C68326CD5D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6AAB66-3D93-D74D-BDC7-65C3C0622E90}"/>
              </a:ext>
            </a:extLst>
          </p:cNvPr>
          <p:cNvSpPr>
            <a:spLocks noGrp="1"/>
          </p:cNvSpPr>
          <p:nvPr>
            <p:ph type="sldNum" sz="quarter" idx="12"/>
          </p:nvPr>
        </p:nvSpPr>
        <p:spPr/>
        <p:txBody>
          <a:bodyPr/>
          <a:lstStyle/>
          <a:p>
            <a:fld id="{2BB60576-B207-FB4A-A2D0-D5139F1F3824}" type="slidenum">
              <a:rPr lang="en-US" smtClean="0"/>
              <a:t>‹#›</a:t>
            </a:fld>
            <a:endParaRPr lang="en-US"/>
          </a:p>
        </p:txBody>
      </p:sp>
    </p:spTree>
    <p:extLst>
      <p:ext uri="{BB962C8B-B14F-4D97-AF65-F5344CB8AC3E}">
        <p14:creationId xmlns:p14="http://schemas.microsoft.com/office/powerpoint/2010/main" val="2356551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1ED9B-CB10-4B4A-A711-7CFAF6CA055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B88DA7B-59CD-B041-A438-FCB752D6E9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A39D5CF-CDBD-4841-B66F-40B7F15A7AE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D5B614F-4545-1641-A5F0-CC06387DD8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83F4012-0F6C-5F46-9372-532A6468B7E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C42A870-CEE8-304A-A648-75D743EDDC54}"/>
              </a:ext>
            </a:extLst>
          </p:cNvPr>
          <p:cNvSpPr>
            <a:spLocks noGrp="1"/>
          </p:cNvSpPr>
          <p:nvPr>
            <p:ph type="dt" sz="half" idx="10"/>
          </p:nvPr>
        </p:nvSpPr>
        <p:spPr/>
        <p:txBody>
          <a:bodyPr/>
          <a:lstStyle/>
          <a:p>
            <a:fld id="{37A1F2BA-FAD3-1840-8BA0-E58F7871CEA9}" type="datetimeFigureOut">
              <a:rPr lang="en-US" smtClean="0"/>
              <a:t>6/6/20</a:t>
            </a:fld>
            <a:endParaRPr lang="en-US"/>
          </a:p>
        </p:txBody>
      </p:sp>
      <p:sp>
        <p:nvSpPr>
          <p:cNvPr id="8" name="Footer Placeholder 7">
            <a:extLst>
              <a:ext uri="{FF2B5EF4-FFF2-40B4-BE49-F238E27FC236}">
                <a16:creationId xmlns:a16="http://schemas.microsoft.com/office/drawing/2014/main" id="{E803E895-FFB3-F747-B526-EA8E29C786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ABEC14-7F1A-0B42-9BC9-E39C598D3C50}"/>
              </a:ext>
            </a:extLst>
          </p:cNvPr>
          <p:cNvSpPr>
            <a:spLocks noGrp="1"/>
          </p:cNvSpPr>
          <p:nvPr>
            <p:ph type="sldNum" sz="quarter" idx="12"/>
          </p:nvPr>
        </p:nvSpPr>
        <p:spPr/>
        <p:txBody>
          <a:bodyPr/>
          <a:lstStyle/>
          <a:p>
            <a:fld id="{2BB60576-B207-FB4A-A2D0-D5139F1F3824}" type="slidenum">
              <a:rPr lang="en-US" smtClean="0"/>
              <a:t>‹#›</a:t>
            </a:fld>
            <a:endParaRPr lang="en-US"/>
          </a:p>
        </p:txBody>
      </p:sp>
    </p:spTree>
    <p:extLst>
      <p:ext uri="{BB962C8B-B14F-4D97-AF65-F5344CB8AC3E}">
        <p14:creationId xmlns:p14="http://schemas.microsoft.com/office/powerpoint/2010/main" val="97546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B9FF5-2725-7049-8132-C99DF150AB1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6AC1209-3A32-A64F-B638-C1E3C4109B7F}"/>
              </a:ext>
            </a:extLst>
          </p:cNvPr>
          <p:cNvSpPr>
            <a:spLocks noGrp="1"/>
          </p:cNvSpPr>
          <p:nvPr>
            <p:ph type="dt" sz="half" idx="10"/>
          </p:nvPr>
        </p:nvSpPr>
        <p:spPr/>
        <p:txBody>
          <a:bodyPr/>
          <a:lstStyle/>
          <a:p>
            <a:fld id="{37A1F2BA-FAD3-1840-8BA0-E58F7871CEA9}" type="datetimeFigureOut">
              <a:rPr lang="en-US" smtClean="0"/>
              <a:t>6/6/20</a:t>
            </a:fld>
            <a:endParaRPr lang="en-US"/>
          </a:p>
        </p:txBody>
      </p:sp>
      <p:sp>
        <p:nvSpPr>
          <p:cNvPr id="4" name="Footer Placeholder 3">
            <a:extLst>
              <a:ext uri="{FF2B5EF4-FFF2-40B4-BE49-F238E27FC236}">
                <a16:creationId xmlns:a16="http://schemas.microsoft.com/office/drawing/2014/main" id="{789C07EA-DC45-924E-BA5F-046346CF26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DA0AFD-50EC-A847-B5C3-813876DA1FBF}"/>
              </a:ext>
            </a:extLst>
          </p:cNvPr>
          <p:cNvSpPr>
            <a:spLocks noGrp="1"/>
          </p:cNvSpPr>
          <p:nvPr>
            <p:ph type="sldNum" sz="quarter" idx="12"/>
          </p:nvPr>
        </p:nvSpPr>
        <p:spPr/>
        <p:txBody>
          <a:bodyPr/>
          <a:lstStyle/>
          <a:p>
            <a:fld id="{2BB60576-B207-FB4A-A2D0-D5139F1F3824}" type="slidenum">
              <a:rPr lang="en-US" smtClean="0"/>
              <a:t>‹#›</a:t>
            </a:fld>
            <a:endParaRPr lang="en-US"/>
          </a:p>
        </p:txBody>
      </p:sp>
    </p:spTree>
    <p:extLst>
      <p:ext uri="{BB962C8B-B14F-4D97-AF65-F5344CB8AC3E}">
        <p14:creationId xmlns:p14="http://schemas.microsoft.com/office/powerpoint/2010/main" val="1512764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601B1D-CDA4-864F-ADA1-33ECBA8DE4EA}"/>
              </a:ext>
            </a:extLst>
          </p:cNvPr>
          <p:cNvSpPr>
            <a:spLocks noGrp="1"/>
          </p:cNvSpPr>
          <p:nvPr>
            <p:ph type="dt" sz="half" idx="10"/>
          </p:nvPr>
        </p:nvSpPr>
        <p:spPr/>
        <p:txBody>
          <a:bodyPr/>
          <a:lstStyle/>
          <a:p>
            <a:fld id="{37A1F2BA-FAD3-1840-8BA0-E58F7871CEA9}" type="datetimeFigureOut">
              <a:rPr lang="en-US" smtClean="0"/>
              <a:t>6/6/20</a:t>
            </a:fld>
            <a:endParaRPr lang="en-US"/>
          </a:p>
        </p:txBody>
      </p:sp>
      <p:sp>
        <p:nvSpPr>
          <p:cNvPr id="3" name="Footer Placeholder 2">
            <a:extLst>
              <a:ext uri="{FF2B5EF4-FFF2-40B4-BE49-F238E27FC236}">
                <a16:creationId xmlns:a16="http://schemas.microsoft.com/office/drawing/2014/main" id="{95109C97-664C-1445-94FB-3E16DBE207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B158B0-5FA3-AC4B-B2AD-7BF6D41056A5}"/>
              </a:ext>
            </a:extLst>
          </p:cNvPr>
          <p:cNvSpPr>
            <a:spLocks noGrp="1"/>
          </p:cNvSpPr>
          <p:nvPr>
            <p:ph type="sldNum" sz="quarter" idx="12"/>
          </p:nvPr>
        </p:nvSpPr>
        <p:spPr/>
        <p:txBody>
          <a:bodyPr/>
          <a:lstStyle/>
          <a:p>
            <a:fld id="{2BB60576-B207-FB4A-A2D0-D5139F1F3824}" type="slidenum">
              <a:rPr lang="en-US" smtClean="0"/>
              <a:t>‹#›</a:t>
            </a:fld>
            <a:endParaRPr lang="en-US"/>
          </a:p>
        </p:txBody>
      </p:sp>
    </p:spTree>
    <p:extLst>
      <p:ext uri="{BB962C8B-B14F-4D97-AF65-F5344CB8AC3E}">
        <p14:creationId xmlns:p14="http://schemas.microsoft.com/office/powerpoint/2010/main" val="2395017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C6F22-C636-CB44-B79F-381F60999C8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E88EFFC-8F2B-544E-8191-DD0F0E7F08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29B553D-FC11-C14A-B3BC-EAFC4D2247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E02D850-1F9D-8846-AD8F-D32074F206A6}"/>
              </a:ext>
            </a:extLst>
          </p:cNvPr>
          <p:cNvSpPr>
            <a:spLocks noGrp="1"/>
          </p:cNvSpPr>
          <p:nvPr>
            <p:ph type="dt" sz="half" idx="10"/>
          </p:nvPr>
        </p:nvSpPr>
        <p:spPr/>
        <p:txBody>
          <a:bodyPr/>
          <a:lstStyle/>
          <a:p>
            <a:fld id="{37A1F2BA-FAD3-1840-8BA0-E58F7871CEA9}" type="datetimeFigureOut">
              <a:rPr lang="en-US" smtClean="0"/>
              <a:t>6/6/20</a:t>
            </a:fld>
            <a:endParaRPr lang="en-US"/>
          </a:p>
        </p:txBody>
      </p:sp>
      <p:sp>
        <p:nvSpPr>
          <p:cNvPr id="6" name="Footer Placeholder 5">
            <a:extLst>
              <a:ext uri="{FF2B5EF4-FFF2-40B4-BE49-F238E27FC236}">
                <a16:creationId xmlns:a16="http://schemas.microsoft.com/office/drawing/2014/main" id="{47B3981E-B094-144B-8C85-140809EF07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420A9A-366F-3446-B08B-61CDF2B00A68}"/>
              </a:ext>
            </a:extLst>
          </p:cNvPr>
          <p:cNvSpPr>
            <a:spLocks noGrp="1"/>
          </p:cNvSpPr>
          <p:nvPr>
            <p:ph type="sldNum" sz="quarter" idx="12"/>
          </p:nvPr>
        </p:nvSpPr>
        <p:spPr/>
        <p:txBody>
          <a:bodyPr/>
          <a:lstStyle/>
          <a:p>
            <a:fld id="{2BB60576-B207-FB4A-A2D0-D5139F1F3824}" type="slidenum">
              <a:rPr lang="en-US" smtClean="0"/>
              <a:t>‹#›</a:t>
            </a:fld>
            <a:endParaRPr lang="en-US"/>
          </a:p>
        </p:txBody>
      </p:sp>
    </p:spTree>
    <p:extLst>
      <p:ext uri="{BB962C8B-B14F-4D97-AF65-F5344CB8AC3E}">
        <p14:creationId xmlns:p14="http://schemas.microsoft.com/office/powerpoint/2010/main" val="3819725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B4C9-52B8-4A46-A3CC-2C62218A0F6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E0554F5-E09C-FF42-A0B1-BAC1724432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D708FD-AE88-2242-A414-637414A39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B51F23B-ED81-A949-9285-5B0D6EEE3442}"/>
              </a:ext>
            </a:extLst>
          </p:cNvPr>
          <p:cNvSpPr>
            <a:spLocks noGrp="1"/>
          </p:cNvSpPr>
          <p:nvPr>
            <p:ph type="dt" sz="half" idx="10"/>
          </p:nvPr>
        </p:nvSpPr>
        <p:spPr/>
        <p:txBody>
          <a:bodyPr/>
          <a:lstStyle/>
          <a:p>
            <a:fld id="{37A1F2BA-FAD3-1840-8BA0-E58F7871CEA9}" type="datetimeFigureOut">
              <a:rPr lang="en-US" smtClean="0"/>
              <a:t>6/6/20</a:t>
            </a:fld>
            <a:endParaRPr lang="en-US"/>
          </a:p>
        </p:txBody>
      </p:sp>
      <p:sp>
        <p:nvSpPr>
          <p:cNvPr id="6" name="Footer Placeholder 5">
            <a:extLst>
              <a:ext uri="{FF2B5EF4-FFF2-40B4-BE49-F238E27FC236}">
                <a16:creationId xmlns:a16="http://schemas.microsoft.com/office/drawing/2014/main" id="{052E7666-FDAD-C44E-912E-A5E8AF0131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41CCC-5DFE-DB46-9208-A5D3936D28B8}"/>
              </a:ext>
            </a:extLst>
          </p:cNvPr>
          <p:cNvSpPr>
            <a:spLocks noGrp="1"/>
          </p:cNvSpPr>
          <p:nvPr>
            <p:ph type="sldNum" sz="quarter" idx="12"/>
          </p:nvPr>
        </p:nvSpPr>
        <p:spPr/>
        <p:txBody>
          <a:bodyPr/>
          <a:lstStyle/>
          <a:p>
            <a:fld id="{2BB60576-B207-FB4A-A2D0-D5139F1F3824}" type="slidenum">
              <a:rPr lang="en-US" smtClean="0"/>
              <a:t>‹#›</a:t>
            </a:fld>
            <a:endParaRPr lang="en-US"/>
          </a:p>
        </p:txBody>
      </p:sp>
    </p:spTree>
    <p:extLst>
      <p:ext uri="{BB962C8B-B14F-4D97-AF65-F5344CB8AC3E}">
        <p14:creationId xmlns:p14="http://schemas.microsoft.com/office/powerpoint/2010/main" val="1027227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F6EC66-E1D1-3C41-9979-44C5CE68C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0FFF735-6E03-B54A-96BC-E9DF1FB744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D59844B-A749-424A-B1EA-8EEB40370E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1F2BA-FAD3-1840-8BA0-E58F7871CEA9}" type="datetimeFigureOut">
              <a:rPr lang="en-US" smtClean="0"/>
              <a:t>6/6/20</a:t>
            </a:fld>
            <a:endParaRPr lang="en-US"/>
          </a:p>
        </p:txBody>
      </p:sp>
      <p:sp>
        <p:nvSpPr>
          <p:cNvPr id="5" name="Footer Placeholder 4">
            <a:extLst>
              <a:ext uri="{FF2B5EF4-FFF2-40B4-BE49-F238E27FC236}">
                <a16:creationId xmlns:a16="http://schemas.microsoft.com/office/drawing/2014/main" id="{418D8643-33CC-1840-B560-795BFE8EAB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F0E90E-52CE-DE48-9161-7057303CAE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B60576-B207-FB4A-A2D0-D5139F1F3824}" type="slidenum">
              <a:rPr lang="en-US" smtClean="0"/>
              <a:t>‹#›</a:t>
            </a:fld>
            <a:endParaRPr lang="en-US"/>
          </a:p>
        </p:txBody>
      </p:sp>
    </p:spTree>
    <p:extLst>
      <p:ext uri="{BB962C8B-B14F-4D97-AF65-F5344CB8AC3E}">
        <p14:creationId xmlns:p14="http://schemas.microsoft.com/office/powerpoint/2010/main" val="2743232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CDF26-1092-5D4E-8F28-EFCB09EEE832}"/>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049594B5-9C01-8E45-A430-CF4070BFB42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52886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CBF5-0360-794F-8483-36CE93CFEB0E}"/>
              </a:ext>
            </a:extLst>
          </p:cNvPr>
          <p:cNvSpPr>
            <a:spLocks noGrp="1"/>
          </p:cNvSpPr>
          <p:nvPr>
            <p:ph type="title"/>
          </p:nvPr>
        </p:nvSpPr>
        <p:spPr/>
        <p:txBody>
          <a:bodyPr/>
          <a:lstStyle/>
          <a:p>
            <a:r>
              <a:rPr lang="en-IE" dirty="0"/>
              <a:t>ACCESSING AND PROVISIONING THE DATA </a:t>
            </a:r>
            <a:br>
              <a:rPr lang="en-IE" dirty="0">
                <a:effectLst/>
              </a:rPr>
            </a:br>
            <a:endParaRPr lang="en-US" dirty="0"/>
          </a:p>
        </p:txBody>
      </p:sp>
      <p:sp>
        <p:nvSpPr>
          <p:cNvPr id="3" name="Content Placeholder 2">
            <a:extLst>
              <a:ext uri="{FF2B5EF4-FFF2-40B4-BE49-F238E27FC236}">
                <a16:creationId xmlns:a16="http://schemas.microsoft.com/office/drawing/2014/main" id="{7C2F8331-474E-C044-A00E-5B39E81B6780}"/>
              </a:ext>
            </a:extLst>
          </p:cNvPr>
          <p:cNvSpPr>
            <a:spLocks noGrp="1"/>
          </p:cNvSpPr>
          <p:nvPr>
            <p:ph idx="1"/>
          </p:nvPr>
        </p:nvSpPr>
        <p:spPr/>
        <p:txBody>
          <a:bodyPr/>
          <a:lstStyle/>
          <a:p>
            <a:r>
              <a:rPr lang="en-IE" dirty="0"/>
              <a:t>A more practical approach is to publish information about all the data sets in a metadata </a:t>
            </a:r>
            <a:r>
              <a:rPr lang="en-IE" dirty="0" err="1"/>
              <a:t>catalog</a:t>
            </a:r>
            <a:r>
              <a:rPr lang="en-IE" dirty="0"/>
              <a:t>, so analysts can find useful data sets and then request access as needed. The requests usually include the justification for access, the project that requires the data, and the duration of access required. These requests are routed to the data stewards for the requested data. If they approve access, it is granted for a period of time. This period may be extended, but it is not indefinite, eliminating the legacy access problem. An incoming request may also trigger the work to </a:t>
            </a:r>
            <a:r>
              <a:rPr lang="en-IE" dirty="0" err="1"/>
              <a:t>deideintify</a:t>
            </a:r>
            <a:r>
              <a:rPr lang="en-IE" dirty="0"/>
              <a:t> sensitive data, but now it is done only if and when needed. </a:t>
            </a:r>
            <a:endParaRPr lang="en-IE" dirty="0">
              <a:effectLst/>
            </a:endParaRPr>
          </a:p>
          <a:p>
            <a:endParaRPr lang="en-US" dirty="0"/>
          </a:p>
        </p:txBody>
      </p:sp>
    </p:spTree>
    <p:extLst>
      <p:ext uri="{BB962C8B-B14F-4D97-AF65-F5344CB8AC3E}">
        <p14:creationId xmlns:p14="http://schemas.microsoft.com/office/powerpoint/2010/main" val="2675956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CBF5-0360-794F-8483-36CE93CFEB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2F8331-474E-C044-A00E-5B39E81B6780}"/>
              </a:ext>
            </a:extLst>
          </p:cNvPr>
          <p:cNvSpPr>
            <a:spLocks noGrp="1"/>
          </p:cNvSpPr>
          <p:nvPr>
            <p:ph idx="1"/>
          </p:nvPr>
        </p:nvSpPr>
        <p:spPr/>
        <p:txBody>
          <a:bodyPr/>
          <a:lstStyle/>
          <a:p>
            <a:r>
              <a:rPr lang="en-IE" dirty="0"/>
              <a:t>Provisioning or physical access can be granted to the data in a number of ways: </a:t>
            </a:r>
            <a:endParaRPr lang="en-IE" dirty="0">
              <a:effectLst/>
            </a:endParaRPr>
          </a:p>
          <a:p>
            <a:r>
              <a:rPr lang="en-IE"/>
              <a:t>Users can be granted read access to the entire data set. </a:t>
            </a:r>
            <a:endParaRPr lang="en-IE">
              <a:effectLst/>
            </a:endParaRPr>
          </a:p>
          <a:p>
            <a:endParaRPr lang="en-US"/>
          </a:p>
        </p:txBody>
      </p:sp>
    </p:spTree>
    <p:extLst>
      <p:ext uri="{BB962C8B-B14F-4D97-AF65-F5344CB8AC3E}">
        <p14:creationId xmlns:p14="http://schemas.microsoft.com/office/powerpoint/2010/main" val="4178426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CBF5-0360-794F-8483-36CE93CFEB0E}"/>
              </a:ext>
            </a:extLst>
          </p:cNvPr>
          <p:cNvSpPr>
            <a:spLocks noGrp="1"/>
          </p:cNvSpPr>
          <p:nvPr>
            <p:ph type="title"/>
          </p:nvPr>
        </p:nvSpPr>
        <p:spPr/>
        <p:txBody>
          <a:bodyPr/>
          <a:lstStyle/>
          <a:p>
            <a:r>
              <a:rPr lang="en-IE" dirty="0"/>
              <a:t>Logical Data Lakes </a:t>
            </a:r>
            <a:br>
              <a:rPr lang="en-IE" dirty="0">
                <a:effectLst/>
              </a:rPr>
            </a:br>
            <a:endParaRPr lang="en-US" dirty="0"/>
          </a:p>
        </p:txBody>
      </p:sp>
      <p:sp>
        <p:nvSpPr>
          <p:cNvPr id="3" name="Content Placeholder 2">
            <a:extLst>
              <a:ext uri="{FF2B5EF4-FFF2-40B4-BE49-F238E27FC236}">
                <a16:creationId xmlns:a16="http://schemas.microsoft.com/office/drawing/2014/main" id="{7C2F8331-474E-C044-A00E-5B39E81B6780}"/>
              </a:ext>
            </a:extLst>
          </p:cNvPr>
          <p:cNvSpPr>
            <a:spLocks noGrp="1"/>
          </p:cNvSpPr>
          <p:nvPr>
            <p:ph idx="1"/>
          </p:nvPr>
        </p:nvSpPr>
        <p:spPr/>
        <p:txBody>
          <a:bodyPr/>
          <a:lstStyle/>
          <a:p>
            <a:r>
              <a:rPr lang="en-IE" dirty="0"/>
              <a:t>Once enterprises realized that having one centralized data lake wasn’t a good solution, the idea of the logical data lake took hold. With this approach, instead of loading all the data into the data lake just in case someone may eventually need it, it is made available to analysts through a central </a:t>
            </a:r>
            <a:r>
              <a:rPr lang="en-IE" dirty="0" err="1"/>
              <a:t>catalog</a:t>
            </a:r>
            <a:r>
              <a:rPr lang="en-IE" dirty="0"/>
              <a:t> or through data virtualization software. </a:t>
            </a:r>
            <a:endParaRPr lang="en-IE" dirty="0">
              <a:effectLst/>
            </a:endParaRPr>
          </a:p>
          <a:p>
            <a:r>
              <a:rPr lang="en-IE" dirty="0"/>
              <a:t>Logical data lakes address the issues of completeness and redundancy, as illustrated in 2. </a:t>
            </a:r>
            <a:endParaRPr lang="en-IE" dirty="0">
              <a:effectLst/>
            </a:endParaRPr>
          </a:p>
          <a:p>
            <a:endParaRPr lang="en-US" dirty="0"/>
          </a:p>
        </p:txBody>
      </p:sp>
    </p:spTree>
    <p:extLst>
      <p:ext uri="{BB962C8B-B14F-4D97-AF65-F5344CB8AC3E}">
        <p14:creationId xmlns:p14="http://schemas.microsoft.com/office/powerpoint/2010/main" val="2059994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CBF5-0360-794F-8483-36CE93CFEB0E}"/>
              </a:ext>
            </a:extLst>
          </p:cNvPr>
          <p:cNvSpPr>
            <a:spLocks noGrp="1"/>
          </p:cNvSpPr>
          <p:nvPr>
            <p:ph type="title"/>
          </p:nvPr>
        </p:nvSpPr>
        <p:spPr/>
        <p:txBody>
          <a:bodyPr>
            <a:normAutofit fontScale="90000"/>
          </a:bodyPr>
          <a:lstStyle/>
          <a:p>
            <a:br>
              <a:rPr lang="en-IE" sz="2000" dirty="0"/>
            </a:br>
            <a:br>
              <a:rPr lang="en-IE" sz="2000" dirty="0"/>
            </a:br>
            <a:r>
              <a:rPr lang="en-IE" sz="2000" dirty="0"/>
              <a:t>Logical data lakes address the issues of completeness and redundancy, as illustrated in Figure Completeness and redundancy issues </a:t>
            </a:r>
            <a:br>
              <a:rPr lang="en-IE" sz="2000" dirty="0">
                <a:effectLst/>
              </a:rPr>
            </a:br>
            <a:br>
              <a:rPr lang="en-IE" sz="2000" dirty="0">
                <a:effectLst/>
              </a:rPr>
            </a:br>
            <a:r>
              <a:rPr lang="en-IE" sz="2000" dirty="0">
                <a:effectLst/>
              </a:rPr>
              <a:t>F</a:t>
            </a:r>
            <a:r>
              <a:rPr lang="en-IE" sz="2000" dirty="0"/>
              <a:t>igure 1 </a:t>
            </a:r>
            <a:br>
              <a:rPr lang="en-IE" dirty="0">
                <a:effectLst/>
              </a:rPr>
            </a:br>
            <a:endParaRPr lang="en-US" dirty="0"/>
          </a:p>
        </p:txBody>
      </p:sp>
      <p:pic>
        <p:nvPicPr>
          <p:cNvPr id="1028" name="Picture 4" descr="page30image16960976">
            <a:extLst>
              <a:ext uri="{FF2B5EF4-FFF2-40B4-BE49-F238E27FC236}">
                <a16:creationId xmlns:a16="http://schemas.microsoft.com/office/drawing/2014/main" id="{34D89328-286C-454F-B5F6-A65127315C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7724" y="2588117"/>
            <a:ext cx="4368800" cy="240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643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CBF5-0360-794F-8483-36CE93CFEB0E}"/>
              </a:ext>
            </a:extLst>
          </p:cNvPr>
          <p:cNvSpPr>
            <a:spLocks noGrp="1"/>
          </p:cNvSpPr>
          <p:nvPr>
            <p:ph type="title"/>
          </p:nvPr>
        </p:nvSpPr>
        <p:spPr/>
        <p:txBody>
          <a:bodyPr/>
          <a:lstStyle/>
          <a:p>
            <a:r>
              <a:rPr lang="en-IE" dirty="0"/>
              <a:t>These issues can be summarized as follows: </a:t>
            </a:r>
            <a:br>
              <a:rPr lang="en-IE" dirty="0">
                <a:effectLst/>
              </a:rPr>
            </a:br>
            <a:endParaRPr lang="en-US" dirty="0"/>
          </a:p>
        </p:txBody>
      </p:sp>
      <p:sp>
        <p:nvSpPr>
          <p:cNvPr id="3" name="Content Placeholder 2">
            <a:extLst>
              <a:ext uri="{FF2B5EF4-FFF2-40B4-BE49-F238E27FC236}">
                <a16:creationId xmlns:a16="http://schemas.microsoft.com/office/drawing/2014/main" id="{7C2F8331-474E-C044-A00E-5B39E81B6780}"/>
              </a:ext>
            </a:extLst>
          </p:cNvPr>
          <p:cNvSpPr>
            <a:spLocks noGrp="1"/>
          </p:cNvSpPr>
          <p:nvPr>
            <p:ph idx="1"/>
          </p:nvPr>
        </p:nvSpPr>
        <p:spPr/>
        <p:txBody>
          <a:bodyPr/>
          <a:lstStyle/>
          <a:p>
            <a:r>
              <a:rPr lang="en-IE" dirty="0"/>
              <a:t>Completeness </a:t>
            </a:r>
          </a:p>
          <a:p>
            <a:r>
              <a:rPr lang="en-IE" sz="1800" dirty="0"/>
              <a:t>How do analysts find the best data set? If the analysts can find only data that is already in the data lake, other data that has not been ingested into the data lake won’t be found or used (the crescent area on the right in Figure.</a:t>
            </a:r>
          </a:p>
          <a:p>
            <a:r>
              <a:rPr lang="en-IE" dirty="0"/>
              <a:t>Redundancy  </a:t>
            </a:r>
          </a:p>
          <a:p>
            <a:r>
              <a:rPr lang="en-IE" sz="1600" dirty="0"/>
              <a:t>If we ingest all the data into the data lake, we will have redundancy between the sources of data and the data lake (illustrated as the area of overlap between the two circles in Figure 1­ </a:t>
            </a:r>
            <a:endParaRPr lang="en-IE" sz="1600" dirty="0">
              <a:effectLst/>
            </a:endParaRPr>
          </a:p>
          <a:p>
            <a:r>
              <a:rPr lang="en-IE" sz="1600" dirty="0"/>
              <a:t>2). With multiple data lakes, to achieve completeness we would need to ingest the same data into each data lake. </a:t>
            </a:r>
            <a:endParaRPr lang="en-IE" sz="1600" dirty="0">
              <a:effectLst/>
            </a:endParaRPr>
          </a:p>
          <a:p>
            <a:endParaRPr lang="en-IE" dirty="0">
              <a:effectLst/>
            </a:endParaRPr>
          </a:p>
          <a:p>
            <a:endParaRPr lang="en-US" dirty="0"/>
          </a:p>
        </p:txBody>
      </p:sp>
    </p:spTree>
    <p:extLst>
      <p:ext uri="{BB962C8B-B14F-4D97-AF65-F5344CB8AC3E}">
        <p14:creationId xmlns:p14="http://schemas.microsoft.com/office/powerpoint/2010/main" val="2287201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CBF5-0360-794F-8483-36CE93CFEB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2F8331-474E-C044-A00E-5B39E81B6780}"/>
              </a:ext>
            </a:extLst>
          </p:cNvPr>
          <p:cNvSpPr>
            <a:spLocks noGrp="1"/>
          </p:cNvSpPr>
          <p:nvPr>
            <p:ph idx="1"/>
          </p:nvPr>
        </p:nvSpPr>
        <p:spPr/>
        <p:txBody>
          <a:bodyPr/>
          <a:lstStyle/>
          <a:p>
            <a:r>
              <a:rPr lang="en-IE" dirty="0"/>
              <a:t>To solve the completeness problem, create a </a:t>
            </a:r>
            <a:r>
              <a:rPr lang="en-IE" dirty="0" err="1"/>
              <a:t>catalog</a:t>
            </a:r>
            <a:r>
              <a:rPr lang="en-IE" dirty="0"/>
              <a:t> of all the data assets, so the analysts can find and request any data set that is available in the enterprise. </a:t>
            </a:r>
            <a:endParaRPr lang="en-IE" dirty="0">
              <a:effectLst/>
            </a:endParaRPr>
          </a:p>
          <a:p>
            <a:r>
              <a:rPr lang="en-IE" dirty="0"/>
              <a:t>To solve the redundancy problem, follow the process shown in </a:t>
            </a:r>
            <a:r>
              <a:rPr lang="en-IE" dirty="0" err="1"/>
              <a:t>igure</a:t>
            </a:r>
            <a:r>
              <a:rPr lang="en-IE" dirty="0"/>
              <a:t> 1­13: </a:t>
            </a:r>
            <a:endParaRPr lang="en-IE" dirty="0">
              <a:effectLst/>
            </a:endParaRPr>
          </a:p>
          <a:p>
            <a:r>
              <a:rPr lang="en-IE" dirty="0"/>
              <a:t>Store data that is not stored anywhere else in the data lake. </a:t>
            </a:r>
            <a:endParaRPr lang="en-IE" dirty="0">
              <a:effectLst/>
            </a:endParaRPr>
          </a:p>
          <a:p>
            <a:r>
              <a:rPr lang="en-IE" dirty="0"/>
              <a:t>Bring data that is stored in other systems into the data lake if and when it is needed, and keep it in sync while it is needed. </a:t>
            </a:r>
            <a:endParaRPr lang="en-IE" dirty="0">
              <a:effectLst/>
            </a:endParaRPr>
          </a:p>
          <a:p>
            <a:r>
              <a:rPr lang="en-IE" dirty="0"/>
              <a:t>Bring each data set in only once for all users. </a:t>
            </a:r>
            <a:endParaRPr lang="en-IE" dirty="0">
              <a:effectLst/>
            </a:endParaRPr>
          </a:p>
          <a:p>
            <a:endParaRPr lang="en-US" dirty="0"/>
          </a:p>
        </p:txBody>
      </p:sp>
    </p:spTree>
    <p:extLst>
      <p:ext uri="{BB962C8B-B14F-4D97-AF65-F5344CB8AC3E}">
        <p14:creationId xmlns:p14="http://schemas.microsoft.com/office/powerpoint/2010/main" val="3015222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page31image16961600">
            <a:extLst>
              <a:ext uri="{FF2B5EF4-FFF2-40B4-BE49-F238E27FC236}">
                <a16:creationId xmlns:a16="http://schemas.microsoft.com/office/drawing/2014/main" id="{3A615376-3C10-8D43-827A-0E35E742AF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331" y="1813034"/>
            <a:ext cx="58547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623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CBF5-0360-794F-8483-36CE93CFEB0E}"/>
              </a:ext>
            </a:extLst>
          </p:cNvPr>
          <p:cNvSpPr>
            <a:spLocks noGrp="1"/>
          </p:cNvSpPr>
          <p:nvPr>
            <p:ph type="title"/>
          </p:nvPr>
        </p:nvSpPr>
        <p:spPr/>
        <p:txBody>
          <a:bodyPr>
            <a:normAutofit/>
          </a:bodyPr>
          <a:lstStyle/>
          <a:p>
            <a:r>
              <a:rPr lang="en-IE" sz="3100" dirty="0"/>
              <a:t>VIRTUALIZATION VERSUS A CATALOG-BASED LOGICAL DATA LAKE </a:t>
            </a:r>
            <a:br>
              <a:rPr lang="en-IE" dirty="0">
                <a:effectLst/>
              </a:rPr>
            </a:br>
            <a:endParaRPr lang="en-US" dirty="0"/>
          </a:p>
        </p:txBody>
      </p:sp>
      <p:sp>
        <p:nvSpPr>
          <p:cNvPr id="3" name="Content Placeholder 2">
            <a:extLst>
              <a:ext uri="{FF2B5EF4-FFF2-40B4-BE49-F238E27FC236}">
                <a16:creationId xmlns:a16="http://schemas.microsoft.com/office/drawing/2014/main" id="{7C2F8331-474E-C044-A00E-5B39E81B6780}"/>
              </a:ext>
            </a:extLst>
          </p:cNvPr>
          <p:cNvSpPr>
            <a:spLocks noGrp="1"/>
          </p:cNvSpPr>
          <p:nvPr>
            <p:ph idx="1"/>
          </p:nvPr>
        </p:nvSpPr>
        <p:spPr/>
        <p:txBody>
          <a:bodyPr/>
          <a:lstStyle/>
          <a:p>
            <a:r>
              <a:rPr lang="en-IE" dirty="0"/>
              <a:t>Virtualization (sometimes also called federation or EII, for enterprise information integration) is a technology developed in 1980s and improved through several generations into the 2010s. </a:t>
            </a:r>
            <a:r>
              <a:rPr lang="en-IE"/>
              <a:t>It </a:t>
            </a:r>
            <a:endParaRPr lang="en-IE">
              <a:effectLst/>
            </a:endParaRPr>
          </a:p>
          <a:p>
            <a:endParaRPr lang="en-US"/>
          </a:p>
        </p:txBody>
      </p:sp>
    </p:spTree>
    <p:extLst>
      <p:ext uri="{BB962C8B-B14F-4D97-AF65-F5344CB8AC3E}">
        <p14:creationId xmlns:p14="http://schemas.microsoft.com/office/powerpoint/2010/main" val="2529626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CBF5-0360-794F-8483-36CE93CFEB0E}"/>
              </a:ext>
            </a:extLst>
          </p:cNvPr>
          <p:cNvSpPr>
            <a:spLocks noGrp="1"/>
          </p:cNvSpPr>
          <p:nvPr>
            <p:ph type="title"/>
          </p:nvPr>
        </p:nvSpPr>
        <p:spPr/>
        <p:txBody>
          <a:bodyPr/>
          <a:lstStyle/>
          <a:p>
            <a:r>
              <a:rPr lang="en-US" dirty="0"/>
              <a:t>	Current Problem</a:t>
            </a:r>
          </a:p>
        </p:txBody>
      </p:sp>
      <p:sp>
        <p:nvSpPr>
          <p:cNvPr id="3" name="Content Placeholder 2">
            <a:extLst>
              <a:ext uri="{FF2B5EF4-FFF2-40B4-BE49-F238E27FC236}">
                <a16:creationId xmlns:a16="http://schemas.microsoft.com/office/drawing/2014/main" id="{7C2F8331-474E-C044-A00E-5B39E81B6780}"/>
              </a:ext>
            </a:extLst>
          </p:cNvPr>
          <p:cNvSpPr>
            <a:spLocks noGrp="1"/>
          </p:cNvSpPr>
          <p:nvPr>
            <p:ph idx="1"/>
          </p:nvPr>
        </p:nvSpPr>
        <p:spPr/>
        <p:txBody>
          <a:bodyPr/>
          <a:lstStyle/>
          <a:p>
            <a:r>
              <a:rPr lang="en-IE" dirty="0"/>
              <a:t>Basically creates a virtual view or table that hides the location and implementation of the physical tables. In Figure, a view is created by joining two tables from different databases. The query would then query that view and leave it up to the data virtualization system to figure out how to access and join the data in the two databases. </a:t>
            </a:r>
          </a:p>
          <a:p>
            <a:endParaRPr lang="en-US" dirty="0"/>
          </a:p>
        </p:txBody>
      </p:sp>
    </p:spTree>
    <p:extLst>
      <p:ext uri="{BB962C8B-B14F-4D97-AF65-F5344CB8AC3E}">
        <p14:creationId xmlns:p14="http://schemas.microsoft.com/office/powerpoint/2010/main" val="3944424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page32image1066832">
            <a:extLst>
              <a:ext uri="{FF2B5EF4-FFF2-40B4-BE49-F238E27FC236}">
                <a16:creationId xmlns:a16="http://schemas.microsoft.com/office/drawing/2014/main" id="{B06BD5A9-4E2A-6949-88E1-0B62AD144E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6" y="1863969"/>
            <a:ext cx="7948246"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386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226B9-2EB5-5A44-8CE4-8711D9E948AC}"/>
              </a:ext>
            </a:extLst>
          </p:cNvPr>
          <p:cNvSpPr>
            <a:spLocks noGrp="1"/>
          </p:cNvSpPr>
          <p:nvPr>
            <p:ph idx="1"/>
          </p:nvPr>
        </p:nvSpPr>
        <p:spPr>
          <a:xfrm>
            <a:off x="838200" y="291830"/>
            <a:ext cx="10515600" cy="5885133"/>
          </a:xfrm>
        </p:spPr>
        <p:txBody>
          <a:bodyPr/>
          <a:lstStyle/>
          <a:p>
            <a:r>
              <a:rPr lang="en-IE" dirty="0"/>
              <a:t>Raw data available to analysts is so they can perform </a:t>
            </a:r>
            <a:r>
              <a:rPr lang="en-IE" dirty="0" err="1"/>
              <a:t>self­service</a:t>
            </a:r>
            <a:r>
              <a:rPr lang="en-IE" dirty="0"/>
              <a:t> analytics.</a:t>
            </a:r>
          </a:p>
          <a:p>
            <a:r>
              <a:rPr lang="en-IE" dirty="0"/>
              <a:t>The self­ service trend continues with data preparation tools that help analysts shape the data for analytics, and </a:t>
            </a:r>
            <a:r>
              <a:rPr lang="en-IE" dirty="0" err="1"/>
              <a:t>catalog</a:t>
            </a:r>
            <a:r>
              <a:rPr lang="en-IE" dirty="0"/>
              <a:t> tools that help analysts find the data that they need and data science tools that help perform advanced analytics. </a:t>
            </a:r>
          </a:p>
          <a:p>
            <a:r>
              <a:rPr lang="en-IE" dirty="0"/>
              <a:t>big challenge with self-service is governance and data security </a:t>
            </a:r>
            <a:endParaRPr lang="en-IE" dirty="0">
              <a:effectLst/>
            </a:endParaRPr>
          </a:p>
          <a:p>
            <a:r>
              <a:rPr lang="en-IE" dirty="0"/>
              <a:t>it is illegal to give analysts access to all data.</a:t>
            </a:r>
          </a:p>
          <a:p>
            <a:r>
              <a:rPr lang="en-IE" dirty="0"/>
              <a:t>The question becomes, how do we make data available to the analysts without violating internal and external data compliance regulations? This is sometimes called data democratization </a:t>
            </a:r>
            <a:endParaRPr lang="en-IE" dirty="0">
              <a:effectLst/>
            </a:endParaRPr>
          </a:p>
          <a:p>
            <a:endParaRPr lang="en-IE" dirty="0">
              <a:effectLst/>
            </a:endParaRPr>
          </a:p>
          <a:p>
            <a:endParaRPr lang="en-IE" dirty="0">
              <a:effectLst/>
            </a:endParaRPr>
          </a:p>
          <a:p>
            <a:endParaRPr lang="en-IE" dirty="0"/>
          </a:p>
          <a:p>
            <a:endParaRPr lang="en-IE" dirty="0">
              <a:effectLst/>
            </a:endParaRPr>
          </a:p>
          <a:p>
            <a:endParaRPr lang="en-US" dirty="0"/>
          </a:p>
        </p:txBody>
      </p:sp>
    </p:spTree>
    <p:extLst>
      <p:ext uri="{BB962C8B-B14F-4D97-AF65-F5344CB8AC3E}">
        <p14:creationId xmlns:p14="http://schemas.microsoft.com/office/powerpoint/2010/main" val="1997674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CBF5-0360-794F-8483-36CE93CFEB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2F8331-474E-C044-A00E-5B39E81B6780}"/>
              </a:ext>
            </a:extLst>
          </p:cNvPr>
          <p:cNvSpPr>
            <a:spLocks noGrp="1"/>
          </p:cNvSpPr>
          <p:nvPr>
            <p:ph idx="1"/>
          </p:nvPr>
        </p:nvSpPr>
        <p:spPr/>
        <p:txBody>
          <a:bodyPr/>
          <a:lstStyle/>
          <a:p>
            <a:r>
              <a:rPr lang="en-IE" dirty="0"/>
              <a:t>Although this technology works well for some use cases, in a logical data lake, to achieve completeness, it would require every data set to be published as a virtual table and kept up to date as underlying table schemas change. </a:t>
            </a:r>
          </a:p>
          <a:p>
            <a:endParaRPr lang="en-US" dirty="0"/>
          </a:p>
        </p:txBody>
      </p:sp>
    </p:spTree>
    <p:extLst>
      <p:ext uri="{BB962C8B-B14F-4D97-AF65-F5344CB8AC3E}">
        <p14:creationId xmlns:p14="http://schemas.microsoft.com/office/powerpoint/2010/main" val="3503389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BF96C-4D68-B842-9ACC-E00577B695E7}"/>
              </a:ext>
            </a:extLst>
          </p:cNvPr>
          <p:cNvSpPr>
            <a:spLocks noGrp="1"/>
          </p:cNvSpPr>
          <p:nvPr>
            <p:ph type="title"/>
          </p:nvPr>
        </p:nvSpPr>
        <p:spPr/>
        <p:txBody>
          <a:bodyPr>
            <a:normAutofit fontScale="90000"/>
          </a:bodyPr>
          <a:lstStyle/>
          <a:p>
            <a:r>
              <a:rPr lang="en-IE" sz="3100" dirty="0">
                <a:highlight>
                  <a:srgbClr val="FFFF00"/>
                </a:highlight>
              </a:rPr>
              <a:t>Even if the initial problem of publishing every data asset were solved, views still present significant problems: </a:t>
            </a:r>
            <a:br>
              <a:rPr lang="en-IE" dirty="0"/>
            </a:br>
            <a:endParaRPr lang="en-US" dirty="0"/>
          </a:p>
        </p:txBody>
      </p:sp>
      <p:sp>
        <p:nvSpPr>
          <p:cNvPr id="3" name="Content Placeholder 2">
            <a:extLst>
              <a:ext uri="{FF2B5EF4-FFF2-40B4-BE49-F238E27FC236}">
                <a16:creationId xmlns:a16="http://schemas.microsoft.com/office/drawing/2014/main" id="{57AFE06A-ED1E-B64B-84A2-E1F026EC3E6D}"/>
              </a:ext>
            </a:extLst>
          </p:cNvPr>
          <p:cNvSpPr>
            <a:spLocks noGrp="1"/>
          </p:cNvSpPr>
          <p:nvPr>
            <p:ph idx="1"/>
          </p:nvPr>
        </p:nvSpPr>
        <p:spPr/>
        <p:txBody>
          <a:bodyPr/>
          <a:lstStyle/>
          <a:p>
            <a:r>
              <a:rPr lang="en-IE" dirty="0"/>
              <a:t>Creating a virtual view does not make data any easier to find. </a:t>
            </a:r>
          </a:p>
          <a:p>
            <a:r>
              <a:rPr lang="en-IE" dirty="0"/>
              <a:t>Joining data from multiple heterogeneous systems is complex and </a:t>
            </a:r>
            <a:r>
              <a:rPr lang="en-IE" dirty="0" err="1"/>
              <a:t>compute­intensive</a:t>
            </a:r>
            <a:r>
              <a:rPr lang="en-IE" dirty="0"/>
              <a:t>, often causing massive loads on the systems and long execution cycles. These so­ called distributed joins of tables that don’t fit into memory are notoriously ere source intensive. </a:t>
            </a:r>
          </a:p>
          <a:p>
            <a:endParaRPr lang="en-US" dirty="0"/>
          </a:p>
        </p:txBody>
      </p:sp>
    </p:spTree>
    <p:extLst>
      <p:ext uri="{BB962C8B-B14F-4D97-AF65-F5344CB8AC3E}">
        <p14:creationId xmlns:p14="http://schemas.microsoft.com/office/powerpoint/2010/main" val="2198422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CBF5-0360-794F-8483-36CE93CFEB0E}"/>
              </a:ext>
            </a:extLst>
          </p:cNvPr>
          <p:cNvSpPr>
            <a:spLocks noGrp="1"/>
          </p:cNvSpPr>
          <p:nvPr>
            <p:ph type="title"/>
          </p:nvPr>
        </p:nvSpPr>
        <p:spPr/>
        <p:txBody>
          <a:bodyPr/>
          <a:lstStyle/>
          <a:p>
            <a:r>
              <a:rPr lang="en-IE" dirty="0" err="1"/>
              <a:t>Catalog­</a:t>
            </a:r>
            <a:r>
              <a:rPr lang="en-IE" dirty="0"/>
              <a:t> driven approach </a:t>
            </a:r>
            <a:br>
              <a:rPr lang="en-IE" dirty="0"/>
            </a:br>
            <a:endParaRPr lang="en-US" dirty="0"/>
          </a:p>
        </p:txBody>
      </p:sp>
      <p:sp>
        <p:nvSpPr>
          <p:cNvPr id="3" name="Content Placeholder 2">
            <a:extLst>
              <a:ext uri="{FF2B5EF4-FFF2-40B4-BE49-F238E27FC236}">
                <a16:creationId xmlns:a16="http://schemas.microsoft.com/office/drawing/2014/main" id="{7C2F8331-474E-C044-A00E-5B39E81B6780}"/>
              </a:ext>
            </a:extLst>
          </p:cNvPr>
          <p:cNvSpPr>
            <a:spLocks noGrp="1"/>
          </p:cNvSpPr>
          <p:nvPr>
            <p:ph idx="1"/>
          </p:nvPr>
        </p:nvSpPr>
        <p:spPr/>
        <p:txBody>
          <a:bodyPr/>
          <a:lstStyle/>
          <a:p>
            <a:r>
              <a:rPr lang="en-IE" dirty="0"/>
              <a:t>Only metadata about each data set is published, in order to make it findable. Data sets are then provisioned to the same system (e.g., Hadoop cluster) to be processed locally, as demonstrated in Figure </a:t>
            </a:r>
          </a:p>
          <a:p>
            <a:endParaRPr lang="en-US" dirty="0"/>
          </a:p>
        </p:txBody>
      </p:sp>
    </p:spTree>
    <p:extLst>
      <p:ext uri="{BB962C8B-B14F-4D97-AF65-F5344CB8AC3E}">
        <p14:creationId xmlns:p14="http://schemas.microsoft.com/office/powerpoint/2010/main" val="2252785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CBF5-0360-794F-8483-36CE93CFEB0E}"/>
              </a:ext>
            </a:extLst>
          </p:cNvPr>
          <p:cNvSpPr>
            <a:spLocks noGrp="1"/>
          </p:cNvSpPr>
          <p:nvPr>
            <p:ph type="title"/>
          </p:nvPr>
        </p:nvSpPr>
        <p:spPr/>
        <p:txBody>
          <a:bodyPr/>
          <a:lstStyle/>
          <a:p>
            <a:endParaRPr lang="en-US"/>
          </a:p>
        </p:txBody>
      </p:sp>
      <p:pic>
        <p:nvPicPr>
          <p:cNvPr id="1025" name="Picture 1" descr="page33image1230048">
            <a:extLst>
              <a:ext uri="{FF2B5EF4-FFF2-40B4-BE49-F238E27FC236}">
                <a16:creationId xmlns:a16="http://schemas.microsoft.com/office/drawing/2014/main" id="{98A6225C-9552-8A4F-A678-A5E058E748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154" y="2787161"/>
            <a:ext cx="9372600" cy="334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642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CBF5-0360-794F-8483-36CE93CFEB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2F8331-474E-C044-A00E-5B39E81B6780}"/>
              </a:ext>
            </a:extLst>
          </p:cNvPr>
          <p:cNvSpPr>
            <a:spLocks noGrp="1"/>
          </p:cNvSpPr>
          <p:nvPr>
            <p:ph idx="1"/>
          </p:nvPr>
        </p:nvSpPr>
        <p:spPr/>
        <p:txBody>
          <a:bodyPr/>
          <a:lstStyle/>
          <a:p>
            <a:r>
              <a:rPr lang="en-IE" dirty="0"/>
              <a:t>In addition to making all the data findable and accessible to analysts, an enterprise </a:t>
            </a:r>
            <a:r>
              <a:rPr lang="en-IE" dirty="0" err="1"/>
              <a:t>catalog</a:t>
            </a:r>
            <a:r>
              <a:rPr lang="en-IE" dirty="0"/>
              <a:t> can serve as a single point of access, governance, and auditing, as shown in </a:t>
            </a:r>
            <a:r>
              <a:rPr lang="en-IE" dirty="0" err="1"/>
              <a:t>igure</a:t>
            </a:r>
            <a:r>
              <a:rPr lang="en-IE" dirty="0"/>
              <a:t> </a:t>
            </a:r>
          </a:p>
          <a:p>
            <a:r>
              <a:rPr lang="en-IE" dirty="0"/>
              <a:t>On the top, without a centralized </a:t>
            </a:r>
            <a:r>
              <a:rPr lang="en-IE" dirty="0" err="1"/>
              <a:t>catalog</a:t>
            </a:r>
            <a:r>
              <a:rPr lang="en-IE" dirty="0"/>
              <a:t>, access to data assets is all over the place and difficult to manage and track. On the bottom, with the centralized </a:t>
            </a:r>
            <a:r>
              <a:rPr lang="en-IE" dirty="0" err="1"/>
              <a:t>catalog</a:t>
            </a:r>
            <a:r>
              <a:rPr lang="en-IE" dirty="0"/>
              <a:t>, all requests for access go through the </a:t>
            </a:r>
            <a:r>
              <a:rPr lang="en-IE" dirty="0" err="1"/>
              <a:t>catalog</a:t>
            </a:r>
            <a:r>
              <a:rPr lang="en-IE" dirty="0"/>
              <a:t>. Access is granted on demand for a specific period of time and is audited by the system. </a:t>
            </a:r>
          </a:p>
          <a:p>
            <a:endParaRPr lang="en-US" dirty="0"/>
          </a:p>
        </p:txBody>
      </p:sp>
    </p:spTree>
    <p:extLst>
      <p:ext uri="{BB962C8B-B14F-4D97-AF65-F5344CB8AC3E}">
        <p14:creationId xmlns:p14="http://schemas.microsoft.com/office/powerpoint/2010/main" val="4068429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page34image18800064">
            <a:extLst>
              <a:ext uri="{FF2B5EF4-FFF2-40B4-BE49-F238E27FC236}">
                <a16:creationId xmlns:a16="http://schemas.microsoft.com/office/drawing/2014/main" id="{423717B3-0184-674E-9A65-72B3E63570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098" y="685799"/>
            <a:ext cx="7099300" cy="6049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361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CBF5-0360-794F-8483-36CE93CFEB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2F8331-474E-C044-A00E-5B39E81B6780}"/>
              </a:ext>
            </a:extLst>
          </p:cNvPr>
          <p:cNvSpPr>
            <a:spLocks noGrp="1"/>
          </p:cNvSpPr>
          <p:nvPr>
            <p:ph idx="1"/>
          </p:nvPr>
        </p:nvSpPr>
        <p:spPr/>
        <p:txBody>
          <a:bodyPr/>
          <a:lstStyle/>
          <a:p>
            <a:r>
              <a:rPr lang="en-IE" dirty="0"/>
              <a:t>Next, because data warehouses typically contain data from many sources and applications, each with its own schema, data from these sources has to be normalized to convert it to a single schema. </a:t>
            </a:r>
          </a:p>
          <a:p>
            <a:r>
              <a:rPr lang="en-IE" dirty="0"/>
              <a:t>A popular data model used by data warehouses is the star schema </a:t>
            </a:r>
          </a:p>
          <a:p>
            <a:endParaRPr lang="en-US" dirty="0"/>
          </a:p>
        </p:txBody>
      </p:sp>
    </p:spTree>
    <p:extLst>
      <p:ext uri="{BB962C8B-B14F-4D97-AF65-F5344CB8AC3E}">
        <p14:creationId xmlns:p14="http://schemas.microsoft.com/office/powerpoint/2010/main" val="65710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F8331-474E-C044-A00E-5B39E81B6780}"/>
              </a:ext>
            </a:extLst>
          </p:cNvPr>
          <p:cNvSpPr>
            <a:spLocks noGrp="1"/>
          </p:cNvSpPr>
          <p:nvPr>
            <p:ph idx="1"/>
          </p:nvPr>
        </p:nvSpPr>
        <p:spPr>
          <a:xfrm>
            <a:off x="838200" y="398834"/>
            <a:ext cx="10515600" cy="5778129"/>
          </a:xfrm>
        </p:spPr>
        <p:txBody>
          <a:bodyPr>
            <a:normAutofit/>
          </a:bodyPr>
          <a:lstStyle/>
          <a:p>
            <a:pPr marL="0" indent="0">
              <a:buNone/>
            </a:pPr>
            <a:r>
              <a:rPr lang="en-IE" dirty="0"/>
              <a:t>Figure illustrates a typical partitioning schema used for daily loads of transaction data. A transactions directory contains all the transactions. The files are organized by year (for instance, /transactions/Year=2016), inside a year by month (e.g., with /transactions/Year=2016/Month=3 containing all transactions for March 2016), and inside a month by day (with /transactions/Year=2016/Month=3/Day=2 containing all the transactions for March 2, 2016). Because Hadoop does a lot of parallel processing, to avoid contention for a single file, it generates multiple files in a /transactions/Year=2016/Month=3/Day=2 directory. These files are all concatenated to form a single file of transactions for that day. </a:t>
            </a:r>
          </a:p>
          <a:p>
            <a:endParaRPr lang="en-US" dirty="0"/>
          </a:p>
        </p:txBody>
      </p:sp>
    </p:spTree>
    <p:extLst>
      <p:ext uri="{BB962C8B-B14F-4D97-AF65-F5344CB8AC3E}">
        <p14:creationId xmlns:p14="http://schemas.microsoft.com/office/powerpoint/2010/main" val="1030506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page91image36612256">
            <a:extLst>
              <a:ext uri="{FF2B5EF4-FFF2-40B4-BE49-F238E27FC236}">
                <a16:creationId xmlns:a16="http://schemas.microsoft.com/office/drawing/2014/main" id="{BD8FB6DF-F53E-6E47-B654-8B5CF32E05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264" y="1206230"/>
            <a:ext cx="5613400"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34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CBF5-0360-794F-8483-36CE93CFEB0E}"/>
              </a:ext>
            </a:extLst>
          </p:cNvPr>
          <p:cNvSpPr>
            <a:spLocks noGrp="1"/>
          </p:cNvSpPr>
          <p:nvPr>
            <p:ph type="title"/>
          </p:nvPr>
        </p:nvSpPr>
        <p:spPr/>
        <p:txBody>
          <a:bodyPr>
            <a:normAutofit fontScale="90000"/>
          </a:bodyPr>
          <a:lstStyle/>
          <a:p>
            <a:r>
              <a:rPr lang="en-IE" dirty="0"/>
              <a:t>DENORMALIZING ATTRIBUTES TO PRESERVE STATE </a:t>
            </a:r>
            <a:br>
              <a:rPr lang="en-IE" dirty="0"/>
            </a:br>
            <a:endParaRPr lang="en-US" dirty="0"/>
          </a:p>
        </p:txBody>
      </p:sp>
      <p:sp>
        <p:nvSpPr>
          <p:cNvPr id="3" name="Content Placeholder 2">
            <a:extLst>
              <a:ext uri="{FF2B5EF4-FFF2-40B4-BE49-F238E27FC236}">
                <a16:creationId xmlns:a16="http://schemas.microsoft.com/office/drawing/2014/main" id="{7C2F8331-474E-C044-A00E-5B39E81B6780}"/>
              </a:ext>
            </a:extLst>
          </p:cNvPr>
          <p:cNvSpPr>
            <a:spLocks noGrp="1"/>
          </p:cNvSpPr>
          <p:nvPr>
            <p:ph idx="1"/>
          </p:nvPr>
        </p:nvSpPr>
        <p:spPr/>
        <p:txBody>
          <a:bodyPr/>
          <a:lstStyle/>
          <a:p>
            <a:r>
              <a:rPr lang="en-IE" dirty="0"/>
              <a:t>Another option is to </a:t>
            </a:r>
            <a:r>
              <a:rPr lang="en-IE" dirty="0" err="1"/>
              <a:t>denormalize</a:t>
            </a:r>
            <a:r>
              <a:rPr lang="en-IE" dirty="0"/>
              <a:t> the data and add all the important attributes to the file containing the transaction data. For example, when we load transactions from operational systems, we add information about customer demographics, marital status, etc. at the time of the transaction. This avoids the need for expensive and complicated joins. To save space and processing, we can optimize by adding attributes only where state information is important—in other words, we can add only the fields for which we would provide slowly changing dimensions in a data warehouse. </a:t>
            </a:r>
          </a:p>
          <a:p>
            <a:endParaRPr lang="en-US" dirty="0"/>
          </a:p>
        </p:txBody>
      </p:sp>
    </p:spTree>
    <p:extLst>
      <p:ext uri="{BB962C8B-B14F-4D97-AF65-F5344CB8AC3E}">
        <p14:creationId xmlns:p14="http://schemas.microsoft.com/office/powerpoint/2010/main" val="1903610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5646A-D823-F441-ABE4-0C6637D3364C}"/>
              </a:ext>
            </a:extLst>
          </p:cNvPr>
          <p:cNvSpPr>
            <a:spLocks noGrp="1"/>
          </p:cNvSpPr>
          <p:nvPr>
            <p:ph type="title"/>
          </p:nvPr>
        </p:nvSpPr>
        <p:spPr>
          <a:xfrm>
            <a:off x="838200" y="365125"/>
            <a:ext cx="10515600" cy="1016203"/>
          </a:xfrm>
        </p:spPr>
        <p:txBody>
          <a:bodyPr>
            <a:normAutofit fontScale="90000"/>
          </a:bodyPr>
          <a:lstStyle/>
          <a:p>
            <a:r>
              <a:rPr lang="en-IE" dirty="0"/>
              <a:t>Data Lake Maturity </a:t>
            </a:r>
            <a:br>
              <a:rPr lang="en-IE" dirty="0">
                <a:effectLst/>
              </a:rPr>
            </a:br>
            <a:endParaRPr lang="en-US" dirty="0"/>
          </a:p>
        </p:txBody>
      </p:sp>
      <p:pic>
        <p:nvPicPr>
          <p:cNvPr id="4" name="Content Placeholder 3">
            <a:extLst>
              <a:ext uri="{FF2B5EF4-FFF2-40B4-BE49-F238E27FC236}">
                <a16:creationId xmlns:a16="http://schemas.microsoft.com/office/drawing/2014/main" id="{4819B22D-8CCC-5F41-84D8-DFC710256089}"/>
              </a:ext>
            </a:extLst>
          </p:cNvPr>
          <p:cNvPicPr>
            <a:picLocks noGrp="1" noChangeAspect="1"/>
          </p:cNvPicPr>
          <p:nvPr>
            <p:ph idx="1"/>
          </p:nvPr>
        </p:nvPicPr>
        <p:blipFill>
          <a:blip r:embed="rId2"/>
          <a:stretch>
            <a:fillRect/>
          </a:stretch>
        </p:blipFill>
        <p:spPr>
          <a:xfrm>
            <a:off x="2062264" y="1809345"/>
            <a:ext cx="7348436" cy="3855649"/>
          </a:xfrm>
          <a:prstGeom prst="rect">
            <a:avLst/>
          </a:prstGeom>
        </p:spPr>
      </p:pic>
      <p:sp>
        <p:nvSpPr>
          <p:cNvPr id="5" name="Title 1">
            <a:extLst>
              <a:ext uri="{FF2B5EF4-FFF2-40B4-BE49-F238E27FC236}">
                <a16:creationId xmlns:a16="http://schemas.microsoft.com/office/drawing/2014/main" id="{07411F42-F5A9-1041-825F-17F59F8A3F93}"/>
              </a:ext>
            </a:extLst>
          </p:cNvPr>
          <p:cNvSpPr txBox="1">
            <a:spLocks/>
          </p:cNvSpPr>
          <p:nvPr/>
        </p:nvSpPr>
        <p:spPr>
          <a:xfrm>
            <a:off x="1204608" y="5696744"/>
            <a:ext cx="10515600" cy="396267"/>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E" dirty="0"/>
              <a:t>                                       Four stages of Data Lake Maturity </a:t>
            </a:r>
            <a:br>
              <a:rPr lang="en-IE" dirty="0"/>
            </a:br>
            <a:endParaRPr lang="en-US" dirty="0"/>
          </a:p>
        </p:txBody>
      </p:sp>
    </p:spTree>
    <p:extLst>
      <p:ext uri="{BB962C8B-B14F-4D97-AF65-F5344CB8AC3E}">
        <p14:creationId xmlns:p14="http://schemas.microsoft.com/office/powerpoint/2010/main" val="3198233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CBF5-0360-794F-8483-36CE93CFEB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2F8331-474E-C044-A00E-5B39E81B6780}"/>
              </a:ext>
            </a:extLst>
          </p:cNvPr>
          <p:cNvSpPr>
            <a:spLocks noGrp="1"/>
          </p:cNvSpPr>
          <p:nvPr>
            <p:ph idx="1"/>
          </p:nvPr>
        </p:nvSpPr>
        <p:spPr/>
        <p:txBody>
          <a:bodyPr/>
          <a:lstStyle/>
          <a:p>
            <a:r>
              <a:rPr lang="en-IE" dirty="0"/>
              <a:t>The big drawback of this approach is that including these attributes in a data set with transaction data makes them available for use with the data in that particular data set, but not with other data. For example, we may have a separate data set for returns, a separate one for warranties, and so forth. To apply this technique, we would have to add all the customer attributes to each of these data sets, increasing storage and processing costs and adding complexity to our ingestion process. We would also have to remember to update all these data sets whenever we introduced a new customer attribute or made changes to the use of an existing attribute. </a:t>
            </a:r>
          </a:p>
          <a:p>
            <a:endParaRPr lang="en-IE" dirty="0"/>
          </a:p>
          <a:p>
            <a:endParaRPr lang="en-US" dirty="0"/>
          </a:p>
        </p:txBody>
      </p:sp>
    </p:spTree>
    <p:extLst>
      <p:ext uri="{BB962C8B-B14F-4D97-AF65-F5344CB8AC3E}">
        <p14:creationId xmlns:p14="http://schemas.microsoft.com/office/powerpoint/2010/main" val="969190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CBF5-0360-794F-8483-36CE93CFEB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2F8331-474E-C044-A00E-5B39E81B6780}"/>
              </a:ext>
            </a:extLst>
          </p:cNvPr>
          <p:cNvSpPr>
            <a:spLocks noGrp="1"/>
          </p:cNvSpPr>
          <p:nvPr>
            <p:ph idx="1"/>
          </p:nvPr>
        </p:nvSpPr>
        <p:spPr/>
        <p:txBody>
          <a:bodyPr/>
          <a:lstStyle/>
          <a:p>
            <a:r>
              <a:rPr lang="en-IE" dirty="0"/>
              <a:t>While </a:t>
            </a:r>
            <a:r>
              <a:rPr lang="en-IE" dirty="0" err="1"/>
              <a:t>catalogs</a:t>
            </a:r>
            <a:r>
              <a:rPr lang="en-IE" dirty="0"/>
              <a:t> are critical to enabling </a:t>
            </a:r>
            <a:r>
              <a:rPr lang="en-IE" dirty="0" err="1"/>
              <a:t>self­service</a:t>
            </a:r>
            <a:r>
              <a:rPr lang="en-IE" dirty="0"/>
              <a:t> for business analysts, they are challenging to build and maintain. This is because in most enterprises the knowledge about where data is, which data sets to use for what, and what data means is locked in people’s heads—this is commonly referred to as “tribal knowledge.” </a:t>
            </a:r>
          </a:p>
          <a:p>
            <a:r>
              <a:rPr lang="en-IE" dirty="0"/>
              <a:t>The best practices for overcoming these challenges are:</a:t>
            </a:r>
            <a:br>
              <a:rPr lang="en-IE" dirty="0"/>
            </a:br>
            <a:r>
              <a:rPr lang="en-IE" dirty="0"/>
              <a:t>Crowdsourcing all tribal knowledge and making it available to everyone Automating annotation of data sets </a:t>
            </a:r>
          </a:p>
          <a:p>
            <a:endParaRPr lang="en-US" dirty="0"/>
          </a:p>
        </p:txBody>
      </p:sp>
    </p:spTree>
    <p:extLst>
      <p:ext uri="{BB962C8B-B14F-4D97-AF65-F5344CB8AC3E}">
        <p14:creationId xmlns:p14="http://schemas.microsoft.com/office/powerpoint/2010/main" val="1939042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EDB3-3706-8246-9370-6DC5C84F90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3C0682-7698-4845-90F1-6CE772E5BCF3}"/>
              </a:ext>
            </a:extLst>
          </p:cNvPr>
          <p:cNvSpPr>
            <a:spLocks noGrp="1"/>
          </p:cNvSpPr>
          <p:nvPr>
            <p:ph idx="1"/>
          </p:nvPr>
        </p:nvSpPr>
        <p:spPr/>
        <p:txBody>
          <a:bodyPr/>
          <a:lstStyle/>
          <a:p>
            <a:r>
              <a:rPr lang="en-IE" dirty="0"/>
              <a:t>The answer to this problem is automation. New tools effectively combine crowdsourcing and automation to do “automated data discovery”—the automated tagging and annotation of data sets based on the tags provided by SMEs and analysts. These tools leverage artificial intelligence (AI) and machine learning to identify and </a:t>
            </a:r>
            <a:r>
              <a:rPr lang="en-IE" dirty="0" err="1"/>
              <a:t>auto­tag</a:t>
            </a:r>
            <a:r>
              <a:rPr lang="en-IE" dirty="0"/>
              <a:t> elements in dark data sets, so analysts can find and use them. Waterline Data’s Smart Data </a:t>
            </a:r>
            <a:r>
              <a:rPr lang="en-IE" dirty="0" err="1"/>
              <a:t>Catalog</a:t>
            </a:r>
            <a:r>
              <a:rPr lang="en-IE" dirty="0"/>
              <a:t> and IBM’s Watson Data </a:t>
            </a:r>
            <a:r>
              <a:rPr lang="en-IE" dirty="0" err="1"/>
              <a:t>Catalog</a:t>
            </a:r>
            <a:r>
              <a:rPr lang="en-IE" dirty="0"/>
              <a:t> are good examples of this approach. </a:t>
            </a:r>
          </a:p>
          <a:p>
            <a:endParaRPr lang="en-US" dirty="0"/>
          </a:p>
        </p:txBody>
      </p:sp>
    </p:spTree>
    <p:extLst>
      <p:ext uri="{BB962C8B-B14F-4D97-AF65-F5344CB8AC3E}">
        <p14:creationId xmlns:p14="http://schemas.microsoft.com/office/powerpoint/2010/main" val="2721384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345C-922C-BC4A-A4D8-26EA583F02A4}"/>
              </a:ext>
            </a:extLst>
          </p:cNvPr>
          <p:cNvSpPr>
            <a:spLocks noGrp="1"/>
          </p:cNvSpPr>
          <p:nvPr>
            <p:ph type="title"/>
          </p:nvPr>
        </p:nvSpPr>
        <p:spPr/>
        <p:txBody>
          <a:bodyPr/>
          <a:lstStyle/>
          <a:p>
            <a:r>
              <a:rPr lang="en-IE" dirty="0"/>
              <a:t>Establishing Trust </a:t>
            </a:r>
            <a:br>
              <a:rPr lang="en-IE" dirty="0"/>
            </a:br>
            <a:endParaRPr lang="en-US" dirty="0"/>
          </a:p>
        </p:txBody>
      </p:sp>
      <p:sp>
        <p:nvSpPr>
          <p:cNvPr id="3" name="Content Placeholder 2">
            <a:extLst>
              <a:ext uri="{FF2B5EF4-FFF2-40B4-BE49-F238E27FC236}">
                <a16:creationId xmlns:a16="http://schemas.microsoft.com/office/drawing/2014/main" id="{C0375ECA-7A1B-B943-B8FA-726689B55163}"/>
              </a:ext>
            </a:extLst>
          </p:cNvPr>
          <p:cNvSpPr>
            <a:spLocks noGrp="1"/>
          </p:cNvSpPr>
          <p:nvPr>
            <p:ph idx="1"/>
          </p:nvPr>
        </p:nvSpPr>
        <p:spPr/>
        <p:txBody>
          <a:bodyPr/>
          <a:lstStyle/>
          <a:p>
            <a:r>
              <a:rPr lang="en-IE" dirty="0"/>
              <a:t>Once an analyst finds the pertinent data set, the next question becomes whether the data can be trusted. While analysts sometimes have the luxury of access to clean, trusted, curated data sets, more often than not they have to independently ascertain whether they can trust the data. Trust is usually based on three pillars: </a:t>
            </a:r>
          </a:p>
          <a:p>
            <a:r>
              <a:rPr lang="en-IE" dirty="0"/>
              <a:t>Data quality—how complete and clean the data set is </a:t>
            </a:r>
          </a:p>
          <a:p>
            <a:r>
              <a:rPr lang="en-IE" dirty="0"/>
              <a:t>Lineage (aka provenance)—where the data came from </a:t>
            </a:r>
          </a:p>
          <a:p>
            <a:r>
              <a:rPr lang="en-IE" dirty="0"/>
              <a:t>Stewardship—who created the data set, and why </a:t>
            </a:r>
          </a:p>
          <a:p>
            <a:endParaRPr lang="en-US" dirty="0"/>
          </a:p>
        </p:txBody>
      </p:sp>
    </p:spTree>
    <p:extLst>
      <p:ext uri="{BB962C8B-B14F-4D97-AF65-F5344CB8AC3E}">
        <p14:creationId xmlns:p14="http://schemas.microsoft.com/office/powerpoint/2010/main" val="1479747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345C-922C-BC4A-A4D8-26EA583F02A4}"/>
              </a:ext>
            </a:extLst>
          </p:cNvPr>
          <p:cNvSpPr>
            <a:spLocks noGrp="1"/>
          </p:cNvSpPr>
          <p:nvPr>
            <p:ph type="title"/>
          </p:nvPr>
        </p:nvSpPr>
        <p:spPr/>
        <p:txBody>
          <a:bodyPr/>
          <a:lstStyle/>
          <a:p>
            <a:r>
              <a:rPr lang="en-IE" dirty="0"/>
              <a:t>DATA QUALITY </a:t>
            </a:r>
            <a:br>
              <a:rPr lang="en-IE" dirty="0"/>
            </a:br>
            <a:endParaRPr lang="en-US" dirty="0"/>
          </a:p>
        </p:txBody>
      </p:sp>
      <p:sp>
        <p:nvSpPr>
          <p:cNvPr id="3" name="Content Placeholder 2">
            <a:extLst>
              <a:ext uri="{FF2B5EF4-FFF2-40B4-BE49-F238E27FC236}">
                <a16:creationId xmlns:a16="http://schemas.microsoft.com/office/drawing/2014/main" id="{C0375ECA-7A1B-B943-B8FA-726689B55163}"/>
              </a:ext>
            </a:extLst>
          </p:cNvPr>
          <p:cNvSpPr>
            <a:spLocks noGrp="1"/>
          </p:cNvSpPr>
          <p:nvPr>
            <p:ph idx="1"/>
          </p:nvPr>
        </p:nvSpPr>
        <p:spPr/>
        <p:txBody>
          <a:bodyPr>
            <a:normAutofit fontScale="85000" lnSpcReduction="20000"/>
          </a:bodyPr>
          <a:lstStyle/>
          <a:p>
            <a:r>
              <a:rPr lang="en-IE" dirty="0"/>
              <a:t>Data quality is a wide and complex topic. In practice, quality can be defined as compliance of data to policies, which can range from simple (e.g., the customer name field should never be empty) to complex (e.g., sales tax must be correctly calculated based on purchase location). The most common data quality rules are: </a:t>
            </a:r>
          </a:p>
          <a:p>
            <a:r>
              <a:rPr lang="en-IE" dirty="0"/>
              <a:t>Completeness</a:t>
            </a:r>
            <a:br>
              <a:rPr lang="en-IE" dirty="0"/>
            </a:br>
            <a:r>
              <a:rPr lang="en-IE" dirty="0"/>
              <a:t>The field is not empty. </a:t>
            </a:r>
          </a:p>
          <a:p>
            <a:r>
              <a:rPr lang="en-IE" dirty="0"/>
              <a:t>Data type</a:t>
            </a:r>
            <a:br>
              <a:rPr lang="en-IE" dirty="0"/>
            </a:br>
            <a:r>
              <a:rPr lang="en-IE" dirty="0"/>
              <a:t>The field is of the correct type (for example, age is a number). </a:t>
            </a:r>
          </a:p>
          <a:p>
            <a:r>
              <a:rPr lang="en-IE" dirty="0"/>
              <a:t>Range</a:t>
            </a:r>
            <a:br>
              <a:rPr lang="en-IE" dirty="0"/>
            </a:br>
            <a:r>
              <a:rPr lang="en-IE" dirty="0"/>
              <a:t>The field is in a specified range (for example, age is between 0 and 125). </a:t>
            </a:r>
          </a:p>
          <a:p>
            <a:r>
              <a:rPr lang="en-IE" dirty="0"/>
              <a:t>Format </a:t>
            </a:r>
          </a:p>
          <a:p>
            <a:pPr marL="0" indent="0">
              <a:buNone/>
            </a:pPr>
            <a:r>
              <a:rPr lang="en-IE" dirty="0"/>
              <a:t>   The field has a specific format (for example, a US postal code is composed of either five digits, nine digits, or five digits followed by a dash and four digits). </a:t>
            </a:r>
          </a:p>
          <a:p>
            <a:endParaRPr lang="en-US" dirty="0"/>
          </a:p>
        </p:txBody>
      </p:sp>
    </p:spTree>
    <p:extLst>
      <p:ext uri="{BB962C8B-B14F-4D97-AF65-F5344CB8AC3E}">
        <p14:creationId xmlns:p14="http://schemas.microsoft.com/office/powerpoint/2010/main" val="610804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345C-922C-BC4A-A4D8-26EA583F02A4}"/>
              </a:ext>
            </a:extLst>
          </p:cNvPr>
          <p:cNvSpPr>
            <a:spLocks noGrp="1"/>
          </p:cNvSpPr>
          <p:nvPr>
            <p:ph type="title"/>
          </p:nvPr>
        </p:nvSpPr>
        <p:spPr/>
        <p:txBody>
          <a:bodyPr>
            <a:normAutofit fontScale="90000"/>
          </a:bodyPr>
          <a:lstStyle/>
          <a:p>
            <a:r>
              <a:rPr lang="en-IE" dirty="0"/>
              <a:t>The most common way to check data quality is called data profiling. </a:t>
            </a:r>
            <a:br>
              <a:rPr lang="en-IE" dirty="0"/>
            </a:br>
            <a:endParaRPr lang="en-US" dirty="0"/>
          </a:p>
        </p:txBody>
      </p:sp>
      <p:sp>
        <p:nvSpPr>
          <p:cNvPr id="3" name="Content Placeholder 2">
            <a:extLst>
              <a:ext uri="{FF2B5EF4-FFF2-40B4-BE49-F238E27FC236}">
                <a16:creationId xmlns:a16="http://schemas.microsoft.com/office/drawing/2014/main" id="{C0375ECA-7A1B-B943-B8FA-726689B55163}"/>
              </a:ext>
            </a:extLst>
          </p:cNvPr>
          <p:cNvSpPr>
            <a:spLocks noGrp="1"/>
          </p:cNvSpPr>
          <p:nvPr>
            <p:ph idx="1"/>
          </p:nvPr>
        </p:nvSpPr>
        <p:spPr/>
        <p:txBody>
          <a:bodyPr>
            <a:normAutofit fontScale="70000" lnSpcReduction="20000"/>
          </a:bodyPr>
          <a:lstStyle/>
          <a:p>
            <a:r>
              <a:rPr lang="en-IE" dirty="0"/>
              <a:t>Cardinality </a:t>
            </a:r>
          </a:p>
          <a:p>
            <a:pPr marL="0" indent="0">
              <a:buNone/>
            </a:pPr>
            <a:r>
              <a:rPr lang="en-IE" dirty="0"/>
              <a:t>  The field has a specific number of unique values. (For example, if a US states field has more than 50 unique values, we know there is a problem. We may still not know whether every value is a legal state name, but if we already have every legal state name represented, checking the cardinality is enough of a sanity check to catch any illegal names because they will push the number of values above 50.) </a:t>
            </a:r>
          </a:p>
          <a:p>
            <a:r>
              <a:rPr lang="en-IE" dirty="0"/>
              <a:t>Selectivity </a:t>
            </a:r>
          </a:p>
          <a:p>
            <a:pPr marL="0" indent="0">
              <a:buNone/>
            </a:pPr>
            <a:r>
              <a:rPr lang="en-IE" dirty="0"/>
              <a:t>  The values for the field are unique (for example, customer IDs should be unique in a customer list). </a:t>
            </a:r>
          </a:p>
          <a:p>
            <a:r>
              <a:rPr lang="en-IE" dirty="0"/>
              <a:t>Referential integrity </a:t>
            </a:r>
          </a:p>
          <a:p>
            <a:pPr marL="0" indent="0">
              <a:buNone/>
            </a:pPr>
            <a:r>
              <a:rPr lang="en-IE" dirty="0"/>
              <a:t> The values for the field are in the reference value set. (For example, all the customer status codes are legal, and each customer ID in the order list refers to one of the customers in the customer list. While for some values, like states, we may get away with a cardinality check, customer status codes may have significant implications for how we treat the customer, what we charge, and so on, so when making sure each customer has a legitimate status code it’s important to check every value.) </a:t>
            </a:r>
          </a:p>
          <a:p>
            <a:pPr marL="0" indent="0">
              <a:buNone/>
            </a:pPr>
            <a:endParaRPr lang="en-IE" dirty="0"/>
          </a:p>
          <a:p>
            <a:pPr marL="0" indent="0">
              <a:buNone/>
            </a:pPr>
            <a:endParaRPr lang="en-IE" dirty="0"/>
          </a:p>
          <a:p>
            <a:endParaRPr lang="en-US" dirty="0"/>
          </a:p>
        </p:txBody>
      </p:sp>
    </p:spTree>
    <p:extLst>
      <p:ext uri="{BB962C8B-B14F-4D97-AF65-F5344CB8AC3E}">
        <p14:creationId xmlns:p14="http://schemas.microsoft.com/office/powerpoint/2010/main" val="3925315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345C-922C-BC4A-A4D8-26EA583F02A4}"/>
              </a:ext>
            </a:extLst>
          </p:cNvPr>
          <p:cNvSpPr>
            <a:spLocks noGrp="1"/>
          </p:cNvSpPr>
          <p:nvPr>
            <p:ph type="title"/>
          </p:nvPr>
        </p:nvSpPr>
        <p:spPr/>
        <p:txBody>
          <a:bodyPr/>
          <a:lstStyle/>
          <a:p>
            <a:r>
              <a:rPr lang="en-IE" dirty="0"/>
              <a:t>LINEAGE (PROVENANCE) </a:t>
            </a:r>
            <a:br>
              <a:rPr lang="en-IE" dirty="0"/>
            </a:br>
            <a:endParaRPr lang="en-US" dirty="0"/>
          </a:p>
        </p:txBody>
      </p:sp>
      <p:sp>
        <p:nvSpPr>
          <p:cNvPr id="3" name="Content Placeholder 2">
            <a:extLst>
              <a:ext uri="{FF2B5EF4-FFF2-40B4-BE49-F238E27FC236}">
                <a16:creationId xmlns:a16="http://schemas.microsoft.com/office/drawing/2014/main" id="{C0375ECA-7A1B-B943-B8FA-726689B55163}"/>
              </a:ext>
            </a:extLst>
          </p:cNvPr>
          <p:cNvSpPr>
            <a:spLocks noGrp="1"/>
          </p:cNvSpPr>
          <p:nvPr>
            <p:ph idx="1"/>
          </p:nvPr>
        </p:nvSpPr>
        <p:spPr/>
        <p:txBody>
          <a:bodyPr/>
          <a:lstStyle/>
          <a:p>
            <a:r>
              <a:rPr lang="en-IE" dirty="0"/>
              <a:t>While data quality checks tell the analysts how good the data is, lineage tells them where the data came from. </a:t>
            </a:r>
          </a:p>
          <a:p>
            <a:r>
              <a:rPr lang="en-IE" dirty="0"/>
              <a:t>In some industries, such as financial services, lineage is required as part of regulatory compliance. For example, the Basel Committee on Banking Supervision’s rule 239 requires that financial services companies demonstrate to auditors the lineage of the data used for financial reporting. So, if data in the gold zone is used for financial reporting, it is imperative to document its lineage and keep it up to date. </a:t>
            </a:r>
          </a:p>
          <a:p>
            <a:endParaRPr lang="en-US" dirty="0"/>
          </a:p>
        </p:txBody>
      </p:sp>
    </p:spTree>
    <p:extLst>
      <p:ext uri="{BB962C8B-B14F-4D97-AF65-F5344CB8AC3E}">
        <p14:creationId xmlns:p14="http://schemas.microsoft.com/office/powerpoint/2010/main" val="39365660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page119image36695008">
            <a:extLst>
              <a:ext uri="{FF2B5EF4-FFF2-40B4-BE49-F238E27FC236}">
                <a16:creationId xmlns:a16="http://schemas.microsoft.com/office/drawing/2014/main" id="{C3042849-A7DA-BF4E-859B-9E12AF7FF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817" y="2033080"/>
            <a:ext cx="5283200" cy="32004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F0C0B913-5078-2E40-A3C3-81C923D1BB8F}"/>
              </a:ext>
            </a:extLst>
          </p:cNvPr>
          <p:cNvSpPr>
            <a:spLocks noGrp="1"/>
          </p:cNvSpPr>
          <p:nvPr>
            <p:ph type="title"/>
          </p:nvPr>
        </p:nvSpPr>
        <p:spPr>
          <a:xfrm>
            <a:off x="838200" y="365125"/>
            <a:ext cx="10515600" cy="1325563"/>
          </a:xfrm>
        </p:spPr>
        <p:txBody>
          <a:bodyPr>
            <a:normAutofit fontScale="90000"/>
          </a:bodyPr>
          <a:lstStyle/>
          <a:p>
            <a:r>
              <a:rPr lang="en-IE" dirty="0" err="1"/>
              <a:t>Business­level</a:t>
            </a:r>
            <a:r>
              <a:rPr lang="en-IE" dirty="0"/>
              <a:t> lineage </a:t>
            </a:r>
            <a:br>
              <a:rPr lang="en-IE" dirty="0"/>
            </a:br>
            <a:br>
              <a:rPr lang="en-IE" dirty="0"/>
            </a:br>
            <a:endParaRPr lang="en-US" dirty="0"/>
          </a:p>
        </p:txBody>
      </p:sp>
    </p:spTree>
    <p:extLst>
      <p:ext uri="{BB962C8B-B14F-4D97-AF65-F5344CB8AC3E}">
        <p14:creationId xmlns:p14="http://schemas.microsoft.com/office/powerpoint/2010/main" val="2255039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page119image36684816">
            <a:extLst>
              <a:ext uri="{FF2B5EF4-FFF2-40B4-BE49-F238E27FC236}">
                <a16:creationId xmlns:a16="http://schemas.microsoft.com/office/drawing/2014/main" id="{40CA50BC-00D0-C64E-9BCC-DAA1E8B89E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4639" y="1663430"/>
            <a:ext cx="5854700" cy="342872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902BD9A7-9B48-4749-838F-5DE39D842D4B}"/>
              </a:ext>
            </a:extLst>
          </p:cNvPr>
          <p:cNvSpPr>
            <a:spLocks noGrp="1"/>
          </p:cNvSpPr>
          <p:nvPr>
            <p:ph type="title"/>
          </p:nvPr>
        </p:nvSpPr>
        <p:spPr>
          <a:xfrm>
            <a:off x="838200" y="365125"/>
            <a:ext cx="10515600" cy="1325563"/>
          </a:xfrm>
        </p:spPr>
        <p:txBody>
          <a:bodyPr>
            <a:normAutofit fontScale="90000"/>
          </a:bodyPr>
          <a:lstStyle/>
          <a:p>
            <a:r>
              <a:rPr lang="en-IE" dirty="0"/>
              <a:t>Data set–level technical lineage </a:t>
            </a:r>
            <a:br>
              <a:rPr lang="en-IE" dirty="0"/>
            </a:br>
            <a:br>
              <a:rPr lang="en-IE" dirty="0"/>
            </a:br>
            <a:endParaRPr lang="en-US" dirty="0"/>
          </a:p>
        </p:txBody>
      </p:sp>
    </p:spTree>
    <p:extLst>
      <p:ext uri="{BB962C8B-B14F-4D97-AF65-F5344CB8AC3E}">
        <p14:creationId xmlns:p14="http://schemas.microsoft.com/office/powerpoint/2010/main" val="3237133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345C-922C-BC4A-A4D8-26EA583F02A4}"/>
              </a:ext>
            </a:extLst>
          </p:cNvPr>
          <p:cNvSpPr>
            <a:spLocks noGrp="1"/>
          </p:cNvSpPr>
          <p:nvPr>
            <p:ph type="title"/>
          </p:nvPr>
        </p:nvSpPr>
        <p:spPr/>
        <p:txBody>
          <a:bodyPr/>
          <a:lstStyle/>
          <a:p>
            <a:r>
              <a:rPr lang="en-IE" dirty="0"/>
              <a:t>STEWARDSHIP </a:t>
            </a:r>
            <a:br>
              <a:rPr lang="en-IE" dirty="0"/>
            </a:br>
            <a:endParaRPr lang="en-US" dirty="0"/>
          </a:p>
        </p:txBody>
      </p:sp>
      <p:sp>
        <p:nvSpPr>
          <p:cNvPr id="3" name="Content Placeholder 2">
            <a:extLst>
              <a:ext uri="{FF2B5EF4-FFF2-40B4-BE49-F238E27FC236}">
                <a16:creationId xmlns:a16="http://schemas.microsoft.com/office/drawing/2014/main" id="{C0375ECA-7A1B-B943-B8FA-726689B55163}"/>
              </a:ext>
            </a:extLst>
          </p:cNvPr>
          <p:cNvSpPr>
            <a:spLocks noGrp="1"/>
          </p:cNvSpPr>
          <p:nvPr>
            <p:ph idx="1"/>
          </p:nvPr>
        </p:nvSpPr>
        <p:spPr/>
        <p:txBody>
          <a:bodyPr>
            <a:normAutofit fontScale="92500" lnSpcReduction="20000"/>
          </a:bodyPr>
          <a:lstStyle/>
          <a:p>
            <a:r>
              <a:rPr lang="en-IE" dirty="0"/>
              <a:t>There is a strong social aspect to trust. Analysts rely on word of mouth to find trusted SMEs. Just as some bloggers, YouTubers, and industry experts stand out by developing credibility and a large following, some users’ annotations and curation in a modern data lake may be more credible than others. These trusted users may have organizational responsibility for the data, they may be official data stewards, or they may be widely recognized and respected experts. Even in organizations with a mature governance structure and officially designated data stewards, some data stewards may be more knowledgeable than others, and sometimes analysts can have better insight and knowledge—especially about data sets they’ve created or use all the time—than the official data stewards. To address the distributed and unofficial nature of expertise, some enterprises are turning to paradigms used by consumer websites such as TripAdvisor and Yelp to identify credible reviewers by allowing users to rate whether they found the information helpful and accurate. </a:t>
            </a:r>
          </a:p>
          <a:p>
            <a:endParaRPr lang="en-IE" dirty="0"/>
          </a:p>
          <a:p>
            <a:endParaRPr lang="en-US" dirty="0"/>
          </a:p>
        </p:txBody>
      </p:sp>
    </p:spTree>
    <p:extLst>
      <p:ext uri="{BB962C8B-B14F-4D97-AF65-F5344CB8AC3E}">
        <p14:creationId xmlns:p14="http://schemas.microsoft.com/office/powerpoint/2010/main" val="3965845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226B9-2EB5-5A44-8CE4-8711D9E948AC}"/>
              </a:ext>
            </a:extLst>
          </p:cNvPr>
          <p:cNvSpPr>
            <a:spLocks noGrp="1"/>
          </p:cNvSpPr>
          <p:nvPr>
            <p:ph idx="1"/>
          </p:nvPr>
        </p:nvSpPr>
        <p:spPr>
          <a:xfrm>
            <a:off x="838200" y="291830"/>
            <a:ext cx="10515600" cy="5885133"/>
          </a:xfrm>
        </p:spPr>
        <p:txBody>
          <a:bodyPr/>
          <a:lstStyle/>
          <a:p>
            <a:r>
              <a:rPr lang="en-IE" dirty="0"/>
              <a:t>Raw data available to analysts is so they can perform </a:t>
            </a:r>
            <a:r>
              <a:rPr lang="en-IE" dirty="0" err="1"/>
              <a:t>self­service</a:t>
            </a:r>
            <a:r>
              <a:rPr lang="en-IE" dirty="0"/>
              <a:t> analytics.</a:t>
            </a:r>
          </a:p>
          <a:p>
            <a:r>
              <a:rPr lang="en-IE" dirty="0"/>
              <a:t>The self­ service trend continues with data preparation tools that help analysts shape the data for analytics, and </a:t>
            </a:r>
            <a:r>
              <a:rPr lang="en-IE" dirty="0" err="1"/>
              <a:t>catalog</a:t>
            </a:r>
            <a:r>
              <a:rPr lang="en-IE" dirty="0"/>
              <a:t> tools that help analysts find the data that they need and data science tools that help perform advanced analytics. </a:t>
            </a:r>
          </a:p>
          <a:p>
            <a:r>
              <a:rPr lang="en-IE" dirty="0"/>
              <a:t>big challenge with self-service is governance and data security </a:t>
            </a:r>
            <a:endParaRPr lang="en-IE" dirty="0">
              <a:effectLst/>
            </a:endParaRPr>
          </a:p>
          <a:p>
            <a:r>
              <a:rPr lang="en-IE" dirty="0"/>
              <a:t>it is illegal to give analysts access to all data.</a:t>
            </a:r>
          </a:p>
          <a:p>
            <a:r>
              <a:rPr lang="en-IE" dirty="0"/>
              <a:t>The question becomes, how do we make data available to the analysts without violating internal and external data compliance regulations? This is sometimes called data democratization </a:t>
            </a:r>
            <a:endParaRPr lang="en-IE" dirty="0">
              <a:effectLst/>
            </a:endParaRPr>
          </a:p>
          <a:p>
            <a:endParaRPr lang="en-IE" dirty="0">
              <a:effectLst/>
            </a:endParaRPr>
          </a:p>
          <a:p>
            <a:endParaRPr lang="en-IE" dirty="0">
              <a:effectLst/>
            </a:endParaRPr>
          </a:p>
          <a:p>
            <a:endParaRPr lang="en-IE" dirty="0"/>
          </a:p>
          <a:p>
            <a:endParaRPr lang="en-IE" dirty="0">
              <a:effectLst/>
            </a:endParaRPr>
          </a:p>
          <a:p>
            <a:endParaRPr lang="en-US" dirty="0"/>
          </a:p>
        </p:txBody>
      </p:sp>
    </p:spTree>
    <p:extLst>
      <p:ext uri="{BB962C8B-B14F-4D97-AF65-F5344CB8AC3E}">
        <p14:creationId xmlns:p14="http://schemas.microsoft.com/office/powerpoint/2010/main" val="2401932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345C-922C-BC4A-A4D8-26EA583F02A4}"/>
              </a:ext>
            </a:extLst>
          </p:cNvPr>
          <p:cNvSpPr>
            <a:spLocks noGrp="1"/>
          </p:cNvSpPr>
          <p:nvPr>
            <p:ph type="title"/>
          </p:nvPr>
        </p:nvSpPr>
        <p:spPr/>
        <p:txBody>
          <a:bodyPr/>
          <a:lstStyle/>
          <a:p>
            <a:r>
              <a:rPr lang="en-IE" dirty="0"/>
              <a:t>Provisioning </a:t>
            </a:r>
            <a:br>
              <a:rPr lang="en-IE" dirty="0"/>
            </a:br>
            <a:endParaRPr lang="en-US" dirty="0"/>
          </a:p>
        </p:txBody>
      </p:sp>
      <p:sp>
        <p:nvSpPr>
          <p:cNvPr id="3" name="Content Placeholder 2">
            <a:extLst>
              <a:ext uri="{FF2B5EF4-FFF2-40B4-BE49-F238E27FC236}">
                <a16:creationId xmlns:a16="http://schemas.microsoft.com/office/drawing/2014/main" id="{C0375ECA-7A1B-B943-B8FA-726689B55163}"/>
              </a:ext>
            </a:extLst>
          </p:cNvPr>
          <p:cNvSpPr>
            <a:spLocks noGrp="1"/>
          </p:cNvSpPr>
          <p:nvPr>
            <p:ph idx="1"/>
          </p:nvPr>
        </p:nvSpPr>
        <p:spPr/>
        <p:txBody>
          <a:bodyPr>
            <a:normAutofit fontScale="92500" lnSpcReduction="20000"/>
          </a:bodyPr>
          <a:lstStyle/>
          <a:p>
            <a:r>
              <a:rPr lang="en-IE" dirty="0"/>
              <a:t>Once the right data set is identified, the analyst needs to make it available for use, or “provision” it. Provisioning has two aspects: getting permission to use the data and getting physical access to the data. </a:t>
            </a:r>
          </a:p>
          <a:p>
            <a:r>
              <a:rPr lang="en-IE" dirty="0"/>
              <a:t>Ideally, the analysts should be able to request access to the data they need. However, if they cannot find the data without having access to it, we have a catch­22. </a:t>
            </a:r>
          </a:p>
          <a:p>
            <a:r>
              <a:rPr lang="en-IE" dirty="0"/>
              <a:t>The solution is a more agile approach to access control that some enterprises are beginning to adopt. They create metadata </a:t>
            </a:r>
            <a:r>
              <a:rPr lang="en-IE" dirty="0" err="1"/>
              <a:t>catalogs</a:t>
            </a:r>
            <a:r>
              <a:rPr lang="en-IE" dirty="0"/>
              <a:t> that allow the analysts to find any data set without having access to it. Once the right data sets have been identified, the analysts request access to them and </a:t>
            </a:r>
            <a:r>
              <a:rPr lang="en-IE" dirty="0" err="1"/>
              <a:t>nd</a:t>
            </a:r>
            <a:r>
              <a:rPr lang="en-IE" dirty="0"/>
              <a:t> the data steward or data owner decides whether to grant access, for how long, and for which portions of the data. Once the access period expires, the access can be automatically revoked or an extension requested. </a:t>
            </a:r>
          </a:p>
          <a:p>
            <a:endParaRPr lang="en-IE" dirty="0"/>
          </a:p>
          <a:p>
            <a:endParaRPr lang="en-US" dirty="0"/>
          </a:p>
        </p:txBody>
      </p:sp>
    </p:spTree>
    <p:extLst>
      <p:ext uri="{BB962C8B-B14F-4D97-AF65-F5344CB8AC3E}">
        <p14:creationId xmlns:p14="http://schemas.microsoft.com/office/powerpoint/2010/main" val="24126366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345C-922C-BC4A-A4D8-26EA583F02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375ECA-7A1B-B943-B8FA-726689B55163}"/>
              </a:ext>
            </a:extLst>
          </p:cNvPr>
          <p:cNvSpPr>
            <a:spLocks noGrp="1"/>
          </p:cNvSpPr>
          <p:nvPr>
            <p:ph idx="1"/>
          </p:nvPr>
        </p:nvSpPr>
        <p:spPr/>
        <p:txBody>
          <a:bodyPr>
            <a:normAutofit fontScale="77500" lnSpcReduction="20000"/>
          </a:bodyPr>
          <a:lstStyle/>
          <a:p>
            <a:r>
              <a:rPr lang="en-IE" dirty="0"/>
              <a:t>There are many advantages to this approach: </a:t>
            </a:r>
          </a:p>
          <a:p>
            <a:r>
              <a:rPr lang="en-IE" dirty="0"/>
              <a:t>No work has to be done detecting and protecting sensitive data inside a data set until someone requests this data set. </a:t>
            </a:r>
          </a:p>
          <a:p>
            <a:r>
              <a:rPr lang="en-IE" dirty="0"/>
              <a:t>The analysts can find any data in the data lake, including the newly ingested data sets, without having access to it. </a:t>
            </a:r>
          </a:p>
          <a:p>
            <a:r>
              <a:rPr lang="en-IE" dirty="0"/>
              <a:t>The data stewards and owners do not have to invest time in figuring out who should have access to what data unless there is an actual project requiring it. </a:t>
            </a:r>
          </a:p>
          <a:p>
            <a:r>
              <a:rPr lang="en-IE" dirty="0"/>
              <a:t>Access requests can require justification, creating an audit trail of who is requesting what data sets and why. </a:t>
            </a:r>
          </a:p>
          <a:p>
            <a:r>
              <a:rPr lang="en-IE" dirty="0"/>
              <a:t>Access may be granted to a portion of a data set and for a specific period of time. </a:t>
            </a:r>
          </a:p>
          <a:p>
            <a:r>
              <a:rPr lang="en-IE" dirty="0"/>
              <a:t>It is always clear which data sets are in use, so data quality and governance efforts can be focused on those data sets. For example, ETL jobs can update only the data sets that are currently in use, and sensitive data deidentification and data quality rules may be applied just to those data sets. </a:t>
            </a:r>
          </a:p>
          <a:p>
            <a:endParaRPr lang="en-US" dirty="0"/>
          </a:p>
        </p:txBody>
      </p:sp>
    </p:spTree>
    <p:extLst>
      <p:ext uri="{BB962C8B-B14F-4D97-AF65-F5344CB8AC3E}">
        <p14:creationId xmlns:p14="http://schemas.microsoft.com/office/powerpoint/2010/main" val="1278299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345C-922C-BC4A-A4D8-26EA583F02A4}"/>
              </a:ext>
            </a:extLst>
          </p:cNvPr>
          <p:cNvSpPr>
            <a:spLocks noGrp="1"/>
          </p:cNvSpPr>
          <p:nvPr>
            <p:ph type="title"/>
          </p:nvPr>
        </p:nvSpPr>
        <p:spPr/>
        <p:txBody>
          <a:bodyPr/>
          <a:lstStyle/>
          <a:p>
            <a:r>
              <a:rPr lang="en-IE" dirty="0"/>
              <a:t>Preparing Data for Analysis </a:t>
            </a:r>
            <a:br>
              <a:rPr lang="en-IE" dirty="0"/>
            </a:br>
            <a:endParaRPr lang="en-US" dirty="0"/>
          </a:p>
        </p:txBody>
      </p:sp>
      <p:sp>
        <p:nvSpPr>
          <p:cNvPr id="3" name="Content Placeholder 2">
            <a:extLst>
              <a:ext uri="{FF2B5EF4-FFF2-40B4-BE49-F238E27FC236}">
                <a16:creationId xmlns:a16="http://schemas.microsoft.com/office/drawing/2014/main" id="{C0375ECA-7A1B-B943-B8FA-726689B55163}"/>
              </a:ext>
            </a:extLst>
          </p:cNvPr>
          <p:cNvSpPr>
            <a:spLocks noGrp="1"/>
          </p:cNvSpPr>
          <p:nvPr>
            <p:ph idx="1"/>
          </p:nvPr>
        </p:nvSpPr>
        <p:spPr/>
        <p:txBody>
          <a:bodyPr>
            <a:normAutofit fontScale="92500" lnSpcReduction="10000"/>
          </a:bodyPr>
          <a:lstStyle/>
          <a:p>
            <a:r>
              <a:rPr lang="en-IE" dirty="0"/>
              <a:t>While some data is usable as is, more often than not it requires some preparation. Preparation may be as simple as selecting the proper subset of data, or it may involve a complex cleansing and transformation process to get the data into the right form. The most common data preparation tool is Microsoft Excel. Unfortunately, Excel has significant limitations that make it impractical to use for working with large data lake files. Fortunately, new tools that scale better have been brought to market by newer companies like Alteryx, </a:t>
            </a:r>
            <a:r>
              <a:rPr lang="en-IE" dirty="0" err="1"/>
              <a:t>Datameer</a:t>
            </a:r>
            <a:r>
              <a:rPr lang="en-IE" dirty="0"/>
              <a:t>, </a:t>
            </a:r>
            <a:r>
              <a:rPr lang="en-IE" dirty="0" err="1"/>
              <a:t>Paxata</a:t>
            </a:r>
            <a:r>
              <a:rPr lang="en-IE" dirty="0"/>
              <a:t>, and </a:t>
            </a:r>
            <a:r>
              <a:rPr lang="en-IE" dirty="0" err="1"/>
              <a:t>Trifacta</a:t>
            </a:r>
            <a:r>
              <a:rPr lang="en-IE" dirty="0"/>
              <a:t>, as well as more established data integration vendors such as Informatica and Talend. Even some of the data visualization vendors, like Tableau and Qlik, are incorporating common data prep capabilities into their tools. Excel is evolving too—Microsoft is working on a Hadoop interface for Excel running in Azure. </a:t>
            </a:r>
          </a:p>
          <a:p>
            <a:endParaRPr lang="en-US" dirty="0"/>
          </a:p>
        </p:txBody>
      </p:sp>
    </p:spTree>
    <p:extLst>
      <p:ext uri="{BB962C8B-B14F-4D97-AF65-F5344CB8AC3E}">
        <p14:creationId xmlns:p14="http://schemas.microsoft.com/office/powerpoint/2010/main" val="15094858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345C-922C-BC4A-A4D8-26EA583F02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375ECA-7A1B-B943-B8FA-726689B55163}"/>
              </a:ext>
            </a:extLst>
          </p:cNvPr>
          <p:cNvSpPr>
            <a:spLocks noGrp="1"/>
          </p:cNvSpPr>
          <p:nvPr>
            <p:ph idx="1"/>
          </p:nvPr>
        </p:nvSpPr>
        <p:spPr/>
        <p:txBody>
          <a:bodyPr>
            <a:normAutofit fontScale="85000" lnSpcReduction="10000"/>
          </a:bodyPr>
          <a:lstStyle/>
          <a:p>
            <a:r>
              <a:rPr lang="en-IE" dirty="0"/>
              <a:t>Modern </a:t>
            </a:r>
            <a:r>
              <a:rPr lang="en-IE" dirty="0" err="1"/>
              <a:t>self­service</a:t>
            </a:r>
            <a:r>
              <a:rPr lang="en-IE" dirty="0"/>
              <a:t> analytics, and especially data science, are more agile and exploratory. Analysts can leverage more of the data that’s available in the data warehouse and often seek out the original or raw data to work with, so they can prepare it in the way that fits their specific needs and use cases. </a:t>
            </a:r>
          </a:p>
          <a:p>
            <a:r>
              <a:rPr lang="en-IE" dirty="0"/>
              <a:t>This need to create “fit for purpose” data is impossible for IT to accommodate. Fortunately, a set of tools called data preparation or data wrangling tools have become popular that make it easy for analysts to convert raw data into a format suitable for analytics without needing deep technical skills. These data preparation tools present a visual </a:t>
            </a:r>
            <a:r>
              <a:rPr lang="en-IE" dirty="0" err="1"/>
              <a:t>spreadsheet­like</a:t>
            </a:r>
            <a:r>
              <a:rPr lang="en-IE" dirty="0"/>
              <a:t> interface for the analysts to work with. The following essay by Bertrand </a:t>
            </a:r>
            <a:r>
              <a:rPr lang="en-IE" dirty="0" err="1"/>
              <a:t>Cariou</a:t>
            </a:r>
            <a:r>
              <a:rPr lang="en-IE" dirty="0"/>
              <a:t> describes different use cases for data wrangling and describes how one of the modern data preparation tools, </a:t>
            </a:r>
            <a:r>
              <a:rPr lang="en-IE" dirty="0" err="1"/>
              <a:t>Trifacta</a:t>
            </a:r>
            <a:r>
              <a:rPr lang="en-IE" dirty="0"/>
              <a:t>, provides sophisticated machine learning interfaces that try to guess and automatically suggest operations based on the user’s data selections. </a:t>
            </a:r>
          </a:p>
          <a:p>
            <a:endParaRPr lang="en-US" dirty="0"/>
          </a:p>
        </p:txBody>
      </p:sp>
    </p:spTree>
    <p:extLst>
      <p:ext uri="{BB962C8B-B14F-4D97-AF65-F5344CB8AC3E}">
        <p14:creationId xmlns:p14="http://schemas.microsoft.com/office/powerpoint/2010/main" val="42199060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345C-922C-BC4A-A4D8-26EA583F02A4}"/>
              </a:ext>
            </a:extLst>
          </p:cNvPr>
          <p:cNvSpPr>
            <a:spLocks noGrp="1"/>
          </p:cNvSpPr>
          <p:nvPr>
            <p:ph type="title"/>
          </p:nvPr>
        </p:nvSpPr>
        <p:spPr/>
        <p:txBody>
          <a:bodyPr/>
          <a:lstStyle/>
          <a:p>
            <a:r>
              <a:rPr lang="en-IE" dirty="0"/>
              <a:t>Architecting the Data Lake </a:t>
            </a:r>
            <a:br>
              <a:rPr lang="en-IE" dirty="0"/>
            </a:br>
            <a:endParaRPr lang="en-US" dirty="0"/>
          </a:p>
        </p:txBody>
      </p:sp>
      <p:sp>
        <p:nvSpPr>
          <p:cNvPr id="3" name="Content Placeholder 2">
            <a:extLst>
              <a:ext uri="{FF2B5EF4-FFF2-40B4-BE49-F238E27FC236}">
                <a16:creationId xmlns:a16="http://schemas.microsoft.com/office/drawing/2014/main" id="{C0375ECA-7A1B-B943-B8FA-726689B55163}"/>
              </a:ext>
            </a:extLst>
          </p:cNvPr>
          <p:cNvSpPr>
            <a:spLocks noGrp="1"/>
          </p:cNvSpPr>
          <p:nvPr>
            <p:ph idx="1"/>
          </p:nvPr>
        </p:nvSpPr>
        <p:spPr/>
        <p:txBody>
          <a:bodyPr/>
          <a:lstStyle/>
          <a:p>
            <a:r>
              <a:rPr lang="en-IE" dirty="0"/>
              <a:t>In response to this speedup of data use, enterprises have started applying the concept of bimodal data governance, defined by </a:t>
            </a:r>
            <a:r>
              <a:rPr lang="en-IE" dirty="0" err="1"/>
              <a:t>artner</a:t>
            </a:r>
            <a:r>
              <a:rPr lang="en-IE" dirty="0"/>
              <a:t> as follows: “Bimodal is the practice of managing two separate but coherent styles of work: one focused on predictability; the other on exploration.” To support this bimodal approach, the data lake is usually divided into multiple zones with different degrees of governance. In this section we will cover best practices for organizing a data lake into zones, helping users understand the governance levels of data, and protecting sensitive data. </a:t>
            </a:r>
          </a:p>
          <a:p>
            <a:endParaRPr lang="en-US" dirty="0"/>
          </a:p>
        </p:txBody>
      </p:sp>
    </p:spTree>
    <p:extLst>
      <p:ext uri="{BB962C8B-B14F-4D97-AF65-F5344CB8AC3E}">
        <p14:creationId xmlns:p14="http://schemas.microsoft.com/office/powerpoint/2010/main" val="3534275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908E5-09BD-9243-BE60-34729806704F}"/>
              </a:ext>
            </a:extLst>
          </p:cNvPr>
          <p:cNvSpPr>
            <a:spLocks noGrp="1"/>
          </p:cNvSpPr>
          <p:nvPr>
            <p:ph type="title"/>
          </p:nvPr>
        </p:nvSpPr>
        <p:spPr/>
        <p:txBody>
          <a:bodyPr/>
          <a:lstStyle/>
          <a:p>
            <a:r>
              <a:rPr lang="en-IE" dirty="0"/>
              <a:t>Virtual Data Lakes </a:t>
            </a:r>
            <a:br>
              <a:rPr lang="en-IE" dirty="0"/>
            </a:br>
            <a:endParaRPr lang="en-US" dirty="0"/>
          </a:p>
        </p:txBody>
      </p:sp>
      <p:pic>
        <p:nvPicPr>
          <p:cNvPr id="4097" name="Picture 1" descr="page145image36457312">
            <a:extLst>
              <a:ext uri="{FF2B5EF4-FFF2-40B4-BE49-F238E27FC236}">
                <a16:creationId xmlns:a16="http://schemas.microsoft.com/office/drawing/2014/main" id="{A3157450-0AE2-2742-BECA-3148DFF8B7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617" y="2081719"/>
            <a:ext cx="58547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3396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FBBA0-E84C-EF4A-BE57-65FB46DF9E8A}"/>
              </a:ext>
            </a:extLst>
          </p:cNvPr>
          <p:cNvSpPr>
            <a:spLocks noGrp="1"/>
          </p:cNvSpPr>
          <p:nvPr>
            <p:ph type="title"/>
          </p:nvPr>
        </p:nvSpPr>
        <p:spPr/>
        <p:txBody>
          <a:bodyPr/>
          <a:lstStyle/>
          <a:p>
            <a:r>
              <a:rPr lang="en-IE" dirty="0"/>
              <a:t>Virtual Data Lakes </a:t>
            </a:r>
            <a:br>
              <a:rPr lang="en-IE" dirty="0"/>
            </a:br>
            <a:endParaRPr lang="en-US" dirty="0"/>
          </a:p>
        </p:txBody>
      </p:sp>
      <p:sp>
        <p:nvSpPr>
          <p:cNvPr id="3" name="Content Placeholder 2">
            <a:extLst>
              <a:ext uri="{FF2B5EF4-FFF2-40B4-BE49-F238E27FC236}">
                <a16:creationId xmlns:a16="http://schemas.microsoft.com/office/drawing/2014/main" id="{8902E363-247A-8747-8840-073508C405BB}"/>
              </a:ext>
            </a:extLst>
          </p:cNvPr>
          <p:cNvSpPr>
            <a:spLocks noGrp="1"/>
          </p:cNvSpPr>
          <p:nvPr>
            <p:ph idx="1"/>
          </p:nvPr>
        </p:nvSpPr>
        <p:spPr/>
        <p:txBody>
          <a:bodyPr>
            <a:normAutofit fontScale="92500" lnSpcReduction="10000"/>
          </a:bodyPr>
          <a:lstStyle/>
          <a:p>
            <a:r>
              <a:rPr lang="en-IE" dirty="0"/>
              <a:t>There are several significant challenges to applying this technology to data lakes. The biggest challenge is that you have to manually configure each virtual table and map it to the physical data sets, be they files or tables. In a data lake with millions of files loaded through frictionless ingestion, that’s simply not practical. Then there’s the traditional distributed join problem: combining or joining large data sets from different physical systems requires very sophisticated query optimization and lots of memory and compute power. Finally, you have the schema maintenance problem: when the schema changes, the virtual tables have to be updated as well. Since a schema is applied only when data is read (</a:t>
            </a:r>
            <a:r>
              <a:rPr lang="en-IE" dirty="0" err="1"/>
              <a:t>so­called</a:t>
            </a:r>
            <a:r>
              <a:rPr lang="en-IE" dirty="0"/>
              <a:t> “schema on read”), the users may not know that the schema has changed until their queries fail. And even then, it may not be clear whether the problem was caused by a schema change, a data problem, human error, or any combination of these. </a:t>
            </a:r>
          </a:p>
          <a:p>
            <a:endParaRPr lang="en-US" dirty="0"/>
          </a:p>
        </p:txBody>
      </p:sp>
    </p:spTree>
    <p:extLst>
      <p:ext uri="{BB962C8B-B14F-4D97-AF65-F5344CB8AC3E}">
        <p14:creationId xmlns:p14="http://schemas.microsoft.com/office/powerpoint/2010/main" val="11079356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53239-65E8-054F-97C9-8C92E120D272}"/>
              </a:ext>
            </a:extLst>
          </p:cNvPr>
          <p:cNvSpPr>
            <a:spLocks noGrp="1"/>
          </p:cNvSpPr>
          <p:nvPr>
            <p:ph type="title"/>
          </p:nvPr>
        </p:nvSpPr>
        <p:spPr/>
        <p:txBody>
          <a:bodyPr/>
          <a:lstStyle/>
          <a:p>
            <a:r>
              <a:rPr lang="en-IE" dirty="0"/>
              <a:t>Big Data Virtualization </a:t>
            </a:r>
            <a:br>
              <a:rPr lang="en-IE" dirty="0"/>
            </a:br>
            <a:endParaRPr lang="en-US" dirty="0"/>
          </a:p>
        </p:txBody>
      </p:sp>
      <p:sp>
        <p:nvSpPr>
          <p:cNvPr id="3" name="Content Placeholder 2">
            <a:extLst>
              <a:ext uri="{FF2B5EF4-FFF2-40B4-BE49-F238E27FC236}">
                <a16:creationId xmlns:a16="http://schemas.microsoft.com/office/drawing/2014/main" id="{8E39558E-A22B-B44B-89D5-3FA17AD06982}"/>
              </a:ext>
            </a:extLst>
          </p:cNvPr>
          <p:cNvSpPr>
            <a:spLocks noGrp="1"/>
          </p:cNvSpPr>
          <p:nvPr>
            <p:ph idx="1"/>
          </p:nvPr>
        </p:nvSpPr>
        <p:spPr/>
        <p:txBody>
          <a:bodyPr>
            <a:normAutofit fontScale="77500" lnSpcReduction="20000"/>
          </a:bodyPr>
          <a:lstStyle/>
          <a:p>
            <a:r>
              <a:rPr lang="en-IE" dirty="0"/>
              <a:t>Just as data lakes arose as a way to cope with the massive growth in volume and variety of data, big data virtualization applies the big data principles of schema on read, modularization, and future­proofing to create a new approach to data virtualization that can cope with the massive volume and variety of data in the enterprise. At the heart of the new approach is a virtual filesystem that represents physical data sources as virtual folders and physical data sets as virtual data sets. This approach mirrors how staging zones are organized in data lakes, as described earlier in this chapter. This virtualization allows the data to stay in its original data source, while being exposed to other business users. </a:t>
            </a:r>
          </a:p>
          <a:p>
            <a:r>
              <a:rPr lang="en-IE" dirty="0"/>
              <a:t>Because such a virtual filesystem can be massive and potentially contain millions of data sets, a search mechanism is needed to find and navigate them. This role is usually played by a data </a:t>
            </a:r>
            <a:r>
              <a:rPr lang="en-IE" dirty="0" err="1"/>
              <a:t>catalog</a:t>
            </a:r>
            <a:r>
              <a:rPr lang="en-IE" dirty="0"/>
              <a:t> that presents all the data in the enterprise, including the data lakes. With this approach, only the metadata (information describing the data) is in the </a:t>
            </a:r>
            <a:r>
              <a:rPr lang="en-IE" dirty="0" err="1"/>
              <a:t>catalog</a:t>
            </a:r>
            <a:r>
              <a:rPr lang="en-IE" dirty="0"/>
              <a:t>, so the users can find the data sets they need quickly. Once a data set is found, it can be provisioned to give the user access either by copying it to the user’s project area or by giving the user permissions to access it in place. </a:t>
            </a:r>
          </a:p>
          <a:p>
            <a:endParaRPr lang="en-US" dirty="0"/>
          </a:p>
        </p:txBody>
      </p:sp>
    </p:spTree>
    <p:extLst>
      <p:ext uri="{BB962C8B-B14F-4D97-AF65-F5344CB8AC3E}">
        <p14:creationId xmlns:p14="http://schemas.microsoft.com/office/powerpoint/2010/main" val="25765410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descr="page146image36692928">
            <a:extLst>
              <a:ext uri="{FF2B5EF4-FFF2-40B4-BE49-F238E27FC236}">
                <a16:creationId xmlns:a16="http://schemas.microsoft.com/office/drawing/2014/main" id="{CAAB6F79-3D76-FC44-A085-5145E71FFE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7361" y="1381328"/>
            <a:ext cx="5854700" cy="334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287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66E6-604E-D949-9E03-15AF1B10D7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7D093D-C78F-6B45-9973-DF5583DE1CD8}"/>
              </a:ext>
            </a:extLst>
          </p:cNvPr>
          <p:cNvSpPr>
            <a:spLocks noGrp="1"/>
          </p:cNvSpPr>
          <p:nvPr>
            <p:ph idx="1"/>
          </p:nvPr>
        </p:nvSpPr>
        <p:spPr/>
        <p:txBody>
          <a:bodyPr>
            <a:normAutofit fontScale="85000" lnSpcReduction="20000"/>
          </a:bodyPr>
          <a:lstStyle/>
          <a:p>
            <a:r>
              <a:rPr lang="en-IE" dirty="0"/>
              <a:t>Because both tables in </a:t>
            </a:r>
            <a:r>
              <a:rPr lang="en-IE" dirty="0" err="1"/>
              <a:t>igure</a:t>
            </a:r>
            <a:r>
              <a:rPr lang="en-IE" dirty="0"/>
              <a:t> 7­8 have been copied to the same physical system, the joins are local, much easier to implement, and faster to execute. Provisioning can involve an approval process where the user requests access for a period of time and specifies a business justification. The request is reviewed and approved by the data owners, and the data is then copied over. Finally, the copy of the data is kept up to date by ETL tools, customer scripts, or open source tools like Sqoop that connect to a relational database, execute a </a:t>
            </a:r>
            <a:r>
              <a:rPr lang="en-IE" dirty="0" err="1"/>
              <a:t>user­specified</a:t>
            </a:r>
            <a:r>
              <a:rPr lang="en-IE" dirty="0"/>
              <a:t> SQL query, and Create an HDFS file with the results of the query. </a:t>
            </a:r>
          </a:p>
          <a:p>
            <a:r>
              <a:rPr lang="en-IE" dirty="0"/>
              <a:t>Because the </a:t>
            </a:r>
            <a:r>
              <a:rPr lang="en-IE" dirty="0" err="1"/>
              <a:t>catalog</a:t>
            </a:r>
            <a:r>
              <a:rPr lang="en-IE" dirty="0"/>
              <a:t> is the main interface for finding and provisioning data in the data lake, it enables a very elegant solution to building a virtual data lake. When users look for a data set, it really does not matter to them where it is physically located—it looks the same and can be found exactly the same way. </a:t>
            </a:r>
            <a:r>
              <a:rPr lang="en-IE"/>
              <a:t>An intelligent provisioning system can be provided so if the user wants to use a data set in a tool, it may be provisioned in place (i.e., opened directly in the tool), while if it needs to be joined with other data sets or modified, it can be transparently copied over to the physical data lake and made accessible there. </a:t>
            </a:r>
          </a:p>
          <a:p>
            <a:endParaRPr lang="en-IE" dirty="0"/>
          </a:p>
          <a:p>
            <a:endParaRPr lang="en-IE" dirty="0"/>
          </a:p>
          <a:p>
            <a:endParaRPr lang="en-US" dirty="0"/>
          </a:p>
        </p:txBody>
      </p:sp>
    </p:spTree>
    <p:extLst>
      <p:ext uri="{BB962C8B-B14F-4D97-AF65-F5344CB8AC3E}">
        <p14:creationId xmlns:p14="http://schemas.microsoft.com/office/powerpoint/2010/main" val="1429400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E34F-D2F7-634B-8B6B-B2FDA50ADF33}"/>
              </a:ext>
            </a:extLst>
          </p:cNvPr>
          <p:cNvSpPr>
            <a:spLocks noGrp="1"/>
          </p:cNvSpPr>
          <p:nvPr>
            <p:ph type="title"/>
          </p:nvPr>
        </p:nvSpPr>
        <p:spPr>
          <a:xfrm>
            <a:off x="838200" y="106532"/>
            <a:ext cx="10515600" cy="941034"/>
          </a:xfrm>
        </p:spPr>
        <p:txBody>
          <a:bodyPr>
            <a:normAutofit fontScale="90000"/>
          </a:bodyPr>
          <a:lstStyle/>
          <a:p>
            <a:r>
              <a:rPr lang="en-IE" dirty="0"/>
              <a:t>Creating a Successful Data Lake </a:t>
            </a:r>
            <a:br>
              <a:rPr lang="en-IE" dirty="0">
                <a:effectLst/>
              </a:rPr>
            </a:br>
            <a:endParaRPr lang="en-US" dirty="0"/>
          </a:p>
        </p:txBody>
      </p:sp>
      <p:sp>
        <p:nvSpPr>
          <p:cNvPr id="3" name="Content Placeholder 2">
            <a:extLst>
              <a:ext uri="{FF2B5EF4-FFF2-40B4-BE49-F238E27FC236}">
                <a16:creationId xmlns:a16="http://schemas.microsoft.com/office/drawing/2014/main" id="{FBD78245-0CF0-9747-A22F-D7C8C23E4D20}"/>
              </a:ext>
            </a:extLst>
          </p:cNvPr>
          <p:cNvSpPr>
            <a:spLocks noGrp="1"/>
          </p:cNvSpPr>
          <p:nvPr>
            <p:ph idx="1"/>
          </p:nvPr>
        </p:nvSpPr>
        <p:spPr/>
        <p:txBody>
          <a:bodyPr/>
          <a:lstStyle/>
          <a:p>
            <a:r>
              <a:rPr lang="en-IE" dirty="0"/>
              <a:t>So what does it take to have a successful data lake? As with any project, aligning it with the company’s business strategy and having executive sponsorship and broad </a:t>
            </a:r>
            <a:r>
              <a:rPr lang="en-IE" dirty="0" err="1"/>
              <a:t>buy­in</a:t>
            </a:r>
            <a:r>
              <a:rPr lang="en-IE" dirty="0"/>
              <a:t> are a must. In addition, based on discussions with dozens of companies deploying data lakes with varying levels of success, three key prerequisites can be identified: </a:t>
            </a:r>
            <a:endParaRPr lang="en-IE" dirty="0">
              <a:effectLst/>
            </a:endParaRPr>
          </a:p>
          <a:p>
            <a:r>
              <a:rPr lang="en-IE" dirty="0"/>
              <a:t>The right platform </a:t>
            </a:r>
          </a:p>
          <a:p>
            <a:r>
              <a:rPr lang="en-IE" dirty="0"/>
              <a:t>The right data</a:t>
            </a:r>
          </a:p>
          <a:p>
            <a:r>
              <a:rPr lang="en-IE"/>
              <a:t>The </a:t>
            </a:r>
            <a:r>
              <a:rPr lang="en-IE" dirty="0"/>
              <a:t>right interfaces </a:t>
            </a:r>
            <a:endParaRPr lang="en-IE" dirty="0">
              <a:effectLst/>
            </a:endParaRPr>
          </a:p>
          <a:p>
            <a:endParaRPr lang="en-US" dirty="0"/>
          </a:p>
        </p:txBody>
      </p:sp>
    </p:spTree>
    <p:extLst>
      <p:ext uri="{BB962C8B-B14F-4D97-AF65-F5344CB8AC3E}">
        <p14:creationId xmlns:p14="http://schemas.microsoft.com/office/powerpoint/2010/main" val="3812473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33FD6-BF0A-0D48-A337-4EAB95FA8C55}"/>
              </a:ext>
            </a:extLst>
          </p:cNvPr>
          <p:cNvSpPr>
            <a:spLocks noGrp="1"/>
          </p:cNvSpPr>
          <p:nvPr>
            <p:ph type="title"/>
          </p:nvPr>
        </p:nvSpPr>
        <p:spPr/>
        <p:txBody>
          <a:bodyPr/>
          <a:lstStyle/>
          <a:p>
            <a:r>
              <a:rPr lang="en-IE" dirty="0"/>
              <a:t>The Right Interface </a:t>
            </a:r>
            <a:br>
              <a:rPr lang="en-IE" dirty="0">
                <a:effectLst/>
              </a:rPr>
            </a:br>
            <a:endParaRPr lang="en-US" dirty="0"/>
          </a:p>
        </p:txBody>
      </p:sp>
      <p:sp>
        <p:nvSpPr>
          <p:cNvPr id="3" name="Content Placeholder 2">
            <a:extLst>
              <a:ext uri="{FF2B5EF4-FFF2-40B4-BE49-F238E27FC236}">
                <a16:creationId xmlns:a16="http://schemas.microsoft.com/office/drawing/2014/main" id="{BB52D5C0-2906-2240-9CD3-164D9186427F}"/>
              </a:ext>
            </a:extLst>
          </p:cNvPr>
          <p:cNvSpPr>
            <a:spLocks noGrp="1"/>
          </p:cNvSpPr>
          <p:nvPr>
            <p:ph idx="1"/>
          </p:nvPr>
        </p:nvSpPr>
        <p:spPr/>
        <p:txBody>
          <a:bodyPr>
            <a:normAutofit lnSpcReduction="10000"/>
          </a:bodyPr>
          <a:lstStyle/>
          <a:p>
            <a:r>
              <a:rPr lang="en-IE" dirty="0"/>
              <a:t>Once we have the right platform and we’ve loaded the data, we get to the more difficult aspects of the data lake, where most companies fail—choosing the right interface. To gain wide adoption and reap the benefits of helping business users make </a:t>
            </a:r>
            <a:r>
              <a:rPr lang="en-IE" dirty="0" err="1"/>
              <a:t>data­driven</a:t>
            </a:r>
            <a:r>
              <a:rPr lang="en-IE" dirty="0"/>
              <a:t> decisions, the solutions companies provide must be </a:t>
            </a:r>
            <a:r>
              <a:rPr lang="en-IE" dirty="0" err="1"/>
              <a:t>self­service</a:t>
            </a:r>
            <a:r>
              <a:rPr lang="en-IE" dirty="0"/>
              <a:t>, so their users can find, understand, and use the data without needing help from IT. IT will simply not be able to scale to support such a large user community and such a large variety of data. </a:t>
            </a:r>
            <a:endParaRPr lang="en-IE" dirty="0">
              <a:effectLst/>
            </a:endParaRPr>
          </a:p>
          <a:p>
            <a:r>
              <a:rPr lang="en-IE" dirty="0">
                <a:highlight>
                  <a:srgbClr val="FFFF00"/>
                </a:highlight>
              </a:rPr>
              <a:t>There are two aspects to enabling </a:t>
            </a:r>
            <a:r>
              <a:rPr lang="en-IE" dirty="0" err="1">
                <a:highlight>
                  <a:srgbClr val="FFFF00"/>
                </a:highlight>
              </a:rPr>
              <a:t>self­service</a:t>
            </a:r>
            <a:r>
              <a:rPr lang="en-IE" dirty="0">
                <a:highlight>
                  <a:srgbClr val="FFFF00"/>
                </a:highlight>
              </a:rPr>
              <a:t>: providing data at the right level of expertise for the users, and ensuring the users are able to find the right data. </a:t>
            </a:r>
            <a:endParaRPr lang="en-IE" dirty="0">
              <a:effectLst/>
              <a:highlight>
                <a:srgbClr val="FFFF00"/>
              </a:highlight>
            </a:endParaRPr>
          </a:p>
          <a:p>
            <a:endParaRPr lang="en-US" dirty="0"/>
          </a:p>
        </p:txBody>
      </p:sp>
    </p:spTree>
    <p:extLst>
      <p:ext uri="{BB962C8B-B14F-4D97-AF65-F5344CB8AC3E}">
        <p14:creationId xmlns:p14="http://schemas.microsoft.com/office/powerpoint/2010/main" val="4226907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4BACC-262C-434F-86DC-4C78D9CA4F5D}"/>
              </a:ext>
            </a:extLst>
          </p:cNvPr>
          <p:cNvSpPr>
            <a:spLocks noGrp="1"/>
          </p:cNvSpPr>
          <p:nvPr>
            <p:ph type="title"/>
          </p:nvPr>
        </p:nvSpPr>
        <p:spPr/>
        <p:txBody>
          <a:bodyPr>
            <a:normAutofit fontScale="90000"/>
          </a:bodyPr>
          <a:lstStyle/>
          <a:p>
            <a:r>
              <a:rPr lang="en-IE" dirty="0"/>
              <a:t>PROVIDING DATA AT THE RIGHT LEVEL OF EXPERTISE </a:t>
            </a:r>
            <a:br>
              <a:rPr lang="en-IE" dirty="0">
                <a:effectLst/>
              </a:rPr>
            </a:br>
            <a:endParaRPr lang="en-US" dirty="0"/>
          </a:p>
        </p:txBody>
      </p:sp>
      <p:sp>
        <p:nvSpPr>
          <p:cNvPr id="3" name="Content Placeholder 2">
            <a:extLst>
              <a:ext uri="{FF2B5EF4-FFF2-40B4-BE49-F238E27FC236}">
                <a16:creationId xmlns:a16="http://schemas.microsoft.com/office/drawing/2014/main" id="{2178F65A-C051-8249-8C21-47928FECAADC}"/>
              </a:ext>
            </a:extLst>
          </p:cNvPr>
          <p:cNvSpPr>
            <a:spLocks noGrp="1"/>
          </p:cNvSpPr>
          <p:nvPr>
            <p:ph idx="1"/>
          </p:nvPr>
        </p:nvSpPr>
        <p:spPr/>
        <p:txBody>
          <a:bodyPr/>
          <a:lstStyle/>
          <a:p>
            <a:r>
              <a:rPr lang="en-IE" dirty="0"/>
              <a:t>To get broad adoption for the data lake, we want everyone from data scientists to business analysts to use it. </a:t>
            </a:r>
            <a:r>
              <a:rPr lang="en-IE"/>
              <a:t>However, when considering such divergent audiences with different needs and skill levels, we have to be careful to make the right data available to the right user populations. </a:t>
            </a:r>
            <a:endParaRPr lang="en-IE">
              <a:effectLst/>
            </a:endParaRPr>
          </a:p>
          <a:p>
            <a:endParaRPr lang="en-US"/>
          </a:p>
        </p:txBody>
      </p:sp>
    </p:spTree>
    <p:extLst>
      <p:ext uri="{BB962C8B-B14F-4D97-AF65-F5344CB8AC3E}">
        <p14:creationId xmlns:p14="http://schemas.microsoft.com/office/powerpoint/2010/main" val="165556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65A6C-84CA-984F-9B0C-97844F597A6A}"/>
              </a:ext>
            </a:extLst>
          </p:cNvPr>
          <p:cNvSpPr>
            <a:spLocks noGrp="1"/>
          </p:cNvSpPr>
          <p:nvPr>
            <p:ph type="title"/>
          </p:nvPr>
        </p:nvSpPr>
        <p:spPr/>
        <p:txBody>
          <a:bodyPr/>
          <a:lstStyle/>
          <a:p>
            <a:r>
              <a:rPr lang="en-IE" dirty="0"/>
              <a:t>The Data Swamp </a:t>
            </a:r>
            <a:br>
              <a:rPr lang="en-IE" dirty="0">
                <a:effectLst/>
              </a:rPr>
            </a:br>
            <a:endParaRPr lang="en-US" dirty="0"/>
          </a:p>
        </p:txBody>
      </p:sp>
      <p:sp>
        <p:nvSpPr>
          <p:cNvPr id="3" name="Content Placeholder 2">
            <a:extLst>
              <a:ext uri="{FF2B5EF4-FFF2-40B4-BE49-F238E27FC236}">
                <a16:creationId xmlns:a16="http://schemas.microsoft.com/office/drawing/2014/main" id="{4BD64FE0-DCE5-F142-950C-4B64B654A7EF}"/>
              </a:ext>
            </a:extLst>
          </p:cNvPr>
          <p:cNvSpPr>
            <a:spLocks noGrp="1"/>
          </p:cNvSpPr>
          <p:nvPr>
            <p:ph idx="1"/>
          </p:nvPr>
        </p:nvSpPr>
        <p:spPr/>
        <p:txBody>
          <a:bodyPr/>
          <a:lstStyle/>
          <a:p>
            <a:r>
              <a:rPr lang="en-IE" dirty="0"/>
              <a:t>While data lakes always start out with good intentions, sometimes they take a wrong turn and end up as data swamps. A data swamp is a data pond that has grown to the size of a data lake but failed to attract a wide analyst community, usually due to a lack of </a:t>
            </a:r>
            <a:r>
              <a:rPr lang="en-IE" dirty="0" err="1"/>
              <a:t>self­service</a:t>
            </a:r>
            <a:r>
              <a:rPr lang="en-IE" dirty="0"/>
              <a:t> and governance facilities. </a:t>
            </a:r>
          </a:p>
          <a:p>
            <a:r>
              <a:rPr lang="en-IE" dirty="0"/>
              <a:t>When data lakes first came onto the scene, a lot of companies rushed out to buy Hadoop clusters and fill them with raw data, without a clear understanding of how it would be utilized. This led the creation of massive data swamps with millions of files containing petabytes of data and no way to make sense of that data. </a:t>
            </a:r>
            <a:endParaRPr lang="en-IE" dirty="0">
              <a:effectLst/>
            </a:endParaRPr>
          </a:p>
          <a:p>
            <a:endParaRPr lang="en-IE" dirty="0">
              <a:effectLst/>
            </a:endParaRPr>
          </a:p>
          <a:p>
            <a:endParaRPr lang="en-IE" dirty="0">
              <a:effectLst/>
            </a:endParaRPr>
          </a:p>
          <a:p>
            <a:endParaRPr lang="en-US" dirty="0"/>
          </a:p>
        </p:txBody>
      </p:sp>
    </p:spTree>
    <p:extLst>
      <p:ext uri="{BB962C8B-B14F-4D97-AF65-F5344CB8AC3E}">
        <p14:creationId xmlns:p14="http://schemas.microsoft.com/office/powerpoint/2010/main" val="560414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5F827-032E-6442-96FA-DC5BA02A60C7}"/>
              </a:ext>
            </a:extLst>
          </p:cNvPr>
          <p:cNvSpPr>
            <a:spLocks noGrp="1"/>
          </p:cNvSpPr>
          <p:nvPr>
            <p:ph type="title"/>
          </p:nvPr>
        </p:nvSpPr>
        <p:spPr/>
        <p:txBody>
          <a:bodyPr/>
          <a:lstStyle/>
          <a:p>
            <a:r>
              <a:rPr lang="en-IE" dirty="0"/>
              <a:t>Roadmap to Data Lake Success </a:t>
            </a:r>
            <a:br>
              <a:rPr lang="en-IE" dirty="0">
                <a:effectLst/>
              </a:rPr>
            </a:br>
            <a:endParaRPr lang="en-US" dirty="0"/>
          </a:p>
        </p:txBody>
      </p:sp>
      <p:sp>
        <p:nvSpPr>
          <p:cNvPr id="3" name="Content Placeholder 2">
            <a:extLst>
              <a:ext uri="{FF2B5EF4-FFF2-40B4-BE49-F238E27FC236}">
                <a16:creationId xmlns:a16="http://schemas.microsoft.com/office/drawing/2014/main" id="{DC615C19-6DBD-AA4E-8247-D9A2A11B4EEC}"/>
              </a:ext>
            </a:extLst>
          </p:cNvPr>
          <p:cNvSpPr>
            <a:spLocks noGrp="1"/>
          </p:cNvSpPr>
          <p:nvPr>
            <p:ph idx="1"/>
          </p:nvPr>
        </p:nvSpPr>
        <p:spPr/>
        <p:txBody>
          <a:bodyPr>
            <a:normAutofit/>
          </a:bodyPr>
          <a:lstStyle/>
          <a:p>
            <a:r>
              <a:rPr lang="en-IE" dirty="0"/>
              <a:t>Now that we know what it takes for a data lake to be successful and what pitfalls to look out for, how do we go about building one? Usually, companies follow this process: </a:t>
            </a:r>
            <a:endParaRPr lang="en-IE" dirty="0">
              <a:effectLst/>
            </a:endParaRPr>
          </a:p>
          <a:p>
            <a:r>
              <a:rPr lang="en-IE" dirty="0"/>
              <a:t>Stand up the infrastructure (get the Hadoop cluster up and running). </a:t>
            </a:r>
          </a:p>
          <a:p>
            <a:r>
              <a:rPr lang="en-IE" dirty="0"/>
              <a:t>Organize the data lake (create zones for use by various user communities and ingest the data). </a:t>
            </a:r>
          </a:p>
          <a:p>
            <a:r>
              <a:rPr lang="en-IE" dirty="0"/>
              <a:t>Set the data lake up for </a:t>
            </a:r>
            <a:r>
              <a:rPr lang="en-IE" dirty="0" err="1"/>
              <a:t>self­service</a:t>
            </a:r>
            <a:r>
              <a:rPr lang="en-IE" dirty="0"/>
              <a:t> (create a </a:t>
            </a:r>
            <a:r>
              <a:rPr lang="en-IE" dirty="0" err="1"/>
              <a:t>catalog</a:t>
            </a:r>
            <a:r>
              <a:rPr lang="en-IE" dirty="0"/>
              <a:t> of data assets, set up permissions, and provide tools for the analysts to use). </a:t>
            </a:r>
          </a:p>
          <a:p>
            <a:r>
              <a:rPr lang="en-IE" dirty="0"/>
              <a:t>Open the data lake up to the users. </a:t>
            </a:r>
          </a:p>
          <a:p>
            <a:endParaRPr lang="en-US" dirty="0"/>
          </a:p>
        </p:txBody>
      </p:sp>
    </p:spTree>
    <p:extLst>
      <p:ext uri="{BB962C8B-B14F-4D97-AF65-F5344CB8AC3E}">
        <p14:creationId xmlns:p14="http://schemas.microsoft.com/office/powerpoint/2010/main" val="3307870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2588</TotalTime>
  <Words>4489</Words>
  <Application>Microsoft Macintosh PowerPoint</Application>
  <PresentationFormat>Widescreen</PresentationFormat>
  <Paragraphs>131</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Calibri Light</vt:lpstr>
      <vt:lpstr>Office Theme</vt:lpstr>
      <vt:lpstr>PowerPoint Presentation</vt:lpstr>
      <vt:lpstr>PowerPoint Presentation</vt:lpstr>
      <vt:lpstr>Data Lake Maturity  </vt:lpstr>
      <vt:lpstr>PowerPoint Presentation</vt:lpstr>
      <vt:lpstr>Creating a Successful Data Lake  </vt:lpstr>
      <vt:lpstr>The Right Interface  </vt:lpstr>
      <vt:lpstr>PROVIDING DATA AT THE RIGHT LEVEL OF EXPERTISE  </vt:lpstr>
      <vt:lpstr>The Data Swamp  </vt:lpstr>
      <vt:lpstr>Roadmap to Data Lake Success  </vt:lpstr>
      <vt:lpstr>ACCESSING AND PROVISIONING THE DATA  </vt:lpstr>
      <vt:lpstr>PowerPoint Presentation</vt:lpstr>
      <vt:lpstr>Logical Data Lakes  </vt:lpstr>
      <vt:lpstr>  Logical data lakes address the issues of completeness and redundancy, as illustrated in Figure Completeness and redundancy issues   Figure 1  </vt:lpstr>
      <vt:lpstr>These issues can be summarized as follows:  </vt:lpstr>
      <vt:lpstr>PowerPoint Presentation</vt:lpstr>
      <vt:lpstr>PowerPoint Presentation</vt:lpstr>
      <vt:lpstr>VIRTUALIZATION VERSUS A CATALOG-BASED LOGICAL DATA LAKE  </vt:lpstr>
      <vt:lpstr> Current Problem</vt:lpstr>
      <vt:lpstr>PowerPoint Presentation</vt:lpstr>
      <vt:lpstr>PowerPoint Presentation</vt:lpstr>
      <vt:lpstr>Even if the initial problem of publishing every data asset were solved, views still present significant problems:  </vt:lpstr>
      <vt:lpstr>Catalog­ driven approach  </vt:lpstr>
      <vt:lpstr>PowerPoint Presentation</vt:lpstr>
      <vt:lpstr>PowerPoint Presentation</vt:lpstr>
      <vt:lpstr>PowerPoint Presentation</vt:lpstr>
      <vt:lpstr>PowerPoint Presentation</vt:lpstr>
      <vt:lpstr>PowerPoint Presentation</vt:lpstr>
      <vt:lpstr>PowerPoint Presentation</vt:lpstr>
      <vt:lpstr>DENORMALIZING ATTRIBUTES TO PRESERVE STATE  </vt:lpstr>
      <vt:lpstr>PowerPoint Presentation</vt:lpstr>
      <vt:lpstr>PowerPoint Presentation</vt:lpstr>
      <vt:lpstr>PowerPoint Presentation</vt:lpstr>
      <vt:lpstr>Establishing Trust  </vt:lpstr>
      <vt:lpstr>DATA QUALITY  </vt:lpstr>
      <vt:lpstr>The most common way to check data quality is called data profiling.  </vt:lpstr>
      <vt:lpstr>LINEAGE (PROVENANCE)  </vt:lpstr>
      <vt:lpstr>Business­level lineage   </vt:lpstr>
      <vt:lpstr>Data set–level technical lineage   </vt:lpstr>
      <vt:lpstr>STEWARDSHIP  </vt:lpstr>
      <vt:lpstr>Provisioning  </vt:lpstr>
      <vt:lpstr>PowerPoint Presentation</vt:lpstr>
      <vt:lpstr>Preparing Data for Analysis  </vt:lpstr>
      <vt:lpstr>PowerPoint Presentation</vt:lpstr>
      <vt:lpstr>Architecting the Data Lake  </vt:lpstr>
      <vt:lpstr>Virtual Data Lakes  </vt:lpstr>
      <vt:lpstr>Virtual Data Lakes  </vt:lpstr>
      <vt:lpstr>Big Data Virtualization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Jha</dc:creator>
  <cp:lastModifiedBy>Ashish Jha</cp:lastModifiedBy>
  <cp:revision>25</cp:revision>
  <dcterms:created xsi:type="dcterms:W3CDTF">2020-06-03T08:45:59Z</dcterms:created>
  <dcterms:modified xsi:type="dcterms:W3CDTF">2020-06-06T23:32:21Z</dcterms:modified>
</cp:coreProperties>
</file>