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310" r:id="rId3"/>
    <p:sldId id="257" r:id="rId4"/>
    <p:sldId id="266" r:id="rId5"/>
    <p:sldId id="312" r:id="rId6"/>
    <p:sldId id="311" r:id="rId7"/>
    <p:sldId id="258" r:id="rId8"/>
    <p:sldId id="260" r:id="rId9"/>
    <p:sldId id="261" r:id="rId10"/>
    <p:sldId id="265" r:id="rId11"/>
    <p:sldId id="274" r:id="rId12"/>
    <p:sldId id="276" r:id="rId13"/>
    <p:sldId id="278" r:id="rId14"/>
    <p:sldId id="262" r:id="rId15"/>
    <p:sldId id="263" r:id="rId16"/>
    <p:sldId id="264" r:id="rId17"/>
    <p:sldId id="267" r:id="rId18"/>
    <p:sldId id="268" r:id="rId19"/>
    <p:sldId id="269" r:id="rId20"/>
    <p:sldId id="279" r:id="rId21"/>
    <p:sldId id="280" r:id="rId22"/>
    <p:sldId id="273" r:id="rId23"/>
    <p:sldId id="282" r:id="rId24"/>
    <p:sldId id="283" r:id="rId25"/>
    <p:sldId id="284" r:id="rId26"/>
    <p:sldId id="285" r:id="rId27"/>
    <p:sldId id="289" r:id="rId28"/>
    <p:sldId id="313" r:id="rId29"/>
    <p:sldId id="291" r:id="rId30"/>
    <p:sldId id="295" r:id="rId31"/>
    <p:sldId id="296" r:id="rId32"/>
    <p:sldId id="308" r:id="rId33"/>
    <p:sldId id="309" r:id="rId34"/>
    <p:sldId id="314" r:id="rId35"/>
    <p:sldId id="316" r:id="rId36"/>
    <p:sldId id="317" r:id="rId37"/>
    <p:sldId id="318" r:id="rId38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234"/>
    <p:restoredTop sz="94662"/>
  </p:normalViewPr>
  <p:slideViewPr>
    <p:cSldViewPr>
      <p:cViewPr varScale="1">
        <p:scale>
          <a:sx n="166" d="100"/>
          <a:sy n="166" d="100"/>
        </p:scale>
        <p:origin x="192" y="80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72650" y="233055"/>
            <a:ext cx="6998699" cy="2997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DejaVu Sans"/>
                <a:cs typeface="DejaVu Sans"/>
              </a:defRPr>
            </a:lvl1pPr>
          </a:lstStyle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5" dirty="0"/>
              <a:t>©2018</a:t>
            </a:r>
            <a:r>
              <a:rPr spc="-80" dirty="0"/>
              <a:t> </a:t>
            </a:r>
            <a:r>
              <a:rPr spc="-35" dirty="0"/>
              <a:t>Starburst</a:t>
            </a:r>
            <a:r>
              <a:rPr spc="-80" dirty="0"/>
              <a:t> </a:t>
            </a:r>
            <a:r>
              <a:rPr spc="-45" dirty="0"/>
              <a:t>Data,</a:t>
            </a:r>
            <a:r>
              <a:rPr spc="-75" dirty="0"/>
              <a:t> </a:t>
            </a:r>
            <a:r>
              <a:rPr spc="-40" dirty="0"/>
              <a:t>Inc.</a:t>
            </a:r>
            <a:r>
              <a:rPr spc="-80" dirty="0"/>
              <a:t> </a:t>
            </a:r>
            <a:r>
              <a:rPr spc="-10" dirty="0"/>
              <a:t>All</a:t>
            </a:r>
            <a:r>
              <a:rPr spc="-80" dirty="0"/>
              <a:t> </a:t>
            </a:r>
            <a:r>
              <a:rPr spc="-40" dirty="0"/>
              <a:t>Rights</a:t>
            </a:r>
            <a:r>
              <a:rPr spc="-75" dirty="0"/>
              <a:t> </a:t>
            </a:r>
            <a:r>
              <a:rPr spc="-45" dirty="0"/>
              <a:t>Reserved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7/23/20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DejaVu Sans"/>
                <a:cs typeface="DejaVu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DejaVu Sans"/>
                <a:cs typeface="DejaVu San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DejaVu Sans"/>
                <a:cs typeface="DejaVu Sans"/>
              </a:defRPr>
            </a:lvl1pPr>
          </a:lstStyle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5" dirty="0"/>
              <a:t>©2018</a:t>
            </a:r>
            <a:r>
              <a:rPr spc="-80" dirty="0"/>
              <a:t> </a:t>
            </a:r>
            <a:r>
              <a:rPr spc="-35" dirty="0"/>
              <a:t>Starburst</a:t>
            </a:r>
            <a:r>
              <a:rPr spc="-80" dirty="0"/>
              <a:t> </a:t>
            </a:r>
            <a:r>
              <a:rPr spc="-45" dirty="0"/>
              <a:t>Data,</a:t>
            </a:r>
            <a:r>
              <a:rPr spc="-75" dirty="0"/>
              <a:t> </a:t>
            </a:r>
            <a:r>
              <a:rPr spc="-40" dirty="0"/>
              <a:t>Inc.</a:t>
            </a:r>
            <a:r>
              <a:rPr spc="-80" dirty="0"/>
              <a:t> </a:t>
            </a:r>
            <a:r>
              <a:rPr spc="-10" dirty="0"/>
              <a:t>All</a:t>
            </a:r>
            <a:r>
              <a:rPr spc="-80" dirty="0"/>
              <a:t> </a:t>
            </a:r>
            <a:r>
              <a:rPr spc="-40" dirty="0"/>
              <a:t>Rights</a:t>
            </a:r>
            <a:r>
              <a:rPr spc="-75" dirty="0"/>
              <a:t> </a:t>
            </a:r>
            <a:r>
              <a:rPr spc="-45" dirty="0"/>
              <a:t>Reserved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7/23/20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DejaVu Sans"/>
                <a:cs typeface="DejaVu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DejaVu Sans"/>
                <a:cs typeface="DejaVu Sans"/>
              </a:defRPr>
            </a:lvl1pPr>
          </a:lstStyle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5" dirty="0"/>
              <a:t>©2018</a:t>
            </a:r>
            <a:r>
              <a:rPr spc="-80" dirty="0"/>
              <a:t> </a:t>
            </a:r>
            <a:r>
              <a:rPr spc="-35" dirty="0"/>
              <a:t>Starburst</a:t>
            </a:r>
            <a:r>
              <a:rPr spc="-80" dirty="0"/>
              <a:t> </a:t>
            </a:r>
            <a:r>
              <a:rPr spc="-45" dirty="0"/>
              <a:t>Data,</a:t>
            </a:r>
            <a:r>
              <a:rPr spc="-75" dirty="0"/>
              <a:t> </a:t>
            </a:r>
            <a:r>
              <a:rPr spc="-40" dirty="0"/>
              <a:t>Inc.</a:t>
            </a:r>
            <a:r>
              <a:rPr spc="-80" dirty="0"/>
              <a:t> </a:t>
            </a:r>
            <a:r>
              <a:rPr spc="-10" dirty="0"/>
              <a:t>All</a:t>
            </a:r>
            <a:r>
              <a:rPr spc="-80" dirty="0"/>
              <a:t> </a:t>
            </a:r>
            <a:r>
              <a:rPr spc="-40" dirty="0"/>
              <a:t>Rights</a:t>
            </a:r>
            <a:r>
              <a:rPr spc="-75" dirty="0"/>
              <a:t> </a:t>
            </a:r>
            <a:r>
              <a:rPr spc="-45" dirty="0"/>
              <a:t>Reserved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7/23/20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DejaVu Sans"/>
                <a:cs typeface="DejaVu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DejaVu Sans"/>
                <a:cs typeface="DejaVu Sans"/>
              </a:defRPr>
            </a:lvl1pPr>
          </a:lstStyle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5" dirty="0"/>
              <a:t>©2018</a:t>
            </a:r>
            <a:r>
              <a:rPr spc="-80" dirty="0"/>
              <a:t> </a:t>
            </a:r>
            <a:r>
              <a:rPr spc="-35" dirty="0"/>
              <a:t>Starburst</a:t>
            </a:r>
            <a:r>
              <a:rPr spc="-80" dirty="0"/>
              <a:t> </a:t>
            </a:r>
            <a:r>
              <a:rPr spc="-45" dirty="0"/>
              <a:t>Data,</a:t>
            </a:r>
            <a:r>
              <a:rPr spc="-75" dirty="0"/>
              <a:t> </a:t>
            </a:r>
            <a:r>
              <a:rPr spc="-40" dirty="0"/>
              <a:t>Inc.</a:t>
            </a:r>
            <a:r>
              <a:rPr spc="-80" dirty="0"/>
              <a:t> </a:t>
            </a:r>
            <a:r>
              <a:rPr spc="-10" dirty="0"/>
              <a:t>All</a:t>
            </a:r>
            <a:r>
              <a:rPr spc="-80" dirty="0"/>
              <a:t> </a:t>
            </a:r>
            <a:r>
              <a:rPr spc="-40" dirty="0"/>
              <a:t>Rights</a:t>
            </a:r>
            <a:r>
              <a:rPr spc="-75" dirty="0"/>
              <a:t> </a:t>
            </a:r>
            <a:r>
              <a:rPr spc="-45" dirty="0"/>
              <a:t>Reserved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7/23/20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DejaVu Sans"/>
                <a:cs typeface="DejaVu Sans"/>
              </a:defRPr>
            </a:lvl1pPr>
          </a:lstStyle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5" dirty="0"/>
              <a:t>©2018</a:t>
            </a:r>
            <a:r>
              <a:rPr spc="-80" dirty="0"/>
              <a:t> </a:t>
            </a:r>
            <a:r>
              <a:rPr spc="-35" dirty="0"/>
              <a:t>Starburst</a:t>
            </a:r>
            <a:r>
              <a:rPr spc="-80" dirty="0"/>
              <a:t> </a:t>
            </a:r>
            <a:r>
              <a:rPr spc="-45" dirty="0"/>
              <a:t>Data,</a:t>
            </a:r>
            <a:r>
              <a:rPr spc="-75" dirty="0"/>
              <a:t> </a:t>
            </a:r>
            <a:r>
              <a:rPr spc="-40" dirty="0"/>
              <a:t>Inc.</a:t>
            </a:r>
            <a:r>
              <a:rPr spc="-80" dirty="0"/>
              <a:t> </a:t>
            </a:r>
            <a:r>
              <a:rPr spc="-10" dirty="0"/>
              <a:t>All</a:t>
            </a:r>
            <a:r>
              <a:rPr spc="-80" dirty="0"/>
              <a:t> </a:t>
            </a:r>
            <a:r>
              <a:rPr spc="-40" dirty="0"/>
              <a:t>Rights</a:t>
            </a:r>
            <a:r>
              <a:rPr spc="-75" dirty="0"/>
              <a:t> </a:t>
            </a:r>
            <a:r>
              <a:rPr spc="-45" dirty="0"/>
              <a:t>Reserved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7/23/20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2477724" y="415650"/>
            <a:ext cx="6244590" cy="0"/>
          </a:xfrm>
          <a:custGeom>
            <a:avLst/>
            <a:gdLst/>
            <a:ahLst/>
            <a:cxnLst/>
            <a:rect l="l" t="t" r="r" b="b"/>
            <a:pathLst>
              <a:path w="6244590">
                <a:moveTo>
                  <a:pt x="0" y="0"/>
                </a:moveTo>
                <a:lnTo>
                  <a:pt x="6244199" y="0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2477724" y="4739999"/>
            <a:ext cx="6244590" cy="0"/>
          </a:xfrm>
          <a:custGeom>
            <a:avLst/>
            <a:gdLst/>
            <a:ahLst/>
            <a:cxnLst/>
            <a:rect l="l" t="t" r="r" b="b"/>
            <a:pathLst>
              <a:path w="6244590">
                <a:moveTo>
                  <a:pt x="0" y="0"/>
                </a:moveTo>
                <a:lnTo>
                  <a:pt x="6244199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425198" y="415650"/>
            <a:ext cx="183515" cy="0"/>
          </a:xfrm>
          <a:custGeom>
            <a:avLst/>
            <a:gdLst/>
            <a:ahLst/>
            <a:cxnLst/>
            <a:rect l="l" t="t" r="r" b="b"/>
            <a:pathLst>
              <a:path w="183515">
                <a:moveTo>
                  <a:pt x="0" y="0"/>
                </a:moveTo>
                <a:lnTo>
                  <a:pt x="183299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672900" y="222549"/>
            <a:ext cx="380099" cy="3800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72650" y="233055"/>
            <a:ext cx="6998699" cy="2997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DejaVu Sans"/>
                <a:cs typeface="DejaVu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36007" y="1470426"/>
            <a:ext cx="6871984" cy="27876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DejaVu Sans"/>
                <a:cs typeface="DejaVu San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7103250" y="4875167"/>
            <a:ext cx="1579879" cy="1168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chemeClr val="tx1"/>
                </a:solidFill>
                <a:latin typeface="DejaVu Sans"/>
                <a:cs typeface="DejaVu Sans"/>
              </a:defRPr>
            </a:lvl1pPr>
          </a:lstStyle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5" dirty="0"/>
              <a:t>©2018</a:t>
            </a:r>
            <a:r>
              <a:rPr spc="-80" dirty="0"/>
              <a:t> </a:t>
            </a:r>
            <a:r>
              <a:rPr spc="-35" dirty="0"/>
              <a:t>Starburst</a:t>
            </a:r>
            <a:r>
              <a:rPr spc="-80" dirty="0"/>
              <a:t> </a:t>
            </a:r>
            <a:r>
              <a:rPr spc="-45" dirty="0"/>
              <a:t>Data,</a:t>
            </a:r>
            <a:r>
              <a:rPr spc="-75" dirty="0"/>
              <a:t> </a:t>
            </a:r>
            <a:r>
              <a:rPr spc="-40" dirty="0"/>
              <a:t>Inc.</a:t>
            </a:r>
            <a:r>
              <a:rPr spc="-80" dirty="0"/>
              <a:t> </a:t>
            </a:r>
            <a:r>
              <a:rPr spc="-10" dirty="0"/>
              <a:t>All</a:t>
            </a:r>
            <a:r>
              <a:rPr spc="-80" dirty="0"/>
              <a:t> </a:t>
            </a:r>
            <a:r>
              <a:rPr spc="-40" dirty="0"/>
              <a:t>Rights</a:t>
            </a:r>
            <a:r>
              <a:rPr spc="-75" dirty="0"/>
              <a:t> </a:t>
            </a:r>
            <a:r>
              <a:rPr spc="-45" dirty="0"/>
              <a:t>Reserved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7/23/20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18" Type="http://schemas.openxmlformats.org/officeDocument/2006/relationships/image" Target="../media/image3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17" Type="http://schemas.openxmlformats.org/officeDocument/2006/relationships/image" Target="../media/image29.png"/><Relationship Id="rId2" Type="http://schemas.openxmlformats.org/officeDocument/2006/relationships/image" Target="../media/image14.png"/><Relationship Id="rId16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5" Type="http://schemas.openxmlformats.org/officeDocument/2006/relationships/image" Target="../media/image27.png"/><Relationship Id="rId10" Type="http://schemas.openxmlformats.org/officeDocument/2006/relationships/image" Target="../media/image22.png"/><Relationship Id="rId19" Type="http://schemas.openxmlformats.org/officeDocument/2006/relationships/image" Target="../media/image31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Relationship Id="rId1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3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12" Type="http://schemas.openxmlformats.org/officeDocument/2006/relationships/image" Target="../media/image42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2.png"/><Relationship Id="rId3" Type="http://schemas.openxmlformats.org/officeDocument/2006/relationships/image" Target="../media/image44.png"/><Relationship Id="rId7" Type="http://schemas.openxmlformats.org/officeDocument/2006/relationships/image" Target="../media/image36.png"/><Relationship Id="rId12" Type="http://schemas.openxmlformats.org/officeDocument/2006/relationships/image" Target="../media/image41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0" Type="http://schemas.openxmlformats.org/officeDocument/2006/relationships/image" Target="../media/image39.png"/><Relationship Id="rId4" Type="http://schemas.openxmlformats.org/officeDocument/2006/relationships/image" Target="../media/image45.png"/><Relationship Id="rId9" Type="http://schemas.openxmlformats.org/officeDocument/2006/relationships/image" Target="../media/image38.png"/><Relationship Id="rId14" Type="http://schemas.openxmlformats.org/officeDocument/2006/relationships/image" Target="../media/image4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3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12" Type="http://schemas.openxmlformats.org/officeDocument/2006/relationships/image" Target="../media/image42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45.png"/><Relationship Id="rId9" Type="http://schemas.openxmlformats.org/officeDocument/2006/relationships/image" Target="../media/image3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2.png"/><Relationship Id="rId3" Type="http://schemas.openxmlformats.org/officeDocument/2006/relationships/image" Target="../media/image33.png"/><Relationship Id="rId7" Type="http://schemas.openxmlformats.org/officeDocument/2006/relationships/image" Target="../media/image36.png"/><Relationship Id="rId12" Type="http://schemas.openxmlformats.org/officeDocument/2006/relationships/image" Target="../media/image41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45.png"/><Relationship Id="rId10" Type="http://schemas.openxmlformats.org/officeDocument/2006/relationships/image" Target="../media/image39.png"/><Relationship Id="rId4" Type="http://schemas.openxmlformats.org/officeDocument/2006/relationships/image" Target="../media/image34.png"/><Relationship Id="rId9" Type="http://schemas.openxmlformats.org/officeDocument/2006/relationships/image" Target="../media/image38.png"/><Relationship Id="rId14" Type="http://schemas.openxmlformats.org/officeDocument/2006/relationships/image" Target="../media/image46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3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12" Type="http://schemas.openxmlformats.org/officeDocument/2006/relationships/image" Target="../media/image42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3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12" Type="http://schemas.openxmlformats.org/officeDocument/2006/relationships/image" Target="../media/image42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18" Type="http://schemas.openxmlformats.org/officeDocument/2006/relationships/image" Target="../media/image3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17" Type="http://schemas.openxmlformats.org/officeDocument/2006/relationships/image" Target="../media/image29.png"/><Relationship Id="rId2" Type="http://schemas.openxmlformats.org/officeDocument/2006/relationships/image" Target="../media/image14.png"/><Relationship Id="rId16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5" Type="http://schemas.openxmlformats.org/officeDocument/2006/relationships/image" Target="../media/image27.png"/><Relationship Id="rId10" Type="http://schemas.openxmlformats.org/officeDocument/2006/relationships/image" Target="../media/image22.png"/><Relationship Id="rId19" Type="http://schemas.openxmlformats.org/officeDocument/2006/relationships/image" Target="../media/image31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Relationship Id="rId1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hub.docker.com/r/starburstdata/presto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jpg"/><Relationship Id="rId13" Type="http://schemas.openxmlformats.org/officeDocument/2006/relationships/image" Target="../media/image59.jpg"/><Relationship Id="rId3" Type="http://schemas.openxmlformats.org/officeDocument/2006/relationships/image" Target="../media/image49.jpg"/><Relationship Id="rId7" Type="http://schemas.openxmlformats.org/officeDocument/2006/relationships/image" Target="../media/image53.png"/><Relationship Id="rId12" Type="http://schemas.openxmlformats.org/officeDocument/2006/relationships/image" Target="../media/image58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jpg"/><Relationship Id="rId11" Type="http://schemas.openxmlformats.org/officeDocument/2006/relationships/image" Target="../media/image57.png"/><Relationship Id="rId5" Type="http://schemas.openxmlformats.org/officeDocument/2006/relationships/image" Target="../media/image51.png"/><Relationship Id="rId10" Type="http://schemas.openxmlformats.org/officeDocument/2006/relationships/image" Target="../media/image56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image" Target="../media/image61.png"/><Relationship Id="rId7" Type="http://schemas.openxmlformats.org/officeDocument/2006/relationships/image" Target="../media/image65.png"/><Relationship Id="rId12" Type="http://schemas.openxmlformats.org/officeDocument/2006/relationships/image" Target="../media/image7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4.png"/><Relationship Id="rId11" Type="http://schemas.openxmlformats.org/officeDocument/2006/relationships/image" Target="../media/image69.png"/><Relationship Id="rId5" Type="http://schemas.openxmlformats.org/officeDocument/2006/relationships/image" Target="../media/image63.png"/><Relationship Id="rId10" Type="http://schemas.openxmlformats.org/officeDocument/2006/relationships/image" Target="../media/image68.png"/><Relationship Id="rId4" Type="http://schemas.openxmlformats.org/officeDocument/2006/relationships/image" Target="../media/image62.png"/><Relationship Id="rId9" Type="http://schemas.openxmlformats.org/officeDocument/2006/relationships/image" Target="../media/image6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3" Type="http://schemas.openxmlformats.org/officeDocument/2006/relationships/image" Target="../media/image71.jpg"/><Relationship Id="rId7" Type="http://schemas.openxmlformats.org/officeDocument/2006/relationships/image" Target="../media/image7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4.png"/><Relationship Id="rId5" Type="http://schemas.openxmlformats.org/officeDocument/2006/relationships/image" Target="../media/image73.png"/><Relationship Id="rId4" Type="http://schemas.openxmlformats.org/officeDocument/2006/relationships/image" Target="../media/image72.jpg"/><Relationship Id="rId9" Type="http://schemas.openxmlformats.org/officeDocument/2006/relationships/image" Target="../media/image77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ducba.com/teradata-career/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3999" cy="51434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25200" y="415650"/>
              <a:ext cx="8296909" cy="0"/>
            </a:xfrm>
            <a:custGeom>
              <a:avLst/>
              <a:gdLst/>
              <a:ahLst/>
              <a:cxnLst/>
              <a:rect l="l" t="t" r="r" b="b"/>
              <a:pathLst>
                <a:path w="8296909">
                  <a:moveTo>
                    <a:pt x="0" y="0"/>
                  </a:moveTo>
                  <a:lnTo>
                    <a:pt x="8296799" y="0"/>
                  </a:lnTo>
                </a:path>
              </a:pathLst>
            </a:custGeom>
            <a:ln w="380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25200" y="4739999"/>
              <a:ext cx="8296909" cy="0"/>
            </a:xfrm>
            <a:custGeom>
              <a:avLst/>
              <a:gdLst/>
              <a:ahLst/>
              <a:cxnLst/>
              <a:rect l="l" t="t" r="r" b="b"/>
              <a:pathLst>
                <a:path w="8296909">
                  <a:moveTo>
                    <a:pt x="0" y="0"/>
                  </a:moveTo>
                  <a:lnTo>
                    <a:pt x="8296799" y="0"/>
                  </a:lnTo>
                </a:path>
              </a:pathLst>
            </a:custGeom>
            <a:ln w="190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57574" y="420338"/>
            <a:ext cx="3671626" cy="113220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4800" spc="-165" dirty="0">
                <a:solidFill>
                  <a:srgbClr val="FFFFFF"/>
                </a:solidFill>
              </a:rPr>
              <a:t>STARBURST</a:t>
            </a:r>
            <a:endParaRPr sz="4800" dirty="0"/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i="1" spc="15" dirty="0">
                <a:solidFill>
                  <a:srgbClr val="FFFFFF"/>
                </a:solidFill>
                <a:latin typeface="Nimbus Roman No9 L"/>
                <a:cs typeface="Nimbus Roman No9 L"/>
              </a:rPr>
              <a:t>The </a:t>
            </a:r>
            <a:r>
              <a:rPr i="1" spc="-15" dirty="0">
                <a:solidFill>
                  <a:srgbClr val="FFFFFF"/>
                </a:solidFill>
                <a:latin typeface="Nimbus Roman No9 L"/>
                <a:cs typeface="Nimbus Roman No9 L"/>
              </a:rPr>
              <a:t>Enterprise </a:t>
            </a:r>
            <a:r>
              <a:rPr i="1" spc="-5" dirty="0">
                <a:solidFill>
                  <a:srgbClr val="FFFFFF"/>
                </a:solidFill>
                <a:latin typeface="Nimbus Roman No9 L"/>
                <a:cs typeface="Nimbus Roman No9 L"/>
              </a:rPr>
              <a:t>Presto</a:t>
            </a:r>
            <a:r>
              <a:rPr i="1" spc="-320" dirty="0">
                <a:solidFill>
                  <a:srgbClr val="FFFFFF"/>
                </a:solidFill>
                <a:latin typeface="Nimbus Roman No9 L"/>
                <a:cs typeface="Nimbus Roman No9 L"/>
              </a:rPr>
              <a:t> </a:t>
            </a:r>
            <a:r>
              <a:rPr i="1" spc="20" dirty="0">
                <a:solidFill>
                  <a:srgbClr val="FFFFFF"/>
                </a:solidFill>
                <a:latin typeface="Nimbus Roman No9 L"/>
                <a:cs typeface="Nimbus Roman No9 L"/>
              </a:rPr>
              <a:t>Company</a:t>
            </a:r>
          </a:p>
        </p:txBody>
      </p:sp>
      <p:sp>
        <p:nvSpPr>
          <p:cNvPr id="7" name="object 7"/>
          <p:cNvSpPr/>
          <p:nvPr/>
        </p:nvSpPr>
        <p:spPr>
          <a:xfrm>
            <a:off x="434049" y="647799"/>
            <a:ext cx="850500" cy="8504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187354" y="3961755"/>
            <a:ext cx="1507490" cy="26860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76835" marR="5080" indent="-64769">
              <a:lnSpc>
                <a:spcPct val="100699"/>
              </a:lnSpc>
              <a:spcBef>
                <a:spcPts val="85"/>
              </a:spcBef>
            </a:pPr>
            <a:r>
              <a:rPr lang="en-US" sz="1800" spc="-95" dirty="0">
                <a:solidFill>
                  <a:srgbClr val="FFFFFF"/>
                </a:solidFill>
                <a:latin typeface="DejaVu Sans"/>
                <a:cs typeface="DejaVu Sans"/>
              </a:rPr>
              <a:t>Ashish Jha</a:t>
            </a:r>
            <a:endParaRPr sz="1800" dirty="0">
              <a:latin typeface="DejaVu Sans"/>
              <a:cs typeface="DejaVu San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26594" y="2455641"/>
            <a:ext cx="68453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235" dirty="0">
                <a:solidFill>
                  <a:srgbClr val="FFFFFF"/>
                </a:solidFill>
                <a:latin typeface="DejaVu Sans"/>
                <a:cs typeface="DejaVu Sans"/>
              </a:rPr>
              <a:t>Presto:</a:t>
            </a:r>
            <a:r>
              <a:rPr sz="4800" spc="254" dirty="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sz="4800" spc="-250" dirty="0">
                <a:solidFill>
                  <a:srgbClr val="FFFFFF"/>
                </a:solidFill>
                <a:latin typeface="DejaVu Sans"/>
                <a:cs typeface="DejaVu Sans"/>
              </a:rPr>
              <a:t>SQL-on-Anything</a:t>
            </a:r>
            <a:endParaRPr sz="4800">
              <a:latin typeface="DejaVu Sans"/>
              <a:cs typeface="DejaVu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2650" y="233055"/>
            <a:ext cx="14006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" dirty="0"/>
              <a:t>STARBURST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73275" y="633734"/>
            <a:ext cx="514032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-254" dirty="0">
                <a:latin typeface="DejaVu Sans"/>
                <a:cs typeface="DejaVu Sans"/>
              </a:rPr>
              <a:t>Facebook </a:t>
            </a:r>
            <a:r>
              <a:rPr sz="3000" b="1" spc="5" dirty="0">
                <a:latin typeface="DejaVu Sans"/>
                <a:cs typeface="DejaVu Sans"/>
              </a:rPr>
              <a:t>- </a:t>
            </a:r>
            <a:r>
              <a:rPr sz="3000" b="1" spc="-310" dirty="0">
                <a:latin typeface="DejaVu Sans"/>
                <a:cs typeface="DejaVu Sans"/>
              </a:rPr>
              <a:t>Data</a:t>
            </a:r>
            <a:r>
              <a:rPr sz="3000" b="1" spc="-750" dirty="0">
                <a:latin typeface="DejaVu Sans"/>
                <a:cs typeface="DejaVu Sans"/>
              </a:rPr>
              <a:t> </a:t>
            </a:r>
            <a:r>
              <a:rPr sz="3000" b="1" spc="-280" dirty="0">
                <a:latin typeface="DejaVu Sans"/>
                <a:cs typeface="DejaVu Sans"/>
              </a:rPr>
              <a:t>warehouse</a:t>
            </a:r>
            <a:endParaRPr sz="3000">
              <a:latin typeface="DejaVu Sans"/>
              <a:cs typeface="DejaVu San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73662" y="1467251"/>
            <a:ext cx="5116830" cy="1597025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414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85" dirty="0">
                <a:latin typeface="DejaVu Sans"/>
                <a:cs typeface="DejaVu Sans"/>
              </a:rPr>
              <a:t>Hive </a:t>
            </a:r>
            <a:r>
              <a:rPr sz="1800" spc="-465" dirty="0">
                <a:latin typeface="DejaVu Sans"/>
                <a:cs typeface="DejaVu Sans"/>
              </a:rPr>
              <a:t>+ </a:t>
            </a:r>
            <a:r>
              <a:rPr sz="1800" spc="-60" dirty="0">
                <a:latin typeface="DejaVu Sans"/>
                <a:cs typeface="DejaVu Sans"/>
              </a:rPr>
              <a:t>HDFS</a:t>
            </a:r>
            <a:r>
              <a:rPr sz="1800" spc="-320" dirty="0">
                <a:latin typeface="DejaVu Sans"/>
                <a:cs typeface="DejaVu Sans"/>
              </a:rPr>
              <a:t> </a:t>
            </a:r>
            <a:r>
              <a:rPr sz="1800" spc="-465" dirty="0">
                <a:latin typeface="DejaVu Sans"/>
                <a:cs typeface="DejaVu Sans"/>
              </a:rPr>
              <a:t>+ </a:t>
            </a:r>
            <a:r>
              <a:rPr sz="1800" spc="-35" dirty="0">
                <a:latin typeface="DejaVu Sans"/>
                <a:cs typeface="DejaVu Sans"/>
              </a:rPr>
              <a:t>ORC</a:t>
            </a:r>
            <a:endParaRPr sz="1800">
              <a:latin typeface="DejaVu Sans"/>
              <a:cs typeface="DejaVu Sans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114" dirty="0">
                <a:latin typeface="DejaVu Sans"/>
                <a:cs typeface="DejaVu Sans"/>
              </a:rPr>
              <a:t>multiple</a:t>
            </a:r>
            <a:r>
              <a:rPr sz="1800" spc="-229" dirty="0">
                <a:latin typeface="DejaVu Sans"/>
                <a:cs typeface="DejaVu Sans"/>
              </a:rPr>
              <a:t> </a:t>
            </a:r>
            <a:r>
              <a:rPr sz="1800" spc="-110" dirty="0">
                <a:latin typeface="DejaVu Sans"/>
                <a:cs typeface="DejaVu Sans"/>
              </a:rPr>
              <a:t>clusters</a:t>
            </a:r>
            <a:endParaRPr sz="1800">
              <a:latin typeface="DejaVu Sans"/>
              <a:cs typeface="DejaVu Sans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135" dirty="0">
                <a:latin typeface="DejaVu Sans"/>
                <a:cs typeface="DejaVu Sans"/>
              </a:rPr>
              <a:t>Thousands</a:t>
            </a:r>
            <a:r>
              <a:rPr sz="1800" spc="-229" dirty="0">
                <a:latin typeface="DejaVu Sans"/>
                <a:cs typeface="DejaVu Sans"/>
              </a:rPr>
              <a:t> </a:t>
            </a:r>
            <a:r>
              <a:rPr sz="1800" spc="-65" dirty="0">
                <a:latin typeface="DejaVu Sans"/>
                <a:cs typeface="DejaVu Sans"/>
              </a:rPr>
              <a:t>of</a:t>
            </a:r>
            <a:r>
              <a:rPr sz="1800" spc="-225" dirty="0">
                <a:latin typeface="DejaVu Sans"/>
                <a:cs typeface="DejaVu Sans"/>
              </a:rPr>
              <a:t> </a:t>
            </a:r>
            <a:r>
              <a:rPr sz="1800" spc="-140" dirty="0">
                <a:latin typeface="DejaVu Sans"/>
                <a:cs typeface="DejaVu Sans"/>
              </a:rPr>
              <a:t>users,</a:t>
            </a:r>
            <a:r>
              <a:rPr sz="1800" spc="-225" dirty="0">
                <a:latin typeface="DejaVu Sans"/>
                <a:cs typeface="DejaVu Sans"/>
              </a:rPr>
              <a:t> </a:t>
            </a:r>
            <a:r>
              <a:rPr sz="1800" spc="-95" dirty="0">
                <a:latin typeface="DejaVu Sans"/>
                <a:cs typeface="DejaVu Sans"/>
              </a:rPr>
              <a:t>300PB,</a:t>
            </a:r>
            <a:r>
              <a:rPr sz="1800" spc="-229" dirty="0">
                <a:latin typeface="DejaVu Sans"/>
                <a:cs typeface="DejaVu Sans"/>
              </a:rPr>
              <a:t> </a:t>
            </a:r>
            <a:r>
              <a:rPr sz="1800" spc="-114" dirty="0">
                <a:latin typeface="DejaVu Sans"/>
                <a:cs typeface="DejaVu Sans"/>
              </a:rPr>
              <a:t>1000s</a:t>
            </a:r>
            <a:r>
              <a:rPr sz="1800" spc="-225" dirty="0">
                <a:latin typeface="DejaVu Sans"/>
                <a:cs typeface="DejaVu Sans"/>
              </a:rPr>
              <a:t> </a:t>
            </a:r>
            <a:r>
              <a:rPr sz="1800" spc="-140" dirty="0">
                <a:latin typeface="DejaVu Sans"/>
                <a:cs typeface="DejaVu Sans"/>
              </a:rPr>
              <a:t>nodes</a:t>
            </a:r>
            <a:endParaRPr sz="1800">
              <a:latin typeface="DejaVu Sans"/>
              <a:cs typeface="DejaVu Sans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75" dirty="0">
                <a:latin typeface="DejaVu Sans"/>
                <a:cs typeface="DejaVu Sans"/>
              </a:rPr>
              <a:t>PBs</a:t>
            </a:r>
            <a:r>
              <a:rPr sz="1800" spc="-225" dirty="0">
                <a:latin typeface="DejaVu Sans"/>
                <a:cs typeface="DejaVu Sans"/>
              </a:rPr>
              <a:t> </a:t>
            </a:r>
            <a:r>
              <a:rPr sz="1800" spc="-65" dirty="0">
                <a:latin typeface="DejaVu Sans"/>
                <a:cs typeface="DejaVu Sans"/>
              </a:rPr>
              <a:t>of</a:t>
            </a:r>
            <a:r>
              <a:rPr sz="1800" spc="-225" dirty="0">
                <a:latin typeface="DejaVu Sans"/>
                <a:cs typeface="DejaVu Sans"/>
              </a:rPr>
              <a:t> </a:t>
            </a:r>
            <a:r>
              <a:rPr sz="1800" spc="-140" dirty="0">
                <a:latin typeface="DejaVu Sans"/>
                <a:cs typeface="DejaVu Sans"/>
              </a:rPr>
              <a:t>data</a:t>
            </a:r>
            <a:r>
              <a:rPr sz="1800" spc="-220" dirty="0">
                <a:latin typeface="DejaVu Sans"/>
                <a:cs typeface="DejaVu Sans"/>
              </a:rPr>
              <a:t> </a:t>
            </a:r>
            <a:r>
              <a:rPr sz="1800" spc="-160" dirty="0">
                <a:latin typeface="DejaVu Sans"/>
                <a:cs typeface="DejaVu Sans"/>
              </a:rPr>
              <a:t>scanned,</a:t>
            </a:r>
            <a:r>
              <a:rPr sz="1800" spc="-225" dirty="0">
                <a:latin typeface="DejaVu Sans"/>
                <a:cs typeface="DejaVu Sans"/>
              </a:rPr>
              <a:t> </a:t>
            </a:r>
            <a:r>
              <a:rPr sz="1800" spc="-105" dirty="0">
                <a:latin typeface="DejaVu Sans"/>
                <a:cs typeface="DejaVu Sans"/>
              </a:rPr>
              <a:t>O(100k)</a:t>
            </a:r>
            <a:r>
              <a:rPr sz="1800" spc="-220" dirty="0">
                <a:latin typeface="DejaVu Sans"/>
                <a:cs typeface="DejaVu Sans"/>
              </a:rPr>
              <a:t> </a:t>
            </a:r>
            <a:r>
              <a:rPr sz="1800" spc="-120" dirty="0">
                <a:latin typeface="DejaVu Sans"/>
                <a:cs typeface="DejaVu Sans"/>
              </a:rPr>
              <a:t>queries</a:t>
            </a:r>
            <a:r>
              <a:rPr sz="1800" spc="-225" dirty="0">
                <a:latin typeface="DejaVu Sans"/>
                <a:cs typeface="DejaVu Sans"/>
              </a:rPr>
              <a:t> </a:t>
            </a:r>
            <a:r>
              <a:rPr sz="1800" spc="-130" dirty="0">
                <a:latin typeface="DejaVu Sans"/>
                <a:cs typeface="DejaVu Sans"/>
              </a:rPr>
              <a:t>every</a:t>
            </a:r>
            <a:r>
              <a:rPr sz="1800" spc="-220" dirty="0">
                <a:latin typeface="DejaVu Sans"/>
                <a:cs typeface="DejaVu Sans"/>
              </a:rPr>
              <a:t> </a:t>
            </a:r>
            <a:r>
              <a:rPr sz="1800" spc="-160" dirty="0">
                <a:latin typeface="DejaVu Sans"/>
                <a:cs typeface="DejaVu Sans"/>
              </a:rPr>
              <a:t>day</a:t>
            </a:r>
            <a:endParaRPr sz="1800">
              <a:latin typeface="DejaVu Sans"/>
              <a:cs typeface="DejaVu Sans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120" dirty="0">
                <a:latin typeface="DejaVu Sans"/>
                <a:cs typeface="DejaVu Sans"/>
              </a:rPr>
              <a:t>100s </a:t>
            </a:r>
            <a:r>
              <a:rPr sz="1800" spc="-65" dirty="0">
                <a:latin typeface="DejaVu Sans"/>
                <a:cs typeface="DejaVu Sans"/>
              </a:rPr>
              <a:t>of</a:t>
            </a:r>
            <a:r>
              <a:rPr sz="1800" spc="-455" dirty="0">
                <a:latin typeface="DejaVu Sans"/>
                <a:cs typeface="DejaVu Sans"/>
              </a:rPr>
              <a:t> </a:t>
            </a:r>
            <a:r>
              <a:rPr sz="1800" spc="-105" dirty="0">
                <a:latin typeface="DejaVu Sans"/>
                <a:cs typeface="DejaVu Sans"/>
              </a:rPr>
              <a:t>concurrent </a:t>
            </a:r>
            <a:r>
              <a:rPr sz="1800" spc="-120" dirty="0">
                <a:latin typeface="DejaVu Sans"/>
                <a:cs typeface="DejaVu Sans"/>
              </a:rPr>
              <a:t>queries</a:t>
            </a:r>
            <a:endParaRPr sz="1800">
              <a:latin typeface="DejaVu Sans"/>
              <a:cs typeface="DejaVu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2650" y="233055"/>
            <a:ext cx="1451411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" dirty="0"/>
              <a:t>STARBURST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1767137" y="1572062"/>
            <a:ext cx="1853564" cy="2887345"/>
            <a:chOff x="1767137" y="1572062"/>
            <a:chExt cx="1853564" cy="2887345"/>
          </a:xfrm>
        </p:grpSpPr>
        <p:sp>
          <p:nvSpPr>
            <p:cNvPr id="5" name="object 5"/>
            <p:cNvSpPr/>
            <p:nvPr/>
          </p:nvSpPr>
          <p:spPr>
            <a:xfrm>
              <a:off x="1985871" y="2545834"/>
              <a:ext cx="1630045" cy="1277620"/>
            </a:xfrm>
            <a:custGeom>
              <a:avLst/>
              <a:gdLst/>
              <a:ahLst/>
              <a:cxnLst/>
              <a:rect l="l" t="t" r="r" b="b"/>
              <a:pathLst>
                <a:path w="1630045" h="1277620">
                  <a:moveTo>
                    <a:pt x="1403845" y="68880"/>
                  </a:moveTo>
                  <a:lnTo>
                    <a:pt x="1125622" y="68880"/>
                  </a:lnTo>
                  <a:lnTo>
                    <a:pt x="1164568" y="32106"/>
                  </a:lnTo>
                  <a:lnTo>
                    <a:pt x="1210711" y="8818"/>
                  </a:lnTo>
                  <a:lnTo>
                    <a:pt x="1261094" y="0"/>
                  </a:lnTo>
                  <a:lnTo>
                    <a:pt x="1312761" y="6634"/>
                  </a:lnTo>
                  <a:lnTo>
                    <a:pt x="1360592" y="28477"/>
                  </a:lnTo>
                  <a:lnTo>
                    <a:pt x="1400045" y="63007"/>
                  </a:lnTo>
                  <a:lnTo>
                    <a:pt x="1403845" y="68880"/>
                  </a:lnTo>
                  <a:close/>
                </a:path>
                <a:path w="1630045" h="1277620">
                  <a:moveTo>
                    <a:pt x="1422044" y="97010"/>
                  </a:moveTo>
                  <a:lnTo>
                    <a:pt x="847586" y="97010"/>
                  </a:lnTo>
                  <a:lnTo>
                    <a:pt x="870911" y="59810"/>
                  </a:lnTo>
                  <a:lnTo>
                    <a:pt x="901742" y="30509"/>
                  </a:lnTo>
                  <a:lnTo>
                    <a:pt x="938422" y="10322"/>
                  </a:lnTo>
                  <a:lnTo>
                    <a:pt x="979297" y="462"/>
                  </a:lnTo>
                  <a:lnTo>
                    <a:pt x="1021176" y="1949"/>
                  </a:lnTo>
                  <a:lnTo>
                    <a:pt x="1060750" y="14422"/>
                  </a:lnTo>
                  <a:lnTo>
                    <a:pt x="1096179" y="37019"/>
                  </a:lnTo>
                  <a:lnTo>
                    <a:pt x="1125622" y="68880"/>
                  </a:lnTo>
                  <a:lnTo>
                    <a:pt x="1403845" y="68880"/>
                  </a:lnTo>
                  <a:lnTo>
                    <a:pt x="1422044" y="97010"/>
                  </a:lnTo>
                  <a:close/>
                </a:path>
                <a:path w="1630045" h="1277620">
                  <a:moveTo>
                    <a:pt x="1441979" y="149352"/>
                  </a:moveTo>
                  <a:lnTo>
                    <a:pt x="529072" y="149352"/>
                  </a:lnTo>
                  <a:lnTo>
                    <a:pt x="555776" y="108087"/>
                  </a:lnTo>
                  <a:lnTo>
                    <a:pt x="590203" y="74950"/>
                  </a:lnTo>
                  <a:lnTo>
                    <a:pt x="630809" y="51116"/>
                  </a:lnTo>
                  <a:lnTo>
                    <a:pt x="676049" y="37757"/>
                  </a:lnTo>
                  <a:lnTo>
                    <a:pt x="722952" y="35974"/>
                  </a:lnTo>
                  <a:lnTo>
                    <a:pt x="768379" y="45670"/>
                  </a:lnTo>
                  <a:lnTo>
                    <a:pt x="810524" y="66223"/>
                  </a:lnTo>
                  <a:lnTo>
                    <a:pt x="847586" y="97010"/>
                  </a:lnTo>
                  <a:lnTo>
                    <a:pt x="1422044" y="97010"/>
                  </a:lnTo>
                  <a:lnTo>
                    <a:pt x="1429022" y="107795"/>
                  </a:lnTo>
                  <a:lnTo>
                    <a:pt x="1441979" y="149352"/>
                  </a:lnTo>
                  <a:close/>
                </a:path>
                <a:path w="1630045" h="1277620">
                  <a:moveTo>
                    <a:pt x="491137" y="1200576"/>
                  </a:moveTo>
                  <a:lnTo>
                    <a:pt x="445025" y="1199830"/>
                  </a:lnTo>
                  <a:lnTo>
                    <a:pt x="399180" y="1191168"/>
                  </a:lnTo>
                  <a:lnTo>
                    <a:pt x="355211" y="1174785"/>
                  </a:lnTo>
                  <a:lnTo>
                    <a:pt x="314609" y="1151349"/>
                  </a:lnTo>
                  <a:lnTo>
                    <a:pt x="278075" y="1121433"/>
                  </a:lnTo>
                  <a:lnTo>
                    <a:pt x="246308" y="1085610"/>
                  </a:lnTo>
                  <a:lnTo>
                    <a:pt x="220007" y="1044452"/>
                  </a:lnTo>
                  <a:lnTo>
                    <a:pt x="169565" y="1042454"/>
                  </a:lnTo>
                  <a:lnTo>
                    <a:pt x="123056" y="1024791"/>
                  </a:lnTo>
                  <a:lnTo>
                    <a:pt x="83563" y="993227"/>
                  </a:lnTo>
                  <a:lnTo>
                    <a:pt x="54166" y="949526"/>
                  </a:lnTo>
                  <a:lnTo>
                    <a:pt x="38593" y="898390"/>
                  </a:lnTo>
                  <a:lnTo>
                    <a:pt x="38185" y="845805"/>
                  </a:lnTo>
                  <a:lnTo>
                    <a:pt x="52446" y="795459"/>
                  </a:lnTo>
                  <a:lnTo>
                    <a:pt x="80878" y="751040"/>
                  </a:lnTo>
                  <a:lnTo>
                    <a:pt x="47933" y="723768"/>
                  </a:lnTo>
                  <a:lnTo>
                    <a:pt x="22951" y="689327"/>
                  </a:lnTo>
                  <a:lnTo>
                    <a:pt x="6713" y="649626"/>
                  </a:lnTo>
                  <a:lnTo>
                    <a:pt x="0" y="606574"/>
                  </a:lnTo>
                  <a:lnTo>
                    <a:pt x="3591" y="562079"/>
                  </a:lnTo>
                  <a:lnTo>
                    <a:pt x="22398" y="510325"/>
                  </a:lnTo>
                  <a:lnTo>
                    <a:pt x="54425" y="468326"/>
                  </a:lnTo>
                  <a:lnTo>
                    <a:pt x="96847" y="438796"/>
                  </a:lnTo>
                  <a:lnTo>
                    <a:pt x="146838" y="424451"/>
                  </a:lnTo>
                  <a:lnTo>
                    <a:pt x="148210" y="420472"/>
                  </a:lnTo>
                  <a:lnTo>
                    <a:pt x="146247" y="369232"/>
                  </a:lnTo>
                  <a:lnTo>
                    <a:pt x="153148" y="319368"/>
                  </a:lnTo>
                  <a:lnTo>
                    <a:pt x="168404" y="272082"/>
                  </a:lnTo>
                  <a:lnTo>
                    <a:pt x="191508" y="228576"/>
                  </a:lnTo>
                  <a:lnTo>
                    <a:pt x="221950" y="190053"/>
                  </a:lnTo>
                  <a:lnTo>
                    <a:pt x="259225" y="157714"/>
                  </a:lnTo>
                  <a:lnTo>
                    <a:pt x="301517" y="133413"/>
                  </a:lnTo>
                  <a:lnTo>
                    <a:pt x="346528" y="118223"/>
                  </a:lnTo>
                  <a:lnTo>
                    <a:pt x="393025" y="112184"/>
                  </a:lnTo>
                  <a:lnTo>
                    <a:pt x="439771" y="115334"/>
                  </a:lnTo>
                  <a:lnTo>
                    <a:pt x="485532" y="127711"/>
                  </a:lnTo>
                  <a:lnTo>
                    <a:pt x="529072" y="149352"/>
                  </a:lnTo>
                  <a:lnTo>
                    <a:pt x="1441979" y="149352"/>
                  </a:lnTo>
                  <a:lnTo>
                    <a:pt x="1445428" y="160411"/>
                  </a:lnTo>
                  <a:lnTo>
                    <a:pt x="1485579" y="177238"/>
                  </a:lnTo>
                  <a:lnTo>
                    <a:pt x="1521083" y="202516"/>
                  </a:lnTo>
                  <a:lnTo>
                    <a:pt x="1550806" y="235237"/>
                  </a:lnTo>
                  <a:lnTo>
                    <a:pt x="1573616" y="274396"/>
                  </a:lnTo>
                  <a:lnTo>
                    <a:pt x="1588098" y="317858"/>
                  </a:lnTo>
                  <a:lnTo>
                    <a:pt x="1593570" y="363113"/>
                  </a:lnTo>
                  <a:lnTo>
                    <a:pt x="1590000" y="408584"/>
                  </a:lnTo>
                  <a:lnTo>
                    <a:pt x="1577354" y="452698"/>
                  </a:lnTo>
                  <a:lnTo>
                    <a:pt x="1601439" y="493071"/>
                  </a:lnTo>
                  <a:lnTo>
                    <a:pt x="1618334" y="536641"/>
                  </a:lnTo>
                  <a:lnTo>
                    <a:pt x="1627903" y="582347"/>
                  </a:lnTo>
                  <a:lnTo>
                    <a:pt x="1630012" y="629126"/>
                  </a:lnTo>
                  <a:lnTo>
                    <a:pt x="1624529" y="675918"/>
                  </a:lnTo>
                  <a:lnTo>
                    <a:pt x="1611318" y="721662"/>
                  </a:lnTo>
                  <a:lnTo>
                    <a:pt x="1590828" y="764238"/>
                  </a:lnTo>
                  <a:lnTo>
                    <a:pt x="1564125" y="801798"/>
                  </a:lnTo>
                  <a:lnTo>
                    <a:pt x="1531999" y="833684"/>
                  </a:lnTo>
                  <a:lnTo>
                    <a:pt x="1495241" y="859234"/>
                  </a:lnTo>
                  <a:lnTo>
                    <a:pt x="1454640" y="877791"/>
                  </a:lnTo>
                  <a:lnTo>
                    <a:pt x="1410989" y="888695"/>
                  </a:lnTo>
                  <a:lnTo>
                    <a:pt x="1405629" y="938152"/>
                  </a:lnTo>
                  <a:lnTo>
                    <a:pt x="1390845" y="984515"/>
                  </a:lnTo>
                  <a:lnTo>
                    <a:pt x="1367435" y="1026352"/>
                  </a:lnTo>
                  <a:lnTo>
                    <a:pt x="1336200" y="1062235"/>
                  </a:lnTo>
                  <a:lnTo>
                    <a:pt x="1306743" y="1084176"/>
                  </a:lnTo>
                  <a:lnTo>
                    <a:pt x="1077495" y="1084176"/>
                  </a:lnTo>
                  <a:lnTo>
                    <a:pt x="1059084" y="1132237"/>
                  </a:lnTo>
                  <a:lnTo>
                    <a:pt x="1044184" y="1156655"/>
                  </a:lnTo>
                  <a:lnTo>
                    <a:pt x="622368" y="1156655"/>
                  </a:lnTo>
                  <a:lnTo>
                    <a:pt x="580679" y="1178853"/>
                  </a:lnTo>
                  <a:lnTo>
                    <a:pt x="536646" y="1193538"/>
                  </a:lnTo>
                  <a:lnTo>
                    <a:pt x="491137" y="1200576"/>
                  </a:lnTo>
                  <a:close/>
                </a:path>
                <a:path w="1630045" h="1277620">
                  <a:moveTo>
                    <a:pt x="1209741" y="1118787"/>
                  </a:moveTo>
                  <a:lnTo>
                    <a:pt x="1164092" y="1117429"/>
                  </a:lnTo>
                  <a:lnTo>
                    <a:pt x="1119490" y="1105876"/>
                  </a:lnTo>
                  <a:lnTo>
                    <a:pt x="1077495" y="1084176"/>
                  </a:lnTo>
                  <a:lnTo>
                    <a:pt x="1306743" y="1084176"/>
                  </a:lnTo>
                  <a:lnTo>
                    <a:pt x="1297940" y="1090733"/>
                  </a:lnTo>
                  <a:lnTo>
                    <a:pt x="1254877" y="1109903"/>
                  </a:lnTo>
                  <a:lnTo>
                    <a:pt x="1209741" y="1118787"/>
                  </a:lnTo>
                  <a:close/>
                </a:path>
                <a:path w="1630045" h="1277620">
                  <a:moveTo>
                    <a:pt x="822920" y="1277471"/>
                  </a:moveTo>
                  <a:lnTo>
                    <a:pt x="775701" y="1270493"/>
                  </a:lnTo>
                  <a:lnTo>
                    <a:pt x="730873" y="1254371"/>
                  </a:lnTo>
                  <a:lnTo>
                    <a:pt x="689599" y="1229656"/>
                  </a:lnTo>
                  <a:lnTo>
                    <a:pt x="653043" y="1196900"/>
                  </a:lnTo>
                  <a:lnTo>
                    <a:pt x="622368" y="1156655"/>
                  </a:lnTo>
                  <a:lnTo>
                    <a:pt x="1044184" y="1156655"/>
                  </a:lnTo>
                  <a:lnTo>
                    <a:pt x="1000239" y="1211474"/>
                  </a:lnTo>
                  <a:lnTo>
                    <a:pt x="961732" y="1240868"/>
                  </a:lnTo>
                  <a:lnTo>
                    <a:pt x="918453" y="1262257"/>
                  </a:lnTo>
                  <a:lnTo>
                    <a:pt x="871365" y="1274752"/>
                  </a:lnTo>
                  <a:lnTo>
                    <a:pt x="822920" y="1277471"/>
                  </a:lnTo>
                  <a:close/>
                </a:path>
              </a:pathLst>
            </a:custGeom>
            <a:solidFill>
              <a:srgbClr val="F9CB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985871" y="2545834"/>
              <a:ext cx="1630045" cy="1277620"/>
            </a:xfrm>
            <a:custGeom>
              <a:avLst/>
              <a:gdLst/>
              <a:ahLst/>
              <a:cxnLst/>
              <a:rect l="l" t="t" r="r" b="b"/>
              <a:pathLst>
                <a:path w="1630045" h="1277620">
                  <a:moveTo>
                    <a:pt x="148210" y="420472"/>
                  </a:moveTo>
                  <a:lnTo>
                    <a:pt x="146247" y="369232"/>
                  </a:lnTo>
                  <a:lnTo>
                    <a:pt x="153148" y="319368"/>
                  </a:lnTo>
                  <a:lnTo>
                    <a:pt x="168404" y="272082"/>
                  </a:lnTo>
                  <a:lnTo>
                    <a:pt x="191508" y="228576"/>
                  </a:lnTo>
                  <a:lnTo>
                    <a:pt x="221950" y="190053"/>
                  </a:lnTo>
                  <a:lnTo>
                    <a:pt x="259225" y="157714"/>
                  </a:lnTo>
                  <a:lnTo>
                    <a:pt x="301517" y="133413"/>
                  </a:lnTo>
                  <a:lnTo>
                    <a:pt x="346528" y="118223"/>
                  </a:lnTo>
                  <a:lnTo>
                    <a:pt x="393025" y="112184"/>
                  </a:lnTo>
                  <a:lnTo>
                    <a:pt x="439771" y="115334"/>
                  </a:lnTo>
                  <a:lnTo>
                    <a:pt x="485532" y="127711"/>
                  </a:lnTo>
                  <a:lnTo>
                    <a:pt x="529072" y="149352"/>
                  </a:lnTo>
                  <a:lnTo>
                    <a:pt x="555776" y="108087"/>
                  </a:lnTo>
                  <a:lnTo>
                    <a:pt x="590203" y="74950"/>
                  </a:lnTo>
                  <a:lnTo>
                    <a:pt x="630809" y="51116"/>
                  </a:lnTo>
                  <a:lnTo>
                    <a:pt x="676049" y="37757"/>
                  </a:lnTo>
                  <a:lnTo>
                    <a:pt x="722952" y="35974"/>
                  </a:lnTo>
                  <a:lnTo>
                    <a:pt x="768379" y="45670"/>
                  </a:lnTo>
                  <a:lnTo>
                    <a:pt x="810524" y="66223"/>
                  </a:lnTo>
                  <a:lnTo>
                    <a:pt x="847586" y="97010"/>
                  </a:lnTo>
                  <a:lnTo>
                    <a:pt x="870911" y="59810"/>
                  </a:lnTo>
                  <a:lnTo>
                    <a:pt x="901742" y="30509"/>
                  </a:lnTo>
                  <a:lnTo>
                    <a:pt x="938422" y="10322"/>
                  </a:lnTo>
                  <a:lnTo>
                    <a:pt x="979297" y="462"/>
                  </a:lnTo>
                  <a:lnTo>
                    <a:pt x="1021176" y="1949"/>
                  </a:lnTo>
                  <a:lnTo>
                    <a:pt x="1060750" y="14422"/>
                  </a:lnTo>
                  <a:lnTo>
                    <a:pt x="1096179" y="37019"/>
                  </a:lnTo>
                  <a:lnTo>
                    <a:pt x="1125622" y="68880"/>
                  </a:lnTo>
                  <a:lnTo>
                    <a:pt x="1164568" y="32106"/>
                  </a:lnTo>
                  <a:lnTo>
                    <a:pt x="1210711" y="8818"/>
                  </a:lnTo>
                  <a:lnTo>
                    <a:pt x="1261094" y="0"/>
                  </a:lnTo>
                  <a:lnTo>
                    <a:pt x="1312761" y="6634"/>
                  </a:lnTo>
                  <a:lnTo>
                    <a:pt x="1360592" y="28477"/>
                  </a:lnTo>
                  <a:lnTo>
                    <a:pt x="1400045" y="63007"/>
                  </a:lnTo>
                  <a:lnTo>
                    <a:pt x="1429022" y="107795"/>
                  </a:lnTo>
                  <a:lnTo>
                    <a:pt x="1445428" y="160411"/>
                  </a:lnTo>
                  <a:lnTo>
                    <a:pt x="1485579" y="177238"/>
                  </a:lnTo>
                  <a:lnTo>
                    <a:pt x="1521083" y="202516"/>
                  </a:lnTo>
                  <a:lnTo>
                    <a:pt x="1550806" y="235237"/>
                  </a:lnTo>
                  <a:lnTo>
                    <a:pt x="1573616" y="274396"/>
                  </a:lnTo>
                  <a:lnTo>
                    <a:pt x="1588098" y="317858"/>
                  </a:lnTo>
                  <a:lnTo>
                    <a:pt x="1593570" y="363113"/>
                  </a:lnTo>
                  <a:lnTo>
                    <a:pt x="1590000" y="408584"/>
                  </a:lnTo>
                  <a:lnTo>
                    <a:pt x="1577354" y="452698"/>
                  </a:lnTo>
                  <a:lnTo>
                    <a:pt x="1601439" y="493071"/>
                  </a:lnTo>
                  <a:lnTo>
                    <a:pt x="1618334" y="536641"/>
                  </a:lnTo>
                  <a:lnTo>
                    <a:pt x="1627903" y="582347"/>
                  </a:lnTo>
                  <a:lnTo>
                    <a:pt x="1630012" y="629126"/>
                  </a:lnTo>
                  <a:lnTo>
                    <a:pt x="1624529" y="675918"/>
                  </a:lnTo>
                  <a:lnTo>
                    <a:pt x="1611318" y="721662"/>
                  </a:lnTo>
                  <a:lnTo>
                    <a:pt x="1590828" y="764238"/>
                  </a:lnTo>
                  <a:lnTo>
                    <a:pt x="1564125" y="801798"/>
                  </a:lnTo>
                  <a:lnTo>
                    <a:pt x="1531999" y="833684"/>
                  </a:lnTo>
                  <a:lnTo>
                    <a:pt x="1495241" y="859234"/>
                  </a:lnTo>
                  <a:lnTo>
                    <a:pt x="1454640" y="877791"/>
                  </a:lnTo>
                  <a:lnTo>
                    <a:pt x="1410989" y="888695"/>
                  </a:lnTo>
                  <a:lnTo>
                    <a:pt x="1405629" y="938152"/>
                  </a:lnTo>
                  <a:lnTo>
                    <a:pt x="1390845" y="984515"/>
                  </a:lnTo>
                  <a:lnTo>
                    <a:pt x="1367435" y="1026352"/>
                  </a:lnTo>
                  <a:lnTo>
                    <a:pt x="1336200" y="1062235"/>
                  </a:lnTo>
                  <a:lnTo>
                    <a:pt x="1297940" y="1090733"/>
                  </a:lnTo>
                  <a:lnTo>
                    <a:pt x="1254877" y="1109903"/>
                  </a:lnTo>
                  <a:lnTo>
                    <a:pt x="1209741" y="1118787"/>
                  </a:lnTo>
                  <a:lnTo>
                    <a:pt x="1164092" y="1117429"/>
                  </a:lnTo>
                  <a:lnTo>
                    <a:pt x="1119490" y="1105876"/>
                  </a:lnTo>
                  <a:lnTo>
                    <a:pt x="1077495" y="1084176"/>
                  </a:lnTo>
                  <a:lnTo>
                    <a:pt x="1059084" y="1132237"/>
                  </a:lnTo>
                  <a:lnTo>
                    <a:pt x="1033011" y="1174967"/>
                  </a:lnTo>
                  <a:lnTo>
                    <a:pt x="1000239" y="1211474"/>
                  </a:lnTo>
                  <a:lnTo>
                    <a:pt x="961732" y="1240868"/>
                  </a:lnTo>
                  <a:lnTo>
                    <a:pt x="918453" y="1262257"/>
                  </a:lnTo>
                  <a:lnTo>
                    <a:pt x="871365" y="1274752"/>
                  </a:lnTo>
                  <a:lnTo>
                    <a:pt x="822920" y="1277471"/>
                  </a:lnTo>
                  <a:lnTo>
                    <a:pt x="775701" y="1270493"/>
                  </a:lnTo>
                  <a:lnTo>
                    <a:pt x="730873" y="1254371"/>
                  </a:lnTo>
                  <a:lnTo>
                    <a:pt x="689599" y="1229656"/>
                  </a:lnTo>
                  <a:lnTo>
                    <a:pt x="653043" y="1196900"/>
                  </a:lnTo>
                  <a:lnTo>
                    <a:pt x="622368" y="1156655"/>
                  </a:lnTo>
                  <a:lnTo>
                    <a:pt x="580679" y="1178853"/>
                  </a:lnTo>
                  <a:lnTo>
                    <a:pt x="536646" y="1193538"/>
                  </a:lnTo>
                  <a:lnTo>
                    <a:pt x="491137" y="1200576"/>
                  </a:lnTo>
                  <a:lnTo>
                    <a:pt x="445025" y="1199830"/>
                  </a:lnTo>
                  <a:lnTo>
                    <a:pt x="399180" y="1191168"/>
                  </a:lnTo>
                  <a:lnTo>
                    <a:pt x="355211" y="1174785"/>
                  </a:lnTo>
                  <a:lnTo>
                    <a:pt x="314609" y="1151349"/>
                  </a:lnTo>
                  <a:lnTo>
                    <a:pt x="278075" y="1121433"/>
                  </a:lnTo>
                  <a:lnTo>
                    <a:pt x="246308" y="1085610"/>
                  </a:lnTo>
                  <a:lnTo>
                    <a:pt x="220007" y="1044452"/>
                  </a:lnTo>
                  <a:lnTo>
                    <a:pt x="169565" y="1042454"/>
                  </a:lnTo>
                  <a:lnTo>
                    <a:pt x="123056" y="1024791"/>
                  </a:lnTo>
                  <a:lnTo>
                    <a:pt x="83563" y="993227"/>
                  </a:lnTo>
                  <a:lnTo>
                    <a:pt x="54166" y="949526"/>
                  </a:lnTo>
                  <a:lnTo>
                    <a:pt x="38593" y="898390"/>
                  </a:lnTo>
                  <a:lnTo>
                    <a:pt x="38185" y="845805"/>
                  </a:lnTo>
                  <a:lnTo>
                    <a:pt x="52446" y="795459"/>
                  </a:lnTo>
                  <a:lnTo>
                    <a:pt x="80878" y="751040"/>
                  </a:lnTo>
                  <a:lnTo>
                    <a:pt x="47933" y="723768"/>
                  </a:lnTo>
                  <a:lnTo>
                    <a:pt x="22951" y="689327"/>
                  </a:lnTo>
                  <a:lnTo>
                    <a:pt x="6713" y="649626"/>
                  </a:lnTo>
                  <a:lnTo>
                    <a:pt x="0" y="606574"/>
                  </a:lnTo>
                  <a:lnTo>
                    <a:pt x="3591" y="562079"/>
                  </a:lnTo>
                  <a:lnTo>
                    <a:pt x="22398" y="510325"/>
                  </a:lnTo>
                  <a:lnTo>
                    <a:pt x="54425" y="468326"/>
                  </a:lnTo>
                  <a:lnTo>
                    <a:pt x="96847" y="438796"/>
                  </a:lnTo>
                  <a:lnTo>
                    <a:pt x="146838" y="424451"/>
                  </a:lnTo>
                  <a:lnTo>
                    <a:pt x="148210" y="420472"/>
                  </a:lnTo>
                  <a:close/>
                </a:path>
                <a:path w="1630045" h="1277620">
                  <a:moveTo>
                    <a:pt x="80896" y="751033"/>
                  </a:moveTo>
                  <a:lnTo>
                    <a:pt x="103294" y="762756"/>
                  </a:lnTo>
                  <a:lnTo>
                    <a:pt x="126952" y="770661"/>
                  </a:lnTo>
                  <a:lnTo>
                    <a:pt x="151450" y="774645"/>
                  </a:lnTo>
                  <a:lnTo>
                    <a:pt x="176369" y="774602"/>
                  </a:lnTo>
                </a:path>
                <a:path w="1630045" h="1277620">
                  <a:moveTo>
                    <a:pt x="220010" y="1044452"/>
                  </a:moveTo>
                  <a:lnTo>
                    <a:pt x="230697" y="1042734"/>
                  </a:lnTo>
                  <a:lnTo>
                    <a:pt x="241244" y="1040276"/>
                  </a:lnTo>
                  <a:lnTo>
                    <a:pt x="251617" y="1037085"/>
                  </a:lnTo>
                  <a:lnTo>
                    <a:pt x="261781" y="1033171"/>
                  </a:lnTo>
                </a:path>
                <a:path w="1630045" h="1277620">
                  <a:moveTo>
                    <a:pt x="622350" y="1156650"/>
                  </a:moveTo>
                  <a:lnTo>
                    <a:pt x="615102" y="1144339"/>
                  </a:lnTo>
                  <a:lnTo>
                    <a:pt x="608482" y="1131641"/>
                  </a:lnTo>
                  <a:lnTo>
                    <a:pt x="602504" y="1118583"/>
                  </a:lnTo>
                  <a:lnTo>
                    <a:pt x="597181" y="1105193"/>
                  </a:lnTo>
                </a:path>
                <a:path w="1630045" h="1277620">
                  <a:moveTo>
                    <a:pt x="1077495" y="1084167"/>
                  </a:moveTo>
                  <a:lnTo>
                    <a:pt x="1081050" y="1070280"/>
                  </a:lnTo>
                  <a:lnTo>
                    <a:pt x="1083914" y="1056221"/>
                  </a:lnTo>
                  <a:lnTo>
                    <a:pt x="1086080" y="1042019"/>
                  </a:lnTo>
                  <a:lnTo>
                    <a:pt x="1087545" y="1027705"/>
                  </a:lnTo>
                </a:path>
                <a:path w="1630045" h="1277620">
                  <a:moveTo>
                    <a:pt x="1410976" y="888693"/>
                  </a:moveTo>
                  <a:lnTo>
                    <a:pt x="1405742" y="836087"/>
                  </a:lnTo>
                  <a:lnTo>
                    <a:pt x="1389888" y="786990"/>
                  </a:lnTo>
                  <a:lnTo>
                    <a:pt x="1364396" y="743094"/>
                  </a:lnTo>
                  <a:lnTo>
                    <a:pt x="1330249" y="706091"/>
                  </a:lnTo>
                  <a:lnTo>
                    <a:pt x="1288430" y="677675"/>
                  </a:lnTo>
                </a:path>
                <a:path w="1630045" h="1277620">
                  <a:moveTo>
                    <a:pt x="1577339" y="452706"/>
                  </a:moveTo>
                  <a:lnTo>
                    <a:pt x="1566978" y="474924"/>
                  </a:lnTo>
                  <a:lnTo>
                    <a:pt x="1554339" y="495651"/>
                  </a:lnTo>
                  <a:lnTo>
                    <a:pt x="1539558" y="514687"/>
                  </a:lnTo>
                  <a:lnTo>
                    <a:pt x="1522773" y="531833"/>
                  </a:lnTo>
                </a:path>
                <a:path w="1630045" h="1277620">
                  <a:moveTo>
                    <a:pt x="1445425" y="160411"/>
                  </a:moveTo>
                  <a:lnTo>
                    <a:pt x="1446778" y="169690"/>
                  </a:lnTo>
                  <a:lnTo>
                    <a:pt x="1447710" y="179022"/>
                  </a:lnTo>
                  <a:lnTo>
                    <a:pt x="1448219" y="188391"/>
                  </a:lnTo>
                  <a:lnTo>
                    <a:pt x="1448306" y="197781"/>
                  </a:lnTo>
                </a:path>
                <a:path w="1630045" h="1277620">
                  <a:moveTo>
                    <a:pt x="1125625" y="68884"/>
                  </a:moveTo>
                  <a:lnTo>
                    <a:pt x="1117435" y="79966"/>
                  </a:lnTo>
                  <a:lnTo>
                    <a:pt x="1110028" y="91635"/>
                  </a:lnTo>
                  <a:lnTo>
                    <a:pt x="1103431" y="103842"/>
                  </a:lnTo>
                  <a:lnTo>
                    <a:pt x="1097671" y="116542"/>
                  </a:lnTo>
                </a:path>
                <a:path w="1630045" h="1277620">
                  <a:moveTo>
                    <a:pt x="847586" y="97008"/>
                  </a:moveTo>
                  <a:lnTo>
                    <a:pt x="843309" y="106931"/>
                  </a:lnTo>
                  <a:lnTo>
                    <a:pt x="839620" y="117108"/>
                  </a:lnTo>
                  <a:lnTo>
                    <a:pt x="836529" y="127511"/>
                  </a:lnTo>
                  <a:lnTo>
                    <a:pt x="834047" y="138109"/>
                  </a:lnTo>
                </a:path>
                <a:path w="1630045" h="1277620">
                  <a:moveTo>
                    <a:pt x="529068" y="149351"/>
                  </a:moveTo>
                  <a:lnTo>
                    <a:pt x="542149" y="158115"/>
                  </a:lnTo>
                  <a:lnTo>
                    <a:pt x="554697" y="167700"/>
                  </a:lnTo>
                  <a:lnTo>
                    <a:pt x="566679" y="178080"/>
                  </a:lnTo>
                  <a:lnTo>
                    <a:pt x="578060" y="189226"/>
                  </a:lnTo>
                </a:path>
                <a:path w="1630045" h="1277620">
                  <a:moveTo>
                    <a:pt x="148210" y="420472"/>
                  </a:moveTo>
                  <a:lnTo>
                    <a:pt x="149763" y="431089"/>
                  </a:lnTo>
                  <a:lnTo>
                    <a:pt x="151708" y="441629"/>
                  </a:lnTo>
                  <a:lnTo>
                    <a:pt x="154041" y="452078"/>
                  </a:lnTo>
                  <a:lnTo>
                    <a:pt x="156760" y="462425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371850" y="2894015"/>
              <a:ext cx="957580" cy="486409"/>
            </a:xfrm>
            <a:custGeom>
              <a:avLst/>
              <a:gdLst/>
              <a:ahLst/>
              <a:cxnLst/>
              <a:rect l="l" t="t" r="r" b="b"/>
              <a:pathLst>
                <a:path w="957579" h="486410">
                  <a:moveTo>
                    <a:pt x="478729" y="486354"/>
                  </a:moveTo>
                  <a:lnTo>
                    <a:pt x="401077" y="485293"/>
                  </a:lnTo>
                  <a:lnTo>
                    <a:pt x="327414" y="482221"/>
                  </a:lnTo>
                  <a:lnTo>
                    <a:pt x="258726" y="477306"/>
                  </a:lnTo>
                  <a:lnTo>
                    <a:pt x="195998" y="470714"/>
                  </a:lnTo>
                  <a:lnTo>
                    <a:pt x="140216" y="462612"/>
                  </a:lnTo>
                  <a:lnTo>
                    <a:pt x="92367" y="453167"/>
                  </a:lnTo>
                  <a:lnTo>
                    <a:pt x="53434" y="442546"/>
                  </a:lnTo>
                  <a:lnTo>
                    <a:pt x="6265" y="418443"/>
                  </a:lnTo>
                  <a:lnTo>
                    <a:pt x="0" y="405295"/>
                  </a:lnTo>
                  <a:lnTo>
                    <a:pt x="0" y="81059"/>
                  </a:lnTo>
                  <a:lnTo>
                    <a:pt x="53434" y="43807"/>
                  </a:lnTo>
                  <a:lnTo>
                    <a:pt x="92367" y="33186"/>
                  </a:lnTo>
                  <a:lnTo>
                    <a:pt x="140216" y="23741"/>
                  </a:lnTo>
                  <a:lnTo>
                    <a:pt x="195998" y="15639"/>
                  </a:lnTo>
                  <a:lnTo>
                    <a:pt x="258726" y="9047"/>
                  </a:lnTo>
                  <a:lnTo>
                    <a:pt x="327414" y="4132"/>
                  </a:lnTo>
                  <a:lnTo>
                    <a:pt x="401077" y="1060"/>
                  </a:lnTo>
                  <a:lnTo>
                    <a:pt x="478729" y="0"/>
                  </a:lnTo>
                  <a:lnTo>
                    <a:pt x="556382" y="1060"/>
                  </a:lnTo>
                  <a:lnTo>
                    <a:pt x="630045" y="4132"/>
                  </a:lnTo>
                  <a:lnTo>
                    <a:pt x="698733" y="9047"/>
                  </a:lnTo>
                  <a:lnTo>
                    <a:pt x="761461" y="15639"/>
                  </a:lnTo>
                  <a:lnTo>
                    <a:pt x="817243" y="23741"/>
                  </a:lnTo>
                  <a:lnTo>
                    <a:pt x="865092" y="33186"/>
                  </a:lnTo>
                  <a:lnTo>
                    <a:pt x="904025" y="43807"/>
                  </a:lnTo>
                  <a:lnTo>
                    <a:pt x="951194" y="67911"/>
                  </a:lnTo>
                  <a:lnTo>
                    <a:pt x="957459" y="81059"/>
                  </a:lnTo>
                  <a:lnTo>
                    <a:pt x="957459" y="405295"/>
                  </a:lnTo>
                  <a:lnTo>
                    <a:pt x="904025" y="442546"/>
                  </a:lnTo>
                  <a:lnTo>
                    <a:pt x="865092" y="453167"/>
                  </a:lnTo>
                  <a:lnTo>
                    <a:pt x="817243" y="462612"/>
                  </a:lnTo>
                  <a:lnTo>
                    <a:pt x="761461" y="470714"/>
                  </a:lnTo>
                  <a:lnTo>
                    <a:pt x="698733" y="477306"/>
                  </a:lnTo>
                  <a:lnTo>
                    <a:pt x="630045" y="482221"/>
                  </a:lnTo>
                  <a:lnTo>
                    <a:pt x="556382" y="485293"/>
                  </a:lnTo>
                  <a:lnTo>
                    <a:pt x="478729" y="486354"/>
                  </a:lnTo>
                  <a:close/>
                </a:path>
              </a:pathLst>
            </a:custGeom>
            <a:solidFill>
              <a:srgbClr val="F6B26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" name="object 8"/>
            <p:cNvSpPr/>
            <p:nvPr/>
          </p:nvSpPr>
          <p:spPr>
            <a:xfrm>
              <a:off x="2371850" y="2894015"/>
              <a:ext cx="957580" cy="486409"/>
            </a:xfrm>
            <a:custGeom>
              <a:avLst/>
              <a:gdLst/>
              <a:ahLst/>
              <a:cxnLst/>
              <a:rect l="l" t="t" r="r" b="b"/>
              <a:pathLst>
                <a:path w="957579" h="486410">
                  <a:moveTo>
                    <a:pt x="957459" y="81059"/>
                  </a:moveTo>
                  <a:lnTo>
                    <a:pt x="951194" y="94207"/>
                  </a:lnTo>
                  <a:lnTo>
                    <a:pt x="933054" y="106680"/>
                  </a:lnTo>
                  <a:lnTo>
                    <a:pt x="865092" y="128931"/>
                  </a:lnTo>
                  <a:lnTo>
                    <a:pt x="817243" y="138376"/>
                  </a:lnTo>
                  <a:lnTo>
                    <a:pt x="761461" y="146478"/>
                  </a:lnTo>
                  <a:lnTo>
                    <a:pt x="698733" y="153070"/>
                  </a:lnTo>
                  <a:lnTo>
                    <a:pt x="630045" y="157985"/>
                  </a:lnTo>
                  <a:lnTo>
                    <a:pt x="556382" y="161057"/>
                  </a:lnTo>
                  <a:lnTo>
                    <a:pt x="478729" y="162118"/>
                  </a:lnTo>
                  <a:lnTo>
                    <a:pt x="401077" y="161057"/>
                  </a:lnTo>
                  <a:lnTo>
                    <a:pt x="327414" y="157985"/>
                  </a:lnTo>
                  <a:lnTo>
                    <a:pt x="258726" y="153070"/>
                  </a:lnTo>
                  <a:lnTo>
                    <a:pt x="195998" y="146478"/>
                  </a:lnTo>
                  <a:lnTo>
                    <a:pt x="140216" y="138376"/>
                  </a:lnTo>
                  <a:lnTo>
                    <a:pt x="92367" y="128931"/>
                  </a:lnTo>
                  <a:lnTo>
                    <a:pt x="53434" y="118310"/>
                  </a:lnTo>
                  <a:lnTo>
                    <a:pt x="6265" y="94207"/>
                  </a:lnTo>
                  <a:lnTo>
                    <a:pt x="0" y="81059"/>
                  </a:lnTo>
                </a:path>
                <a:path w="957579" h="486410">
                  <a:moveTo>
                    <a:pt x="0" y="81059"/>
                  </a:moveTo>
                  <a:lnTo>
                    <a:pt x="6265" y="67911"/>
                  </a:lnTo>
                  <a:lnTo>
                    <a:pt x="24405" y="55438"/>
                  </a:lnTo>
                  <a:lnTo>
                    <a:pt x="92367" y="33186"/>
                  </a:lnTo>
                  <a:lnTo>
                    <a:pt x="140216" y="23741"/>
                  </a:lnTo>
                  <a:lnTo>
                    <a:pt x="195998" y="15639"/>
                  </a:lnTo>
                  <a:lnTo>
                    <a:pt x="258726" y="9047"/>
                  </a:lnTo>
                  <a:lnTo>
                    <a:pt x="327414" y="4132"/>
                  </a:lnTo>
                  <a:lnTo>
                    <a:pt x="401077" y="1060"/>
                  </a:lnTo>
                  <a:lnTo>
                    <a:pt x="478729" y="0"/>
                  </a:lnTo>
                  <a:lnTo>
                    <a:pt x="556382" y="1060"/>
                  </a:lnTo>
                  <a:lnTo>
                    <a:pt x="630045" y="4132"/>
                  </a:lnTo>
                  <a:lnTo>
                    <a:pt x="698733" y="9047"/>
                  </a:lnTo>
                  <a:lnTo>
                    <a:pt x="761461" y="15639"/>
                  </a:lnTo>
                  <a:lnTo>
                    <a:pt x="817243" y="23741"/>
                  </a:lnTo>
                  <a:lnTo>
                    <a:pt x="865092" y="33186"/>
                  </a:lnTo>
                  <a:lnTo>
                    <a:pt x="904025" y="43807"/>
                  </a:lnTo>
                  <a:lnTo>
                    <a:pt x="951194" y="67911"/>
                  </a:lnTo>
                  <a:lnTo>
                    <a:pt x="957459" y="81059"/>
                  </a:lnTo>
                  <a:lnTo>
                    <a:pt x="957459" y="405295"/>
                  </a:lnTo>
                  <a:lnTo>
                    <a:pt x="904025" y="442546"/>
                  </a:lnTo>
                  <a:lnTo>
                    <a:pt x="865092" y="453167"/>
                  </a:lnTo>
                  <a:lnTo>
                    <a:pt x="817243" y="462612"/>
                  </a:lnTo>
                  <a:lnTo>
                    <a:pt x="761461" y="470714"/>
                  </a:lnTo>
                  <a:lnTo>
                    <a:pt x="698733" y="477306"/>
                  </a:lnTo>
                  <a:lnTo>
                    <a:pt x="630045" y="482221"/>
                  </a:lnTo>
                  <a:lnTo>
                    <a:pt x="556382" y="485293"/>
                  </a:lnTo>
                  <a:lnTo>
                    <a:pt x="478729" y="486354"/>
                  </a:lnTo>
                  <a:lnTo>
                    <a:pt x="401077" y="485293"/>
                  </a:lnTo>
                  <a:lnTo>
                    <a:pt x="327414" y="482221"/>
                  </a:lnTo>
                  <a:lnTo>
                    <a:pt x="258726" y="477306"/>
                  </a:lnTo>
                  <a:lnTo>
                    <a:pt x="195998" y="470714"/>
                  </a:lnTo>
                  <a:lnTo>
                    <a:pt x="140216" y="462612"/>
                  </a:lnTo>
                  <a:lnTo>
                    <a:pt x="92367" y="453167"/>
                  </a:lnTo>
                  <a:lnTo>
                    <a:pt x="53434" y="442546"/>
                  </a:lnTo>
                  <a:lnTo>
                    <a:pt x="6265" y="418443"/>
                  </a:lnTo>
                  <a:lnTo>
                    <a:pt x="0" y="405295"/>
                  </a:lnTo>
                  <a:lnTo>
                    <a:pt x="0" y="8105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771899" y="1576824"/>
              <a:ext cx="0" cy="2877820"/>
            </a:xfrm>
            <a:custGeom>
              <a:avLst/>
              <a:gdLst/>
              <a:ahLst/>
              <a:cxnLst/>
              <a:rect l="l" t="t" r="r" b="b"/>
              <a:pathLst>
                <a:path h="2877820">
                  <a:moveTo>
                    <a:pt x="0" y="0"/>
                  </a:moveTo>
                  <a:lnTo>
                    <a:pt x="0" y="2877299"/>
                  </a:lnTo>
                </a:path>
              </a:pathLst>
            </a:custGeom>
            <a:ln w="9524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4316204" y="3244154"/>
            <a:ext cx="2382520" cy="1022985"/>
            <a:chOff x="4316204" y="3244154"/>
            <a:chExt cx="2382520" cy="1022985"/>
          </a:xfrm>
        </p:grpSpPr>
        <p:sp>
          <p:nvSpPr>
            <p:cNvPr id="11" name="object 11"/>
            <p:cNvSpPr/>
            <p:nvPr/>
          </p:nvSpPr>
          <p:spPr>
            <a:xfrm>
              <a:off x="4320966" y="3248916"/>
              <a:ext cx="2372995" cy="1013460"/>
            </a:xfrm>
            <a:custGeom>
              <a:avLst/>
              <a:gdLst/>
              <a:ahLst/>
              <a:cxnLst/>
              <a:rect l="l" t="t" r="r" b="b"/>
              <a:pathLst>
                <a:path w="2372995" h="1013460">
                  <a:moveTo>
                    <a:pt x="2203753" y="1013317"/>
                  </a:moveTo>
                  <a:lnTo>
                    <a:pt x="168886" y="1013317"/>
                  </a:lnTo>
                  <a:lnTo>
                    <a:pt x="123989" y="1007284"/>
                  </a:lnTo>
                  <a:lnTo>
                    <a:pt x="83646" y="990259"/>
                  </a:lnTo>
                  <a:lnTo>
                    <a:pt x="49465" y="963851"/>
                  </a:lnTo>
                  <a:lnTo>
                    <a:pt x="23057" y="929671"/>
                  </a:lnTo>
                  <a:lnTo>
                    <a:pt x="6032" y="889327"/>
                  </a:lnTo>
                  <a:lnTo>
                    <a:pt x="0" y="844430"/>
                  </a:lnTo>
                  <a:lnTo>
                    <a:pt x="0" y="168885"/>
                  </a:lnTo>
                  <a:lnTo>
                    <a:pt x="6032" y="123989"/>
                  </a:lnTo>
                  <a:lnTo>
                    <a:pt x="23057" y="83646"/>
                  </a:lnTo>
                  <a:lnTo>
                    <a:pt x="49465" y="49465"/>
                  </a:lnTo>
                  <a:lnTo>
                    <a:pt x="83646" y="23057"/>
                  </a:lnTo>
                  <a:lnTo>
                    <a:pt x="123989" y="6032"/>
                  </a:lnTo>
                  <a:lnTo>
                    <a:pt x="168886" y="0"/>
                  </a:lnTo>
                  <a:lnTo>
                    <a:pt x="2203753" y="0"/>
                  </a:lnTo>
                  <a:lnTo>
                    <a:pt x="2268383" y="12855"/>
                  </a:lnTo>
                  <a:lnTo>
                    <a:pt x="2323173" y="49465"/>
                  </a:lnTo>
                  <a:lnTo>
                    <a:pt x="2359783" y="104256"/>
                  </a:lnTo>
                  <a:lnTo>
                    <a:pt x="2372639" y="168885"/>
                  </a:lnTo>
                  <a:lnTo>
                    <a:pt x="2372639" y="844430"/>
                  </a:lnTo>
                  <a:lnTo>
                    <a:pt x="2366606" y="889327"/>
                  </a:lnTo>
                  <a:lnTo>
                    <a:pt x="2349581" y="929671"/>
                  </a:lnTo>
                  <a:lnTo>
                    <a:pt x="2323174" y="963851"/>
                  </a:lnTo>
                  <a:lnTo>
                    <a:pt x="2288993" y="990259"/>
                  </a:lnTo>
                  <a:lnTo>
                    <a:pt x="2248650" y="1007284"/>
                  </a:lnTo>
                  <a:lnTo>
                    <a:pt x="2203753" y="1013317"/>
                  </a:lnTo>
                  <a:close/>
                </a:path>
              </a:pathLst>
            </a:custGeom>
            <a:solidFill>
              <a:srgbClr val="CEE1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320966" y="3248916"/>
              <a:ext cx="2372995" cy="1013460"/>
            </a:xfrm>
            <a:custGeom>
              <a:avLst/>
              <a:gdLst/>
              <a:ahLst/>
              <a:cxnLst/>
              <a:rect l="l" t="t" r="r" b="b"/>
              <a:pathLst>
                <a:path w="2372995" h="1013460">
                  <a:moveTo>
                    <a:pt x="0" y="168885"/>
                  </a:moveTo>
                  <a:lnTo>
                    <a:pt x="6032" y="123989"/>
                  </a:lnTo>
                  <a:lnTo>
                    <a:pt x="23057" y="83646"/>
                  </a:lnTo>
                  <a:lnTo>
                    <a:pt x="49465" y="49465"/>
                  </a:lnTo>
                  <a:lnTo>
                    <a:pt x="83646" y="23057"/>
                  </a:lnTo>
                  <a:lnTo>
                    <a:pt x="123989" y="6032"/>
                  </a:lnTo>
                  <a:lnTo>
                    <a:pt x="168886" y="0"/>
                  </a:lnTo>
                  <a:lnTo>
                    <a:pt x="2203753" y="0"/>
                  </a:lnTo>
                  <a:lnTo>
                    <a:pt x="2268383" y="12855"/>
                  </a:lnTo>
                  <a:lnTo>
                    <a:pt x="2323173" y="49465"/>
                  </a:lnTo>
                  <a:lnTo>
                    <a:pt x="2359783" y="104256"/>
                  </a:lnTo>
                  <a:lnTo>
                    <a:pt x="2372639" y="168885"/>
                  </a:lnTo>
                  <a:lnTo>
                    <a:pt x="2372639" y="844430"/>
                  </a:lnTo>
                  <a:lnTo>
                    <a:pt x="2366606" y="889327"/>
                  </a:lnTo>
                  <a:lnTo>
                    <a:pt x="2349581" y="929671"/>
                  </a:lnTo>
                  <a:lnTo>
                    <a:pt x="2323174" y="963851"/>
                  </a:lnTo>
                  <a:lnTo>
                    <a:pt x="2288993" y="990259"/>
                  </a:lnTo>
                  <a:lnTo>
                    <a:pt x="2248650" y="1007284"/>
                  </a:lnTo>
                  <a:lnTo>
                    <a:pt x="2203753" y="1013317"/>
                  </a:lnTo>
                  <a:lnTo>
                    <a:pt x="168886" y="1013317"/>
                  </a:lnTo>
                  <a:lnTo>
                    <a:pt x="123989" y="1007284"/>
                  </a:lnTo>
                  <a:lnTo>
                    <a:pt x="83646" y="990259"/>
                  </a:lnTo>
                  <a:lnTo>
                    <a:pt x="49465" y="963851"/>
                  </a:lnTo>
                  <a:lnTo>
                    <a:pt x="23057" y="929671"/>
                  </a:lnTo>
                  <a:lnTo>
                    <a:pt x="6032" y="889327"/>
                  </a:lnTo>
                  <a:lnTo>
                    <a:pt x="0" y="844430"/>
                  </a:lnTo>
                  <a:lnTo>
                    <a:pt x="0" y="168885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476748" y="3461084"/>
              <a:ext cx="2085579" cy="58897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3743058" y="1576824"/>
            <a:ext cx="450850" cy="2877820"/>
            <a:chOff x="3743058" y="1576824"/>
            <a:chExt cx="450850" cy="2877820"/>
          </a:xfrm>
        </p:grpSpPr>
        <p:sp>
          <p:nvSpPr>
            <p:cNvPr id="16" name="object 16"/>
            <p:cNvSpPr/>
            <p:nvPr/>
          </p:nvSpPr>
          <p:spPr>
            <a:xfrm>
              <a:off x="3971799" y="1576824"/>
              <a:ext cx="0" cy="2877820"/>
            </a:xfrm>
            <a:custGeom>
              <a:avLst/>
              <a:gdLst/>
              <a:ahLst/>
              <a:cxnLst/>
              <a:rect l="l" t="t" r="r" b="b"/>
              <a:pathLst>
                <a:path h="2877820">
                  <a:moveTo>
                    <a:pt x="0" y="0"/>
                  </a:moveTo>
                  <a:lnTo>
                    <a:pt x="0" y="2877299"/>
                  </a:lnTo>
                </a:path>
              </a:pathLst>
            </a:custGeom>
            <a:ln w="9524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747820" y="2958256"/>
              <a:ext cx="441325" cy="259079"/>
            </a:xfrm>
            <a:custGeom>
              <a:avLst/>
              <a:gdLst/>
              <a:ahLst/>
              <a:cxnLst/>
              <a:rect l="l" t="t" r="r" b="b"/>
              <a:pathLst>
                <a:path w="441325" h="259080">
                  <a:moveTo>
                    <a:pt x="311249" y="258899"/>
                  </a:moveTo>
                  <a:lnTo>
                    <a:pt x="311249" y="194174"/>
                  </a:lnTo>
                  <a:lnTo>
                    <a:pt x="129449" y="194174"/>
                  </a:lnTo>
                  <a:lnTo>
                    <a:pt x="129449" y="258899"/>
                  </a:lnTo>
                  <a:lnTo>
                    <a:pt x="0" y="129449"/>
                  </a:lnTo>
                  <a:lnTo>
                    <a:pt x="129449" y="0"/>
                  </a:lnTo>
                  <a:lnTo>
                    <a:pt x="129449" y="64724"/>
                  </a:lnTo>
                  <a:lnTo>
                    <a:pt x="311249" y="64724"/>
                  </a:lnTo>
                  <a:lnTo>
                    <a:pt x="311249" y="0"/>
                  </a:lnTo>
                  <a:lnTo>
                    <a:pt x="440699" y="129449"/>
                  </a:lnTo>
                  <a:lnTo>
                    <a:pt x="311249" y="258899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747820" y="2958256"/>
              <a:ext cx="441325" cy="259079"/>
            </a:xfrm>
            <a:custGeom>
              <a:avLst/>
              <a:gdLst/>
              <a:ahLst/>
              <a:cxnLst/>
              <a:rect l="l" t="t" r="r" b="b"/>
              <a:pathLst>
                <a:path w="441325" h="259080">
                  <a:moveTo>
                    <a:pt x="0" y="129449"/>
                  </a:moveTo>
                  <a:lnTo>
                    <a:pt x="129449" y="0"/>
                  </a:lnTo>
                  <a:lnTo>
                    <a:pt x="129449" y="64724"/>
                  </a:lnTo>
                  <a:lnTo>
                    <a:pt x="311249" y="64724"/>
                  </a:lnTo>
                  <a:lnTo>
                    <a:pt x="311249" y="0"/>
                  </a:lnTo>
                  <a:lnTo>
                    <a:pt x="440699" y="129449"/>
                  </a:lnTo>
                  <a:lnTo>
                    <a:pt x="311249" y="258899"/>
                  </a:lnTo>
                  <a:lnTo>
                    <a:pt x="311249" y="194174"/>
                  </a:lnTo>
                  <a:lnTo>
                    <a:pt x="129449" y="194174"/>
                  </a:lnTo>
                  <a:lnTo>
                    <a:pt x="129449" y="258899"/>
                  </a:lnTo>
                  <a:lnTo>
                    <a:pt x="0" y="12944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9" name="object 19"/>
          <p:cNvGrpSpPr/>
          <p:nvPr/>
        </p:nvGrpSpPr>
        <p:grpSpPr>
          <a:xfrm>
            <a:off x="6821508" y="1576824"/>
            <a:ext cx="450850" cy="2877820"/>
            <a:chOff x="6821508" y="1576824"/>
            <a:chExt cx="450850" cy="2877820"/>
          </a:xfrm>
        </p:grpSpPr>
        <p:sp>
          <p:nvSpPr>
            <p:cNvPr id="20" name="object 20"/>
            <p:cNvSpPr/>
            <p:nvPr/>
          </p:nvSpPr>
          <p:spPr>
            <a:xfrm>
              <a:off x="7026649" y="1576824"/>
              <a:ext cx="0" cy="2877820"/>
            </a:xfrm>
            <a:custGeom>
              <a:avLst/>
              <a:gdLst/>
              <a:ahLst/>
              <a:cxnLst/>
              <a:rect l="l" t="t" r="r" b="b"/>
              <a:pathLst>
                <a:path h="2877820">
                  <a:moveTo>
                    <a:pt x="0" y="0"/>
                  </a:moveTo>
                  <a:lnTo>
                    <a:pt x="0" y="2877299"/>
                  </a:lnTo>
                </a:path>
              </a:pathLst>
            </a:custGeom>
            <a:ln w="9524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826270" y="2958256"/>
              <a:ext cx="441325" cy="259079"/>
            </a:xfrm>
            <a:custGeom>
              <a:avLst/>
              <a:gdLst/>
              <a:ahLst/>
              <a:cxnLst/>
              <a:rect l="l" t="t" r="r" b="b"/>
              <a:pathLst>
                <a:path w="441325" h="259080">
                  <a:moveTo>
                    <a:pt x="311249" y="258899"/>
                  </a:moveTo>
                  <a:lnTo>
                    <a:pt x="311249" y="194174"/>
                  </a:lnTo>
                  <a:lnTo>
                    <a:pt x="129449" y="194174"/>
                  </a:lnTo>
                  <a:lnTo>
                    <a:pt x="129449" y="258899"/>
                  </a:lnTo>
                  <a:lnTo>
                    <a:pt x="0" y="129449"/>
                  </a:lnTo>
                  <a:lnTo>
                    <a:pt x="129449" y="0"/>
                  </a:lnTo>
                  <a:lnTo>
                    <a:pt x="129449" y="64724"/>
                  </a:lnTo>
                  <a:lnTo>
                    <a:pt x="311249" y="64724"/>
                  </a:lnTo>
                  <a:lnTo>
                    <a:pt x="311249" y="0"/>
                  </a:lnTo>
                  <a:lnTo>
                    <a:pt x="440699" y="129449"/>
                  </a:lnTo>
                  <a:lnTo>
                    <a:pt x="311249" y="258899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826270" y="2958256"/>
              <a:ext cx="441325" cy="259079"/>
            </a:xfrm>
            <a:custGeom>
              <a:avLst/>
              <a:gdLst/>
              <a:ahLst/>
              <a:cxnLst/>
              <a:rect l="l" t="t" r="r" b="b"/>
              <a:pathLst>
                <a:path w="441325" h="259080">
                  <a:moveTo>
                    <a:pt x="0" y="129449"/>
                  </a:moveTo>
                  <a:lnTo>
                    <a:pt x="129449" y="0"/>
                  </a:lnTo>
                  <a:lnTo>
                    <a:pt x="129449" y="64724"/>
                  </a:lnTo>
                  <a:lnTo>
                    <a:pt x="311249" y="64724"/>
                  </a:lnTo>
                  <a:lnTo>
                    <a:pt x="311249" y="0"/>
                  </a:lnTo>
                  <a:lnTo>
                    <a:pt x="440699" y="129449"/>
                  </a:lnTo>
                  <a:lnTo>
                    <a:pt x="311249" y="258899"/>
                  </a:lnTo>
                  <a:lnTo>
                    <a:pt x="311249" y="194174"/>
                  </a:lnTo>
                  <a:lnTo>
                    <a:pt x="129449" y="194174"/>
                  </a:lnTo>
                  <a:lnTo>
                    <a:pt x="129449" y="258899"/>
                  </a:lnTo>
                  <a:lnTo>
                    <a:pt x="0" y="12944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503800" y="1772788"/>
            <a:ext cx="676343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185" dirty="0">
                <a:latin typeface="DejaVu Sans"/>
                <a:cs typeface="DejaVu Sans"/>
              </a:rPr>
              <a:t>Ingest</a:t>
            </a:r>
            <a:endParaRPr sz="1400" dirty="0">
              <a:latin typeface="DejaVu Sans"/>
              <a:cs typeface="DejaVu San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509950" y="1772788"/>
            <a:ext cx="64325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200" dirty="0">
                <a:latin typeface="DejaVu Sans"/>
                <a:cs typeface="DejaVu Sans"/>
              </a:rPr>
              <a:t>Storage</a:t>
            </a:r>
            <a:endParaRPr sz="1400">
              <a:latin typeface="DejaVu Sans"/>
              <a:cs typeface="DejaVu San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064174" y="1772788"/>
            <a:ext cx="76073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190" dirty="0">
                <a:latin typeface="DejaVu Sans"/>
                <a:cs typeface="DejaVu Sans"/>
              </a:rPr>
              <a:t>Compute</a:t>
            </a:r>
            <a:endParaRPr sz="1400">
              <a:latin typeface="DejaVu Sans"/>
              <a:cs typeface="DejaVu San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618400" y="1772788"/>
            <a:ext cx="10585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160" dirty="0">
                <a:latin typeface="DejaVu Sans"/>
                <a:cs typeface="DejaVu Sans"/>
              </a:rPr>
              <a:t>Visualisation</a:t>
            </a:r>
            <a:endParaRPr sz="1400">
              <a:latin typeface="DejaVu Sans"/>
              <a:cs typeface="DejaVu Sans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524061" y="3053135"/>
            <a:ext cx="1074914" cy="351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100" spc="-40" dirty="0">
                <a:latin typeface="DejaVu Sans"/>
                <a:cs typeface="DejaVu Sans"/>
              </a:rPr>
              <a:t>Azure/ </a:t>
            </a:r>
            <a:r>
              <a:rPr lang="en-US" sz="1100" spc="-40" dirty="0" err="1">
                <a:latin typeface="DejaVu Sans"/>
                <a:cs typeface="DejaVu Sans"/>
              </a:rPr>
              <a:t>MapR</a:t>
            </a:r>
            <a:r>
              <a:rPr lang="en-US" sz="1100" spc="-40" dirty="0">
                <a:latin typeface="DejaVu Sans"/>
                <a:cs typeface="DejaVu Sans"/>
              </a:rPr>
              <a:t> DW</a:t>
            </a:r>
            <a:endParaRPr sz="1100" dirty="0">
              <a:latin typeface="DejaVu Sans"/>
              <a:cs typeface="DejaVu Sans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409762" y="2230437"/>
            <a:ext cx="1034415" cy="731520"/>
            <a:chOff x="409762" y="2230437"/>
            <a:chExt cx="1034415" cy="731520"/>
          </a:xfrm>
        </p:grpSpPr>
        <p:sp>
          <p:nvSpPr>
            <p:cNvPr id="29" name="object 29"/>
            <p:cNvSpPr/>
            <p:nvPr/>
          </p:nvSpPr>
          <p:spPr>
            <a:xfrm>
              <a:off x="414524" y="2235199"/>
              <a:ext cx="1024890" cy="721995"/>
            </a:xfrm>
            <a:custGeom>
              <a:avLst/>
              <a:gdLst/>
              <a:ahLst/>
              <a:cxnLst/>
              <a:rect l="l" t="t" r="r" b="b"/>
              <a:pathLst>
                <a:path w="1024890" h="721994">
                  <a:moveTo>
                    <a:pt x="948399" y="484282"/>
                  </a:moveTo>
                  <a:lnTo>
                    <a:pt x="948399" y="60756"/>
                  </a:lnTo>
                  <a:lnTo>
                    <a:pt x="140932" y="60756"/>
                  </a:lnTo>
                  <a:lnTo>
                    <a:pt x="140932" y="0"/>
                  </a:lnTo>
                  <a:lnTo>
                    <a:pt x="1024271" y="0"/>
                  </a:lnTo>
                  <a:lnTo>
                    <a:pt x="1024271" y="481772"/>
                  </a:lnTo>
                  <a:lnTo>
                    <a:pt x="996412" y="482164"/>
                  </a:lnTo>
                  <a:lnTo>
                    <a:pt x="972109" y="483027"/>
                  </a:lnTo>
                  <a:lnTo>
                    <a:pt x="948399" y="484282"/>
                  </a:lnTo>
                  <a:close/>
                </a:path>
                <a:path w="1024890" h="721994">
                  <a:moveTo>
                    <a:pt x="881774" y="547383"/>
                  </a:moveTo>
                  <a:lnTo>
                    <a:pt x="881774" y="123020"/>
                  </a:lnTo>
                  <a:lnTo>
                    <a:pt x="72647" y="123020"/>
                  </a:lnTo>
                  <a:lnTo>
                    <a:pt x="72647" y="60756"/>
                  </a:lnTo>
                  <a:lnTo>
                    <a:pt x="948399" y="60756"/>
                  </a:lnTo>
                  <a:lnTo>
                    <a:pt x="948399" y="544035"/>
                  </a:lnTo>
                  <a:lnTo>
                    <a:pt x="923946" y="544558"/>
                  </a:lnTo>
                  <a:lnTo>
                    <a:pt x="902604" y="545709"/>
                  </a:lnTo>
                  <a:lnTo>
                    <a:pt x="887503" y="546860"/>
                  </a:lnTo>
                  <a:lnTo>
                    <a:pt x="881774" y="547383"/>
                  </a:lnTo>
                  <a:close/>
                </a:path>
                <a:path w="1024890" h="721994">
                  <a:moveTo>
                    <a:pt x="210052" y="721496"/>
                  </a:moveTo>
                  <a:lnTo>
                    <a:pt x="164538" y="719650"/>
                  </a:lnTo>
                  <a:lnTo>
                    <a:pt x="114738" y="714931"/>
                  </a:lnTo>
                  <a:lnTo>
                    <a:pt x="60083" y="707040"/>
                  </a:lnTo>
                  <a:lnTo>
                    <a:pt x="0" y="695677"/>
                  </a:lnTo>
                  <a:lnTo>
                    <a:pt x="0" y="123020"/>
                  </a:lnTo>
                  <a:lnTo>
                    <a:pt x="881774" y="123020"/>
                  </a:lnTo>
                  <a:lnTo>
                    <a:pt x="881774" y="603286"/>
                  </a:lnTo>
                  <a:lnTo>
                    <a:pt x="821698" y="604493"/>
                  </a:lnTo>
                  <a:lnTo>
                    <a:pt x="767048" y="607915"/>
                  </a:lnTo>
                  <a:lnTo>
                    <a:pt x="717254" y="613252"/>
                  </a:lnTo>
                  <a:lnTo>
                    <a:pt x="671744" y="620206"/>
                  </a:lnTo>
                  <a:lnTo>
                    <a:pt x="629947" y="628476"/>
                  </a:lnTo>
                  <a:lnTo>
                    <a:pt x="591292" y="637764"/>
                  </a:lnTo>
                  <a:lnTo>
                    <a:pt x="521121" y="658196"/>
                  </a:lnTo>
                  <a:lnTo>
                    <a:pt x="456663" y="679106"/>
                  </a:lnTo>
                  <a:lnTo>
                    <a:pt x="425147" y="688993"/>
                  </a:lnTo>
                  <a:lnTo>
                    <a:pt x="360686" y="706132"/>
                  </a:lnTo>
                  <a:lnTo>
                    <a:pt x="290511" y="717765"/>
                  </a:lnTo>
                  <a:lnTo>
                    <a:pt x="251853" y="720767"/>
                  </a:lnTo>
                  <a:lnTo>
                    <a:pt x="210052" y="721496"/>
                  </a:lnTo>
                  <a:close/>
                </a:path>
              </a:pathLst>
            </a:custGeom>
            <a:solidFill>
              <a:srgbClr val="FFD9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14524" y="2235200"/>
              <a:ext cx="1024890" cy="721995"/>
            </a:xfrm>
            <a:custGeom>
              <a:avLst/>
              <a:gdLst/>
              <a:ahLst/>
              <a:cxnLst/>
              <a:rect l="l" t="t" r="r" b="b"/>
              <a:pathLst>
                <a:path w="1024890" h="721994">
                  <a:moveTo>
                    <a:pt x="0" y="123020"/>
                  </a:moveTo>
                  <a:lnTo>
                    <a:pt x="881774" y="123020"/>
                  </a:lnTo>
                  <a:lnTo>
                    <a:pt x="881774" y="603286"/>
                  </a:lnTo>
                  <a:lnTo>
                    <a:pt x="821698" y="604493"/>
                  </a:lnTo>
                  <a:lnTo>
                    <a:pt x="767048" y="607915"/>
                  </a:lnTo>
                  <a:lnTo>
                    <a:pt x="717254" y="613252"/>
                  </a:lnTo>
                  <a:lnTo>
                    <a:pt x="671744" y="620206"/>
                  </a:lnTo>
                  <a:lnTo>
                    <a:pt x="629947" y="628476"/>
                  </a:lnTo>
                  <a:lnTo>
                    <a:pt x="591292" y="637764"/>
                  </a:lnTo>
                  <a:lnTo>
                    <a:pt x="521121" y="658196"/>
                  </a:lnTo>
                  <a:lnTo>
                    <a:pt x="456663" y="679106"/>
                  </a:lnTo>
                  <a:lnTo>
                    <a:pt x="425147" y="688993"/>
                  </a:lnTo>
                  <a:lnTo>
                    <a:pt x="360686" y="706132"/>
                  </a:lnTo>
                  <a:lnTo>
                    <a:pt x="290511" y="717765"/>
                  </a:lnTo>
                  <a:lnTo>
                    <a:pt x="251853" y="720767"/>
                  </a:lnTo>
                  <a:lnTo>
                    <a:pt x="210052" y="721496"/>
                  </a:lnTo>
                  <a:lnTo>
                    <a:pt x="164538" y="719650"/>
                  </a:lnTo>
                  <a:lnTo>
                    <a:pt x="114738" y="714931"/>
                  </a:lnTo>
                  <a:lnTo>
                    <a:pt x="60083" y="707040"/>
                  </a:lnTo>
                  <a:lnTo>
                    <a:pt x="0" y="695677"/>
                  </a:lnTo>
                  <a:lnTo>
                    <a:pt x="0" y="123020"/>
                  </a:lnTo>
                  <a:close/>
                </a:path>
                <a:path w="1024890" h="721994">
                  <a:moveTo>
                    <a:pt x="72647" y="123020"/>
                  </a:moveTo>
                  <a:lnTo>
                    <a:pt x="72647" y="60756"/>
                  </a:lnTo>
                  <a:lnTo>
                    <a:pt x="948399" y="60756"/>
                  </a:lnTo>
                  <a:lnTo>
                    <a:pt x="948399" y="544035"/>
                  </a:lnTo>
                  <a:lnTo>
                    <a:pt x="923946" y="544558"/>
                  </a:lnTo>
                  <a:lnTo>
                    <a:pt x="902604" y="545709"/>
                  </a:lnTo>
                  <a:lnTo>
                    <a:pt x="887503" y="546860"/>
                  </a:lnTo>
                  <a:lnTo>
                    <a:pt x="881774" y="547383"/>
                  </a:lnTo>
                </a:path>
                <a:path w="1024890" h="721994">
                  <a:moveTo>
                    <a:pt x="140932" y="60756"/>
                  </a:moveTo>
                  <a:lnTo>
                    <a:pt x="140932" y="0"/>
                  </a:lnTo>
                  <a:lnTo>
                    <a:pt x="1024271" y="0"/>
                  </a:lnTo>
                  <a:lnTo>
                    <a:pt x="1024271" y="481772"/>
                  </a:lnTo>
                  <a:lnTo>
                    <a:pt x="996412" y="482164"/>
                  </a:lnTo>
                  <a:lnTo>
                    <a:pt x="972109" y="483027"/>
                  </a:lnTo>
                  <a:lnTo>
                    <a:pt x="954920" y="483890"/>
                  </a:lnTo>
                  <a:lnTo>
                    <a:pt x="948399" y="484282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577938" y="2519962"/>
            <a:ext cx="915651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95" dirty="0">
                <a:latin typeface="DejaVu Sans"/>
                <a:cs typeface="DejaVu Sans"/>
              </a:rPr>
              <a:t>Events</a:t>
            </a:r>
            <a:endParaRPr sz="1400" dirty="0">
              <a:latin typeface="DejaVu Sans"/>
              <a:cs typeface="DejaVu Sans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409774" y="3124212"/>
            <a:ext cx="1033780" cy="513715"/>
            <a:chOff x="409774" y="3124212"/>
            <a:chExt cx="1033780" cy="513715"/>
          </a:xfrm>
        </p:grpSpPr>
        <p:sp>
          <p:nvSpPr>
            <p:cNvPr id="33" name="object 33"/>
            <p:cNvSpPr/>
            <p:nvPr/>
          </p:nvSpPr>
          <p:spPr>
            <a:xfrm>
              <a:off x="414537" y="3128974"/>
              <a:ext cx="1024255" cy="504190"/>
            </a:xfrm>
            <a:custGeom>
              <a:avLst/>
              <a:gdLst/>
              <a:ahLst/>
              <a:cxnLst/>
              <a:rect l="l" t="t" r="r" b="b"/>
              <a:pathLst>
                <a:path w="1024255" h="504189">
                  <a:moveTo>
                    <a:pt x="512124" y="503949"/>
                  </a:moveTo>
                  <a:lnTo>
                    <a:pt x="436446" y="503039"/>
                  </a:lnTo>
                  <a:lnTo>
                    <a:pt x="364216" y="500393"/>
                  </a:lnTo>
                  <a:lnTo>
                    <a:pt x="296226" y="496143"/>
                  </a:lnTo>
                  <a:lnTo>
                    <a:pt x="233267" y="490418"/>
                  </a:lnTo>
                  <a:lnTo>
                    <a:pt x="176133" y="483348"/>
                  </a:lnTo>
                  <a:lnTo>
                    <a:pt x="125615" y="475063"/>
                  </a:lnTo>
                  <a:lnTo>
                    <a:pt x="82506" y="465692"/>
                  </a:lnTo>
                  <a:lnTo>
                    <a:pt x="21682" y="444216"/>
                  </a:lnTo>
                  <a:lnTo>
                    <a:pt x="0" y="419958"/>
                  </a:lnTo>
                  <a:lnTo>
                    <a:pt x="0" y="83991"/>
                  </a:lnTo>
                  <a:lnTo>
                    <a:pt x="47598" y="48582"/>
                  </a:lnTo>
                  <a:lnTo>
                    <a:pt x="125615" y="28886"/>
                  </a:lnTo>
                  <a:lnTo>
                    <a:pt x="176133" y="20601"/>
                  </a:lnTo>
                  <a:lnTo>
                    <a:pt x="233267" y="13531"/>
                  </a:lnTo>
                  <a:lnTo>
                    <a:pt x="296226" y="7806"/>
                  </a:lnTo>
                  <a:lnTo>
                    <a:pt x="364216" y="3556"/>
                  </a:lnTo>
                  <a:lnTo>
                    <a:pt x="436446" y="910"/>
                  </a:lnTo>
                  <a:lnTo>
                    <a:pt x="512124" y="0"/>
                  </a:lnTo>
                  <a:lnTo>
                    <a:pt x="587803" y="910"/>
                  </a:lnTo>
                  <a:lnTo>
                    <a:pt x="660033" y="3556"/>
                  </a:lnTo>
                  <a:lnTo>
                    <a:pt x="728023" y="7806"/>
                  </a:lnTo>
                  <a:lnTo>
                    <a:pt x="790982" y="13531"/>
                  </a:lnTo>
                  <a:lnTo>
                    <a:pt x="848116" y="20601"/>
                  </a:lnTo>
                  <a:lnTo>
                    <a:pt x="898634" y="28886"/>
                  </a:lnTo>
                  <a:lnTo>
                    <a:pt x="941743" y="38257"/>
                  </a:lnTo>
                  <a:lnTo>
                    <a:pt x="1002567" y="59733"/>
                  </a:lnTo>
                  <a:lnTo>
                    <a:pt x="1024249" y="83991"/>
                  </a:lnTo>
                  <a:lnTo>
                    <a:pt x="1024249" y="419958"/>
                  </a:lnTo>
                  <a:lnTo>
                    <a:pt x="976651" y="455367"/>
                  </a:lnTo>
                  <a:lnTo>
                    <a:pt x="898634" y="475063"/>
                  </a:lnTo>
                  <a:lnTo>
                    <a:pt x="848116" y="483348"/>
                  </a:lnTo>
                  <a:lnTo>
                    <a:pt x="790982" y="490418"/>
                  </a:lnTo>
                  <a:lnTo>
                    <a:pt x="728023" y="496143"/>
                  </a:lnTo>
                  <a:lnTo>
                    <a:pt x="660033" y="500393"/>
                  </a:lnTo>
                  <a:lnTo>
                    <a:pt x="587803" y="503039"/>
                  </a:lnTo>
                  <a:lnTo>
                    <a:pt x="512124" y="503949"/>
                  </a:lnTo>
                  <a:close/>
                </a:path>
              </a:pathLst>
            </a:custGeom>
            <a:solidFill>
              <a:srgbClr val="FFD9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14537" y="3128974"/>
              <a:ext cx="1024255" cy="504190"/>
            </a:xfrm>
            <a:custGeom>
              <a:avLst/>
              <a:gdLst/>
              <a:ahLst/>
              <a:cxnLst/>
              <a:rect l="l" t="t" r="r" b="b"/>
              <a:pathLst>
                <a:path w="1024255" h="504189">
                  <a:moveTo>
                    <a:pt x="1024249" y="83991"/>
                  </a:moveTo>
                  <a:lnTo>
                    <a:pt x="1018697" y="96403"/>
                  </a:lnTo>
                  <a:lnTo>
                    <a:pt x="1002567" y="108249"/>
                  </a:lnTo>
                  <a:lnTo>
                    <a:pt x="941743" y="129725"/>
                  </a:lnTo>
                  <a:lnTo>
                    <a:pt x="898634" y="139096"/>
                  </a:lnTo>
                  <a:lnTo>
                    <a:pt x="848116" y="147381"/>
                  </a:lnTo>
                  <a:lnTo>
                    <a:pt x="790982" y="154451"/>
                  </a:lnTo>
                  <a:lnTo>
                    <a:pt x="728023" y="160176"/>
                  </a:lnTo>
                  <a:lnTo>
                    <a:pt x="660033" y="164427"/>
                  </a:lnTo>
                  <a:lnTo>
                    <a:pt x="587803" y="167072"/>
                  </a:lnTo>
                  <a:lnTo>
                    <a:pt x="512124" y="167983"/>
                  </a:lnTo>
                  <a:lnTo>
                    <a:pt x="436446" y="167072"/>
                  </a:lnTo>
                  <a:lnTo>
                    <a:pt x="364216" y="164427"/>
                  </a:lnTo>
                  <a:lnTo>
                    <a:pt x="296226" y="160176"/>
                  </a:lnTo>
                  <a:lnTo>
                    <a:pt x="233267" y="154451"/>
                  </a:lnTo>
                  <a:lnTo>
                    <a:pt x="176133" y="147381"/>
                  </a:lnTo>
                  <a:lnTo>
                    <a:pt x="125615" y="139096"/>
                  </a:lnTo>
                  <a:lnTo>
                    <a:pt x="82506" y="129725"/>
                  </a:lnTo>
                  <a:lnTo>
                    <a:pt x="21682" y="108249"/>
                  </a:lnTo>
                  <a:lnTo>
                    <a:pt x="5552" y="96403"/>
                  </a:lnTo>
                  <a:lnTo>
                    <a:pt x="0" y="83991"/>
                  </a:lnTo>
                </a:path>
                <a:path w="1024255" h="504189">
                  <a:moveTo>
                    <a:pt x="0" y="83991"/>
                  </a:moveTo>
                  <a:lnTo>
                    <a:pt x="5552" y="71579"/>
                  </a:lnTo>
                  <a:lnTo>
                    <a:pt x="21682" y="59733"/>
                  </a:lnTo>
                  <a:lnTo>
                    <a:pt x="82506" y="38257"/>
                  </a:lnTo>
                  <a:lnTo>
                    <a:pt x="125615" y="28886"/>
                  </a:lnTo>
                  <a:lnTo>
                    <a:pt x="176133" y="20601"/>
                  </a:lnTo>
                  <a:lnTo>
                    <a:pt x="233267" y="13531"/>
                  </a:lnTo>
                  <a:lnTo>
                    <a:pt x="296226" y="7806"/>
                  </a:lnTo>
                  <a:lnTo>
                    <a:pt x="364216" y="3556"/>
                  </a:lnTo>
                  <a:lnTo>
                    <a:pt x="436446" y="910"/>
                  </a:lnTo>
                  <a:lnTo>
                    <a:pt x="512124" y="0"/>
                  </a:lnTo>
                  <a:lnTo>
                    <a:pt x="587803" y="910"/>
                  </a:lnTo>
                  <a:lnTo>
                    <a:pt x="660033" y="3556"/>
                  </a:lnTo>
                  <a:lnTo>
                    <a:pt x="728023" y="7806"/>
                  </a:lnTo>
                  <a:lnTo>
                    <a:pt x="790982" y="13531"/>
                  </a:lnTo>
                  <a:lnTo>
                    <a:pt x="848116" y="20601"/>
                  </a:lnTo>
                  <a:lnTo>
                    <a:pt x="898634" y="28886"/>
                  </a:lnTo>
                  <a:lnTo>
                    <a:pt x="941743" y="38257"/>
                  </a:lnTo>
                  <a:lnTo>
                    <a:pt x="1002567" y="59733"/>
                  </a:lnTo>
                  <a:lnTo>
                    <a:pt x="1024249" y="83991"/>
                  </a:lnTo>
                  <a:lnTo>
                    <a:pt x="1024249" y="419958"/>
                  </a:lnTo>
                  <a:lnTo>
                    <a:pt x="976651" y="455367"/>
                  </a:lnTo>
                  <a:lnTo>
                    <a:pt x="898634" y="475063"/>
                  </a:lnTo>
                  <a:lnTo>
                    <a:pt x="848116" y="483348"/>
                  </a:lnTo>
                  <a:lnTo>
                    <a:pt x="790982" y="490418"/>
                  </a:lnTo>
                  <a:lnTo>
                    <a:pt x="728023" y="496143"/>
                  </a:lnTo>
                  <a:lnTo>
                    <a:pt x="660033" y="500393"/>
                  </a:lnTo>
                  <a:lnTo>
                    <a:pt x="587803" y="503039"/>
                  </a:lnTo>
                  <a:lnTo>
                    <a:pt x="512124" y="503949"/>
                  </a:lnTo>
                  <a:lnTo>
                    <a:pt x="436446" y="503039"/>
                  </a:lnTo>
                  <a:lnTo>
                    <a:pt x="364216" y="500393"/>
                  </a:lnTo>
                  <a:lnTo>
                    <a:pt x="296226" y="496143"/>
                  </a:lnTo>
                  <a:lnTo>
                    <a:pt x="233267" y="490418"/>
                  </a:lnTo>
                  <a:lnTo>
                    <a:pt x="176133" y="483348"/>
                  </a:lnTo>
                  <a:lnTo>
                    <a:pt x="125615" y="475063"/>
                  </a:lnTo>
                  <a:lnTo>
                    <a:pt x="82506" y="465692"/>
                  </a:lnTo>
                  <a:lnTo>
                    <a:pt x="21682" y="444216"/>
                  </a:lnTo>
                  <a:lnTo>
                    <a:pt x="0" y="419958"/>
                  </a:lnTo>
                  <a:lnTo>
                    <a:pt x="0" y="83991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514223" y="3298359"/>
            <a:ext cx="979423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400" spc="-65" dirty="0">
                <a:latin typeface="DejaVu Sans"/>
                <a:cs typeface="DejaVu Sans"/>
              </a:rPr>
              <a:t>Cassandra</a:t>
            </a:r>
            <a:endParaRPr sz="1400" dirty="0">
              <a:latin typeface="DejaVu Sans"/>
              <a:cs typeface="DejaVu Sans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409774" y="3798887"/>
            <a:ext cx="1033780" cy="513715"/>
            <a:chOff x="409774" y="3798887"/>
            <a:chExt cx="1033780" cy="513715"/>
          </a:xfrm>
        </p:grpSpPr>
        <p:sp>
          <p:nvSpPr>
            <p:cNvPr id="37" name="object 37"/>
            <p:cNvSpPr/>
            <p:nvPr/>
          </p:nvSpPr>
          <p:spPr>
            <a:xfrm>
              <a:off x="414537" y="3803650"/>
              <a:ext cx="1024255" cy="504190"/>
            </a:xfrm>
            <a:custGeom>
              <a:avLst/>
              <a:gdLst/>
              <a:ahLst/>
              <a:cxnLst/>
              <a:rect l="l" t="t" r="r" b="b"/>
              <a:pathLst>
                <a:path w="1024255" h="504189">
                  <a:moveTo>
                    <a:pt x="512124" y="503949"/>
                  </a:moveTo>
                  <a:lnTo>
                    <a:pt x="436446" y="503039"/>
                  </a:lnTo>
                  <a:lnTo>
                    <a:pt x="364216" y="500393"/>
                  </a:lnTo>
                  <a:lnTo>
                    <a:pt x="296226" y="496143"/>
                  </a:lnTo>
                  <a:lnTo>
                    <a:pt x="233267" y="490418"/>
                  </a:lnTo>
                  <a:lnTo>
                    <a:pt x="176133" y="483348"/>
                  </a:lnTo>
                  <a:lnTo>
                    <a:pt x="125615" y="475063"/>
                  </a:lnTo>
                  <a:lnTo>
                    <a:pt x="82506" y="465692"/>
                  </a:lnTo>
                  <a:lnTo>
                    <a:pt x="21682" y="444216"/>
                  </a:lnTo>
                  <a:lnTo>
                    <a:pt x="0" y="419958"/>
                  </a:lnTo>
                  <a:lnTo>
                    <a:pt x="0" y="83991"/>
                  </a:lnTo>
                  <a:lnTo>
                    <a:pt x="47598" y="48582"/>
                  </a:lnTo>
                  <a:lnTo>
                    <a:pt x="125615" y="28886"/>
                  </a:lnTo>
                  <a:lnTo>
                    <a:pt x="176133" y="20601"/>
                  </a:lnTo>
                  <a:lnTo>
                    <a:pt x="233267" y="13531"/>
                  </a:lnTo>
                  <a:lnTo>
                    <a:pt x="296226" y="7806"/>
                  </a:lnTo>
                  <a:lnTo>
                    <a:pt x="364216" y="3556"/>
                  </a:lnTo>
                  <a:lnTo>
                    <a:pt x="436446" y="910"/>
                  </a:lnTo>
                  <a:lnTo>
                    <a:pt x="512124" y="0"/>
                  </a:lnTo>
                  <a:lnTo>
                    <a:pt x="587803" y="910"/>
                  </a:lnTo>
                  <a:lnTo>
                    <a:pt x="660033" y="3556"/>
                  </a:lnTo>
                  <a:lnTo>
                    <a:pt x="728023" y="7806"/>
                  </a:lnTo>
                  <a:lnTo>
                    <a:pt x="790982" y="13531"/>
                  </a:lnTo>
                  <a:lnTo>
                    <a:pt x="848116" y="20601"/>
                  </a:lnTo>
                  <a:lnTo>
                    <a:pt x="898634" y="28886"/>
                  </a:lnTo>
                  <a:lnTo>
                    <a:pt x="941743" y="38257"/>
                  </a:lnTo>
                  <a:lnTo>
                    <a:pt x="1002567" y="59733"/>
                  </a:lnTo>
                  <a:lnTo>
                    <a:pt x="1024249" y="83991"/>
                  </a:lnTo>
                  <a:lnTo>
                    <a:pt x="1024249" y="419958"/>
                  </a:lnTo>
                  <a:lnTo>
                    <a:pt x="976651" y="455367"/>
                  </a:lnTo>
                  <a:lnTo>
                    <a:pt x="898634" y="475063"/>
                  </a:lnTo>
                  <a:lnTo>
                    <a:pt x="848116" y="483348"/>
                  </a:lnTo>
                  <a:lnTo>
                    <a:pt x="790982" y="490418"/>
                  </a:lnTo>
                  <a:lnTo>
                    <a:pt x="728023" y="496143"/>
                  </a:lnTo>
                  <a:lnTo>
                    <a:pt x="660033" y="500393"/>
                  </a:lnTo>
                  <a:lnTo>
                    <a:pt x="587803" y="503039"/>
                  </a:lnTo>
                  <a:lnTo>
                    <a:pt x="512124" y="503949"/>
                  </a:lnTo>
                  <a:close/>
                </a:path>
              </a:pathLst>
            </a:custGeom>
            <a:solidFill>
              <a:srgbClr val="FFD9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14537" y="3803650"/>
              <a:ext cx="1024255" cy="504190"/>
            </a:xfrm>
            <a:custGeom>
              <a:avLst/>
              <a:gdLst/>
              <a:ahLst/>
              <a:cxnLst/>
              <a:rect l="l" t="t" r="r" b="b"/>
              <a:pathLst>
                <a:path w="1024255" h="504189">
                  <a:moveTo>
                    <a:pt x="1024249" y="83991"/>
                  </a:moveTo>
                  <a:lnTo>
                    <a:pt x="1018697" y="96403"/>
                  </a:lnTo>
                  <a:lnTo>
                    <a:pt x="1002567" y="108249"/>
                  </a:lnTo>
                  <a:lnTo>
                    <a:pt x="941743" y="129726"/>
                  </a:lnTo>
                  <a:lnTo>
                    <a:pt x="898634" y="139096"/>
                  </a:lnTo>
                  <a:lnTo>
                    <a:pt x="848116" y="147381"/>
                  </a:lnTo>
                  <a:lnTo>
                    <a:pt x="790982" y="154451"/>
                  </a:lnTo>
                  <a:lnTo>
                    <a:pt x="728023" y="160176"/>
                  </a:lnTo>
                  <a:lnTo>
                    <a:pt x="660033" y="164427"/>
                  </a:lnTo>
                  <a:lnTo>
                    <a:pt x="587803" y="167072"/>
                  </a:lnTo>
                  <a:lnTo>
                    <a:pt x="512124" y="167983"/>
                  </a:lnTo>
                  <a:lnTo>
                    <a:pt x="436446" y="167072"/>
                  </a:lnTo>
                  <a:lnTo>
                    <a:pt x="364216" y="164427"/>
                  </a:lnTo>
                  <a:lnTo>
                    <a:pt x="296226" y="160176"/>
                  </a:lnTo>
                  <a:lnTo>
                    <a:pt x="233267" y="154451"/>
                  </a:lnTo>
                  <a:lnTo>
                    <a:pt x="176133" y="147381"/>
                  </a:lnTo>
                  <a:lnTo>
                    <a:pt x="125615" y="139096"/>
                  </a:lnTo>
                  <a:lnTo>
                    <a:pt x="82506" y="129726"/>
                  </a:lnTo>
                  <a:lnTo>
                    <a:pt x="21682" y="108249"/>
                  </a:lnTo>
                  <a:lnTo>
                    <a:pt x="5552" y="96403"/>
                  </a:lnTo>
                  <a:lnTo>
                    <a:pt x="0" y="83991"/>
                  </a:lnTo>
                </a:path>
                <a:path w="1024255" h="504189">
                  <a:moveTo>
                    <a:pt x="0" y="83991"/>
                  </a:moveTo>
                  <a:lnTo>
                    <a:pt x="5552" y="71580"/>
                  </a:lnTo>
                  <a:lnTo>
                    <a:pt x="21682" y="59733"/>
                  </a:lnTo>
                  <a:lnTo>
                    <a:pt x="82506" y="38257"/>
                  </a:lnTo>
                  <a:lnTo>
                    <a:pt x="125615" y="28886"/>
                  </a:lnTo>
                  <a:lnTo>
                    <a:pt x="176133" y="20601"/>
                  </a:lnTo>
                  <a:lnTo>
                    <a:pt x="233267" y="13531"/>
                  </a:lnTo>
                  <a:lnTo>
                    <a:pt x="296226" y="7806"/>
                  </a:lnTo>
                  <a:lnTo>
                    <a:pt x="364216" y="3556"/>
                  </a:lnTo>
                  <a:lnTo>
                    <a:pt x="436446" y="910"/>
                  </a:lnTo>
                  <a:lnTo>
                    <a:pt x="512124" y="0"/>
                  </a:lnTo>
                  <a:lnTo>
                    <a:pt x="587803" y="910"/>
                  </a:lnTo>
                  <a:lnTo>
                    <a:pt x="660033" y="3556"/>
                  </a:lnTo>
                  <a:lnTo>
                    <a:pt x="728023" y="7806"/>
                  </a:lnTo>
                  <a:lnTo>
                    <a:pt x="790982" y="13531"/>
                  </a:lnTo>
                  <a:lnTo>
                    <a:pt x="848116" y="20601"/>
                  </a:lnTo>
                  <a:lnTo>
                    <a:pt x="898634" y="28886"/>
                  </a:lnTo>
                  <a:lnTo>
                    <a:pt x="941743" y="38257"/>
                  </a:lnTo>
                  <a:lnTo>
                    <a:pt x="1002567" y="59733"/>
                  </a:lnTo>
                  <a:lnTo>
                    <a:pt x="1024249" y="83991"/>
                  </a:lnTo>
                  <a:lnTo>
                    <a:pt x="1024249" y="419958"/>
                  </a:lnTo>
                  <a:lnTo>
                    <a:pt x="976651" y="455367"/>
                  </a:lnTo>
                  <a:lnTo>
                    <a:pt x="898634" y="475063"/>
                  </a:lnTo>
                  <a:lnTo>
                    <a:pt x="848116" y="483348"/>
                  </a:lnTo>
                  <a:lnTo>
                    <a:pt x="790982" y="490418"/>
                  </a:lnTo>
                  <a:lnTo>
                    <a:pt x="728023" y="496143"/>
                  </a:lnTo>
                  <a:lnTo>
                    <a:pt x="660033" y="500393"/>
                  </a:lnTo>
                  <a:lnTo>
                    <a:pt x="587803" y="503039"/>
                  </a:lnTo>
                  <a:lnTo>
                    <a:pt x="512124" y="503949"/>
                  </a:lnTo>
                  <a:lnTo>
                    <a:pt x="436446" y="503039"/>
                  </a:lnTo>
                  <a:lnTo>
                    <a:pt x="364216" y="500393"/>
                  </a:lnTo>
                  <a:lnTo>
                    <a:pt x="296226" y="496143"/>
                  </a:lnTo>
                  <a:lnTo>
                    <a:pt x="233267" y="490418"/>
                  </a:lnTo>
                  <a:lnTo>
                    <a:pt x="176133" y="483348"/>
                  </a:lnTo>
                  <a:lnTo>
                    <a:pt x="125615" y="475063"/>
                  </a:lnTo>
                  <a:lnTo>
                    <a:pt x="82506" y="465692"/>
                  </a:lnTo>
                  <a:lnTo>
                    <a:pt x="21682" y="444216"/>
                  </a:lnTo>
                  <a:lnTo>
                    <a:pt x="0" y="419958"/>
                  </a:lnTo>
                  <a:lnTo>
                    <a:pt x="0" y="83991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547010" y="3973034"/>
            <a:ext cx="979423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400" spc="-55" dirty="0">
                <a:latin typeface="DejaVu Sans"/>
                <a:cs typeface="DejaVu Sans"/>
              </a:rPr>
              <a:t>Netezza</a:t>
            </a:r>
            <a:endParaRPr sz="1400" dirty="0">
              <a:latin typeface="DejaVu Sans"/>
              <a:cs typeface="DejaVu Sans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1434024" y="2591967"/>
            <a:ext cx="1409065" cy="1468755"/>
            <a:chOff x="1434024" y="2591967"/>
            <a:chExt cx="1409065" cy="1468755"/>
          </a:xfrm>
        </p:grpSpPr>
        <p:sp>
          <p:nvSpPr>
            <p:cNvPr id="41" name="object 41"/>
            <p:cNvSpPr/>
            <p:nvPr/>
          </p:nvSpPr>
          <p:spPr>
            <a:xfrm>
              <a:off x="1438796" y="2596730"/>
              <a:ext cx="1356360" cy="285750"/>
            </a:xfrm>
            <a:custGeom>
              <a:avLst/>
              <a:gdLst/>
              <a:ahLst/>
              <a:cxnLst/>
              <a:rect l="l" t="t" r="r" b="b"/>
              <a:pathLst>
                <a:path w="1356360" h="285750">
                  <a:moveTo>
                    <a:pt x="0" y="0"/>
                  </a:moveTo>
                  <a:lnTo>
                    <a:pt x="1355876" y="285523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791431" y="2866858"/>
              <a:ext cx="45720" cy="31115"/>
            </a:xfrm>
            <a:custGeom>
              <a:avLst/>
              <a:gdLst/>
              <a:ahLst/>
              <a:cxnLst/>
              <a:rect l="l" t="t" r="r" b="b"/>
              <a:pathLst>
                <a:path w="45719" h="31114">
                  <a:moveTo>
                    <a:pt x="0" y="30790"/>
                  </a:moveTo>
                  <a:lnTo>
                    <a:pt x="6483" y="0"/>
                  </a:lnTo>
                  <a:lnTo>
                    <a:pt x="45539" y="24302"/>
                  </a:lnTo>
                  <a:lnTo>
                    <a:pt x="0" y="3079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791431" y="2866858"/>
              <a:ext cx="45720" cy="31115"/>
            </a:xfrm>
            <a:custGeom>
              <a:avLst/>
              <a:gdLst/>
              <a:ahLst/>
              <a:cxnLst/>
              <a:rect l="l" t="t" r="r" b="b"/>
              <a:pathLst>
                <a:path w="45719" h="31114">
                  <a:moveTo>
                    <a:pt x="0" y="30790"/>
                  </a:moveTo>
                  <a:lnTo>
                    <a:pt x="45539" y="24302"/>
                  </a:lnTo>
                  <a:lnTo>
                    <a:pt x="6483" y="0"/>
                  </a:lnTo>
                  <a:lnTo>
                    <a:pt x="0" y="3079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438787" y="3151504"/>
              <a:ext cx="878205" cy="229870"/>
            </a:xfrm>
            <a:custGeom>
              <a:avLst/>
              <a:gdLst/>
              <a:ahLst/>
              <a:cxnLst/>
              <a:rect l="l" t="t" r="r" b="b"/>
              <a:pathLst>
                <a:path w="878205" h="229870">
                  <a:moveTo>
                    <a:pt x="0" y="229445"/>
                  </a:moveTo>
                  <a:lnTo>
                    <a:pt x="877707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2312516" y="3136282"/>
              <a:ext cx="46355" cy="30480"/>
            </a:xfrm>
            <a:custGeom>
              <a:avLst/>
              <a:gdLst/>
              <a:ahLst/>
              <a:cxnLst/>
              <a:rect l="l" t="t" r="r" b="b"/>
              <a:pathLst>
                <a:path w="46355" h="30480">
                  <a:moveTo>
                    <a:pt x="7958" y="30442"/>
                  </a:moveTo>
                  <a:lnTo>
                    <a:pt x="0" y="0"/>
                  </a:lnTo>
                  <a:lnTo>
                    <a:pt x="45799" y="4288"/>
                  </a:lnTo>
                  <a:lnTo>
                    <a:pt x="7958" y="3044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2312516" y="3136282"/>
              <a:ext cx="46355" cy="30480"/>
            </a:xfrm>
            <a:custGeom>
              <a:avLst/>
              <a:gdLst/>
              <a:ahLst/>
              <a:cxnLst/>
              <a:rect l="l" t="t" r="r" b="b"/>
              <a:pathLst>
                <a:path w="46355" h="30480">
                  <a:moveTo>
                    <a:pt x="7958" y="30442"/>
                  </a:moveTo>
                  <a:lnTo>
                    <a:pt x="45799" y="4288"/>
                  </a:lnTo>
                  <a:lnTo>
                    <a:pt x="0" y="0"/>
                  </a:lnTo>
                  <a:lnTo>
                    <a:pt x="7958" y="30442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438787" y="3404985"/>
              <a:ext cx="1360805" cy="650875"/>
            </a:xfrm>
            <a:custGeom>
              <a:avLst/>
              <a:gdLst/>
              <a:ahLst/>
              <a:cxnLst/>
              <a:rect l="l" t="t" r="r" b="b"/>
              <a:pathLst>
                <a:path w="1360805" h="650875">
                  <a:moveTo>
                    <a:pt x="0" y="650639"/>
                  </a:moveTo>
                  <a:lnTo>
                    <a:pt x="1360244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2792243" y="3386333"/>
              <a:ext cx="46355" cy="33020"/>
            </a:xfrm>
            <a:custGeom>
              <a:avLst/>
              <a:gdLst/>
              <a:ahLst/>
              <a:cxnLst/>
              <a:rect l="l" t="t" r="r" b="b"/>
              <a:pathLst>
                <a:path w="46355" h="33020">
                  <a:moveTo>
                    <a:pt x="13577" y="32844"/>
                  </a:moveTo>
                  <a:lnTo>
                    <a:pt x="0" y="4458"/>
                  </a:lnTo>
                  <a:lnTo>
                    <a:pt x="45782" y="0"/>
                  </a:lnTo>
                  <a:lnTo>
                    <a:pt x="13577" y="3284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2792243" y="3386333"/>
              <a:ext cx="46355" cy="33020"/>
            </a:xfrm>
            <a:custGeom>
              <a:avLst/>
              <a:gdLst/>
              <a:ahLst/>
              <a:cxnLst/>
              <a:rect l="l" t="t" r="r" b="b"/>
              <a:pathLst>
                <a:path w="46355" h="33020">
                  <a:moveTo>
                    <a:pt x="13577" y="32844"/>
                  </a:moveTo>
                  <a:lnTo>
                    <a:pt x="45782" y="0"/>
                  </a:lnTo>
                  <a:lnTo>
                    <a:pt x="0" y="4458"/>
                  </a:lnTo>
                  <a:lnTo>
                    <a:pt x="13577" y="32844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0" name="object 50"/>
          <p:cNvGrpSpPr/>
          <p:nvPr/>
        </p:nvGrpSpPr>
        <p:grpSpPr>
          <a:xfrm>
            <a:off x="4316262" y="2708223"/>
            <a:ext cx="2382520" cy="455295"/>
            <a:chOff x="4316262" y="2708223"/>
            <a:chExt cx="2382520" cy="455295"/>
          </a:xfrm>
        </p:grpSpPr>
        <p:sp>
          <p:nvSpPr>
            <p:cNvPr id="51" name="object 51"/>
            <p:cNvSpPr/>
            <p:nvPr/>
          </p:nvSpPr>
          <p:spPr>
            <a:xfrm>
              <a:off x="4321024" y="2712985"/>
              <a:ext cx="2372995" cy="445770"/>
            </a:xfrm>
            <a:custGeom>
              <a:avLst/>
              <a:gdLst/>
              <a:ahLst/>
              <a:cxnLst/>
              <a:rect l="l" t="t" r="r" b="b"/>
              <a:pathLst>
                <a:path w="2372995" h="445769">
                  <a:moveTo>
                    <a:pt x="2298498" y="445199"/>
                  </a:moveTo>
                  <a:lnTo>
                    <a:pt x="74201" y="445199"/>
                  </a:lnTo>
                  <a:lnTo>
                    <a:pt x="45318" y="439368"/>
                  </a:lnTo>
                  <a:lnTo>
                    <a:pt x="21733" y="423466"/>
                  </a:lnTo>
                  <a:lnTo>
                    <a:pt x="5831" y="399881"/>
                  </a:lnTo>
                  <a:lnTo>
                    <a:pt x="0" y="370998"/>
                  </a:lnTo>
                  <a:lnTo>
                    <a:pt x="0" y="74201"/>
                  </a:lnTo>
                  <a:lnTo>
                    <a:pt x="5831" y="45318"/>
                  </a:lnTo>
                  <a:lnTo>
                    <a:pt x="21733" y="21733"/>
                  </a:lnTo>
                  <a:lnTo>
                    <a:pt x="45318" y="5831"/>
                  </a:lnTo>
                  <a:lnTo>
                    <a:pt x="74201" y="0"/>
                  </a:lnTo>
                  <a:lnTo>
                    <a:pt x="2298498" y="0"/>
                  </a:lnTo>
                  <a:lnTo>
                    <a:pt x="2339665" y="12466"/>
                  </a:lnTo>
                  <a:lnTo>
                    <a:pt x="2367051" y="45805"/>
                  </a:lnTo>
                  <a:lnTo>
                    <a:pt x="2372699" y="74201"/>
                  </a:lnTo>
                  <a:lnTo>
                    <a:pt x="2372699" y="370998"/>
                  </a:lnTo>
                  <a:lnTo>
                    <a:pt x="2366868" y="399881"/>
                  </a:lnTo>
                  <a:lnTo>
                    <a:pt x="2350966" y="423466"/>
                  </a:lnTo>
                  <a:lnTo>
                    <a:pt x="2327381" y="439368"/>
                  </a:lnTo>
                  <a:lnTo>
                    <a:pt x="2298498" y="445199"/>
                  </a:lnTo>
                  <a:close/>
                </a:path>
              </a:pathLst>
            </a:custGeom>
            <a:solidFill>
              <a:srgbClr val="D9D1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4321025" y="2712985"/>
              <a:ext cx="2372995" cy="445770"/>
            </a:xfrm>
            <a:custGeom>
              <a:avLst/>
              <a:gdLst/>
              <a:ahLst/>
              <a:cxnLst/>
              <a:rect l="l" t="t" r="r" b="b"/>
              <a:pathLst>
                <a:path w="2372995" h="445769">
                  <a:moveTo>
                    <a:pt x="0" y="74201"/>
                  </a:moveTo>
                  <a:lnTo>
                    <a:pt x="5831" y="45318"/>
                  </a:lnTo>
                  <a:lnTo>
                    <a:pt x="21733" y="21733"/>
                  </a:lnTo>
                  <a:lnTo>
                    <a:pt x="45318" y="5831"/>
                  </a:lnTo>
                  <a:lnTo>
                    <a:pt x="74201" y="0"/>
                  </a:lnTo>
                  <a:lnTo>
                    <a:pt x="2298498" y="0"/>
                  </a:lnTo>
                  <a:lnTo>
                    <a:pt x="2339665" y="12466"/>
                  </a:lnTo>
                  <a:lnTo>
                    <a:pt x="2367051" y="45805"/>
                  </a:lnTo>
                  <a:lnTo>
                    <a:pt x="2372699" y="74201"/>
                  </a:lnTo>
                  <a:lnTo>
                    <a:pt x="2372699" y="370998"/>
                  </a:lnTo>
                  <a:lnTo>
                    <a:pt x="2366868" y="399881"/>
                  </a:lnTo>
                  <a:lnTo>
                    <a:pt x="2350966" y="423466"/>
                  </a:lnTo>
                  <a:lnTo>
                    <a:pt x="2327381" y="439368"/>
                  </a:lnTo>
                  <a:lnTo>
                    <a:pt x="2298498" y="445199"/>
                  </a:lnTo>
                  <a:lnTo>
                    <a:pt x="74201" y="445199"/>
                  </a:lnTo>
                  <a:lnTo>
                    <a:pt x="45318" y="439368"/>
                  </a:lnTo>
                  <a:lnTo>
                    <a:pt x="21733" y="423466"/>
                  </a:lnTo>
                  <a:lnTo>
                    <a:pt x="5831" y="399881"/>
                  </a:lnTo>
                  <a:lnTo>
                    <a:pt x="0" y="370998"/>
                  </a:lnTo>
                  <a:lnTo>
                    <a:pt x="0" y="74201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5316931" y="2810999"/>
            <a:ext cx="38100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90" dirty="0">
                <a:latin typeface="DejaVu Sans"/>
                <a:cs typeface="DejaVu Sans"/>
              </a:rPr>
              <a:t>Hive</a:t>
            </a:r>
            <a:endParaRPr sz="1400">
              <a:latin typeface="DejaVu Sans"/>
              <a:cs typeface="DejaVu Sans"/>
            </a:endParaRPr>
          </a:p>
        </p:txBody>
      </p:sp>
      <p:grpSp>
        <p:nvGrpSpPr>
          <p:cNvPr id="54" name="object 54"/>
          <p:cNvGrpSpPr/>
          <p:nvPr/>
        </p:nvGrpSpPr>
        <p:grpSpPr>
          <a:xfrm>
            <a:off x="4316262" y="2172199"/>
            <a:ext cx="2382520" cy="455295"/>
            <a:chOff x="4316262" y="2172199"/>
            <a:chExt cx="2382520" cy="455295"/>
          </a:xfrm>
        </p:grpSpPr>
        <p:sp>
          <p:nvSpPr>
            <p:cNvPr id="55" name="object 55"/>
            <p:cNvSpPr/>
            <p:nvPr/>
          </p:nvSpPr>
          <p:spPr>
            <a:xfrm>
              <a:off x="4321024" y="2176962"/>
              <a:ext cx="2372995" cy="445770"/>
            </a:xfrm>
            <a:custGeom>
              <a:avLst/>
              <a:gdLst/>
              <a:ahLst/>
              <a:cxnLst/>
              <a:rect l="l" t="t" r="r" b="b"/>
              <a:pathLst>
                <a:path w="2372995" h="445769">
                  <a:moveTo>
                    <a:pt x="2298498" y="445199"/>
                  </a:moveTo>
                  <a:lnTo>
                    <a:pt x="74201" y="445199"/>
                  </a:lnTo>
                  <a:lnTo>
                    <a:pt x="45318" y="439368"/>
                  </a:lnTo>
                  <a:lnTo>
                    <a:pt x="21733" y="423466"/>
                  </a:lnTo>
                  <a:lnTo>
                    <a:pt x="5831" y="399881"/>
                  </a:lnTo>
                  <a:lnTo>
                    <a:pt x="0" y="370998"/>
                  </a:lnTo>
                  <a:lnTo>
                    <a:pt x="0" y="74201"/>
                  </a:lnTo>
                  <a:lnTo>
                    <a:pt x="5831" y="45318"/>
                  </a:lnTo>
                  <a:lnTo>
                    <a:pt x="21733" y="21733"/>
                  </a:lnTo>
                  <a:lnTo>
                    <a:pt x="45318" y="5831"/>
                  </a:lnTo>
                  <a:lnTo>
                    <a:pt x="74201" y="0"/>
                  </a:lnTo>
                  <a:lnTo>
                    <a:pt x="2298498" y="0"/>
                  </a:lnTo>
                  <a:lnTo>
                    <a:pt x="2339665" y="12466"/>
                  </a:lnTo>
                  <a:lnTo>
                    <a:pt x="2367051" y="45805"/>
                  </a:lnTo>
                  <a:lnTo>
                    <a:pt x="2372699" y="74201"/>
                  </a:lnTo>
                  <a:lnTo>
                    <a:pt x="2372699" y="370998"/>
                  </a:lnTo>
                  <a:lnTo>
                    <a:pt x="2366868" y="399881"/>
                  </a:lnTo>
                  <a:lnTo>
                    <a:pt x="2350966" y="423466"/>
                  </a:lnTo>
                  <a:lnTo>
                    <a:pt x="2327381" y="439368"/>
                  </a:lnTo>
                  <a:lnTo>
                    <a:pt x="2298498" y="445199"/>
                  </a:lnTo>
                  <a:close/>
                </a:path>
              </a:pathLst>
            </a:custGeom>
            <a:solidFill>
              <a:srgbClr val="D9D1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4321025" y="2176962"/>
              <a:ext cx="2372995" cy="445770"/>
            </a:xfrm>
            <a:custGeom>
              <a:avLst/>
              <a:gdLst/>
              <a:ahLst/>
              <a:cxnLst/>
              <a:rect l="l" t="t" r="r" b="b"/>
              <a:pathLst>
                <a:path w="2372995" h="445769">
                  <a:moveTo>
                    <a:pt x="0" y="74201"/>
                  </a:moveTo>
                  <a:lnTo>
                    <a:pt x="5831" y="45318"/>
                  </a:lnTo>
                  <a:lnTo>
                    <a:pt x="21733" y="21733"/>
                  </a:lnTo>
                  <a:lnTo>
                    <a:pt x="45318" y="5831"/>
                  </a:lnTo>
                  <a:lnTo>
                    <a:pt x="74201" y="0"/>
                  </a:lnTo>
                  <a:lnTo>
                    <a:pt x="2298498" y="0"/>
                  </a:lnTo>
                  <a:lnTo>
                    <a:pt x="2339665" y="12466"/>
                  </a:lnTo>
                  <a:lnTo>
                    <a:pt x="2367051" y="45805"/>
                  </a:lnTo>
                  <a:lnTo>
                    <a:pt x="2372699" y="74201"/>
                  </a:lnTo>
                  <a:lnTo>
                    <a:pt x="2372699" y="370998"/>
                  </a:lnTo>
                  <a:lnTo>
                    <a:pt x="2366868" y="399881"/>
                  </a:lnTo>
                  <a:lnTo>
                    <a:pt x="2350966" y="423466"/>
                  </a:lnTo>
                  <a:lnTo>
                    <a:pt x="2327381" y="439368"/>
                  </a:lnTo>
                  <a:lnTo>
                    <a:pt x="2298498" y="445199"/>
                  </a:lnTo>
                  <a:lnTo>
                    <a:pt x="74201" y="445199"/>
                  </a:lnTo>
                  <a:lnTo>
                    <a:pt x="45318" y="439368"/>
                  </a:lnTo>
                  <a:lnTo>
                    <a:pt x="21733" y="423466"/>
                  </a:lnTo>
                  <a:lnTo>
                    <a:pt x="5831" y="399881"/>
                  </a:lnTo>
                  <a:lnTo>
                    <a:pt x="0" y="370998"/>
                  </a:lnTo>
                  <a:lnTo>
                    <a:pt x="0" y="74201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7" name="object 57"/>
          <p:cNvSpPr txBox="1"/>
          <p:nvPr/>
        </p:nvSpPr>
        <p:spPr>
          <a:xfrm>
            <a:off x="5168731" y="2274975"/>
            <a:ext cx="67754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400" spc="-85" dirty="0">
                <a:latin typeface="DejaVu Sans"/>
                <a:cs typeface="DejaVu Sans"/>
              </a:rPr>
              <a:t>  Spark</a:t>
            </a:r>
            <a:endParaRPr sz="1400" dirty="0">
              <a:latin typeface="DejaVu Sans"/>
              <a:cs typeface="DejaVu Sans"/>
            </a:endParaRPr>
          </a:p>
        </p:txBody>
      </p:sp>
      <p:grpSp>
        <p:nvGrpSpPr>
          <p:cNvPr id="58" name="object 58"/>
          <p:cNvGrpSpPr/>
          <p:nvPr/>
        </p:nvGrpSpPr>
        <p:grpSpPr>
          <a:xfrm>
            <a:off x="7394712" y="2426637"/>
            <a:ext cx="1186180" cy="627380"/>
            <a:chOff x="7394712" y="2426637"/>
            <a:chExt cx="1186180" cy="627380"/>
          </a:xfrm>
        </p:grpSpPr>
        <p:sp>
          <p:nvSpPr>
            <p:cNvPr id="59" name="object 59"/>
            <p:cNvSpPr/>
            <p:nvPr/>
          </p:nvSpPr>
          <p:spPr>
            <a:xfrm>
              <a:off x="7399474" y="2431400"/>
              <a:ext cx="1176655" cy="617855"/>
            </a:xfrm>
            <a:custGeom>
              <a:avLst/>
              <a:gdLst/>
              <a:ahLst/>
              <a:cxnLst/>
              <a:rect l="l" t="t" r="r" b="b"/>
              <a:pathLst>
                <a:path w="1176654" h="617855">
                  <a:moveTo>
                    <a:pt x="1073647" y="617699"/>
                  </a:moveTo>
                  <a:lnTo>
                    <a:pt x="102952" y="617699"/>
                  </a:lnTo>
                  <a:lnTo>
                    <a:pt x="62878" y="609609"/>
                  </a:lnTo>
                  <a:lnTo>
                    <a:pt x="30153" y="587546"/>
                  </a:lnTo>
                  <a:lnTo>
                    <a:pt x="8090" y="554821"/>
                  </a:lnTo>
                  <a:lnTo>
                    <a:pt x="0" y="514747"/>
                  </a:lnTo>
                  <a:lnTo>
                    <a:pt x="0" y="102952"/>
                  </a:lnTo>
                  <a:lnTo>
                    <a:pt x="8090" y="62878"/>
                  </a:lnTo>
                  <a:lnTo>
                    <a:pt x="30153" y="30153"/>
                  </a:lnTo>
                  <a:lnTo>
                    <a:pt x="62878" y="8090"/>
                  </a:lnTo>
                  <a:lnTo>
                    <a:pt x="102952" y="0"/>
                  </a:lnTo>
                  <a:lnTo>
                    <a:pt x="1073647" y="0"/>
                  </a:lnTo>
                  <a:lnTo>
                    <a:pt x="1113045" y="7836"/>
                  </a:lnTo>
                  <a:lnTo>
                    <a:pt x="1146445" y="30153"/>
                  </a:lnTo>
                  <a:lnTo>
                    <a:pt x="1168763" y="63554"/>
                  </a:lnTo>
                  <a:lnTo>
                    <a:pt x="1176599" y="102952"/>
                  </a:lnTo>
                  <a:lnTo>
                    <a:pt x="1176599" y="514747"/>
                  </a:lnTo>
                  <a:lnTo>
                    <a:pt x="1168509" y="554821"/>
                  </a:lnTo>
                  <a:lnTo>
                    <a:pt x="1146446" y="587546"/>
                  </a:lnTo>
                  <a:lnTo>
                    <a:pt x="1113721" y="609609"/>
                  </a:lnTo>
                  <a:lnTo>
                    <a:pt x="1073647" y="617699"/>
                  </a:lnTo>
                  <a:close/>
                </a:path>
              </a:pathLst>
            </a:custGeom>
            <a:solidFill>
              <a:srgbClr val="D4A6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7399474" y="2431400"/>
              <a:ext cx="1176655" cy="617855"/>
            </a:xfrm>
            <a:custGeom>
              <a:avLst/>
              <a:gdLst/>
              <a:ahLst/>
              <a:cxnLst/>
              <a:rect l="l" t="t" r="r" b="b"/>
              <a:pathLst>
                <a:path w="1176654" h="617855">
                  <a:moveTo>
                    <a:pt x="0" y="102952"/>
                  </a:moveTo>
                  <a:lnTo>
                    <a:pt x="8090" y="62878"/>
                  </a:lnTo>
                  <a:lnTo>
                    <a:pt x="30153" y="30153"/>
                  </a:lnTo>
                  <a:lnTo>
                    <a:pt x="62878" y="8090"/>
                  </a:lnTo>
                  <a:lnTo>
                    <a:pt x="102952" y="0"/>
                  </a:lnTo>
                  <a:lnTo>
                    <a:pt x="1073647" y="0"/>
                  </a:lnTo>
                  <a:lnTo>
                    <a:pt x="1113045" y="7836"/>
                  </a:lnTo>
                  <a:lnTo>
                    <a:pt x="1146445" y="30153"/>
                  </a:lnTo>
                  <a:lnTo>
                    <a:pt x="1168763" y="63554"/>
                  </a:lnTo>
                  <a:lnTo>
                    <a:pt x="1176599" y="102952"/>
                  </a:lnTo>
                  <a:lnTo>
                    <a:pt x="1176599" y="514747"/>
                  </a:lnTo>
                  <a:lnTo>
                    <a:pt x="1168509" y="554821"/>
                  </a:lnTo>
                  <a:lnTo>
                    <a:pt x="1146446" y="587546"/>
                  </a:lnTo>
                  <a:lnTo>
                    <a:pt x="1113721" y="609609"/>
                  </a:lnTo>
                  <a:lnTo>
                    <a:pt x="1073647" y="617699"/>
                  </a:lnTo>
                  <a:lnTo>
                    <a:pt x="102952" y="617699"/>
                  </a:lnTo>
                  <a:lnTo>
                    <a:pt x="62878" y="609609"/>
                  </a:lnTo>
                  <a:lnTo>
                    <a:pt x="30153" y="587546"/>
                  </a:lnTo>
                  <a:lnTo>
                    <a:pt x="8090" y="554821"/>
                  </a:lnTo>
                  <a:lnTo>
                    <a:pt x="0" y="514747"/>
                  </a:lnTo>
                  <a:lnTo>
                    <a:pt x="0" y="102952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1" name="object 61"/>
          <p:cNvSpPr txBox="1"/>
          <p:nvPr/>
        </p:nvSpPr>
        <p:spPr>
          <a:xfrm>
            <a:off x="7628914" y="2615663"/>
            <a:ext cx="71818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0" dirty="0">
                <a:latin typeface="DejaVu Sans"/>
                <a:cs typeface="DejaVu Sans"/>
              </a:rPr>
              <a:t>Superset</a:t>
            </a:r>
            <a:endParaRPr sz="1400">
              <a:latin typeface="DejaVu Sans"/>
              <a:cs typeface="DejaVu Sans"/>
            </a:endParaRPr>
          </a:p>
        </p:txBody>
      </p:sp>
      <p:grpSp>
        <p:nvGrpSpPr>
          <p:cNvPr id="62" name="object 62"/>
          <p:cNvGrpSpPr/>
          <p:nvPr/>
        </p:nvGrpSpPr>
        <p:grpSpPr>
          <a:xfrm>
            <a:off x="7394712" y="3220545"/>
            <a:ext cx="1186180" cy="627380"/>
            <a:chOff x="7394712" y="3220545"/>
            <a:chExt cx="1186180" cy="627380"/>
          </a:xfrm>
        </p:grpSpPr>
        <p:sp>
          <p:nvSpPr>
            <p:cNvPr id="63" name="object 63"/>
            <p:cNvSpPr/>
            <p:nvPr/>
          </p:nvSpPr>
          <p:spPr>
            <a:xfrm>
              <a:off x="7399474" y="3225308"/>
              <a:ext cx="1176655" cy="617855"/>
            </a:xfrm>
            <a:custGeom>
              <a:avLst/>
              <a:gdLst/>
              <a:ahLst/>
              <a:cxnLst/>
              <a:rect l="l" t="t" r="r" b="b"/>
              <a:pathLst>
                <a:path w="1176654" h="617854">
                  <a:moveTo>
                    <a:pt x="1073647" y="617699"/>
                  </a:moveTo>
                  <a:lnTo>
                    <a:pt x="102952" y="617699"/>
                  </a:lnTo>
                  <a:lnTo>
                    <a:pt x="62878" y="609609"/>
                  </a:lnTo>
                  <a:lnTo>
                    <a:pt x="30153" y="587546"/>
                  </a:lnTo>
                  <a:lnTo>
                    <a:pt x="8090" y="554821"/>
                  </a:lnTo>
                  <a:lnTo>
                    <a:pt x="0" y="514747"/>
                  </a:lnTo>
                  <a:lnTo>
                    <a:pt x="0" y="102951"/>
                  </a:lnTo>
                  <a:lnTo>
                    <a:pt x="8090" y="62878"/>
                  </a:lnTo>
                  <a:lnTo>
                    <a:pt x="30153" y="30153"/>
                  </a:lnTo>
                  <a:lnTo>
                    <a:pt x="62878" y="8090"/>
                  </a:lnTo>
                  <a:lnTo>
                    <a:pt x="102952" y="0"/>
                  </a:lnTo>
                  <a:lnTo>
                    <a:pt x="1073647" y="0"/>
                  </a:lnTo>
                  <a:lnTo>
                    <a:pt x="1113045" y="7836"/>
                  </a:lnTo>
                  <a:lnTo>
                    <a:pt x="1146445" y="30153"/>
                  </a:lnTo>
                  <a:lnTo>
                    <a:pt x="1168763" y="63553"/>
                  </a:lnTo>
                  <a:lnTo>
                    <a:pt x="1176599" y="102951"/>
                  </a:lnTo>
                  <a:lnTo>
                    <a:pt x="1176599" y="514747"/>
                  </a:lnTo>
                  <a:lnTo>
                    <a:pt x="1168509" y="554821"/>
                  </a:lnTo>
                  <a:lnTo>
                    <a:pt x="1146446" y="587546"/>
                  </a:lnTo>
                  <a:lnTo>
                    <a:pt x="1113721" y="609609"/>
                  </a:lnTo>
                  <a:lnTo>
                    <a:pt x="1073647" y="617699"/>
                  </a:lnTo>
                  <a:close/>
                </a:path>
              </a:pathLst>
            </a:custGeom>
            <a:solidFill>
              <a:srgbClr val="D4A6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7399474" y="3225308"/>
              <a:ext cx="1176655" cy="617855"/>
            </a:xfrm>
            <a:custGeom>
              <a:avLst/>
              <a:gdLst/>
              <a:ahLst/>
              <a:cxnLst/>
              <a:rect l="l" t="t" r="r" b="b"/>
              <a:pathLst>
                <a:path w="1176654" h="617854">
                  <a:moveTo>
                    <a:pt x="0" y="102951"/>
                  </a:moveTo>
                  <a:lnTo>
                    <a:pt x="8090" y="62878"/>
                  </a:lnTo>
                  <a:lnTo>
                    <a:pt x="30153" y="30153"/>
                  </a:lnTo>
                  <a:lnTo>
                    <a:pt x="62878" y="8090"/>
                  </a:lnTo>
                  <a:lnTo>
                    <a:pt x="102952" y="0"/>
                  </a:lnTo>
                  <a:lnTo>
                    <a:pt x="1073647" y="0"/>
                  </a:lnTo>
                  <a:lnTo>
                    <a:pt x="1113045" y="7836"/>
                  </a:lnTo>
                  <a:lnTo>
                    <a:pt x="1146445" y="30153"/>
                  </a:lnTo>
                  <a:lnTo>
                    <a:pt x="1168763" y="63553"/>
                  </a:lnTo>
                  <a:lnTo>
                    <a:pt x="1176599" y="102951"/>
                  </a:lnTo>
                  <a:lnTo>
                    <a:pt x="1176599" y="514747"/>
                  </a:lnTo>
                  <a:lnTo>
                    <a:pt x="1168509" y="554821"/>
                  </a:lnTo>
                  <a:lnTo>
                    <a:pt x="1146446" y="587546"/>
                  </a:lnTo>
                  <a:lnTo>
                    <a:pt x="1113721" y="609609"/>
                  </a:lnTo>
                  <a:lnTo>
                    <a:pt x="1073647" y="617699"/>
                  </a:lnTo>
                  <a:lnTo>
                    <a:pt x="102952" y="617699"/>
                  </a:lnTo>
                  <a:lnTo>
                    <a:pt x="62878" y="609609"/>
                  </a:lnTo>
                  <a:lnTo>
                    <a:pt x="30153" y="587546"/>
                  </a:lnTo>
                  <a:lnTo>
                    <a:pt x="8090" y="554821"/>
                  </a:lnTo>
                  <a:lnTo>
                    <a:pt x="0" y="514747"/>
                  </a:lnTo>
                  <a:lnTo>
                    <a:pt x="0" y="102951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5" name="object 65"/>
          <p:cNvSpPr txBox="1"/>
          <p:nvPr/>
        </p:nvSpPr>
        <p:spPr>
          <a:xfrm>
            <a:off x="7528867" y="3409571"/>
            <a:ext cx="1100903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400" spc="-55" dirty="0">
                <a:latin typeface="DejaVu Sans"/>
                <a:cs typeface="DejaVu Sans"/>
              </a:rPr>
              <a:t>Tableau/Power BI</a:t>
            </a:r>
            <a:endParaRPr sz="1400" dirty="0">
              <a:latin typeface="DejaVu Sans"/>
              <a:cs typeface="DejaVu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2650" y="233055"/>
            <a:ext cx="14348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" dirty="0"/>
              <a:t>STARBURST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3940337" y="1502487"/>
            <a:ext cx="5138420" cy="3181985"/>
            <a:chOff x="3940337" y="1502487"/>
            <a:chExt cx="5138420" cy="3181985"/>
          </a:xfrm>
        </p:grpSpPr>
        <p:sp>
          <p:nvSpPr>
            <p:cNvPr id="5" name="object 5"/>
            <p:cNvSpPr/>
            <p:nvPr/>
          </p:nvSpPr>
          <p:spPr>
            <a:xfrm>
              <a:off x="3945099" y="1507249"/>
              <a:ext cx="5128895" cy="3172460"/>
            </a:xfrm>
            <a:custGeom>
              <a:avLst/>
              <a:gdLst/>
              <a:ahLst/>
              <a:cxnLst/>
              <a:rect l="l" t="t" r="r" b="b"/>
              <a:pathLst>
                <a:path w="5128895" h="3172460">
                  <a:moveTo>
                    <a:pt x="4600088" y="3172200"/>
                  </a:moveTo>
                  <a:lnTo>
                    <a:pt x="528710" y="3172200"/>
                  </a:lnTo>
                  <a:lnTo>
                    <a:pt x="480587" y="3170039"/>
                  </a:lnTo>
                  <a:lnTo>
                    <a:pt x="433674" y="3163681"/>
                  </a:lnTo>
                  <a:lnTo>
                    <a:pt x="388158" y="3153314"/>
                  </a:lnTo>
                  <a:lnTo>
                    <a:pt x="344226" y="3139122"/>
                  </a:lnTo>
                  <a:lnTo>
                    <a:pt x="302064" y="3121294"/>
                  </a:lnTo>
                  <a:lnTo>
                    <a:pt x="261860" y="3100015"/>
                  </a:lnTo>
                  <a:lnTo>
                    <a:pt x="223799" y="3075473"/>
                  </a:lnTo>
                  <a:lnTo>
                    <a:pt x="188069" y="3047854"/>
                  </a:lnTo>
                  <a:lnTo>
                    <a:pt x="154855" y="3017344"/>
                  </a:lnTo>
                  <a:lnTo>
                    <a:pt x="124346" y="2984131"/>
                  </a:lnTo>
                  <a:lnTo>
                    <a:pt x="96726" y="2948400"/>
                  </a:lnTo>
                  <a:lnTo>
                    <a:pt x="72184" y="2910339"/>
                  </a:lnTo>
                  <a:lnTo>
                    <a:pt x="50905" y="2870135"/>
                  </a:lnTo>
                  <a:lnTo>
                    <a:pt x="33077" y="2827973"/>
                  </a:lnTo>
                  <a:lnTo>
                    <a:pt x="18886" y="2784041"/>
                  </a:lnTo>
                  <a:lnTo>
                    <a:pt x="8518" y="2738525"/>
                  </a:lnTo>
                  <a:lnTo>
                    <a:pt x="2160" y="2691613"/>
                  </a:lnTo>
                  <a:lnTo>
                    <a:pt x="0" y="2643489"/>
                  </a:lnTo>
                  <a:lnTo>
                    <a:pt x="0" y="528710"/>
                  </a:lnTo>
                  <a:lnTo>
                    <a:pt x="2160" y="480587"/>
                  </a:lnTo>
                  <a:lnTo>
                    <a:pt x="8518" y="433674"/>
                  </a:lnTo>
                  <a:lnTo>
                    <a:pt x="18886" y="388158"/>
                  </a:lnTo>
                  <a:lnTo>
                    <a:pt x="33077" y="344226"/>
                  </a:lnTo>
                  <a:lnTo>
                    <a:pt x="50905" y="302064"/>
                  </a:lnTo>
                  <a:lnTo>
                    <a:pt x="72184" y="261860"/>
                  </a:lnTo>
                  <a:lnTo>
                    <a:pt x="96726" y="223799"/>
                  </a:lnTo>
                  <a:lnTo>
                    <a:pt x="124346" y="188069"/>
                  </a:lnTo>
                  <a:lnTo>
                    <a:pt x="154855" y="154855"/>
                  </a:lnTo>
                  <a:lnTo>
                    <a:pt x="188069" y="124346"/>
                  </a:lnTo>
                  <a:lnTo>
                    <a:pt x="223799" y="96726"/>
                  </a:lnTo>
                  <a:lnTo>
                    <a:pt x="261860" y="72184"/>
                  </a:lnTo>
                  <a:lnTo>
                    <a:pt x="302064" y="50905"/>
                  </a:lnTo>
                  <a:lnTo>
                    <a:pt x="344226" y="33077"/>
                  </a:lnTo>
                  <a:lnTo>
                    <a:pt x="388158" y="18886"/>
                  </a:lnTo>
                  <a:lnTo>
                    <a:pt x="433674" y="8518"/>
                  </a:lnTo>
                  <a:lnTo>
                    <a:pt x="480587" y="2160"/>
                  </a:lnTo>
                  <a:lnTo>
                    <a:pt x="528710" y="0"/>
                  </a:lnTo>
                  <a:lnTo>
                    <a:pt x="4600088" y="0"/>
                  </a:lnTo>
                  <a:lnTo>
                    <a:pt x="4652345" y="2587"/>
                  </a:lnTo>
                  <a:lnTo>
                    <a:pt x="4703717" y="10252"/>
                  </a:lnTo>
                  <a:lnTo>
                    <a:pt x="4753856" y="22853"/>
                  </a:lnTo>
                  <a:lnTo>
                    <a:pt x="4802418" y="40245"/>
                  </a:lnTo>
                  <a:lnTo>
                    <a:pt x="4849054" y="62285"/>
                  </a:lnTo>
                  <a:lnTo>
                    <a:pt x="4893418" y="88829"/>
                  </a:lnTo>
                  <a:lnTo>
                    <a:pt x="4935163" y="119734"/>
                  </a:lnTo>
                  <a:lnTo>
                    <a:pt x="4973944" y="154855"/>
                  </a:lnTo>
                  <a:lnTo>
                    <a:pt x="5009066" y="193636"/>
                  </a:lnTo>
                  <a:lnTo>
                    <a:pt x="5039970" y="235381"/>
                  </a:lnTo>
                  <a:lnTo>
                    <a:pt x="5066514" y="279745"/>
                  </a:lnTo>
                  <a:lnTo>
                    <a:pt x="5088554" y="326381"/>
                  </a:lnTo>
                  <a:lnTo>
                    <a:pt x="5105946" y="374943"/>
                  </a:lnTo>
                  <a:lnTo>
                    <a:pt x="5118547" y="425082"/>
                  </a:lnTo>
                  <a:lnTo>
                    <a:pt x="5126212" y="476454"/>
                  </a:lnTo>
                  <a:lnTo>
                    <a:pt x="5128799" y="528710"/>
                  </a:lnTo>
                  <a:lnTo>
                    <a:pt x="5128799" y="2643489"/>
                  </a:lnTo>
                  <a:lnTo>
                    <a:pt x="5126639" y="2691613"/>
                  </a:lnTo>
                  <a:lnTo>
                    <a:pt x="5120281" y="2738525"/>
                  </a:lnTo>
                  <a:lnTo>
                    <a:pt x="5109913" y="2784041"/>
                  </a:lnTo>
                  <a:lnTo>
                    <a:pt x="5095722" y="2827973"/>
                  </a:lnTo>
                  <a:lnTo>
                    <a:pt x="5077894" y="2870135"/>
                  </a:lnTo>
                  <a:lnTo>
                    <a:pt x="5056615" y="2910339"/>
                  </a:lnTo>
                  <a:lnTo>
                    <a:pt x="5032073" y="2948400"/>
                  </a:lnTo>
                  <a:lnTo>
                    <a:pt x="5004453" y="2984131"/>
                  </a:lnTo>
                  <a:lnTo>
                    <a:pt x="4973944" y="3017344"/>
                  </a:lnTo>
                  <a:lnTo>
                    <a:pt x="4940730" y="3047854"/>
                  </a:lnTo>
                  <a:lnTo>
                    <a:pt x="4905000" y="3075473"/>
                  </a:lnTo>
                  <a:lnTo>
                    <a:pt x="4866939" y="3100015"/>
                  </a:lnTo>
                  <a:lnTo>
                    <a:pt x="4826735" y="3121294"/>
                  </a:lnTo>
                  <a:lnTo>
                    <a:pt x="4784573" y="3139122"/>
                  </a:lnTo>
                  <a:lnTo>
                    <a:pt x="4740641" y="3153314"/>
                  </a:lnTo>
                  <a:lnTo>
                    <a:pt x="4695125" y="3163681"/>
                  </a:lnTo>
                  <a:lnTo>
                    <a:pt x="4648212" y="3170039"/>
                  </a:lnTo>
                  <a:lnTo>
                    <a:pt x="4600088" y="3172200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945099" y="1507249"/>
              <a:ext cx="5128895" cy="3172460"/>
            </a:xfrm>
            <a:custGeom>
              <a:avLst/>
              <a:gdLst/>
              <a:ahLst/>
              <a:cxnLst/>
              <a:rect l="l" t="t" r="r" b="b"/>
              <a:pathLst>
                <a:path w="5128895" h="3172460">
                  <a:moveTo>
                    <a:pt x="0" y="528710"/>
                  </a:moveTo>
                  <a:lnTo>
                    <a:pt x="2160" y="480587"/>
                  </a:lnTo>
                  <a:lnTo>
                    <a:pt x="8518" y="433674"/>
                  </a:lnTo>
                  <a:lnTo>
                    <a:pt x="18886" y="388158"/>
                  </a:lnTo>
                  <a:lnTo>
                    <a:pt x="33077" y="344226"/>
                  </a:lnTo>
                  <a:lnTo>
                    <a:pt x="50905" y="302064"/>
                  </a:lnTo>
                  <a:lnTo>
                    <a:pt x="72184" y="261860"/>
                  </a:lnTo>
                  <a:lnTo>
                    <a:pt x="96726" y="223799"/>
                  </a:lnTo>
                  <a:lnTo>
                    <a:pt x="124346" y="188069"/>
                  </a:lnTo>
                  <a:lnTo>
                    <a:pt x="154855" y="154855"/>
                  </a:lnTo>
                  <a:lnTo>
                    <a:pt x="188069" y="124346"/>
                  </a:lnTo>
                  <a:lnTo>
                    <a:pt x="223799" y="96726"/>
                  </a:lnTo>
                  <a:lnTo>
                    <a:pt x="261860" y="72184"/>
                  </a:lnTo>
                  <a:lnTo>
                    <a:pt x="302064" y="50905"/>
                  </a:lnTo>
                  <a:lnTo>
                    <a:pt x="344226" y="33077"/>
                  </a:lnTo>
                  <a:lnTo>
                    <a:pt x="388158" y="18886"/>
                  </a:lnTo>
                  <a:lnTo>
                    <a:pt x="433674" y="8518"/>
                  </a:lnTo>
                  <a:lnTo>
                    <a:pt x="480587" y="2160"/>
                  </a:lnTo>
                  <a:lnTo>
                    <a:pt x="528710" y="0"/>
                  </a:lnTo>
                  <a:lnTo>
                    <a:pt x="4600088" y="0"/>
                  </a:lnTo>
                  <a:lnTo>
                    <a:pt x="4652345" y="2587"/>
                  </a:lnTo>
                  <a:lnTo>
                    <a:pt x="4703717" y="10252"/>
                  </a:lnTo>
                  <a:lnTo>
                    <a:pt x="4753856" y="22853"/>
                  </a:lnTo>
                  <a:lnTo>
                    <a:pt x="4802418" y="40245"/>
                  </a:lnTo>
                  <a:lnTo>
                    <a:pt x="4849054" y="62285"/>
                  </a:lnTo>
                  <a:lnTo>
                    <a:pt x="4893418" y="88829"/>
                  </a:lnTo>
                  <a:lnTo>
                    <a:pt x="4935163" y="119734"/>
                  </a:lnTo>
                  <a:lnTo>
                    <a:pt x="4973944" y="154855"/>
                  </a:lnTo>
                  <a:lnTo>
                    <a:pt x="5009066" y="193636"/>
                  </a:lnTo>
                  <a:lnTo>
                    <a:pt x="5039970" y="235381"/>
                  </a:lnTo>
                  <a:lnTo>
                    <a:pt x="5066514" y="279745"/>
                  </a:lnTo>
                  <a:lnTo>
                    <a:pt x="5088554" y="326381"/>
                  </a:lnTo>
                  <a:lnTo>
                    <a:pt x="5105946" y="374943"/>
                  </a:lnTo>
                  <a:lnTo>
                    <a:pt x="5118547" y="425082"/>
                  </a:lnTo>
                  <a:lnTo>
                    <a:pt x="5126212" y="476454"/>
                  </a:lnTo>
                  <a:lnTo>
                    <a:pt x="5128799" y="528710"/>
                  </a:lnTo>
                  <a:lnTo>
                    <a:pt x="5128799" y="2643489"/>
                  </a:lnTo>
                  <a:lnTo>
                    <a:pt x="5126639" y="2691613"/>
                  </a:lnTo>
                  <a:lnTo>
                    <a:pt x="5120281" y="2738525"/>
                  </a:lnTo>
                  <a:lnTo>
                    <a:pt x="5109913" y="2784041"/>
                  </a:lnTo>
                  <a:lnTo>
                    <a:pt x="5095722" y="2827973"/>
                  </a:lnTo>
                  <a:lnTo>
                    <a:pt x="5077894" y="2870135"/>
                  </a:lnTo>
                  <a:lnTo>
                    <a:pt x="5056615" y="2910339"/>
                  </a:lnTo>
                  <a:lnTo>
                    <a:pt x="5032073" y="2948400"/>
                  </a:lnTo>
                  <a:lnTo>
                    <a:pt x="5004453" y="2984131"/>
                  </a:lnTo>
                  <a:lnTo>
                    <a:pt x="4973944" y="3017344"/>
                  </a:lnTo>
                  <a:lnTo>
                    <a:pt x="4940730" y="3047854"/>
                  </a:lnTo>
                  <a:lnTo>
                    <a:pt x="4905000" y="3075473"/>
                  </a:lnTo>
                  <a:lnTo>
                    <a:pt x="4866939" y="3100015"/>
                  </a:lnTo>
                  <a:lnTo>
                    <a:pt x="4826735" y="3121294"/>
                  </a:lnTo>
                  <a:lnTo>
                    <a:pt x="4784573" y="3139122"/>
                  </a:lnTo>
                  <a:lnTo>
                    <a:pt x="4740641" y="3153314"/>
                  </a:lnTo>
                  <a:lnTo>
                    <a:pt x="4695125" y="3163681"/>
                  </a:lnTo>
                  <a:lnTo>
                    <a:pt x="4648212" y="3170039"/>
                  </a:lnTo>
                  <a:lnTo>
                    <a:pt x="4600088" y="3172200"/>
                  </a:lnTo>
                  <a:lnTo>
                    <a:pt x="528710" y="3172200"/>
                  </a:lnTo>
                  <a:lnTo>
                    <a:pt x="480587" y="3170039"/>
                  </a:lnTo>
                  <a:lnTo>
                    <a:pt x="433674" y="3163681"/>
                  </a:lnTo>
                  <a:lnTo>
                    <a:pt x="388158" y="3153314"/>
                  </a:lnTo>
                  <a:lnTo>
                    <a:pt x="344226" y="3139122"/>
                  </a:lnTo>
                  <a:lnTo>
                    <a:pt x="302064" y="3121294"/>
                  </a:lnTo>
                  <a:lnTo>
                    <a:pt x="261860" y="3100015"/>
                  </a:lnTo>
                  <a:lnTo>
                    <a:pt x="223799" y="3075473"/>
                  </a:lnTo>
                  <a:lnTo>
                    <a:pt x="188069" y="3047854"/>
                  </a:lnTo>
                  <a:lnTo>
                    <a:pt x="154855" y="3017344"/>
                  </a:lnTo>
                  <a:lnTo>
                    <a:pt x="124346" y="2984131"/>
                  </a:lnTo>
                  <a:lnTo>
                    <a:pt x="96726" y="2948400"/>
                  </a:lnTo>
                  <a:lnTo>
                    <a:pt x="72184" y="2910339"/>
                  </a:lnTo>
                  <a:lnTo>
                    <a:pt x="50905" y="2870135"/>
                  </a:lnTo>
                  <a:lnTo>
                    <a:pt x="33077" y="2827973"/>
                  </a:lnTo>
                  <a:lnTo>
                    <a:pt x="18886" y="2784041"/>
                  </a:lnTo>
                  <a:lnTo>
                    <a:pt x="8518" y="2738525"/>
                  </a:lnTo>
                  <a:lnTo>
                    <a:pt x="2160" y="2691613"/>
                  </a:lnTo>
                  <a:lnTo>
                    <a:pt x="0" y="2643489"/>
                  </a:lnTo>
                  <a:lnTo>
                    <a:pt x="0" y="52871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172979" y="1728017"/>
            <a:ext cx="1343660" cy="4483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664"/>
              </a:lnSpc>
              <a:spcBef>
                <a:spcPts val="100"/>
              </a:spcBef>
            </a:pPr>
            <a:r>
              <a:rPr sz="1400" spc="-95" dirty="0">
                <a:latin typeface="DejaVu Sans"/>
                <a:cs typeface="DejaVu Sans"/>
              </a:rPr>
              <a:t>Logical</a:t>
            </a:r>
            <a:endParaRPr sz="1400">
              <a:latin typeface="DejaVu Sans"/>
              <a:cs typeface="DejaVu Sans"/>
            </a:endParaRPr>
          </a:p>
          <a:p>
            <a:pPr marL="12700">
              <a:lnSpc>
                <a:spcPts val="1664"/>
              </a:lnSpc>
            </a:pPr>
            <a:r>
              <a:rPr sz="1400" spc="-90" dirty="0">
                <a:latin typeface="DejaVu Sans"/>
                <a:cs typeface="DejaVu Sans"/>
              </a:rPr>
              <a:t>Data</a:t>
            </a:r>
            <a:r>
              <a:rPr sz="1400" spc="-225" dirty="0">
                <a:latin typeface="DejaVu Sans"/>
                <a:cs typeface="DejaVu Sans"/>
              </a:rPr>
              <a:t> </a:t>
            </a:r>
            <a:r>
              <a:rPr sz="1400" spc="-90" dirty="0">
                <a:latin typeface="DejaVu Sans"/>
                <a:cs typeface="DejaVu Sans"/>
              </a:rPr>
              <a:t>Warehouse</a:t>
            </a:r>
            <a:endParaRPr sz="1400">
              <a:latin typeface="DejaVu Sans"/>
              <a:cs typeface="DejaVu Sans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013989" y="1613781"/>
            <a:ext cx="4964430" cy="2858770"/>
            <a:chOff x="4013989" y="1613781"/>
            <a:chExt cx="4964430" cy="2858770"/>
          </a:xfrm>
        </p:grpSpPr>
        <p:sp>
          <p:nvSpPr>
            <p:cNvPr id="9" name="object 9"/>
            <p:cNvSpPr/>
            <p:nvPr/>
          </p:nvSpPr>
          <p:spPr>
            <a:xfrm>
              <a:off x="4018752" y="3422744"/>
              <a:ext cx="1950720" cy="1045210"/>
            </a:xfrm>
            <a:custGeom>
              <a:avLst/>
              <a:gdLst/>
              <a:ahLst/>
              <a:cxnLst/>
              <a:rect l="l" t="t" r="r" b="b"/>
              <a:pathLst>
                <a:path w="1950720" h="1045210">
                  <a:moveTo>
                    <a:pt x="1776196" y="1044599"/>
                  </a:moveTo>
                  <a:lnTo>
                    <a:pt x="174103" y="1044599"/>
                  </a:lnTo>
                  <a:lnTo>
                    <a:pt x="127819" y="1038380"/>
                  </a:lnTo>
                  <a:lnTo>
                    <a:pt x="86230" y="1020829"/>
                  </a:lnTo>
                  <a:lnTo>
                    <a:pt x="50993" y="993606"/>
                  </a:lnTo>
                  <a:lnTo>
                    <a:pt x="23770" y="958369"/>
                  </a:lnTo>
                  <a:lnTo>
                    <a:pt x="6219" y="916780"/>
                  </a:lnTo>
                  <a:lnTo>
                    <a:pt x="0" y="870496"/>
                  </a:lnTo>
                  <a:lnTo>
                    <a:pt x="0" y="174103"/>
                  </a:lnTo>
                  <a:lnTo>
                    <a:pt x="6219" y="127819"/>
                  </a:lnTo>
                  <a:lnTo>
                    <a:pt x="23770" y="86230"/>
                  </a:lnTo>
                  <a:lnTo>
                    <a:pt x="50993" y="50993"/>
                  </a:lnTo>
                  <a:lnTo>
                    <a:pt x="86230" y="23770"/>
                  </a:lnTo>
                  <a:lnTo>
                    <a:pt x="127819" y="6219"/>
                  </a:lnTo>
                  <a:lnTo>
                    <a:pt x="174103" y="0"/>
                  </a:lnTo>
                  <a:lnTo>
                    <a:pt x="1776196" y="0"/>
                  </a:lnTo>
                  <a:lnTo>
                    <a:pt x="1842822" y="13252"/>
                  </a:lnTo>
                  <a:lnTo>
                    <a:pt x="1899305" y="50993"/>
                  </a:lnTo>
                  <a:lnTo>
                    <a:pt x="1937047" y="107477"/>
                  </a:lnTo>
                  <a:lnTo>
                    <a:pt x="1950299" y="174103"/>
                  </a:lnTo>
                  <a:lnTo>
                    <a:pt x="1950299" y="870496"/>
                  </a:lnTo>
                  <a:lnTo>
                    <a:pt x="1944080" y="916780"/>
                  </a:lnTo>
                  <a:lnTo>
                    <a:pt x="1926529" y="958369"/>
                  </a:lnTo>
                  <a:lnTo>
                    <a:pt x="1899306" y="993606"/>
                  </a:lnTo>
                  <a:lnTo>
                    <a:pt x="1864069" y="1020829"/>
                  </a:lnTo>
                  <a:lnTo>
                    <a:pt x="1822479" y="1038380"/>
                  </a:lnTo>
                  <a:lnTo>
                    <a:pt x="1776196" y="1044599"/>
                  </a:lnTo>
                  <a:close/>
                </a:path>
              </a:pathLst>
            </a:custGeom>
            <a:solidFill>
              <a:srgbClr val="75757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018752" y="3422744"/>
              <a:ext cx="1950720" cy="1045210"/>
            </a:xfrm>
            <a:custGeom>
              <a:avLst/>
              <a:gdLst/>
              <a:ahLst/>
              <a:cxnLst/>
              <a:rect l="l" t="t" r="r" b="b"/>
              <a:pathLst>
                <a:path w="1950720" h="1045210">
                  <a:moveTo>
                    <a:pt x="0" y="174103"/>
                  </a:moveTo>
                  <a:lnTo>
                    <a:pt x="6219" y="127819"/>
                  </a:lnTo>
                  <a:lnTo>
                    <a:pt x="23770" y="86230"/>
                  </a:lnTo>
                  <a:lnTo>
                    <a:pt x="50993" y="50993"/>
                  </a:lnTo>
                  <a:lnTo>
                    <a:pt x="86230" y="23770"/>
                  </a:lnTo>
                  <a:lnTo>
                    <a:pt x="127819" y="6219"/>
                  </a:lnTo>
                  <a:lnTo>
                    <a:pt x="174103" y="0"/>
                  </a:lnTo>
                  <a:lnTo>
                    <a:pt x="1776196" y="0"/>
                  </a:lnTo>
                  <a:lnTo>
                    <a:pt x="1842822" y="13252"/>
                  </a:lnTo>
                  <a:lnTo>
                    <a:pt x="1899305" y="50993"/>
                  </a:lnTo>
                  <a:lnTo>
                    <a:pt x="1937047" y="107477"/>
                  </a:lnTo>
                  <a:lnTo>
                    <a:pt x="1950299" y="174103"/>
                  </a:lnTo>
                  <a:lnTo>
                    <a:pt x="1950299" y="870496"/>
                  </a:lnTo>
                  <a:lnTo>
                    <a:pt x="1944080" y="916780"/>
                  </a:lnTo>
                  <a:lnTo>
                    <a:pt x="1926529" y="958369"/>
                  </a:lnTo>
                  <a:lnTo>
                    <a:pt x="1899306" y="993606"/>
                  </a:lnTo>
                  <a:lnTo>
                    <a:pt x="1864069" y="1020829"/>
                  </a:lnTo>
                  <a:lnTo>
                    <a:pt x="1822479" y="1038380"/>
                  </a:lnTo>
                  <a:lnTo>
                    <a:pt x="1776196" y="1044599"/>
                  </a:lnTo>
                  <a:lnTo>
                    <a:pt x="174103" y="1044599"/>
                  </a:lnTo>
                  <a:lnTo>
                    <a:pt x="127819" y="1038380"/>
                  </a:lnTo>
                  <a:lnTo>
                    <a:pt x="86230" y="1020829"/>
                  </a:lnTo>
                  <a:lnTo>
                    <a:pt x="50993" y="993606"/>
                  </a:lnTo>
                  <a:lnTo>
                    <a:pt x="23770" y="958369"/>
                  </a:lnTo>
                  <a:lnTo>
                    <a:pt x="6219" y="916780"/>
                  </a:lnTo>
                  <a:lnTo>
                    <a:pt x="0" y="870496"/>
                  </a:lnTo>
                  <a:lnTo>
                    <a:pt x="0" y="174103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172464" y="1613781"/>
              <a:ext cx="4805425" cy="285832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349565" y="697960"/>
            <a:ext cx="3568155" cy="4826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000" spc="-295" dirty="0">
                <a:latin typeface="DejaVu Sans"/>
                <a:cs typeface="DejaVu Sans"/>
              </a:rPr>
              <a:t>OptumRx </a:t>
            </a:r>
            <a:r>
              <a:rPr sz="3000" spc="-415" dirty="0">
                <a:latin typeface="DejaVu Sans"/>
                <a:cs typeface="DejaVu Sans"/>
              </a:rPr>
              <a:t> </a:t>
            </a:r>
            <a:r>
              <a:rPr sz="3000" spc="-260" dirty="0">
                <a:latin typeface="DejaVu Sans"/>
                <a:cs typeface="DejaVu Sans"/>
              </a:rPr>
              <a:t>DWH</a:t>
            </a:r>
            <a:endParaRPr sz="3000" dirty="0">
              <a:latin typeface="DejaVu Sans"/>
              <a:cs typeface="DejaVu Sans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893587" y="1502487"/>
            <a:ext cx="1118870" cy="942975"/>
            <a:chOff x="893587" y="1502487"/>
            <a:chExt cx="1118870" cy="942975"/>
          </a:xfrm>
        </p:grpSpPr>
        <p:sp>
          <p:nvSpPr>
            <p:cNvPr id="15" name="object 15"/>
            <p:cNvSpPr/>
            <p:nvPr/>
          </p:nvSpPr>
          <p:spPr>
            <a:xfrm>
              <a:off x="898350" y="1623912"/>
              <a:ext cx="1109345" cy="817244"/>
            </a:xfrm>
            <a:custGeom>
              <a:avLst/>
              <a:gdLst/>
              <a:ahLst/>
              <a:cxnLst/>
              <a:rect l="l" t="t" r="r" b="b"/>
              <a:pathLst>
                <a:path w="1109345" h="817244">
                  <a:moveTo>
                    <a:pt x="554549" y="816637"/>
                  </a:moveTo>
                  <a:lnTo>
                    <a:pt x="479300" y="815572"/>
                  </a:lnTo>
                  <a:lnTo>
                    <a:pt x="407128" y="812470"/>
                  </a:lnTo>
                  <a:lnTo>
                    <a:pt x="338694" y="807469"/>
                  </a:lnTo>
                  <a:lnTo>
                    <a:pt x="274657" y="800709"/>
                  </a:lnTo>
                  <a:lnTo>
                    <a:pt x="215681" y="792329"/>
                  </a:lnTo>
                  <a:lnTo>
                    <a:pt x="162423" y="782467"/>
                  </a:lnTo>
                  <a:lnTo>
                    <a:pt x="115547" y="771263"/>
                  </a:lnTo>
                  <a:lnTo>
                    <a:pt x="75712" y="758856"/>
                  </a:lnTo>
                  <a:lnTo>
                    <a:pt x="19809" y="730988"/>
                  </a:lnTo>
                  <a:lnTo>
                    <a:pt x="0" y="699974"/>
                  </a:lnTo>
                  <a:lnTo>
                    <a:pt x="0" y="0"/>
                  </a:lnTo>
                  <a:lnTo>
                    <a:pt x="5062" y="15830"/>
                  </a:lnTo>
                  <a:lnTo>
                    <a:pt x="19809" y="31013"/>
                  </a:lnTo>
                  <a:lnTo>
                    <a:pt x="75712" y="58881"/>
                  </a:lnTo>
                  <a:lnTo>
                    <a:pt x="115547" y="71288"/>
                  </a:lnTo>
                  <a:lnTo>
                    <a:pt x="162423" y="82492"/>
                  </a:lnTo>
                  <a:lnTo>
                    <a:pt x="215681" y="92354"/>
                  </a:lnTo>
                  <a:lnTo>
                    <a:pt x="274657" y="100734"/>
                  </a:lnTo>
                  <a:lnTo>
                    <a:pt x="338694" y="107494"/>
                  </a:lnTo>
                  <a:lnTo>
                    <a:pt x="407128" y="112495"/>
                  </a:lnTo>
                  <a:lnTo>
                    <a:pt x="479300" y="115597"/>
                  </a:lnTo>
                  <a:lnTo>
                    <a:pt x="554549" y="116662"/>
                  </a:lnTo>
                  <a:lnTo>
                    <a:pt x="629799" y="115597"/>
                  </a:lnTo>
                  <a:lnTo>
                    <a:pt x="701971" y="112495"/>
                  </a:lnTo>
                  <a:lnTo>
                    <a:pt x="770405" y="107494"/>
                  </a:lnTo>
                  <a:lnTo>
                    <a:pt x="834441" y="100734"/>
                  </a:lnTo>
                  <a:lnTo>
                    <a:pt x="893418" y="92354"/>
                  </a:lnTo>
                  <a:lnTo>
                    <a:pt x="946676" y="82492"/>
                  </a:lnTo>
                  <a:lnTo>
                    <a:pt x="993552" y="71288"/>
                  </a:lnTo>
                  <a:lnTo>
                    <a:pt x="1033387" y="58881"/>
                  </a:lnTo>
                  <a:lnTo>
                    <a:pt x="1089290" y="31013"/>
                  </a:lnTo>
                  <a:lnTo>
                    <a:pt x="1109099" y="0"/>
                  </a:lnTo>
                  <a:lnTo>
                    <a:pt x="1109099" y="699974"/>
                  </a:lnTo>
                  <a:lnTo>
                    <a:pt x="1065520" y="745385"/>
                  </a:lnTo>
                  <a:lnTo>
                    <a:pt x="993552" y="771263"/>
                  </a:lnTo>
                  <a:lnTo>
                    <a:pt x="946676" y="782467"/>
                  </a:lnTo>
                  <a:lnTo>
                    <a:pt x="893418" y="792329"/>
                  </a:lnTo>
                  <a:lnTo>
                    <a:pt x="834441" y="800709"/>
                  </a:lnTo>
                  <a:lnTo>
                    <a:pt x="770405" y="807469"/>
                  </a:lnTo>
                  <a:lnTo>
                    <a:pt x="701971" y="812470"/>
                  </a:lnTo>
                  <a:lnTo>
                    <a:pt x="629799" y="815572"/>
                  </a:lnTo>
                  <a:lnTo>
                    <a:pt x="554549" y="816637"/>
                  </a:lnTo>
                  <a:close/>
                </a:path>
              </a:pathLst>
            </a:custGeom>
            <a:solidFill>
              <a:srgbClr val="FF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98350" y="1507249"/>
              <a:ext cx="1109345" cy="233679"/>
            </a:xfrm>
            <a:custGeom>
              <a:avLst/>
              <a:gdLst/>
              <a:ahLst/>
              <a:cxnLst/>
              <a:rect l="l" t="t" r="r" b="b"/>
              <a:pathLst>
                <a:path w="1109345" h="233680">
                  <a:moveTo>
                    <a:pt x="554549" y="233324"/>
                  </a:moveTo>
                  <a:lnTo>
                    <a:pt x="479300" y="232260"/>
                  </a:lnTo>
                  <a:lnTo>
                    <a:pt x="407128" y="229157"/>
                  </a:lnTo>
                  <a:lnTo>
                    <a:pt x="338694" y="224157"/>
                  </a:lnTo>
                  <a:lnTo>
                    <a:pt x="274657" y="217397"/>
                  </a:lnTo>
                  <a:lnTo>
                    <a:pt x="215681" y="209016"/>
                  </a:lnTo>
                  <a:lnTo>
                    <a:pt x="162423" y="199155"/>
                  </a:lnTo>
                  <a:lnTo>
                    <a:pt x="115547" y="187951"/>
                  </a:lnTo>
                  <a:lnTo>
                    <a:pt x="75712" y="175544"/>
                  </a:lnTo>
                  <a:lnTo>
                    <a:pt x="19809" y="147675"/>
                  </a:lnTo>
                  <a:lnTo>
                    <a:pt x="0" y="116662"/>
                  </a:lnTo>
                  <a:lnTo>
                    <a:pt x="5062" y="100832"/>
                  </a:lnTo>
                  <a:lnTo>
                    <a:pt x="43579" y="71252"/>
                  </a:lnTo>
                  <a:lnTo>
                    <a:pt x="115547" y="45373"/>
                  </a:lnTo>
                  <a:lnTo>
                    <a:pt x="162423" y="34169"/>
                  </a:lnTo>
                  <a:lnTo>
                    <a:pt x="215681" y="24308"/>
                  </a:lnTo>
                  <a:lnTo>
                    <a:pt x="274657" y="15927"/>
                  </a:lnTo>
                  <a:lnTo>
                    <a:pt x="338694" y="9167"/>
                  </a:lnTo>
                  <a:lnTo>
                    <a:pt x="407128" y="4167"/>
                  </a:lnTo>
                  <a:lnTo>
                    <a:pt x="479300" y="1064"/>
                  </a:lnTo>
                  <a:lnTo>
                    <a:pt x="554549" y="0"/>
                  </a:lnTo>
                  <a:lnTo>
                    <a:pt x="629799" y="1064"/>
                  </a:lnTo>
                  <a:lnTo>
                    <a:pt x="701971" y="4167"/>
                  </a:lnTo>
                  <a:lnTo>
                    <a:pt x="770405" y="9167"/>
                  </a:lnTo>
                  <a:lnTo>
                    <a:pt x="834441" y="15927"/>
                  </a:lnTo>
                  <a:lnTo>
                    <a:pt x="893418" y="24308"/>
                  </a:lnTo>
                  <a:lnTo>
                    <a:pt x="946676" y="34169"/>
                  </a:lnTo>
                  <a:lnTo>
                    <a:pt x="993552" y="45373"/>
                  </a:lnTo>
                  <a:lnTo>
                    <a:pt x="1033387" y="57780"/>
                  </a:lnTo>
                  <a:lnTo>
                    <a:pt x="1089290" y="85648"/>
                  </a:lnTo>
                  <a:lnTo>
                    <a:pt x="1109099" y="116662"/>
                  </a:lnTo>
                  <a:lnTo>
                    <a:pt x="1104037" y="132492"/>
                  </a:lnTo>
                  <a:lnTo>
                    <a:pt x="1065520" y="162072"/>
                  </a:lnTo>
                  <a:lnTo>
                    <a:pt x="993552" y="187951"/>
                  </a:lnTo>
                  <a:lnTo>
                    <a:pt x="946676" y="199155"/>
                  </a:lnTo>
                  <a:lnTo>
                    <a:pt x="893418" y="209016"/>
                  </a:lnTo>
                  <a:lnTo>
                    <a:pt x="834441" y="217397"/>
                  </a:lnTo>
                  <a:lnTo>
                    <a:pt x="770405" y="224157"/>
                  </a:lnTo>
                  <a:lnTo>
                    <a:pt x="701971" y="229157"/>
                  </a:lnTo>
                  <a:lnTo>
                    <a:pt x="629799" y="232260"/>
                  </a:lnTo>
                  <a:lnTo>
                    <a:pt x="554549" y="233324"/>
                  </a:lnTo>
                  <a:close/>
                </a:path>
              </a:pathLst>
            </a:custGeom>
            <a:solidFill>
              <a:srgbClr val="FFC1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98350" y="1507249"/>
              <a:ext cx="1109345" cy="933450"/>
            </a:xfrm>
            <a:custGeom>
              <a:avLst/>
              <a:gdLst/>
              <a:ahLst/>
              <a:cxnLst/>
              <a:rect l="l" t="t" r="r" b="b"/>
              <a:pathLst>
                <a:path w="1109345" h="933450">
                  <a:moveTo>
                    <a:pt x="1109099" y="116662"/>
                  </a:moveTo>
                  <a:lnTo>
                    <a:pt x="1104037" y="132492"/>
                  </a:lnTo>
                  <a:lnTo>
                    <a:pt x="1089290" y="147675"/>
                  </a:lnTo>
                  <a:lnTo>
                    <a:pt x="1033387" y="175544"/>
                  </a:lnTo>
                  <a:lnTo>
                    <a:pt x="993552" y="187951"/>
                  </a:lnTo>
                  <a:lnTo>
                    <a:pt x="946676" y="199155"/>
                  </a:lnTo>
                  <a:lnTo>
                    <a:pt x="893418" y="209016"/>
                  </a:lnTo>
                  <a:lnTo>
                    <a:pt x="834441" y="217397"/>
                  </a:lnTo>
                  <a:lnTo>
                    <a:pt x="770405" y="224157"/>
                  </a:lnTo>
                  <a:lnTo>
                    <a:pt x="701971" y="229157"/>
                  </a:lnTo>
                  <a:lnTo>
                    <a:pt x="629799" y="232260"/>
                  </a:lnTo>
                  <a:lnTo>
                    <a:pt x="554549" y="233324"/>
                  </a:lnTo>
                  <a:lnTo>
                    <a:pt x="479300" y="232260"/>
                  </a:lnTo>
                  <a:lnTo>
                    <a:pt x="407128" y="229157"/>
                  </a:lnTo>
                  <a:lnTo>
                    <a:pt x="338694" y="224157"/>
                  </a:lnTo>
                  <a:lnTo>
                    <a:pt x="274657" y="217397"/>
                  </a:lnTo>
                  <a:lnTo>
                    <a:pt x="215681" y="209016"/>
                  </a:lnTo>
                  <a:lnTo>
                    <a:pt x="162423" y="199155"/>
                  </a:lnTo>
                  <a:lnTo>
                    <a:pt x="115547" y="187951"/>
                  </a:lnTo>
                  <a:lnTo>
                    <a:pt x="75712" y="175544"/>
                  </a:lnTo>
                  <a:lnTo>
                    <a:pt x="19809" y="147675"/>
                  </a:lnTo>
                  <a:lnTo>
                    <a:pt x="0" y="116662"/>
                  </a:lnTo>
                  <a:lnTo>
                    <a:pt x="43579" y="71252"/>
                  </a:lnTo>
                  <a:lnTo>
                    <a:pt x="115547" y="45373"/>
                  </a:lnTo>
                  <a:lnTo>
                    <a:pt x="162423" y="34169"/>
                  </a:lnTo>
                  <a:lnTo>
                    <a:pt x="215681" y="24308"/>
                  </a:lnTo>
                  <a:lnTo>
                    <a:pt x="274657" y="15927"/>
                  </a:lnTo>
                  <a:lnTo>
                    <a:pt x="338694" y="9167"/>
                  </a:lnTo>
                  <a:lnTo>
                    <a:pt x="407128" y="4167"/>
                  </a:lnTo>
                  <a:lnTo>
                    <a:pt x="479300" y="1064"/>
                  </a:lnTo>
                  <a:lnTo>
                    <a:pt x="554549" y="0"/>
                  </a:lnTo>
                  <a:lnTo>
                    <a:pt x="629799" y="1064"/>
                  </a:lnTo>
                  <a:lnTo>
                    <a:pt x="701971" y="4167"/>
                  </a:lnTo>
                  <a:lnTo>
                    <a:pt x="770405" y="9167"/>
                  </a:lnTo>
                  <a:lnTo>
                    <a:pt x="834441" y="15927"/>
                  </a:lnTo>
                  <a:lnTo>
                    <a:pt x="893418" y="24308"/>
                  </a:lnTo>
                  <a:lnTo>
                    <a:pt x="946676" y="34169"/>
                  </a:lnTo>
                  <a:lnTo>
                    <a:pt x="993552" y="45373"/>
                  </a:lnTo>
                  <a:lnTo>
                    <a:pt x="1033387" y="57780"/>
                  </a:lnTo>
                  <a:lnTo>
                    <a:pt x="1089290" y="85648"/>
                  </a:lnTo>
                  <a:lnTo>
                    <a:pt x="1109099" y="116662"/>
                  </a:lnTo>
                  <a:lnTo>
                    <a:pt x="1109099" y="816637"/>
                  </a:lnTo>
                  <a:lnTo>
                    <a:pt x="1065520" y="862047"/>
                  </a:lnTo>
                  <a:lnTo>
                    <a:pt x="993552" y="887926"/>
                  </a:lnTo>
                  <a:lnTo>
                    <a:pt x="946676" y="899130"/>
                  </a:lnTo>
                  <a:lnTo>
                    <a:pt x="893418" y="908991"/>
                  </a:lnTo>
                  <a:lnTo>
                    <a:pt x="834441" y="917372"/>
                  </a:lnTo>
                  <a:lnTo>
                    <a:pt x="770405" y="924132"/>
                  </a:lnTo>
                  <a:lnTo>
                    <a:pt x="701971" y="929132"/>
                  </a:lnTo>
                  <a:lnTo>
                    <a:pt x="629799" y="932235"/>
                  </a:lnTo>
                  <a:lnTo>
                    <a:pt x="554549" y="933299"/>
                  </a:lnTo>
                  <a:lnTo>
                    <a:pt x="479300" y="932235"/>
                  </a:lnTo>
                  <a:lnTo>
                    <a:pt x="407128" y="929132"/>
                  </a:lnTo>
                  <a:lnTo>
                    <a:pt x="338694" y="924132"/>
                  </a:lnTo>
                  <a:lnTo>
                    <a:pt x="274657" y="917372"/>
                  </a:lnTo>
                  <a:lnTo>
                    <a:pt x="215681" y="908991"/>
                  </a:lnTo>
                  <a:lnTo>
                    <a:pt x="162423" y="899130"/>
                  </a:lnTo>
                  <a:lnTo>
                    <a:pt x="115547" y="887926"/>
                  </a:lnTo>
                  <a:lnTo>
                    <a:pt x="75712" y="875519"/>
                  </a:lnTo>
                  <a:lnTo>
                    <a:pt x="19809" y="847650"/>
                  </a:lnTo>
                  <a:lnTo>
                    <a:pt x="0" y="816637"/>
                  </a:lnTo>
                  <a:lnTo>
                    <a:pt x="0" y="116662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087463" y="1802869"/>
            <a:ext cx="731520" cy="441788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40335" marR="5080" indent="-128270">
              <a:lnSpc>
                <a:spcPts val="1650"/>
              </a:lnSpc>
              <a:spcBef>
                <a:spcPts val="180"/>
              </a:spcBef>
            </a:pPr>
            <a:r>
              <a:rPr lang="en-US" sz="1400" spc="-90" dirty="0">
                <a:latin typeface="DejaVu Sans"/>
                <a:cs typeface="DejaVu Sans"/>
              </a:rPr>
              <a:t>   </a:t>
            </a:r>
            <a:r>
              <a:rPr lang="en-US" sz="1400" spc="-90" dirty="0" err="1">
                <a:latin typeface="DejaVu Sans"/>
                <a:cs typeface="DejaVu Sans"/>
              </a:rPr>
              <a:t>MapR</a:t>
            </a:r>
            <a:r>
              <a:rPr sz="1400" spc="-90" dirty="0">
                <a:latin typeface="DejaVu Sans"/>
                <a:cs typeface="DejaVu Sans"/>
              </a:rPr>
              <a:t>  </a:t>
            </a:r>
            <a:r>
              <a:rPr sz="1400" spc="5" dirty="0">
                <a:latin typeface="DejaVu Sans"/>
                <a:cs typeface="DejaVu Sans"/>
              </a:rPr>
              <a:t>DWH</a:t>
            </a:r>
            <a:endParaRPr sz="1400" dirty="0">
              <a:latin typeface="DejaVu Sans"/>
              <a:cs typeface="DejaVu Sans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95712" y="3522887"/>
            <a:ext cx="1214755" cy="732790"/>
            <a:chOff x="195712" y="3522887"/>
            <a:chExt cx="1214755" cy="732790"/>
          </a:xfrm>
        </p:grpSpPr>
        <p:sp>
          <p:nvSpPr>
            <p:cNvPr id="20" name="object 20"/>
            <p:cNvSpPr/>
            <p:nvPr/>
          </p:nvSpPr>
          <p:spPr>
            <a:xfrm>
              <a:off x="200474" y="3618025"/>
              <a:ext cx="1205230" cy="633095"/>
            </a:xfrm>
            <a:custGeom>
              <a:avLst/>
              <a:gdLst/>
              <a:ahLst/>
              <a:cxnLst/>
              <a:rect l="l" t="t" r="r" b="b"/>
              <a:pathLst>
                <a:path w="1205230" h="633095">
                  <a:moveTo>
                    <a:pt x="602399" y="632624"/>
                  </a:moveTo>
                  <a:lnTo>
                    <a:pt x="526836" y="631920"/>
                  </a:lnTo>
                  <a:lnTo>
                    <a:pt x="454073" y="629864"/>
                  </a:lnTo>
                  <a:lnTo>
                    <a:pt x="384676" y="626541"/>
                  </a:lnTo>
                  <a:lnTo>
                    <a:pt x="319208" y="622036"/>
                  </a:lnTo>
                  <a:lnTo>
                    <a:pt x="258235" y="616432"/>
                  </a:lnTo>
                  <a:lnTo>
                    <a:pt x="202322" y="609816"/>
                  </a:lnTo>
                  <a:lnTo>
                    <a:pt x="152032" y="602271"/>
                  </a:lnTo>
                  <a:lnTo>
                    <a:pt x="107929" y="593883"/>
                  </a:lnTo>
                  <a:lnTo>
                    <a:pt x="70580" y="584735"/>
                  </a:lnTo>
                  <a:lnTo>
                    <a:pt x="18397" y="564502"/>
                  </a:lnTo>
                  <a:lnTo>
                    <a:pt x="0" y="542249"/>
                  </a:lnTo>
                  <a:lnTo>
                    <a:pt x="0" y="0"/>
                  </a:lnTo>
                  <a:lnTo>
                    <a:pt x="4693" y="11336"/>
                  </a:lnTo>
                  <a:lnTo>
                    <a:pt x="18397" y="22252"/>
                  </a:lnTo>
                  <a:lnTo>
                    <a:pt x="70580" y="42485"/>
                  </a:lnTo>
                  <a:lnTo>
                    <a:pt x="107929" y="51633"/>
                  </a:lnTo>
                  <a:lnTo>
                    <a:pt x="152032" y="60021"/>
                  </a:lnTo>
                  <a:lnTo>
                    <a:pt x="202322" y="67566"/>
                  </a:lnTo>
                  <a:lnTo>
                    <a:pt x="258235" y="74182"/>
                  </a:lnTo>
                  <a:lnTo>
                    <a:pt x="319208" y="79786"/>
                  </a:lnTo>
                  <a:lnTo>
                    <a:pt x="384676" y="84291"/>
                  </a:lnTo>
                  <a:lnTo>
                    <a:pt x="454073" y="87614"/>
                  </a:lnTo>
                  <a:lnTo>
                    <a:pt x="526836" y="89670"/>
                  </a:lnTo>
                  <a:lnTo>
                    <a:pt x="602399" y="90374"/>
                  </a:lnTo>
                  <a:lnTo>
                    <a:pt x="677963" y="89670"/>
                  </a:lnTo>
                  <a:lnTo>
                    <a:pt x="750726" y="87614"/>
                  </a:lnTo>
                  <a:lnTo>
                    <a:pt x="820123" y="84291"/>
                  </a:lnTo>
                  <a:lnTo>
                    <a:pt x="885591" y="79786"/>
                  </a:lnTo>
                  <a:lnTo>
                    <a:pt x="946564" y="74182"/>
                  </a:lnTo>
                  <a:lnTo>
                    <a:pt x="1002477" y="67566"/>
                  </a:lnTo>
                  <a:lnTo>
                    <a:pt x="1052767" y="60021"/>
                  </a:lnTo>
                  <a:lnTo>
                    <a:pt x="1096869" y="51633"/>
                  </a:lnTo>
                  <a:lnTo>
                    <a:pt x="1134219" y="42485"/>
                  </a:lnTo>
                  <a:lnTo>
                    <a:pt x="1186402" y="22252"/>
                  </a:lnTo>
                  <a:lnTo>
                    <a:pt x="1204799" y="0"/>
                  </a:lnTo>
                  <a:lnTo>
                    <a:pt x="1204799" y="542249"/>
                  </a:lnTo>
                  <a:lnTo>
                    <a:pt x="1164251" y="574914"/>
                  </a:lnTo>
                  <a:lnTo>
                    <a:pt x="1096869" y="593883"/>
                  </a:lnTo>
                  <a:lnTo>
                    <a:pt x="1052767" y="602271"/>
                  </a:lnTo>
                  <a:lnTo>
                    <a:pt x="1002477" y="609816"/>
                  </a:lnTo>
                  <a:lnTo>
                    <a:pt x="946564" y="616432"/>
                  </a:lnTo>
                  <a:lnTo>
                    <a:pt x="885591" y="622036"/>
                  </a:lnTo>
                  <a:lnTo>
                    <a:pt x="820123" y="626541"/>
                  </a:lnTo>
                  <a:lnTo>
                    <a:pt x="750726" y="629864"/>
                  </a:lnTo>
                  <a:lnTo>
                    <a:pt x="677963" y="631920"/>
                  </a:lnTo>
                  <a:lnTo>
                    <a:pt x="602399" y="632624"/>
                  </a:lnTo>
                  <a:close/>
                </a:path>
              </a:pathLst>
            </a:custGeom>
            <a:solidFill>
              <a:srgbClr val="A64D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00474" y="3527650"/>
              <a:ext cx="1205230" cy="180975"/>
            </a:xfrm>
            <a:custGeom>
              <a:avLst/>
              <a:gdLst/>
              <a:ahLst/>
              <a:cxnLst/>
              <a:rect l="l" t="t" r="r" b="b"/>
              <a:pathLst>
                <a:path w="1205230" h="180975">
                  <a:moveTo>
                    <a:pt x="602399" y="180749"/>
                  </a:moveTo>
                  <a:lnTo>
                    <a:pt x="526836" y="180045"/>
                  </a:lnTo>
                  <a:lnTo>
                    <a:pt x="454073" y="177989"/>
                  </a:lnTo>
                  <a:lnTo>
                    <a:pt x="384676" y="174666"/>
                  </a:lnTo>
                  <a:lnTo>
                    <a:pt x="319208" y="170161"/>
                  </a:lnTo>
                  <a:lnTo>
                    <a:pt x="258235" y="164557"/>
                  </a:lnTo>
                  <a:lnTo>
                    <a:pt x="202322" y="157941"/>
                  </a:lnTo>
                  <a:lnTo>
                    <a:pt x="152032" y="150396"/>
                  </a:lnTo>
                  <a:lnTo>
                    <a:pt x="107929" y="142008"/>
                  </a:lnTo>
                  <a:lnTo>
                    <a:pt x="70580" y="132860"/>
                  </a:lnTo>
                  <a:lnTo>
                    <a:pt x="18397" y="112627"/>
                  </a:lnTo>
                  <a:lnTo>
                    <a:pt x="0" y="90374"/>
                  </a:lnTo>
                  <a:lnTo>
                    <a:pt x="4693" y="79038"/>
                  </a:lnTo>
                  <a:lnTo>
                    <a:pt x="40548" y="57710"/>
                  </a:lnTo>
                  <a:lnTo>
                    <a:pt x="107929" y="38741"/>
                  </a:lnTo>
                  <a:lnTo>
                    <a:pt x="152032" y="30353"/>
                  </a:lnTo>
                  <a:lnTo>
                    <a:pt x="202322" y="22808"/>
                  </a:lnTo>
                  <a:lnTo>
                    <a:pt x="258235" y="16192"/>
                  </a:lnTo>
                  <a:lnTo>
                    <a:pt x="319208" y="10588"/>
                  </a:lnTo>
                  <a:lnTo>
                    <a:pt x="384676" y="6083"/>
                  </a:lnTo>
                  <a:lnTo>
                    <a:pt x="454073" y="2760"/>
                  </a:lnTo>
                  <a:lnTo>
                    <a:pt x="526836" y="704"/>
                  </a:lnTo>
                  <a:lnTo>
                    <a:pt x="602399" y="0"/>
                  </a:lnTo>
                  <a:lnTo>
                    <a:pt x="677963" y="704"/>
                  </a:lnTo>
                  <a:lnTo>
                    <a:pt x="750726" y="2760"/>
                  </a:lnTo>
                  <a:lnTo>
                    <a:pt x="820123" y="6083"/>
                  </a:lnTo>
                  <a:lnTo>
                    <a:pt x="885591" y="10588"/>
                  </a:lnTo>
                  <a:lnTo>
                    <a:pt x="946564" y="16192"/>
                  </a:lnTo>
                  <a:lnTo>
                    <a:pt x="1002477" y="22808"/>
                  </a:lnTo>
                  <a:lnTo>
                    <a:pt x="1052767" y="30353"/>
                  </a:lnTo>
                  <a:lnTo>
                    <a:pt x="1096869" y="38741"/>
                  </a:lnTo>
                  <a:lnTo>
                    <a:pt x="1134219" y="47889"/>
                  </a:lnTo>
                  <a:lnTo>
                    <a:pt x="1186402" y="68122"/>
                  </a:lnTo>
                  <a:lnTo>
                    <a:pt x="1204799" y="90374"/>
                  </a:lnTo>
                  <a:lnTo>
                    <a:pt x="1200106" y="101711"/>
                  </a:lnTo>
                  <a:lnTo>
                    <a:pt x="1164251" y="123039"/>
                  </a:lnTo>
                  <a:lnTo>
                    <a:pt x="1096869" y="142008"/>
                  </a:lnTo>
                  <a:lnTo>
                    <a:pt x="1052767" y="150396"/>
                  </a:lnTo>
                  <a:lnTo>
                    <a:pt x="1002477" y="157941"/>
                  </a:lnTo>
                  <a:lnTo>
                    <a:pt x="946564" y="164557"/>
                  </a:lnTo>
                  <a:lnTo>
                    <a:pt x="885591" y="170161"/>
                  </a:lnTo>
                  <a:lnTo>
                    <a:pt x="820123" y="174666"/>
                  </a:lnTo>
                  <a:lnTo>
                    <a:pt x="750726" y="177989"/>
                  </a:lnTo>
                  <a:lnTo>
                    <a:pt x="677963" y="180045"/>
                  </a:lnTo>
                  <a:lnTo>
                    <a:pt x="602399" y="180749"/>
                  </a:lnTo>
                  <a:close/>
                </a:path>
              </a:pathLst>
            </a:custGeom>
            <a:solidFill>
              <a:srgbClr val="C994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00474" y="3527650"/>
              <a:ext cx="1205230" cy="723265"/>
            </a:xfrm>
            <a:custGeom>
              <a:avLst/>
              <a:gdLst/>
              <a:ahLst/>
              <a:cxnLst/>
              <a:rect l="l" t="t" r="r" b="b"/>
              <a:pathLst>
                <a:path w="1205230" h="723264">
                  <a:moveTo>
                    <a:pt x="1204799" y="90374"/>
                  </a:moveTo>
                  <a:lnTo>
                    <a:pt x="1200106" y="101711"/>
                  </a:lnTo>
                  <a:lnTo>
                    <a:pt x="1186402" y="112627"/>
                  </a:lnTo>
                  <a:lnTo>
                    <a:pt x="1134219" y="132860"/>
                  </a:lnTo>
                  <a:lnTo>
                    <a:pt x="1096869" y="142008"/>
                  </a:lnTo>
                  <a:lnTo>
                    <a:pt x="1052767" y="150396"/>
                  </a:lnTo>
                  <a:lnTo>
                    <a:pt x="1002477" y="157941"/>
                  </a:lnTo>
                  <a:lnTo>
                    <a:pt x="946564" y="164557"/>
                  </a:lnTo>
                  <a:lnTo>
                    <a:pt x="885591" y="170161"/>
                  </a:lnTo>
                  <a:lnTo>
                    <a:pt x="820123" y="174666"/>
                  </a:lnTo>
                  <a:lnTo>
                    <a:pt x="750726" y="177989"/>
                  </a:lnTo>
                  <a:lnTo>
                    <a:pt x="677963" y="180045"/>
                  </a:lnTo>
                  <a:lnTo>
                    <a:pt x="602399" y="180749"/>
                  </a:lnTo>
                  <a:lnTo>
                    <a:pt x="526836" y="180045"/>
                  </a:lnTo>
                  <a:lnTo>
                    <a:pt x="454073" y="177989"/>
                  </a:lnTo>
                  <a:lnTo>
                    <a:pt x="384676" y="174666"/>
                  </a:lnTo>
                  <a:lnTo>
                    <a:pt x="319208" y="170161"/>
                  </a:lnTo>
                  <a:lnTo>
                    <a:pt x="258235" y="164557"/>
                  </a:lnTo>
                  <a:lnTo>
                    <a:pt x="202322" y="157941"/>
                  </a:lnTo>
                  <a:lnTo>
                    <a:pt x="152032" y="150396"/>
                  </a:lnTo>
                  <a:lnTo>
                    <a:pt x="107929" y="142008"/>
                  </a:lnTo>
                  <a:lnTo>
                    <a:pt x="70580" y="132860"/>
                  </a:lnTo>
                  <a:lnTo>
                    <a:pt x="18397" y="112627"/>
                  </a:lnTo>
                  <a:lnTo>
                    <a:pt x="0" y="90374"/>
                  </a:lnTo>
                  <a:lnTo>
                    <a:pt x="40548" y="57710"/>
                  </a:lnTo>
                  <a:lnTo>
                    <a:pt x="107929" y="38741"/>
                  </a:lnTo>
                  <a:lnTo>
                    <a:pt x="152032" y="30353"/>
                  </a:lnTo>
                  <a:lnTo>
                    <a:pt x="202322" y="22808"/>
                  </a:lnTo>
                  <a:lnTo>
                    <a:pt x="258235" y="16192"/>
                  </a:lnTo>
                  <a:lnTo>
                    <a:pt x="319208" y="10588"/>
                  </a:lnTo>
                  <a:lnTo>
                    <a:pt x="384676" y="6083"/>
                  </a:lnTo>
                  <a:lnTo>
                    <a:pt x="454073" y="2760"/>
                  </a:lnTo>
                  <a:lnTo>
                    <a:pt x="526836" y="704"/>
                  </a:lnTo>
                  <a:lnTo>
                    <a:pt x="602399" y="0"/>
                  </a:lnTo>
                  <a:lnTo>
                    <a:pt x="677963" y="704"/>
                  </a:lnTo>
                  <a:lnTo>
                    <a:pt x="750726" y="2760"/>
                  </a:lnTo>
                  <a:lnTo>
                    <a:pt x="820123" y="6083"/>
                  </a:lnTo>
                  <a:lnTo>
                    <a:pt x="885591" y="10588"/>
                  </a:lnTo>
                  <a:lnTo>
                    <a:pt x="946564" y="16192"/>
                  </a:lnTo>
                  <a:lnTo>
                    <a:pt x="1002477" y="22808"/>
                  </a:lnTo>
                  <a:lnTo>
                    <a:pt x="1052767" y="30353"/>
                  </a:lnTo>
                  <a:lnTo>
                    <a:pt x="1096869" y="38741"/>
                  </a:lnTo>
                  <a:lnTo>
                    <a:pt x="1134219" y="47889"/>
                  </a:lnTo>
                  <a:lnTo>
                    <a:pt x="1186402" y="68122"/>
                  </a:lnTo>
                  <a:lnTo>
                    <a:pt x="1204799" y="90374"/>
                  </a:lnTo>
                  <a:lnTo>
                    <a:pt x="1204799" y="632624"/>
                  </a:lnTo>
                  <a:lnTo>
                    <a:pt x="1164251" y="665289"/>
                  </a:lnTo>
                  <a:lnTo>
                    <a:pt x="1096869" y="684258"/>
                  </a:lnTo>
                  <a:lnTo>
                    <a:pt x="1052767" y="692646"/>
                  </a:lnTo>
                  <a:lnTo>
                    <a:pt x="1002477" y="700191"/>
                  </a:lnTo>
                  <a:lnTo>
                    <a:pt x="946564" y="706807"/>
                  </a:lnTo>
                  <a:lnTo>
                    <a:pt x="885591" y="712411"/>
                  </a:lnTo>
                  <a:lnTo>
                    <a:pt x="820123" y="716916"/>
                  </a:lnTo>
                  <a:lnTo>
                    <a:pt x="750726" y="720239"/>
                  </a:lnTo>
                  <a:lnTo>
                    <a:pt x="677963" y="722295"/>
                  </a:lnTo>
                  <a:lnTo>
                    <a:pt x="602399" y="722999"/>
                  </a:lnTo>
                  <a:lnTo>
                    <a:pt x="526836" y="722295"/>
                  </a:lnTo>
                  <a:lnTo>
                    <a:pt x="454073" y="720239"/>
                  </a:lnTo>
                  <a:lnTo>
                    <a:pt x="384676" y="716916"/>
                  </a:lnTo>
                  <a:lnTo>
                    <a:pt x="319208" y="712411"/>
                  </a:lnTo>
                  <a:lnTo>
                    <a:pt x="258235" y="706807"/>
                  </a:lnTo>
                  <a:lnTo>
                    <a:pt x="202322" y="700191"/>
                  </a:lnTo>
                  <a:lnTo>
                    <a:pt x="152032" y="692646"/>
                  </a:lnTo>
                  <a:lnTo>
                    <a:pt x="107929" y="684258"/>
                  </a:lnTo>
                  <a:lnTo>
                    <a:pt x="70580" y="675110"/>
                  </a:lnTo>
                  <a:lnTo>
                    <a:pt x="18397" y="654877"/>
                  </a:lnTo>
                  <a:lnTo>
                    <a:pt x="0" y="632624"/>
                  </a:lnTo>
                  <a:lnTo>
                    <a:pt x="0" y="90374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349565" y="3704975"/>
            <a:ext cx="907415" cy="441788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79705" marR="5080" indent="-167640">
              <a:lnSpc>
                <a:spcPts val="1650"/>
              </a:lnSpc>
              <a:spcBef>
                <a:spcPts val="180"/>
              </a:spcBef>
            </a:pPr>
            <a:r>
              <a:rPr lang="en-US" sz="1400" spc="-75" dirty="0">
                <a:latin typeface="DejaVu Sans"/>
                <a:cs typeface="DejaVu Sans"/>
              </a:rPr>
              <a:t>Netezza </a:t>
            </a:r>
            <a:r>
              <a:rPr sz="1400" spc="-75" dirty="0">
                <a:latin typeface="DejaVu Sans"/>
                <a:cs typeface="DejaVu Sans"/>
              </a:rPr>
              <a:t>  </a:t>
            </a:r>
            <a:r>
              <a:rPr sz="1400" spc="-90" dirty="0">
                <a:latin typeface="DejaVu Sans"/>
                <a:cs typeface="DejaVu Sans"/>
              </a:rPr>
              <a:t>(RDBs)</a:t>
            </a:r>
            <a:endParaRPr sz="1400" dirty="0">
              <a:latin typeface="DejaVu Sans"/>
              <a:cs typeface="DejaVu Sans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1495762" y="3522887"/>
            <a:ext cx="1214755" cy="732790"/>
            <a:chOff x="1495762" y="3522887"/>
            <a:chExt cx="1214755" cy="732790"/>
          </a:xfrm>
        </p:grpSpPr>
        <p:sp>
          <p:nvSpPr>
            <p:cNvPr id="25" name="object 25"/>
            <p:cNvSpPr/>
            <p:nvPr/>
          </p:nvSpPr>
          <p:spPr>
            <a:xfrm>
              <a:off x="1500524" y="3618025"/>
              <a:ext cx="1205230" cy="633095"/>
            </a:xfrm>
            <a:custGeom>
              <a:avLst/>
              <a:gdLst/>
              <a:ahLst/>
              <a:cxnLst/>
              <a:rect l="l" t="t" r="r" b="b"/>
              <a:pathLst>
                <a:path w="1205230" h="633095">
                  <a:moveTo>
                    <a:pt x="602399" y="632624"/>
                  </a:moveTo>
                  <a:lnTo>
                    <a:pt x="526836" y="631920"/>
                  </a:lnTo>
                  <a:lnTo>
                    <a:pt x="454073" y="629864"/>
                  </a:lnTo>
                  <a:lnTo>
                    <a:pt x="384676" y="626541"/>
                  </a:lnTo>
                  <a:lnTo>
                    <a:pt x="319208" y="622036"/>
                  </a:lnTo>
                  <a:lnTo>
                    <a:pt x="258235" y="616432"/>
                  </a:lnTo>
                  <a:lnTo>
                    <a:pt x="202322" y="609816"/>
                  </a:lnTo>
                  <a:lnTo>
                    <a:pt x="152032" y="602271"/>
                  </a:lnTo>
                  <a:lnTo>
                    <a:pt x="107930" y="593883"/>
                  </a:lnTo>
                  <a:lnTo>
                    <a:pt x="70580" y="584735"/>
                  </a:lnTo>
                  <a:lnTo>
                    <a:pt x="18397" y="564502"/>
                  </a:lnTo>
                  <a:lnTo>
                    <a:pt x="0" y="542249"/>
                  </a:lnTo>
                  <a:lnTo>
                    <a:pt x="0" y="0"/>
                  </a:lnTo>
                  <a:lnTo>
                    <a:pt x="4693" y="11336"/>
                  </a:lnTo>
                  <a:lnTo>
                    <a:pt x="18397" y="22252"/>
                  </a:lnTo>
                  <a:lnTo>
                    <a:pt x="70580" y="42485"/>
                  </a:lnTo>
                  <a:lnTo>
                    <a:pt x="107930" y="51633"/>
                  </a:lnTo>
                  <a:lnTo>
                    <a:pt x="152032" y="60021"/>
                  </a:lnTo>
                  <a:lnTo>
                    <a:pt x="202322" y="67566"/>
                  </a:lnTo>
                  <a:lnTo>
                    <a:pt x="258235" y="74182"/>
                  </a:lnTo>
                  <a:lnTo>
                    <a:pt x="319208" y="79786"/>
                  </a:lnTo>
                  <a:lnTo>
                    <a:pt x="384676" y="84291"/>
                  </a:lnTo>
                  <a:lnTo>
                    <a:pt x="454073" y="87614"/>
                  </a:lnTo>
                  <a:lnTo>
                    <a:pt x="526836" y="89670"/>
                  </a:lnTo>
                  <a:lnTo>
                    <a:pt x="602399" y="90374"/>
                  </a:lnTo>
                  <a:lnTo>
                    <a:pt x="677963" y="89670"/>
                  </a:lnTo>
                  <a:lnTo>
                    <a:pt x="750726" y="87614"/>
                  </a:lnTo>
                  <a:lnTo>
                    <a:pt x="820123" y="84291"/>
                  </a:lnTo>
                  <a:lnTo>
                    <a:pt x="885591" y="79786"/>
                  </a:lnTo>
                  <a:lnTo>
                    <a:pt x="946564" y="74182"/>
                  </a:lnTo>
                  <a:lnTo>
                    <a:pt x="1002477" y="67566"/>
                  </a:lnTo>
                  <a:lnTo>
                    <a:pt x="1052767" y="60021"/>
                  </a:lnTo>
                  <a:lnTo>
                    <a:pt x="1096869" y="51633"/>
                  </a:lnTo>
                  <a:lnTo>
                    <a:pt x="1134219" y="42485"/>
                  </a:lnTo>
                  <a:lnTo>
                    <a:pt x="1186402" y="22252"/>
                  </a:lnTo>
                  <a:lnTo>
                    <a:pt x="1204799" y="0"/>
                  </a:lnTo>
                  <a:lnTo>
                    <a:pt x="1204799" y="542249"/>
                  </a:lnTo>
                  <a:lnTo>
                    <a:pt x="1164251" y="574914"/>
                  </a:lnTo>
                  <a:lnTo>
                    <a:pt x="1096869" y="593883"/>
                  </a:lnTo>
                  <a:lnTo>
                    <a:pt x="1052767" y="602271"/>
                  </a:lnTo>
                  <a:lnTo>
                    <a:pt x="1002477" y="609816"/>
                  </a:lnTo>
                  <a:lnTo>
                    <a:pt x="946564" y="616432"/>
                  </a:lnTo>
                  <a:lnTo>
                    <a:pt x="885591" y="622036"/>
                  </a:lnTo>
                  <a:lnTo>
                    <a:pt x="820123" y="626541"/>
                  </a:lnTo>
                  <a:lnTo>
                    <a:pt x="750726" y="629864"/>
                  </a:lnTo>
                  <a:lnTo>
                    <a:pt x="677963" y="631920"/>
                  </a:lnTo>
                  <a:lnTo>
                    <a:pt x="602399" y="632624"/>
                  </a:lnTo>
                  <a:close/>
                </a:path>
              </a:pathLst>
            </a:custGeom>
            <a:solidFill>
              <a:srgbClr val="8E7B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500524" y="3527650"/>
              <a:ext cx="1205230" cy="180975"/>
            </a:xfrm>
            <a:custGeom>
              <a:avLst/>
              <a:gdLst/>
              <a:ahLst/>
              <a:cxnLst/>
              <a:rect l="l" t="t" r="r" b="b"/>
              <a:pathLst>
                <a:path w="1205230" h="180975">
                  <a:moveTo>
                    <a:pt x="602399" y="180749"/>
                  </a:moveTo>
                  <a:lnTo>
                    <a:pt x="526836" y="180045"/>
                  </a:lnTo>
                  <a:lnTo>
                    <a:pt x="454073" y="177989"/>
                  </a:lnTo>
                  <a:lnTo>
                    <a:pt x="384676" y="174666"/>
                  </a:lnTo>
                  <a:lnTo>
                    <a:pt x="319208" y="170161"/>
                  </a:lnTo>
                  <a:lnTo>
                    <a:pt x="258235" y="164557"/>
                  </a:lnTo>
                  <a:lnTo>
                    <a:pt x="202322" y="157941"/>
                  </a:lnTo>
                  <a:lnTo>
                    <a:pt x="152032" y="150396"/>
                  </a:lnTo>
                  <a:lnTo>
                    <a:pt x="107930" y="142008"/>
                  </a:lnTo>
                  <a:lnTo>
                    <a:pt x="70580" y="132860"/>
                  </a:lnTo>
                  <a:lnTo>
                    <a:pt x="18397" y="112627"/>
                  </a:lnTo>
                  <a:lnTo>
                    <a:pt x="0" y="90374"/>
                  </a:lnTo>
                  <a:lnTo>
                    <a:pt x="4693" y="79038"/>
                  </a:lnTo>
                  <a:lnTo>
                    <a:pt x="40548" y="57710"/>
                  </a:lnTo>
                  <a:lnTo>
                    <a:pt x="107930" y="38741"/>
                  </a:lnTo>
                  <a:lnTo>
                    <a:pt x="152032" y="30353"/>
                  </a:lnTo>
                  <a:lnTo>
                    <a:pt x="202322" y="22808"/>
                  </a:lnTo>
                  <a:lnTo>
                    <a:pt x="258235" y="16192"/>
                  </a:lnTo>
                  <a:lnTo>
                    <a:pt x="319208" y="10588"/>
                  </a:lnTo>
                  <a:lnTo>
                    <a:pt x="384676" y="6083"/>
                  </a:lnTo>
                  <a:lnTo>
                    <a:pt x="454073" y="2760"/>
                  </a:lnTo>
                  <a:lnTo>
                    <a:pt x="526836" y="704"/>
                  </a:lnTo>
                  <a:lnTo>
                    <a:pt x="602399" y="0"/>
                  </a:lnTo>
                  <a:lnTo>
                    <a:pt x="677963" y="704"/>
                  </a:lnTo>
                  <a:lnTo>
                    <a:pt x="750726" y="2760"/>
                  </a:lnTo>
                  <a:lnTo>
                    <a:pt x="820123" y="6083"/>
                  </a:lnTo>
                  <a:lnTo>
                    <a:pt x="885591" y="10588"/>
                  </a:lnTo>
                  <a:lnTo>
                    <a:pt x="946564" y="16192"/>
                  </a:lnTo>
                  <a:lnTo>
                    <a:pt x="1002477" y="22808"/>
                  </a:lnTo>
                  <a:lnTo>
                    <a:pt x="1052767" y="30353"/>
                  </a:lnTo>
                  <a:lnTo>
                    <a:pt x="1096869" y="38741"/>
                  </a:lnTo>
                  <a:lnTo>
                    <a:pt x="1134219" y="47889"/>
                  </a:lnTo>
                  <a:lnTo>
                    <a:pt x="1186402" y="68122"/>
                  </a:lnTo>
                  <a:lnTo>
                    <a:pt x="1204799" y="90374"/>
                  </a:lnTo>
                  <a:lnTo>
                    <a:pt x="1200106" y="101711"/>
                  </a:lnTo>
                  <a:lnTo>
                    <a:pt x="1164251" y="123039"/>
                  </a:lnTo>
                  <a:lnTo>
                    <a:pt x="1096869" y="142008"/>
                  </a:lnTo>
                  <a:lnTo>
                    <a:pt x="1052767" y="150396"/>
                  </a:lnTo>
                  <a:lnTo>
                    <a:pt x="1002477" y="157941"/>
                  </a:lnTo>
                  <a:lnTo>
                    <a:pt x="946564" y="164557"/>
                  </a:lnTo>
                  <a:lnTo>
                    <a:pt x="885591" y="170161"/>
                  </a:lnTo>
                  <a:lnTo>
                    <a:pt x="820123" y="174666"/>
                  </a:lnTo>
                  <a:lnTo>
                    <a:pt x="750726" y="177989"/>
                  </a:lnTo>
                  <a:lnTo>
                    <a:pt x="677963" y="180045"/>
                  </a:lnTo>
                  <a:lnTo>
                    <a:pt x="602399" y="180749"/>
                  </a:lnTo>
                  <a:close/>
                </a:path>
              </a:pathLst>
            </a:custGeom>
            <a:solidFill>
              <a:srgbClr val="BBB0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500524" y="3527650"/>
              <a:ext cx="1205230" cy="723265"/>
            </a:xfrm>
            <a:custGeom>
              <a:avLst/>
              <a:gdLst/>
              <a:ahLst/>
              <a:cxnLst/>
              <a:rect l="l" t="t" r="r" b="b"/>
              <a:pathLst>
                <a:path w="1205230" h="723264">
                  <a:moveTo>
                    <a:pt x="1204799" y="90374"/>
                  </a:moveTo>
                  <a:lnTo>
                    <a:pt x="1200106" y="101711"/>
                  </a:lnTo>
                  <a:lnTo>
                    <a:pt x="1186402" y="112627"/>
                  </a:lnTo>
                  <a:lnTo>
                    <a:pt x="1134219" y="132860"/>
                  </a:lnTo>
                  <a:lnTo>
                    <a:pt x="1096869" y="142008"/>
                  </a:lnTo>
                  <a:lnTo>
                    <a:pt x="1052767" y="150396"/>
                  </a:lnTo>
                  <a:lnTo>
                    <a:pt x="1002477" y="157941"/>
                  </a:lnTo>
                  <a:lnTo>
                    <a:pt x="946564" y="164557"/>
                  </a:lnTo>
                  <a:lnTo>
                    <a:pt x="885591" y="170161"/>
                  </a:lnTo>
                  <a:lnTo>
                    <a:pt x="820123" y="174666"/>
                  </a:lnTo>
                  <a:lnTo>
                    <a:pt x="750726" y="177989"/>
                  </a:lnTo>
                  <a:lnTo>
                    <a:pt x="677963" y="180045"/>
                  </a:lnTo>
                  <a:lnTo>
                    <a:pt x="602399" y="180749"/>
                  </a:lnTo>
                  <a:lnTo>
                    <a:pt x="526836" y="180045"/>
                  </a:lnTo>
                  <a:lnTo>
                    <a:pt x="454073" y="177989"/>
                  </a:lnTo>
                  <a:lnTo>
                    <a:pt x="384676" y="174666"/>
                  </a:lnTo>
                  <a:lnTo>
                    <a:pt x="319208" y="170161"/>
                  </a:lnTo>
                  <a:lnTo>
                    <a:pt x="258235" y="164557"/>
                  </a:lnTo>
                  <a:lnTo>
                    <a:pt x="202322" y="157941"/>
                  </a:lnTo>
                  <a:lnTo>
                    <a:pt x="152032" y="150396"/>
                  </a:lnTo>
                  <a:lnTo>
                    <a:pt x="107930" y="142008"/>
                  </a:lnTo>
                  <a:lnTo>
                    <a:pt x="70580" y="132860"/>
                  </a:lnTo>
                  <a:lnTo>
                    <a:pt x="18397" y="112627"/>
                  </a:lnTo>
                  <a:lnTo>
                    <a:pt x="0" y="90374"/>
                  </a:lnTo>
                  <a:lnTo>
                    <a:pt x="40548" y="57710"/>
                  </a:lnTo>
                  <a:lnTo>
                    <a:pt x="107930" y="38741"/>
                  </a:lnTo>
                  <a:lnTo>
                    <a:pt x="152032" y="30353"/>
                  </a:lnTo>
                  <a:lnTo>
                    <a:pt x="202322" y="22808"/>
                  </a:lnTo>
                  <a:lnTo>
                    <a:pt x="258235" y="16192"/>
                  </a:lnTo>
                  <a:lnTo>
                    <a:pt x="319208" y="10588"/>
                  </a:lnTo>
                  <a:lnTo>
                    <a:pt x="384676" y="6083"/>
                  </a:lnTo>
                  <a:lnTo>
                    <a:pt x="454073" y="2760"/>
                  </a:lnTo>
                  <a:lnTo>
                    <a:pt x="526836" y="704"/>
                  </a:lnTo>
                  <a:lnTo>
                    <a:pt x="602399" y="0"/>
                  </a:lnTo>
                  <a:lnTo>
                    <a:pt x="677963" y="704"/>
                  </a:lnTo>
                  <a:lnTo>
                    <a:pt x="750726" y="2760"/>
                  </a:lnTo>
                  <a:lnTo>
                    <a:pt x="820123" y="6083"/>
                  </a:lnTo>
                  <a:lnTo>
                    <a:pt x="885591" y="10588"/>
                  </a:lnTo>
                  <a:lnTo>
                    <a:pt x="946564" y="16192"/>
                  </a:lnTo>
                  <a:lnTo>
                    <a:pt x="1002477" y="22808"/>
                  </a:lnTo>
                  <a:lnTo>
                    <a:pt x="1052767" y="30353"/>
                  </a:lnTo>
                  <a:lnTo>
                    <a:pt x="1096869" y="38741"/>
                  </a:lnTo>
                  <a:lnTo>
                    <a:pt x="1134219" y="47889"/>
                  </a:lnTo>
                  <a:lnTo>
                    <a:pt x="1186402" y="68122"/>
                  </a:lnTo>
                  <a:lnTo>
                    <a:pt x="1204799" y="90374"/>
                  </a:lnTo>
                  <a:lnTo>
                    <a:pt x="1204799" y="632624"/>
                  </a:lnTo>
                  <a:lnTo>
                    <a:pt x="1164251" y="665289"/>
                  </a:lnTo>
                  <a:lnTo>
                    <a:pt x="1096869" y="684258"/>
                  </a:lnTo>
                  <a:lnTo>
                    <a:pt x="1052767" y="692646"/>
                  </a:lnTo>
                  <a:lnTo>
                    <a:pt x="1002477" y="700191"/>
                  </a:lnTo>
                  <a:lnTo>
                    <a:pt x="946564" y="706807"/>
                  </a:lnTo>
                  <a:lnTo>
                    <a:pt x="885591" y="712411"/>
                  </a:lnTo>
                  <a:lnTo>
                    <a:pt x="820123" y="716916"/>
                  </a:lnTo>
                  <a:lnTo>
                    <a:pt x="750726" y="720239"/>
                  </a:lnTo>
                  <a:lnTo>
                    <a:pt x="677963" y="722295"/>
                  </a:lnTo>
                  <a:lnTo>
                    <a:pt x="602399" y="722999"/>
                  </a:lnTo>
                  <a:lnTo>
                    <a:pt x="526836" y="722295"/>
                  </a:lnTo>
                  <a:lnTo>
                    <a:pt x="454073" y="720239"/>
                  </a:lnTo>
                  <a:lnTo>
                    <a:pt x="384676" y="716916"/>
                  </a:lnTo>
                  <a:lnTo>
                    <a:pt x="319208" y="712411"/>
                  </a:lnTo>
                  <a:lnTo>
                    <a:pt x="258235" y="706807"/>
                  </a:lnTo>
                  <a:lnTo>
                    <a:pt x="202322" y="700191"/>
                  </a:lnTo>
                  <a:lnTo>
                    <a:pt x="152032" y="692646"/>
                  </a:lnTo>
                  <a:lnTo>
                    <a:pt x="107930" y="684258"/>
                  </a:lnTo>
                  <a:lnTo>
                    <a:pt x="70580" y="675110"/>
                  </a:lnTo>
                  <a:lnTo>
                    <a:pt x="18397" y="654877"/>
                  </a:lnTo>
                  <a:lnTo>
                    <a:pt x="0" y="632624"/>
                  </a:lnTo>
                  <a:lnTo>
                    <a:pt x="0" y="90374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1699105" y="3704975"/>
            <a:ext cx="808355" cy="448309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40640" marR="5080" indent="-28575">
              <a:lnSpc>
                <a:spcPts val="1650"/>
              </a:lnSpc>
              <a:spcBef>
                <a:spcPts val="180"/>
              </a:spcBef>
            </a:pPr>
            <a:r>
              <a:rPr sz="1400" spc="-90" dirty="0">
                <a:latin typeface="DejaVu Sans"/>
                <a:cs typeface="DejaVu Sans"/>
              </a:rPr>
              <a:t>Data</a:t>
            </a:r>
            <a:r>
              <a:rPr sz="1400" spc="-254" dirty="0">
                <a:latin typeface="DejaVu Sans"/>
                <a:cs typeface="DejaVu Sans"/>
              </a:rPr>
              <a:t> </a:t>
            </a:r>
            <a:r>
              <a:rPr sz="1400" spc="-105" dirty="0">
                <a:latin typeface="DejaVu Sans"/>
                <a:cs typeface="DejaVu Sans"/>
              </a:rPr>
              <a:t>Lake  </a:t>
            </a:r>
            <a:r>
              <a:rPr sz="1400" spc="-100" dirty="0">
                <a:latin typeface="DejaVu Sans"/>
                <a:cs typeface="DejaVu Sans"/>
              </a:rPr>
              <a:t>(Hadoop)</a:t>
            </a:r>
            <a:endParaRPr sz="1400">
              <a:latin typeface="DejaVu Sans"/>
              <a:cs typeface="DejaVu Sans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143766" y="1854763"/>
            <a:ext cx="731520" cy="448309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40335" marR="5080" indent="-128270">
              <a:lnSpc>
                <a:spcPts val="1650"/>
              </a:lnSpc>
              <a:spcBef>
                <a:spcPts val="180"/>
              </a:spcBef>
            </a:pPr>
            <a:r>
              <a:rPr lang="en-US" sz="1400" spc="-90" dirty="0">
                <a:latin typeface="DejaVu Sans"/>
                <a:cs typeface="DejaVu Sans"/>
              </a:rPr>
              <a:t>   </a:t>
            </a:r>
            <a:r>
              <a:rPr lang="en-US" sz="1400" spc="-90" dirty="0" err="1">
                <a:latin typeface="DejaVu Sans"/>
                <a:cs typeface="DejaVu Sans"/>
              </a:rPr>
              <a:t>MapR</a:t>
            </a:r>
            <a:r>
              <a:rPr sz="1400" spc="-90" dirty="0">
                <a:latin typeface="DejaVu Sans"/>
                <a:cs typeface="DejaVu Sans"/>
              </a:rPr>
              <a:t> </a:t>
            </a:r>
            <a:r>
              <a:rPr sz="1400" spc="5" dirty="0">
                <a:latin typeface="DejaVu Sans"/>
                <a:cs typeface="DejaVu Sans"/>
              </a:rPr>
              <a:t>DWH</a:t>
            </a:r>
            <a:endParaRPr sz="1400" dirty="0">
              <a:latin typeface="DejaVu Sans"/>
              <a:cs typeface="DejaVu Sans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233460" y="2787570"/>
            <a:ext cx="551815" cy="2135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1664"/>
              </a:lnSpc>
            </a:pPr>
            <a:r>
              <a:rPr sz="1400" b="1" spc="-165" dirty="0">
                <a:latin typeface="DejaVu Sans"/>
                <a:cs typeface="DejaVu Sans"/>
              </a:rPr>
              <a:t>Presto</a:t>
            </a:r>
            <a:endParaRPr sz="1400" dirty="0">
              <a:latin typeface="DejaVu Sans"/>
              <a:cs typeface="DejaVu Sans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330305" y="3726302"/>
            <a:ext cx="1377315" cy="614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  <a:tabLst>
                <a:tab pos="790575" algn="l"/>
              </a:tabLst>
            </a:pPr>
            <a:r>
              <a:rPr sz="1400" spc="-70" dirty="0">
                <a:latin typeface="DejaVu Sans"/>
                <a:cs typeface="DejaVu Sans"/>
              </a:rPr>
              <a:t>RDBs	</a:t>
            </a:r>
            <a:r>
              <a:rPr sz="1400" spc="-55" dirty="0">
                <a:latin typeface="DejaVu Sans"/>
                <a:cs typeface="DejaVu Sans"/>
              </a:rPr>
              <a:t>NoSQL</a:t>
            </a:r>
            <a:endParaRPr sz="1400">
              <a:latin typeface="DejaVu Sans"/>
              <a:cs typeface="DejaVu Sans"/>
            </a:endParaRPr>
          </a:p>
          <a:p>
            <a:pPr marR="41275" algn="ctr">
              <a:lnSpc>
                <a:spcPct val="100000"/>
              </a:lnSpc>
              <a:spcBef>
                <a:spcPts val="1270"/>
              </a:spcBef>
            </a:pPr>
            <a:r>
              <a:rPr sz="1400" spc="-75" dirty="0">
                <a:latin typeface="DejaVu Sans"/>
                <a:cs typeface="DejaVu Sans"/>
              </a:rPr>
              <a:t>Operational</a:t>
            </a:r>
            <a:endParaRPr sz="1400">
              <a:latin typeface="DejaVu Sans"/>
              <a:cs typeface="DejaVu Sans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225470" y="3726314"/>
            <a:ext cx="1304290" cy="61042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93470" algn="l"/>
              </a:tabLst>
            </a:pPr>
            <a:r>
              <a:rPr sz="1400" spc="-90" dirty="0">
                <a:latin typeface="DejaVu Sans"/>
                <a:cs typeface="DejaVu Sans"/>
              </a:rPr>
              <a:t>Hadoop</a:t>
            </a:r>
            <a:r>
              <a:rPr lang="en-US" sz="1400" spc="-90" dirty="0">
                <a:latin typeface="DejaVu Sans"/>
                <a:cs typeface="DejaVu Sans"/>
              </a:rPr>
              <a:t>    </a:t>
            </a:r>
            <a:r>
              <a:rPr lang="en-US" sz="1400" spc="-114" dirty="0">
                <a:latin typeface="DejaVu Sans"/>
                <a:cs typeface="DejaVu Sans"/>
              </a:rPr>
              <a:t>Azure</a:t>
            </a:r>
            <a:endParaRPr sz="1400" dirty="0">
              <a:latin typeface="DejaVu Sans"/>
              <a:cs typeface="DejaVu Sans"/>
            </a:endParaRPr>
          </a:p>
          <a:p>
            <a:pPr marL="381000">
              <a:lnSpc>
                <a:spcPct val="100000"/>
              </a:lnSpc>
              <a:spcBef>
                <a:spcPts val="1270"/>
              </a:spcBef>
            </a:pPr>
            <a:r>
              <a:rPr sz="1400" spc="-90" dirty="0">
                <a:latin typeface="DejaVu Sans"/>
                <a:cs typeface="DejaVu Sans"/>
              </a:rPr>
              <a:t>Data</a:t>
            </a:r>
            <a:r>
              <a:rPr sz="1400" spc="-195" dirty="0">
                <a:latin typeface="DejaVu Sans"/>
                <a:cs typeface="DejaVu Sans"/>
              </a:rPr>
              <a:t> </a:t>
            </a:r>
            <a:r>
              <a:rPr sz="1400" spc="-105" dirty="0">
                <a:latin typeface="DejaVu Sans"/>
                <a:cs typeface="DejaVu Sans"/>
              </a:rPr>
              <a:t>Lake</a:t>
            </a:r>
            <a:endParaRPr sz="1400" dirty="0">
              <a:latin typeface="DejaVu Sans"/>
              <a:cs typeface="DejaVu Sans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1416588" y="2467810"/>
            <a:ext cx="1006475" cy="1074420"/>
            <a:chOff x="1416588" y="2467810"/>
            <a:chExt cx="1006475" cy="1074420"/>
          </a:xfrm>
        </p:grpSpPr>
        <p:sp>
          <p:nvSpPr>
            <p:cNvPr id="34" name="object 34"/>
            <p:cNvSpPr/>
            <p:nvPr/>
          </p:nvSpPr>
          <p:spPr>
            <a:xfrm>
              <a:off x="1460421" y="2538083"/>
              <a:ext cx="642620" cy="989965"/>
            </a:xfrm>
            <a:custGeom>
              <a:avLst/>
              <a:gdLst/>
              <a:ahLst/>
              <a:cxnLst/>
              <a:rect l="l" t="t" r="r" b="b"/>
              <a:pathLst>
                <a:path w="642619" h="989964">
                  <a:moveTo>
                    <a:pt x="642503" y="989565"/>
                  </a:moveTo>
                  <a:lnTo>
                    <a:pt x="640074" y="933359"/>
                  </a:lnTo>
                  <a:lnTo>
                    <a:pt x="633026" y="881016"/>
                  </a:lnTo>
                  <a:lnTo>
                    <a:pt x="621713" y="832238"/>
                  </a:lnTo>
                  <a:lnTo>
                    <a:pt x="606491" y="786729"/>
                  </a:lnTo>
                  <a:lnTo>
                    <a:pt x="587716" y="744191"/>
                  </a:lnTo>
                  <a:lnTo>
                    <a:pt x="565742" y="704327"/>
                  </a:lnTo>
                  <a:lnTo>
                    <a:pt x="540925" y="666840"/>
                  </a:lnTo>
                  <a:lnTo>
                    <a:pt x="513620" y="631433"/>
                  </a:lnTo>
                  <a:lnTo>
                    <a:pt x="484183" y="597809"/>
                  </a:lnTo>
                  <a:lnTo>
                    <a:pt x="452969" y="565669"/>
                  </a:lnTo>
                  <a:lnTo>
                    <a:pt x="420334" y="534718"/>
                  </a:lnTo>
                  <a:lnTo>
                    <a:pt x="386633" y="504657"/>
                  </a:lnTo>
                  <a:lnTo>
                    <a:pt x="352220" y="475190"/>
                  </a:lnTo>
                  <a:lnTo>
                    <a:pt x="317453" y="446020"/>
                  </a:lnTo>
                  <a:lnTo>
                    <a:pt x="276916" y="411966"/>
                  </a:lnTo>
                  <a:lnTo>
                    <a:pt x="236943" y="377438"/>
                  </a:lnTo>
                  <a:lnTo>
                    <a:pt x="198099" y="341967"/>
                  </a:lnTo>
                  <a:lnTo>
                    <a:pt x="160947" y="305078"/>
                  </a:lnTo>
                  <a:lnTo>
                    <a:pt x="126053" y="266302"/>
                  </a:lnTo>
                  <a:lnTo>
                    <a:pt x="93981" y="225165"/>
                  </a:lnTo>
                  <a:lnTo>
                    <a:pt x="72118" y="192480"/>
                  </a:lnTo>
                  <a:lnTo>
                    <a:pt x="52397" y="158003"/>
                  </a:lnTo>
                  <a:lnTo>
                    <a:pt x="35058" y="121536"/>
                  </a:lnTo>
                  <a:lnTo>
                    <a:pt x="20337" y="82878"/>
                  </a:lnTo>
                  <a:lnTo>
                    <a:pt x="8473" y="41831"/>
                  </a:lnTo>
                  <a:lnTo>
                    <a:pt x="3687" y="20349"/>
                  </a:lnTo>
                  <a:lnTo>
                    <a:pt x="2955" y="16713"/>
                  </a:lnTo>
                  <a:lnTo>
                    <a:pt x="622" y="3798"/>
                  </a:lnTo>
                  <a:lnTo>
                    <a:pt x="0" y="0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416588" y="2467810"/>
              <a:ext cx="92651" cy="11909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500524" y="2818599"/>
              <a:ext cx="918210" cy="535940"/>
            </a:xfrm>
            <a:custGeom>
              <a:avLst/>
              <a:gdLst/>
              <a:ahLst/>
              <a:cxnLst/>
              <a:rect l="l" t="t" r="r" b="b"/>
              <a:pathLst>
                <a:path w="918210" h="535939">
                  <a:moveTo>
                    <a:pt x="828448" y="535499"/>
                  </a:moveTo>
                  <a:lnTo>
                    <a:pt x="89251" y="535499"/>
                  </a:lnTo>
                  <a:lnTo>
                    <a:pt x="54510" y="528486"/>
                  </a:lnTo>
                  <a:lnTo>
                    <a:pt x="26141" y="509358"/>
                  </a:lnTo>
                  <a:lnTo>
                    <a:pt x="7013" y="480989"/>
                  </a:lnTo>
                  <a:lnTo>
                    <a:pt x="0" y="446248"/>
                  </a:lnTo>
                  <a:lnTo>
                    <a:pt x="0" y="89251"/>
                  </a:lnTo>
                  <a:lnTo>
                    <a:pt x="7013" y="54510"/>
                  </a:lnTo>
                  <a:lnTo>
                    <a:pt x="26141" y="26141"/>
                  </a:lnTo>
                  <a:lnTo>
                    <a:pt x="54510" y="7013"/>
                  </a:lnTo>
                  <a:lnTo>
                    <a:pt x="89251" y="0"/>
                  </a:lnTo>
                  <a:lnTo>
                    <a:pt x="828448" y="0"/>
                  </a:lnTo>
                  <a:lnTo>
                    <a:pt x="877965" y="14995"/>
                  </a:lnTo>
                  <a:lnTo>
                    <a:pt x="910906" y="55096"/>
                  </a:lnTo>
                  <a:lnTo>
                    <a:pt x="917699" y="89251"/>
                  </a:lnTo>
                  <a:lnTo>
                    <a:pt x="917699" y="446248"/>
                  </a:lnTo>
                  <a:lnTo>
                    <a:pt x="910686" y="480989"/>
                  </a:lnTo>
                  <a:lnTo>
                    <a:pt x="891558" y="509358"/>
                  </a:lnTo>
                  <a:lnTo>
                    <a:pt x="863189" y="528486"/>
                  </a:lnTo>
                  <a:lnTo>
                    <a:pt x="828448" y="535499"/>
                  </a:lnTo>
                  <a:close/>
                </a:path>
              </a:pathLst>
            </a:custGeom>
            <a:solidFill>
              <a:srgbClr val="75757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500524" y="2818599"/>
              <a:ext cx="918210" cy="535940"/>
            </a:xfrm>
            <a:custGeom>
              <a:avLst/>
              <a:gdLst/>
              <a:ahLst/>
              <a:cxnLst/>
              <a:rect l="l" t="t" r="r" b="b"/>
              <a:pathLst>
                <a:path w="918210" h="535939">
                  <a:moveTo>
                    <a:pt x="0" y="89251"/>
                  </a:moveTo>
                  <a:lnTo>
                    <a:pt x="7013" y="54510"/>
                  </a:lnTo>
                  <a:lnTo>
                    <a:pt x="26141" y="26141"/>
                  </a:lnTo>
                  <a:lnTo>
                    <a:pt x="54510" y="7013"/>
                  </a:lnTo>
                  <a:lnTo>
                    <a:pt x="89251" y="0"/>
                  </a:lnTo>
                  <a:lnTo>
                    <a:pt x="828448" y="0"/>
                  </a:lnTo>
                  <a:lnTo>
                    <a:pt x="877965" y="14995"/>
                  </a:lnTo>
                  <a:lnTo>
                    <a:pt x="910906" y="55096"/>
                  </a:lnTo>
                  <a:lnTo>
                    <a:pt x="917699" y="89251"/>
                  </a:lnTo>
                  <a:lnTo>
                    <a:pt x="917699" y="446248"/>
                  </a:lnTo>
                  <a:lnTo>
                    <a:pt x="910686" y="480989"/>
                  </a:lnTo>
                  <a:lnTo>
                    <a:pt x="891558" y="509358"/>
                  </a:lnTo>
                  <a:lnTo>
                    <a:pt x="863189" y="528486"/>
                  </a:lnTo>
                  <a:lnTo>
                    <a:pt x="828448" y="535499"/>
                  </a:lnTo>
                  <a:lnTo>
                    <a:pt x="89251" y="535499"/>
                  </a:lnTo>
                  <a:lnTo>
                    <a:pt x="54510" y="528486"/>
                  </a:lnTo>
                  <a:lnTo>
                    <a:pt x="26141" y="509358"/>
                  </a:lnTo>
                  <a:lnTo>
                    <a:pt x="7013" y="480989"/>
                  </a:lnTo>
                  <a:lnTo>
                    <a:pt x="0" y="446248"/>
                  </a:lnTo>
                  <a:lnTo>
                    <a:pt x="0" y="89251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1662264" y="2856988"/>
            <a:ext cx="594995" cy="448309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07314" marR="5080" indent="-95250">
              <a:lnSpc>
                <a:spcPts val="1650"/>
              </a:lnSpc>
              <a:spcBef>
                <a:spcPts val="180"/>
              </a:spcBef>
            </a:pPr>
            <a:r>
              <a:rPr sz="1400" spc="-85" dirty="0">
                <a:latin typeface="DejaVu Sans"/>
                <a:cs typeface="DejaVu Sans"/>
              </a:rPr>
              <a:t>Copy</a:t>
            </a:r>
            <a:r>
              <a:rPr sz="1400" spc="-254" dirty="0">
                <a:latin typeface="DejaVu Sans"/>
                <a:cs typeface="DejaVu Sans"/>
              </a:rPr>
              <a:t> </a:t>
            </a:r>
            <a:r>
              <a:rPr sz="1400" spc="-110" dirty="0">
                <a:latin typeface="DejaVu Sans"/>
                <a:cs typeface="DejaVu Sans"/>
              </a:rPr>
              <a:t>&amp;  </a:t>
            </a:r>
            <a:r>
              <a:rPr sz="1400" spc="-100" dirty="0">
                <a:latin typeface="DejaVu Sans"/>
                <a:cs typeface="DejaVu Sans"/>
              </a:rPr>
              <a:t>Load</a:t>
            </a:r>
            <a:endParaRPr sz="1400">
              <a:latin typeface="DejaVu Sans"/>
              <a:cs typeface="DejaVu Sans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482812" y="2467810"/>
            <a:ext cx="1006475" cy="1074420"/>
            <a:chOff x="482812" y="2467810"/>
            <a:chExt cx="1006475" cy="1074420"/>
          </a:xfrm>
        </p:grpSpPr>
        <p:sp>
          <p:nvSpPr>
            <p:cNvPr id="40" name="object 40"/>
            <p:cNvSpPr/>
            <p:nvPr/>
          </p:nvSpPr>
          <p:spPr>
            <a:xfrm>
              <a:off x="802874" y="2538083"/>
              <a:ext cx="642620" cy="989965"/>
            </a:xfrm>
            <a:custGeom>
              <a:avLst/>
              <a:gdLst/>
              <a:ahLst/>
              <a:cxnLst/>
              <a:rect l="l" t="t" r="r" b="b"/>
              <a:pathLst>
                <a:path w="642619" h="989964">
                  <a:moveTo>
                    <a:pt x="0" y="989565"/>
                  </a:moveTo>
                  <a:lnTo>
                    <a:pt x="2428" y="933359"/>
                  </a:lnTo>
                  <a:lnTo>
                    <a:pt x="9476" y="881016"/>
                  </a:lnTo>
                  <a:lnTo>
                    <a:pt x="20789" y="832238"/>
                  </a:lnTo>
                  <a:lnTo>
                    <a:pt x="36011" y="786729"/>
                  </a:lnTo>
                  <a:lnTo>
                    <a:pt x="54787" y="744191"/>
                  </a:lnTo>
                  <a:lnTo>
                    <a:pt x="76761" y="704327"/>
                  </a:lnTo>
                  <a:lnTo>
                    <a:pt x="101578" y="666840"/>
                  </a:lnTo>
                  <a:lnTo>
                    <a:pt x="128882" y="631433"/>
                  </a:lnTo>
                  <a:lnTo>
                    <a:pt x="158319" y="597809"/>
                  </a:lnTo>
                  <a:lnTo>
                    <a:pt x="189533" y="565669"/>
                  </a:lnTo>
                  <a:lnTo>
                    <a:pt x="222168" y="534718"/>
                  </a:lnTo>
                  <a:lnTo>
                    <a:pt x="255870" y="504657"/>
                  </a:lnTo>
                  <a:lnTo>
                    <a:pt x="290282" y="475190"/>
                  </a:lnTo>
                  <a:lnTo>
                    <a:pt x="325049" y="446020"/>
                  </a:lnTo>
                  <a:lnTo>
                    <a:pt x="365587" y="411966"/>
                  </a:lnTo>
                  <a:lnTo>
                    <a:pt x="405560" y="377438"/>
                  </a:lnTo>
                  <a:lnTo>
                    <a:pt x="444404" y="341967"/>
                  </a:lnTo>
                  <a:lnTo>
                    <a:pt x="481555" y="305078"/>
                  </a:lnTo>
                  <a:lnTo>
                    <a:pt x="516449" y="266302"/>
                  </a:lnTo>
                  <a:lnTo>
                    <a:pt x="548521" y="225165"/>
                  </a:lnTo>
                  <a:lnTo>
                    <a:pt x="570384" y="192480"/>
                  </a:lnTo>
                  <a:lnTo>
                    <a:pt x="590105" y="158003"/>
                  </a:lnTo>
                  <a:lnTo>
                    <a:pt x="607445" y="121536"/>
                  </a:lnTo>
                  <a:lnTo>
                    <a:pt x="622165" y="82878"/>
                  </a:lnTo>
                  <a:lnTo>
                    <a:pt x="634029" y="41831"/>
                  </a:lnTo>
                  <a:lnTo>
                    <a:pt x="638816" y="20349"/>
                  </a:lnTo>
                  <a:lnTo>
                    <a:pt x="639547" y="16713"/>
                  </a:lnTo>
                  <a:lnTo>
                    <a:pt x="641880" y="3798"/>
                  </a:lnTo>
                  <a:lnTo>
                    <a:pt x="642503" y="0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396559" y="2467810"/>
              <a:ext cx="92651" cy="11909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87574" y="2818599"/>
              <a:ext cx="918210" cy="535940"/>
            </a:xfrm>
            <a:custGeom>
              <a:avLst/>
              <a:gdLst/>
              <a:ahLst/>
              <a:cxnLst/>
              <a:rect l="l" t="t" r="r" b="b"/>
              <a:pathLst>
                <a:path w="918210" h="535939">
                  <a:moveTo>
                    <a:pt x="828448" y="535499"/>
                  </a:moveTo>
                  <a:lnTo>
                    <a:pt x="89251" y="535499"/>
                  </a:lnTo>
                  <a:lnTo>
                    <a:pt x="54510" y="528486"/>
                  </a:lnTo>
                  <a:lnTo>
                    <a:pt x="26141" y="509358"/>
                  </a:lnTo>
                  <a:lnTo>
                    <a:pt x="7013" y="480989"/>
                  </a:lnTo>
                  <a:lnTo>
                    <a:pt x="0" y="446248"/>
                  </a:lnTo>
                  <a:lnTo>
                    <a:pt x="0" y="89251"/>
                  </a:lnTo>
                  <a:lnTo>
                    <a:pt x="7013" y="54510"/>
                  </a:lnTo>
                  <a:lnTo>
                    <a:pt x="26141" y="26141"/>
                  </a:lnTo>
                  <a:lnTo>
                    <a:pt x="54510" y="7013"/>
                  </a:lnTo>
                  <a:lnTo>
                    <a:pt x="89251" y="0"/>
                  </a:lnTo>
                  <a:lnTo>
                    <a:pt x="828448" y="0"/>
                  </a:lnTo>
                  <a:lnTo>
                    <a:pt x="877965" y="14995"/>
                  </a:lnTo>
                  <a:lnTo>
                    <a:pt x="910906" y="55096"/>
                  </a:lnTo>
                  <a:lnTo>
                    <a:pt x="917699" y="89251"/>
                  </a:lnTo>
                  <a:lnTo>
                    <a:pt x="917699" y="446248"/>
                  </a:lnTo>
                  <a:lnTo>
                    <a:pt x="910686" y="480989"/>
                  </a:lnTo>
                  <a:lnTo>
                    <a:pt x="891558" y="509358"/>
                  </a:lnTo>
                  <a:lnTo>
                    <a:pt x="863189" y="528486"/>
                  </a:lnTo>
                  <a:lnTo>
                    <a:pt x="828448" y="535499"/>
                  </a:lnTo>
                  <a:close/>
                </a:path>
              </a:pathLst>
            </a:custGeom>
            <a:solidFill>
              <a:srgbClr val="75757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87574" y="2818599"/>
              <a:ext cx="918210" cy="535940"/>
            </a:xfrm>
            <a:custGeom>
              <a:avLst/>
              <a:gdLst/>
              <a:ahLst/>
              <a:cxnLst/>
              <a:rect l="l" t="t" r="r" b="b"/>
              <a:pathLst>
                <a:path w="918210" h="535939">
                  <a:moveTo>
                    <a:pt x="0" y="89251"/>
                  </a:moveTo>
                  <a:lnTo>
                    <a:pt x="7013" y="54510"/>
                  </a:lnTo>
                  <a:lnTo>
                    <a:pt x="26141" y="26141"/>
                  </a:lnTo>
                  <a:lnTo>
                    <a:pt x="54510" y="7013"/>
                  </a:lnTo>
                  <a:lnTo>
                    <a:pt x="89251" y="0"/>
                  </a:lnTo>
                  <a:lnTo>
                    <a:pt x="828448" y="0"/>
                  </a:lnTo>
                  <a:lnTo>
                    <a:pt x="877965" y="14995"/>
                  </a:lnTo>
                  <a:lnTo>
                    <a:pt x="910906" y="55096"/>
                  </a:lnTo>
                  <a:lnTo>
                    <a:pt x="917699" y="89251"/>
                  </a:lnTo>
                  <a:lnTo>
                    <a:pt x="917699" y="446248"/>
                  </a:lnTo>
                  <a:lnTo>
                    <a:pt x="910686" y="480989"/>
                  </a:lnTo>
                  <a:lnTo>
                    <a:pt x="891558" y="509358"/>
                  </a:lnTo>
                  <a:lnTo>
                    <a:pt x="863189" y="528486"/>
                  </a:lnTo>
                  <a:lnTo>
                    <a:pt x="828448" y="535499"/>
                  </a:lnTo>
                  <a:lnTo>
                    <a:pt x="89251" y="535499"/>
                  </a:lnTo>
                  <a:lnTo>
                    <a:pt x="54510" y="528486"/>
                  </a:lnTo>
                  <a:lnTo>
                    <a:pt x="26141" y="509358"/>
                  </a:lnTo>
                  <a:lnTo>
                    <a:pt x="7013" y="480989"/>
                  </a:lnTo>
                  <a:lnTo>
                    <a:pt x="0" y="446248"/>
                  </a:lnTo>
                  <a:lnTo>
                    <a:pt x="0" y="89251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784012" y="2961763"/>
            <a:ext cx="32512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5" dirty="0">
                <a:latin typeface="DejaVu Sans"/>
                <a:cs typeface="DejaVu Sans"/>
              </a:rPr>
              <a:t>ETL</a:t>
            </a:r>
            <a:endParaRPr sz="1400" dirty="0">
              <a:latin typeface="DejaVu Sans"/>
              <a:cs typeface="DejaVu Sans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2911162" y="2623787"/>
            <a:ext cx="781685" cy="837565"/>
            <a:chOff x="2911162" y="2623787"/>
            <a:chExt cx="781685" cy="837565"/>
          </a:xfrm>
        </p:grpSpPr>
        <p:sp>
          <p:nvSpPr>
            <p:cNvPr id="46" name="object 46"/>
            <p:cNvSpPr/>
            <p:nvPr/>
          </p:nvSpPr>
          <p:spPr>
            <a:xfrm>
              <a:off x="2915924" y="2628550"/>
              <a:ext cx="772160" cy="828040"/>
            </a:xfrm>
            <a:custGeom>
              <a:avLst/>
              <a:gdLst/>
              <a:ahLst/>
              <a:cxnLst/>
              <a:rect l="l" t="t" r="r" b="b"/>
              <a:pathLst>
                <a:path w="772160" h="828039">
                  <a:moveTo>
                    <a:pt x="385949" y="827699"/>
                  </a:moveTo>
                  <a:lnTo>
                    <a:pt x="385949" y="620774"/>
                  </a:lnTo>
                  <a:lnTo>
                    <a:pt x="0" y="620774"/>
                  </a:lnTo>
                  <a:lnTo>
                    <a:pt x="0" y="206924"/>
                  </a:lnTo>
                  <a:lnTo>
                    <a:pt x="385949" y="206924"/>
                  </a:lnTo>
                  <a:lnTo>
                    <a:pt x="385949" y="0"/>
                  </a:lnTo>
                  <a:lnTo>
                    <a:pt x="771899" y="413849"/>
                  </a:lnTo>
                  <a:lnTo>
                    <a:pt x="385949" y="827699"/>
                  </a:lnTo>
                  <a:close/>
                </a:path>
              </a:pathLst>
            </a:custGeom>
            <a:solidFill>
              <a:srgbClr val="B7B7B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2915924" y="2628550"/>
              <a:ext cx="772160" cy="828040"/>
            </a:xfrm>
            <a:custGeom>
              <a:avLst/>
              <a:gdLst/>
              <a:ahLst/>
              <a:cxnLst/>
              <a:rect l="l" t="t" r="r" b="b"/>
              <a:pathLst>
                <a:path w="772160" h="828039">
                  <a:moveTo>
                    <a:pt x="0" y="206924"/>
                  </a:moveTo>
                  <a:lnTo>
                    <a:pt x="385949" y="206924"/>
                  </a:lnTo>
                  <a:lnTo>
                    <a:pt x="385949" y="0"/>
                  </a:lnTo>
                  <a:lnTo>
                    <a:pt x="771899" y="413849"/>
                  </a:lnTo>
                  <a:lnTo>
                    <a:pt x="385949" y="827699"/>
                  </a:lnTo>
                  <a:lnTo>
                    <a:pt x="385949" y="620774"/>
                  </a:lnTo>
                  <a:lnTo>
                    <a:pt x="0" y="620774"/>
                  </a:lnTo>
                  <a:lnTo>
                    <a:pt x="0" y="206924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2650" y="233055"/>
            <a:ext cx="1421146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" dirty="0"/>
              <a:t>STARBURST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935618" y="2291053"/>
            <a:ext cx="7276465" cy="2345690"/>
            <a:chOff x="935618" y="2291053"/>
            <a:chExt cx="7276465" cy="2345690"/>
          </a:xfrm>
        </p:grpSpPr>
        <p:sp>
          <p:nvSpPr>
            <p:cNvPr id="4" name="object 4"/>
            <p:cNvSpPr/>
            <p:nvPr/>
          </p:nvSpPr>
          <p:spPr>
            <a:xfrm>
              <a:off x="976608" y="2387029"/>
              <a:ext cx="300990" cy="1383665"/>
            </a:xfrm>
            <a:custGeom>
              <a:avLst/>
              <a:gdLst/>
              <a:ahLst/>
              <a:cxnLst/>
              <a:rect l="l" t="t" r="r" b="b"/>
              <a:pathLst>
                <a:path w="300990" h="1383664">
                  <a:moveTo>
                    <a:pt x="300599" y="1383299"/>
                  </a:moveTo>
                  <a:lnTo>
                    <a:pt x="0" y="1383299"/>
                  </a:lnTo>
                  <a:lnTo>
                    <a:pt x="0" y="0"/>
                  </a:lnTo>
                </a:path>
              </a:pathLst>
            </a:custGeom>
            <a:ln w="19049">
              <a:solidFill>
                <a:srgbClr val="0078D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35618" y="2291053"/>
              <a:ext cx="81980" cy="1055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532339" y="2877864"/>
              <a:ext cx="4670425" cy="742315"/>
            </a:xfrm>
            <a:custGeom>
              <a:avLst/>
              <a:gdLst/>
              <a:ahLst/>
              <a:cxnLst/>
              <a:rect l="l" t="t" r="r" b="b"/>
              <a:pathLst>
                <a:path w="4670425" h="742314">
                  <a:moveTo>
                    <a:pt x="4546397" y="742199"/>
                  </a:moveTo>
                  <a:lnTo>
                    <a:pt x="123702" y="742199"/>
                  </a:lnTo>
                  <a:lnTo>
                    <a:pt x="75551" y="732478"/>
                  </a:lnTo>
                  <a:lnTo>
                    <a:pt x="36231" y="705968"/>
                  </a:lnTo>
                  <a:lnTo>
                    <a:pt x="9721" y="666648"/>
                  </a:lnTo>
                  <a:lnTo>
                    <a:pt x="0" y="618497"/>
                  </a:lnTo>
                  <a:lnTo>
                    <a:pt x="0" y="123702"/>
                  </a:lnTo>
                  <a:lnTo>
                    <a:pt x="9721" y="75551"/>
                  </a:lnTo>
                  <a:lnTo>
                    <a:pt x="36231" y="36231"/>
                  </a:lnTo>
                  <a:lnTo>
                    <a:pt x="75551" y="9721"/>
                  </a:lnTo>
                  <a:lnTo>
                    <a:pt x="123702" y="0"/>
                  </a:lnTo>
                  <a:lnTo>
                    <a:pt x="4546397" y="0"/>
                  </a:lnTo>
                  <a:lnTo>
                    <a:pt x="4593736" y="9416"/>
                  </a:lnTo>
                  <a:lnTo>
                    <a:pt x="4633868" y="36231"/>
                  </a:lnTo>
                  <a:lnTo>
                    <a:pt x="4660683" y="76363"/>
                  </a:lnTo>
                  <a:lnTo>
                    <a:pt x="4670099" y="123702"/>
                  </a:lnTo>
                  <a:lnTo>
                    <a:pt x="4670099" y="618497"/>
                  </a:lnTo>
                  <a:lnTo>
                    <a:pt x="4660378" y="666648"/>
                  </a:lnTo>
                  <a:lnTo>
                    <a:pt x="4633868" y="705968"/>
                  </a:lnTo>
                  <a:lnTo>
                    <a:pt x="4594548" y="732478"/>
                  </a:lnTo>
                  <a:lnTo>
                    <a:pt x="4546397" y="742199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532339" y="2877864"/>
              <a:ext cx="4670425" cy="742315"/>
            </a:xfrm>
            <a:custGeom>
              <a:avLst/>
              <a:gdLst/>
              <a:ahLst/>
              <a:cxnLst/>
              <a:rect l="l" t="t" r="r" b="b"/>
              <a:pathLst>
                <a:path w="4670425" h="742314">
                  <a:moveTo>
                    <a:pt x="0" y="123702"/>
                  </a:moveTo>
                  <a:lnTo>
                    <a:pt x="9721" y="75551"/>
                  </a:lnTo>
                  <a:lnTo>
                    <a:pt x="36231" y="36231"/>
                  </a:lnTo>
                  <a:lnTo>
                    <a:pt x="75551" y="9721"/>
                  </a:lnTo>
                  <a:lnTo>
                    <a:pt x="123702" y="0"/>
                  </a:lnTo>
                  <a:lnTo>
                    <a:pt x="4546397" y="0"/>
                  </a:lnTo>
                  <a:lnTo>
                    <a:pt x="4593736" y="9416"/>
                  </a:lnTo>
                  <a:lnTo>
                    <a:pt x="4633868" y="36231"/>
                  </a:lnTo>
                  <a:lnTo>
                    <a:pt x="4660683" y="76363"/>
                  </a:lnTo>
                  <a:lnTo>
                    <a:pt x="4670099" y="123702"/>
                  </a:lnTo>
                  <a:lnTo>
                    <a:pt x="4670099" y="618497"/>
                  </a:lnTo>
                  <a:lnTo>
                    <a:pt x="4660378" y="666648"/>
                  </a:lnTo>
                  <a:lnTo>
                    <a:pt x="4633868" y="705968"/>
                  </a:lnTo>
                  <a:lnTo>
                    <a:pt x="4594548" y="732478"/>
                  </a:lnTo>
                  <a:lnTo>
                    <a:pt x="4546397" y="742199"/>
                  </a:lnTo>
                  <a:lnTo>
                    <a:pt x="123702" y="742199"/>
                  </a:lnTo>
                  <a:lnTo>
                    <a:pt x="75551" y="732478"/>
                  </a:lnTo>
                  <a:lnTo>
                    <a:pt x="36231" y="705968"/>
                  </a:lnTo>
                  <a:lnTo>
                    <a:pt x="9721" y="666648"/>
                  </a:lnTo>
                  <a:lnTo>
                    <a:pt x="0" y="618497"/>
                  </a:lnTo>
                  <a:lnTo>
                    <a:pt x="0" y="123702"/>
                  </a:lnTo>
                  <a:close/>
                </a:path>
              </a:pathLst>
            </a:custGeom>
            <a:ln w="19049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111786" y="2956128"/>
              <a:ext cx="1941195" cy="566420"/>
            </a:xfrm>
            <a:custGeom>
              <a:avLst/>
              <a:gdLst/>
              <a:ahLst/>
              <a:cxnLst/>
              <a:rect l="l" t="t" r="r" b="b"/>
              <a:pathLst>
                <a:path w="1941195" h="566420">
                  <a:moveTo>
                    <a:pt x="1941004" y="94399"/>
                  </a:moveTo>
                  <a:lnTo>
                    <a:pt x="1925142" y="42024"/>
                  </a:lnTo>
                  <a:lnTo>
                    <a:pt x="1882724" y="7188"/>
                  </a:lnTo>
                  <a:lnTo>
                    <a:pt x="1846605" y="0"/>
                  </a:lnTo>
                  <a:lnTo>
                    <a:pt x="94399" y="0"/>
                  </a:lnTo>
                  <a:lnTo>
                    <a:pt x="57658" y="7416"/>
                  </a:lnTo>
                  <a:lnTo>
                    <a:pt x="27647" y="27647"/>
                  </a:lnTo>
                  <a:lnTo>
                    <a:pt x="7416" y="57658"/>
                  </a:lnTo>
                  <a:lnTo>
                    <a:pt x="0" y="94399"/>
                  </a:lnTo>
                  <a:lnTo>
                    <a:pt x="0" y="471995"/>
                  </a:lnTo>
                  <a:lnTo>
                    <a:pt x="7416" y="508749"/>
                  </a:lnTo>
                  <a:lnTo>
                    <a:pt x="27647" y="538746"/>
                  </a:lnTo>
                  <a:lnTo>
                    <a:pt x="57658" y="558977"/>
                  </a:lnTo>
                  <a:lnTo>
                    <a:pt x="94399" y="566407"/>
                  </a:lnTo>
                  <a:lnTo>
                    <a:pt x="1846605" y="566407"/>
                  </a:lnTo>
                  <a:lnTo>
                    <a:pt x="1883346" y="558977"/>
                  </a:lnTo>
                  <a:lnTo>
                    <a:pt x="1913356" y="538746"/>
                  </a:lnTo>
                  <a:lnTo>
                    <a:pt x="1933587" y="508749"/>
                  </a:lnTo>
                  <a:lnTo>
                    <a:pt x="1941004" y="471995"/>
                  </a:lnTo>
                  <a:lnTo>
                    <a:pt x="1941004" y="94399"/>
                  </a:lnTo>
                  <a:close/>
                </a:path>
              </a:pathLst>
            </a:custGeom>
            <a:solidFill>
              <a:srgbClr val="3C7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532339" y="3884957"/>
              <a:ext cx="4670425" cy="742315"/>
            </a:xfrm>
            <a:custGeom>
              <a:avLst/>
              <a:gdLst/>
              <a:ahLst/>
              <a:cxnLst/>
              <a:rect l="l" t="t" r="r" b="b"/>
              <a:pathLst>
                <a:path w="4670425" h="742314">
                  <a:moveTo>
                    <a:pt x="4546397" y="742199"/>
                  </a:moveTo>
                  <a:lnTo>
                    <a:pt x="123702" y="742199"/>
                  </a:lnTo>
                  <a:lnTo>
                    <a:pt x="75551" y="732478"/>
                  </a:lnTo>
                  <a:lnTo>
                    <a:pt x="36231" y="705968"/>
                  </a:lnTo>
                  <a:lnTo>
                    <a:pt x="9721" y="666648"/>
                  </a:lnTo>
                  <a:lnTo>
                    <a:pt x="0" y="618497"/>
                  </a:lnTo>
                  <a:lnTo>
                    <a:pt x="0" y="123702"/>
                  </a:lnTo>
                  <a:lnTo>
                    <a:pt x="9721" y="75551"/>
                  </a:lnTo>
                  <a:lnTo>
                    <a:pt x="36231" y="36231"/>
                  </a:lnTo>
                  <a:lnTo>
                    <a:pt x="75551" y="9721"/>
                  </a:lnTo>
                  <a:lnTo>
                    <a:pt x="123702" y="0"/>
                  </a:lnTo>
                  <a:lnTo>
                    <a:pt x="4546397" y="0"/>
                  </a:lnTo>
                  <a:lnTo>
                    <a:pt x="4593736" y="9416"/>
                  </a:lnTo>
                  <a:lnTo>
                    <a:pt x="4633868" y="36231"/>
                  </a:lnTo>
                  <a:lnTo>
                    <a:pt x="4660683" y="76363"/>
                  </a:lnTo>
                  <a:lnTo>
                    <a:pt x="4670099" y="123702"/>
                  </a:lnTo>
                  <a:lnTo>
                    <a:pt x="4670099" y="618497"/>
                  </a:lnTo>
                  <a:lnTo>
                    <a:pt x="4660378" y="666648"/>
                  </a:lnTo>
                  <a:lnTo>
                    <a:pt x="4633868" y="705968"/>
                  </a:lnTo>
                  <a:lnTo>
                    <a:pt x="4594548" y="732478"/>
                  </a:lnTo>
                  <a:lnTo>
                    <a:pt x="4546397" y="742199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532339" y="3884957"/>
              <a:ext cx="4670425" cy="742315"/>
            </a:xfrm>
            <a:custGeom>
              <a:avLst/>
              <a:gdLst/>
              <a:ahLst/>
              <a:cxnLst/>
              <a:rect l="l" t="t" r="r" b="b"/>
              <a:pathLst>
                <a:path w="4670425" h="742314">
                  <a:moveTo>
                    <a:pt x="0" y="123702"/>
                  </a:moveTo>
                  <a:lnTo>
                    <a:pt x="9721" y="75551"/>
                  </a:lnTo>
                  <a:lnTo>
                    <a:pt x="36231" y="36231"/>
                  </a:lnTo>
                  <a:lnTo>
                    <a:pt x="75551" y="9721"/>
                  </a:lnTo>
                  <a:lnTo>
                    <a:pt x="123702" y="0"/>
                  </a:lnTo>
                  <a:lnTo>
                    <a:pt x="4546397" y="0"/>
                  </a:lnTo>
                  <a:lnTo>
                    <a:pt x="4593736" y="9416"/>
                  </a:lnTo>
                  <a:lnTo>
                    <a:pt x="4633868" y="36231"/>
                  </a:lnTo>
                  <a:lnTo>
                    <a:pt x="4660683" y="76363"/>
                  </a:lnTo>
                  <a:lnTo>
                    <a:pt x="4670099" y="123702"/>
                  </a:lnTo>
                  <a:lnTo>
                    <a:pt x="4670099" y="618497"/>
                  </a:lnTo>
                  <a:lnTo>
                    <a:pt x="4660378" y="666648"/>
                  </a:lnTo>
                  <a:lnTo>
                    <a:pt x="4633868" y="705968"/>
                  </a:lnTo>
                  <a:lnTo>
                    <a:pt x="4594548" y="732478"/>
                  </a:lnTo>
                  <a:lnTo>
                    <a:pt x="4546397" y="742199"/>
                  </a:lnTo>
                  <a:lnTo>
                    <a:pt x="123702" y="742199"/>
                  </a:lnTo>
                  <a:lnTo>
                    <a:pt x="75551" y="732478"/>
                  </a:lnTo>
                  <a:lnTo>
                    <a:pt x="36231" y="705968"/>
                  </a:lnTo>
                  <a:lnTo>
                    <a:pt x="9721" y="666648"/>
                  </a:lnTo>
                  <a:lnTo>
                    <a:pt x="0" y="618497"/>
                  </a:lnTo>
                  <a:lnTo>
                    <a:pt x="0" y="123702"/>
                  </a:lnTo>
                  <a:close/>
                </a:path>
              </a:pathLst>
            </a:custGeom>
            <a:ln w="19049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6730962" y="3094477"/>
            <a:ext cx="70358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90" dirty="0">
                <a:solidFill>
                  <a:srgbClr val="FFFFFF"/>
                </a:solidFill>
                <a:latin typeface="DejaVu Sans"/>
                <a:cs typeface="DejaVu Sans"/>
              </a:rPr>
              <a:t>Data</a:t>
            </a:r>
            <a:r>
              <a:rPr sz="1400" spc="-235" dirty="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sz="1400" spc="25" dirty="0">
                <a:solidFill>
                  <a:srgbClr val="FFFFFF"/>
                </a:solidFill>
                <a:latin typeface="DejaVu Sans"/>
                <a:cs typeface="DejaVu Sans"/>
              </a:rPr>
              <a:t>I/O</a:t>
            </a:r>
            <a:endParaRPr sz="1400">
              <a:latin typeface="DejaVu Sans"/>
              <a:cs typeface="DejaVu Sans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5559758" y="3177824"/>
            <a:ext cx="2767330" cy="123189"/>
            <a:chOff x="5559758" y="3177824"/>
            <a:chExt cx="2767330" cy="123189"/>
          </a:xfrm>
        </p:grpSpPr>
        <p:sp>
          <p:nvSpPr>
            <p:cNvPr id="13" name="object 13"/>
            <p:cNvSpPr/>
            <p:nvPr/>
          </p:nvSpPr>
          <p:spPr>
            <a:xfrm>
              <a:off x="8080133" y="3177824"/>
              <a:ext cx="246713" cy="12297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703722" y="3239310"/>
              <a:ext cx="393065" cy="0"/>
            </a:xfrm>
            <a:custGeom>
              <a:avLst/>
              <a:gdLst/>
              <a:ahLst/>
              <a:cxnLst/>
              <a:rect l="l" t="t" r="r" b="b"/>
              <a:pathLst>
                <a:path w="393064">
                  <a:moveTo>
                    <a:pt x="392549" y="0"/>
                  </a:moveTo>
                  <a:lnTo>
                    <a:pt x="0" y="0"/>
                  </a:lnTo>
                </a:path>
              </a:pathLst>
            </a:custGeom>
            <a:ln w="28574">
              <a:solidFill>
                <a:srgbClr val="0078D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559758" y="3177825"/>
              <a:ext cx="158251" cy="12297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3730582" y="2631796"/>
            <a:ext cx="67246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i="1" spc="15" dirty="0">
                <a:latin typeface="Nimbus Roman No9 L"/>
                <a:cs typeface="Nimbus Roman No9 L"/>
              </a:rPr>
              <a:t>Worker</a:t>
            </a:r>
            <a:endParaRPr sz="1600">
              <a:latin typeface="Nimbus Roman No9 L"/>
              <a:cs typeface="Nimbus Roman No9 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111786" y="3972801"/>
            <a:ext cx="1941195" cy="566420"/>
          </a:xfrm>
          <a:custGeom>
            <a:avLst/>
            <a:gdLst/>
            <a:ahLst/>
            <a:cxnLst/>
            <a:rect l="l" t="t" r="r" b="b"/>
            <a:pathLst>
              <a:path w="1941195" h="566420">
                <a:moveTo>
                  <a:pt x="1941004" y="94399"/>
                </a:moveTo>
                <a:lnTo>
                  <a:pt x="1925142" y="42037"/>
                </a:lnTo>
                <a:lnTo>
                  <a:pt x="1882724" y="7188"/>
                </a:lnTo>
                <a:lnTo>
                  <a:pt x="1846605" y="0"/>
                </a:lnTo>
                <a:lnTo>
                  <a:pt x="94399" y="0"/>
                </a:lnTo>
                <a:lnTo>
                  <a:pt x="57658" y="7416"/>
                </a:lnTo>
                <a:lnTo>
                  <a:pt x="27647" y="27647"/>
                </a:lnTo>
                <a:lnTo>
                  <a:pt x="7416" y="57658"/>
                </a:lnTo>
                <a:lnTo>
                  <a:pt x="0" y="94399"/>
                </a:lnTo>
                <a:lnTo>
                  <a:pt x="0" y="471995"/>
                </a:lnTo>
                <a:lnTo>
                  <a:pt x="7416" y="508749"/>
                </a:lnTo>
                <a:lnTo>
                  <a:pt x="27647" y="538759"/>
                </a:lnTo>
                <a:lnTo>
                  <a:pt x="57658" y="558990"/>
                </a:lnTo>
                <a:lnTo>
                  <a:pt x="94399" y="566407"/>
                </a:lnTo>
                <a:lnTo>
                  <a:pt x="1846605" y="566407"/>
                </a:lnTo>
                <a:lnTo>
                  <a:pt x="1883346" y="558990"/>
                </a:lnTo>
                <a:lnTo>
                  <a:pt x="1913356" y="538759"/>
                </a:lnTo>
                <a:lnTo>
                  <a:pt x="1933587" y="508749"/>
                </a:lnTo>
                <a:lnTo>
                  <a:pt x="1941004" y="471995"/>
                </a:lnTo>
                <a:lnTo>
                  <a:pt x="1941004" y="94399"/>
                </a:lnTo>
                <a:close/>
              </a:path>
            </a:pathLst>
          </a:custGeom>
          <a:solidFill>
            <a:srgbClr val="3C7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6730872" y="4111152"/>
            <a:ext cx="70358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90" dirty="0">
                <a:solidFill>
                  <a:srgbClr val="FFFFFF"/>
                </a:solidFill>
                <a:latin typeface="DejaVu Sans"/>
                <a:cs typeface="DejaVu Sans"/>
              </a:rPr>
              <a:t>Data</a:t>
            </a:r>
            <a:r>
              <a:rPr sz="1400" spc="-235" dirty="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sz="1400" spc="25" dirty="0">
                <a:solidFill>
                  <a:srgbClr val="FFFFFF"/>
                </a:solidFill>
                <a:latin typeface="DejaVu Sans"/>
                <a:cs typeface="DejaVu Sans"/>
              </a:rPr>
              <a:t>I/O</a:t>
            </a:r>
            <a:endParaRPr sz="1400">
              <a:latin typeface="DejaVu Sans"/>
              <a:cs typeface="DejaVu Sans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3522814" y="876555"/>
            <a:ext cx="4804410" cy="3441065"/>
            <a:chOff x="3522814" y="876555"/>
            <a:chExt cx="4804410" cy="3441065"/>
          </a:xfrm>
        </p:grpSpPr>
        <p:sp>
          <p:nvSpPr>
            <p:cNvPr id="20" name="object 20"/>
            <p:cNvSpPr/>
            <p:nvPr/>
          </p:nvSpPr>
          <p:spPr>
            <a:xfrm>
              <a:off x="3532339" y="886080"/>
              <a:ext cx="4623435" cy="1489710"/>
            </a:xfrm>
            <a:custGeom>
              <a:avLst/>
              <a:gdLst/>
              <a:ahLst/>
              <a:cxnLst/>
              <a:rect l="l" t="t" r="r" b="b"/>
              <a:pathLst>
                <a:path w="4623434" h="1489710">
                  <a:moveTo>
                    <a:pt x="4462731" y="1489499"/>
                  </a:moveTo>
                  <a:lnTo>
                    <a:pt x="160567" y="1489499"/>
                  </a:lnTo>
                  <a:lnTo>
                    <a:pt x="109816" y="1481314"/>
                  </a:lnTo>
                  <a:lnTo>
                    <a:pt x="65738" y="1458519"/>
                  </a:lnTo>
                  <a:lnTo>
                    <a:pt x="30980" y="1423761"/>
                  </a:lnTo>
                  <a:lnTo>
                    <a:pt x="8185" y="1379683"/>
                  </a:lnTo>
                  <a:lnTo>
                    <a:pt x="0" y="1328931"/>
                  </a:lnTo>
                  <a:lnTo>
                    <a:pt x="0" y="160568"/>
                  </a:lnTo>
                  <a:lnTo>
                    <a:pt x="8185" y="109816"/>
                  </a:lnTo>
                  <a:lnTo>
                    <a:pt x="30980" y="65738"/>
                  </a:lnTo>
                  <a:lnTo>
                    <a:pt x="65738" y="30980"/>
                  </a:lnTo>
                  <a:lnTo>
                    <a:pt x="109816" y="8185"/>
                  </a:lnTo>
                  <a:lnTo>
                    <a:pt x="160567" y="0"/>
                  </a:lnTo>
                  <a:lnTo>
                    <a:pt x="4462731" y="0"/>
                  </a:lnTo>
                  <a:lnTo>
                    <a:pt x="4524178" y="12222"/>
                  </a:lnTo>
                  <a:lnTo>
                    <a:pt x="4576270" y="47029"/>
                  </a:lnTo>
                  <a:lnTo>
                    <a:pt x="4611077" y="99121"/>
                  </a:lnTo>
                  <a:lnTo>
                    <a:pt x="4623299" y="160568"/>
                  </a:lnTo>
                  <a:lnTo>
                    <a:pt x="4623299" y="1328931"/>
                  </a:lnTo>
                  <a:lnTo>
                    <a:pt x="4615114" y="1379683"/>
                  </a:lnTo>
                  <a:lnTo>
                    <a:pt x="4592319" y="1423761"/>
                  </a:lnTo>
                  <a:lnTo>
                    <a:pt x="4557561" y="1458519"/>
                  </a:lnTo>
                  <a:lnTo>
                    <a:pt x="4513483" y="1481314"/>
                  </a:lnTo>
                  <a:lnTo>
                    <a:pt x="4462731" y="1489499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532339" y="886080"/>
              <a:ext cx="4623435" cy="1489710"/>
            </a:xfrm>
            <a:custGeom>
              <a:avLst/>
              <a:gdLst/>
              <a:ahLst/>
              <a:cxnLst/>
              <a:rect l="l" t="t" r="r" b="b"/>
              <a:pathLst>
                <a:path w="4623434" h="1489710">
                  <a:moveTo>
                    <a:pt x="0" y="160568"/>
                  </a:moveTo>
                  <a:lnTo>
                    <a:pt x="8185" y="109816"/>
                  </a:lnTo>
                  <a:lnTo>
                    <a:pt x="30980" y="65738"/>
                  </a:lnTo>
                  <a:lnTo>
                    <a:pt x="65738" y="30980"/>
                  </a:lnTo>
                  <a:lnTo>
                    <a:pt x="109816" y="8185"/>
                  </a:lnTo>
                  <a:lnTo>
                    <a:pt x="160567" y="0"/>
                  </a:lnTo>
                  <a:lnTo>
                    <a:pt x="4462731" y="0"/>
                  </a:lnTo>
                  <a:lnTo>
                    <a:pt x="4524178" y="12222"/>
                  </a:lnTo>
                  <a:lnTo>
                    <a:pt x="4576270" y="47029"/>
                  </a:lnTo>
                  <a:lnTo>
                    <a:pt x="4611077" y="99121"/>
                  </a:lnTo>
                  <a:lnTo>
                    <a:pt x="4623299" y="160568"/>
                  </a:lnTo>
                  <a:lnTo>
                    <a:pt x="4623299" y="1328931"/>
                  </a:lnTo>
                  <a:lnTo>
                    <a:pt x="4615114" y="1379683"/>
                  </a:lnTo>
                  <a:lnTo>
                    <a:pt x="4592319" y="1423761"/>
                  </a:lnTo>
                  <a:lnTo>
                    <a:pt x="4557561" y="1458519"/>
                  </a:lnTo>
                  <a:lnTo>
                    <a:pt x="4513483" y="1481314"/>
                  </a:lnTo>
                  <a:lnTo>
                    <a:pt x="4462731" y="1489499"/>
                  </a:lnTo>
                  <a:lnTo>
                    <a:pt x="160567" y="1489499"/>
                  </a:lnTo>
                  <a:lnTo>
                    <a:pt x="109816" y="1481314"/>
                  </a:lnTo>
                  <a:lnTo>
                    <a:pt x="65738" y="1458519"/>
                  </a:lnTo>
                  <a:lnTo>
                    <a:pt x="30980" y="1423761"/>
                  </a:lnTo>
                  <a:lnTo>
                    <a:pt x="8185" y="1379683"/>
                  </a:lnTo>
                  <a:lnTo>
                    <a:pt x="0" y="1328931"/>
                  </a:lnTo>
                  <a:lnTo>
                    <a:pt x="0" y="160568"/>
                  </a:lnTo>
                  <a:close/>
                </a:path>
              </a:pathLst>
            </a:custGeom>
            <a:ln w="19049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255373" y="1560356"/>
              <a:ext cx="81981" cy="18357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591496" y="973937"/>
              <a:ext cx="4461510" cy="566420"/>
            </a:xfrm>
            <a:custGeom>
              <a:avLst/>
              <a:gdLst/>
              <a:ahLst/>
              <a:cxnLst/>
              <a:rect l="l" t="t" r="r" b="b"/>
              <a:pathLst>
                <a:path w="4461509" h="566419">
                  <a:moveTo>
                    <a:pt x="1274102" y="94399"/>
                  </a:moveTo>
                  <a:lnTo>
                    <a:pt x="1258239" y="42024"/>
                  </a:lnTo>
                  <a:lnTo>
                    <a:pt x="1215821" y="7175"/>
                  </a:lnTo>
                  <a:lnTo>
                    <a:pt x="1179690" y="0"/>
                  </a:lnTo>
                  <a:lnTo>
                    <a:pt x="94399" y="0"/>
                  </a:lnTo>
                  <a:lnTo>
                    <a:pt x="57658" y="7416"/>
                  </a:lnTo>
                  <a:lnTo>
                    <a:pt x="27647" y="27647"/>
                  </a:lnTo>
                  <a:lnTo>
                    <a:pt x="7416" y="57645"/>
                  </a:lnTo>
                  <a:lnTo>
                    <a:pt x="0" y="94399"/>
                  </a:lnTo>
                  <a:lnTo>
                    <a:pt x="0" y="471995"/>
                  </a:lnTo>
                  <a:lnTo>
                    <a:pt x="7416" y="508736"/>
                  </a:lnTo>
                  <a:lnTo>
                    <a:pt x="27647" y="538746"/>
                  </a:lnTo>
                  <a:lnTo>
                    <a:pt x="57658" y="558977"/>
                  </a:lnTo>
                  <a:lnTo>
                    <a:pt x="94399" y="566394"/>
                  </a:lnTo>
                  <a:lnTo>
                    <a:pt x="1179690" y="566394"/>
                  </a:lnTo>
                  <a:lnTo>
                    <a:pt x="1216444" y="558977"/>
                  </a:lnTo>
                  <a:lnTo>
                    <a:pt x="1246454" y="538746"/>
                  </a:lnTo>
                  <a:lnTo>
                    <a:pt x="1266685" y="508736"/>
                  </a:lnTo>
                  <a:lnTo>
                    <a:pt x="1274102" y="471995"/>
                  </a:lnTo>
                  <a:lnTo>
                    <a:pt x="1274102" y="94399"/>
                  </a:lnTo>
                  <a:close/>
                </a:path>
                <a:path w="4461509" h="566419">
                  <a:moveTo>
                    <a:pt x="4461129" y="94399"/>
                  </a:moveTo>
                  <a:lnTo>
                    <a:pt x="4445266" y="42024"/>
                  </a:lnTo>
                  <a:lnTo>
                    <a:pt x="4402848" y="7175"/>
                  </a:lnTo>
                  <a:lnTo>
                    <a:pt x="4366717" y="0"/>
                  </a:lnTo>
                  <a:lnTo>
                    <a:pt x="3261626" y="0"/>
                  </a:lnTo>
                  <a:lnTo>
                    <a:pt x="3224873" y="7416"/>
                  </a:lnTo>
                  <a:lnTo>
                    <a:pt x="3194875" y="27647"/>
                  </a:lnTo>
                  <a:lnTo>
                    <a:pt x="3174644" y="57645"/>
                  </a:lnTo>
                  <a:lnTo>
                    <a:pt x="3167227" y="94399"/>
                  </a:lnTo>
                  <a:lnTo>
                    <a:pt x="3167227" y="471995"/>
                  </a:lnTo>
                  <a:lnTo>
                    <a:pt x="3174644" y="508736"/>
                  </a:lnTo>
                  <a:lnTo>
                    <a:pt x="3194875" y="538746"/>
                  </a:lnTo>
                  <a:lnTo>
                    <a:pt x="3224873" y="558977"/>
                  </a:lnTo>
                  <a:lnTo>
                    <a:pt x="3261626" y="566394"/>
                  </a:lnTo>
                  <a:lnTo>
                    <a:pt x="4366717" y="566394"/>
                  </a:lnTo>
                  <a:lnTo>
                    <a:pt x="4403471" y="558977"/>
                  </a:lnTo>
                  <a:lnTo>
                    <a:pt x="4433468" y="538746"/>
                  </a:lnTo>
                  <a:lnTo>
                    <a:pt x="4453699" y="508736"/>
                  </a:lnTo>
                  <a:lnTo>
                    <a:pt x="4461129" y="471995"/>
                  </a:lnTo>
                  <a:lnTo>
                    <a:pt x="4461129" y="94399"/>
                  </a:lnTo>
                  <a:close/>
                </a:path>
              </a:pathLst>
            </a:custGeom>
            <a:solidFill>
              <a:srgbClr val="99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8080133" y="4194499"/>
              <a:ext cx="246713" cy="12297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703722" y="4255986"/>
              <a:ext cx="393065" cy="0"/>
            </a:xfrm>
            <a:custGeom>
              <a:avLst/>
              <a:gdLst/>
              <a:ahLst/>
              <a:cxnLst/>
              <a:rect l="l" t="t" r="r" b="b"/>
              <a:pathLst>
                <a:path w="393064">
                  <a:moveTo>
                    <a:pt x="392549" y="0"/>
                  </a:moveTo>
                  <a:lnTo>
                    <a:pt x="0" y="0"/>
                  </a:lnTo>
                </a:path>
              </a:pathLst>
            </a:custGeom>
            <a:ln w="28574">
              <a:solidFill>
                <a:srgbClr val="0078D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559758" y="4194499"/>
              <a:ext cx="158251" cy="12297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3730582" y="3638896"/>
            <a:ext cx="67246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i="1" spc="15" dirty="0">
                <a:latin typeface="Nimbus Roman No9 L"/>
                <a:cs typeface="Nimbus Roman No9 L"/>
              </a:rPr>
              <a:t>Worker</a:t>
            </a:r>
            <a:endParaRPr sz="1600">
              <a:latin typeface="Nimbus Roman No9 L"/>
              <a:cs typeface="Nimbus Roman No9 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842870" y="570889"/>
            <a:ext cx="105410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i="1" spc="-5" dirty="0">
                <a:latin typeface="Nimbus Roman No9 L"/>
                <a:cs typeface="Nimbus Roman No9 L"/>
              </a:rPr>
              <a:t>Coordinator</a:t>
            </a:r>
            <a:endParaRPr sz="1600">
              <a:latin typeface="Nimbus Roman No9 L"/>
              <a:cs typeface="Nimbus Roman No9 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866883" y="1133362"/>
            <a:ext cx="7848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85" dirty="0">
                <a:solidFill>
                  <a:srgbClr val="FFFFFF"/>
                </a:solidFill>
                <a:latin typeface="DejaVu Sans"/>
                <a:cs typeface="DejaVu Sans"/>
              </a:rPr>
              <a:t>Metadata</a:t>
            </a:r>
            <a:endParaRPr sz="1400">
              <a:latin typeface="DejaVu Sans"/>
              <a:cs typeface="DejaVu Sans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591500" y="1728900"/>
            <a:ext cx="1274445" cy="566420"/>
          </a:xfrm>
          <a:custGeom>
            <a:avLst/>
            <a:gdLst/>
            <a:ahLst/>
            <a:cxnLst/>
            <a:rect l="l" t="t" r="r" b="b"/>
            <a:pathLst>
              <a:path w="1274445" h="566419">
                <a:moveTo>
                  <a:pt x="1179697" y="566399"/>
                </a:moveTo>
                <a:lnTo>
                  <a:pt x="94401" y="566399"/>
                </a:lnTo>
                <a:lnTo>
                  <a:pt x="57656" y="558981"/>
                </a:lnTo>
                <a:lnTo>
                  <a:pt x="27649" y="538750"/>
                </a:lnTo>
                <a:lnTo>
                  <a:pt x="7418" y="508743"/>
                </a:lnTo>
                <a:lnTo>
                  <a:pt x="0" y="471997"/>
                </a:lnTo>
                <a:lnTo>
                  <a:pt x="0" y="94401"/>
                </a:lnTo>
                <a:lnTo>
                  <a:pt x="7418" y="57656"/>
                </a:lnTo>
                <a:lnTo>
                  <a:pt x="27649" y="27649"/>
                </a:lnTo>
                <a:lnTo>
                  <a:pt x="57656" y="7418"/>
                </a:lnTo>
                <a:lnTo>
                  <a:pt x="94401" y="0"/>
                </a:lnTo>
                <a:lnTo>
                  <a:pt x="1179697" y="0"/>
                </a:lnTo>
                <a:lnTo>
                  <a:pt x="1232072" y="15860"/>
                </a:lnTo>
                <a:lnTo>
                  <a:pt x="1266914" y="58275"/>
                </a:lnTo>
                <a:lnTo>
                  <a:pt x="1274099" y="94401"/>
                </a:lnTo>
                <a:lnTo>
                  <a:pt x="1274099" y="471997"/>
                </a:lnTo>
                <a:lnTo>
                  <a:pt x="1266681" y="508743"/>
                </a:lnTo>
                <a:lnTo>
                  <a:pt x="1246450" y="538750"/>
                </a:lnTo>
                <a:lnTo>
                  <a:pt x="1216443" y="558981"/>
                </a:lnTo>
                <a:lnTo>
                  <a:pt x="1179697" y="566399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3915129" y="1712847"/>
            <a:ext cx="1264285" cy="527050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54610">
              <a:lnSpc>
                <a:spcPct val="100000"/>
              </a:lnSpc>
              <a:spcBef>
                <a:spcPts val="395"/>
              </a:spcBef>
              <a:tabLst>
                <a:tab pos="933450" algn="l"/>
                <a:tab pos="1250950" algn="l"/>
              </a:tabLst>
            </a:pPr>
            <a:r>
              <a:rPr sz="1400" spc="-55" dirty="0">
                <a:solidFill>
                  <a:srgbClr val="FFFFFF"/>
                </a:solidFill>
                <a:latin typeface="DejaVu Sans"/>
                <a:cs typeface="DejaVu Sans"/>
              </a:rPr>
              <a:t>Parser/	</a:t>
            </a:r>
            <a:r>
              <a:rPr sz="1400" u="heavy" spc="-55" dirty="0">
                <a:solidFill>
                  <a:srgbClr val="FFFFFF"/>
                </a:solidFill>
                <a:uFill>
                  <a:solidFill>
                    <a:srgbClr val="0078DB"/>
                  </a:solidFill>
                </a:uFill>
                <a:latin typeface="DejaVu Serif"/>
                <a:cs typeface="DejaVu Serif"/>
              </a:rPr>
              <a:t> 	</a:t>
            </a:r>
            <a:endParaRPr sz="1400">
              <a:latin typeface="DejaVu Serif"/>
              <a:cs typeface="DejaVu Serif"/>
            </a:endParaRPr>
          </a:p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sz="1400" spc="-100" dirty="0">
                <a:solidFill>
                  <a:srgbClr val="FFFFFF"/>
                </a:solidFill>
                <a:latin typeface="DejaVu Sans"/>
                <a:cs typeface="DejaVu Sans"/>
              </a:rPr>
              <a:t>analyzer</a:t>
            </a:r>
            <a:endParaRPr sz="1400">
              <a:latin typeface="DejaVu Sans"/>
              <a:cs typeface="DejaVu Sans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5217324" y="1728899"/>
            <a:ext cx="1174115" cy="566420"/>
          </a:xfrm>
          <a:custGeom>
            <a:avLst/>
            <a:gdLst/>
            <a:ahLst/>
            <a:cxnLst/>
            <a:rect l="l" t="t" r="r" b="b"/>
            <a:pathLst>
              <a:path w="1174114" h="566419">
                <a:moveTo>
                  <a:pt x="1079497" y="566399"/>
                </a:moveTo>
                <a:lnTo>
                  <a:pt x="94401" y="566399"/>
                </a:lnTo>
                <a:lnTo>
                  <a:pt x="57656" y="558981"/>
                </a:lnTo>
                <a:lnTo>
                  <a:pt x="27649" y="538750"/>
                </a:lnTo>
                <a:lnTo>
                  <a:pt x="7418" y="508743"/>
                </a:lnTo>
                <a:lnTo>
                  <a:pt x="0" y="471997"/>
                </a:lnTo>
                <a:lnTo>
                  <a:pt x="0" y="94401"/>
                </a:lnTo>
                <a:lnTo>
                  <a:pt x="7418" y="57656"/>
                </a:lnTo>
                <a:lnTo>
                  <a:pt x="27649" y="27649"/>
                </a:lnTo>
                <a:lnTo>
                  <a:pt x="57656" y="7418"/>
                </a:lnTo>
                <a:lnTo>
                  <a:pt x="94401" y="0"/>
                </a:lnTo>
                <a:lnTo>
                  <a:pt x="1079497" y="0"/>
                </a:lnTo>
                <a:lnTo>
                  <a:pt x="1131872" y="15860"/>
                </a:lnTo>
                <a:lnTo>
                  <a:pt x="1166714" y="58275"/>
                </a:lnTo>
                <a:lnTo>
                  <a:pt x="1173899" y="94401"/>
                </a:lnTo>
                <a:lnTo>
                  <a:pt x="1173899" y="471997"/>
                </a:lnTo>
                <a:lnTo>
                  <a:pt x="1166481" y="508743"/>
                </a:lnTo>
                <a:lnTo>
                  <a:pt x="1146250" y="538750"/>
                </a:lnTo>
                <a:lnTo>
                  <a:pt x="1116243" y="558981"/>
                </a:lnTo>
                <a:lnTo>
                  <a:pt x="1079497" y="566399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5506187" y="1867244"/>
            <a:ext cx="632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75" dirty="0">
                <a:solidFill>
                  <a:srgbClr val="FFFFFF"/>
                </a:solidFill>
                <a:latin typeface="DejaVu Sans"/>
                <a:cs typeface="DejaVu Sans"/>
              </a:rPr>
              <a:t>Planner</a:t>
            </a:r>
            <a:endParaRPr sz="1400">
              <a:latin typeface="DejaVu Sans"/>
              <a:cs typeface="DejaVu Sans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6824026" y="1730712"/>
            <a:ext cx="1274445" cy="566420"/>
          </a:xfrm>
          <a:custGeom>
            <a:avLst/>
            <a:gdLst/>
            <a:ahLst/>
            <a:cxnLst/>
            <a:rect l="l" t="t" r="r" b="b"/>
            <a:pathLst>
              <a:path w="1274445" h="566419">
                <a:moveTo>
                  <a:pt x="1179697" y="566399"/>
                </a:moveTo>
                <a:lnTo>
                  <a:pt x="94401" y="566399"/>
                </a:lnTo>
                <a:lnTo>
                  <a:pt x="57656" y="558981"/>
                </a:lnTo>
                <a:lnTo>
                  <a:pt x="27649" y="538750"/>
                </a:lnTo>
                <a:lnTo>
                  <a:pt x="7418" y="508743"/>
                </a:lnTo>
                <a:lnTo>
                  <a:pt x="0" y="471997"/>
                </a:lnTo>
                <a:lnTo>
                  <a:pt x="0" y="94401"/>
                </a:lnTo>
                <a:lnTo>
                  <a:pt x="7418" y="57656"/>
                </a:lnTo>
                <a:lnTo>
                  <a:pt x="27649" y="27649"/>
                </a:lnTo>
                <a:lnTo>
                  <a:pt x="57656" y="7418"/>
                </a:lnTo>
                <a:lnTo>
                  <a:pt x="94401" y="0"/>
                </a:lnTo>
                <a:lnTo>
                  <a:pt x="1179697" y="0"/>
                </a:lnTo>
                <a:lnTo>
                  <a:pt x="1232072" y="15860"/>
                </a:lnTo>
                <a:lnTo>
                  <a:pt x="1266914" y="58275"/>
                </a:lnTo>
                <a:lnTo>
                  <a:pt x="1274099" y="94401"/>
                </a:lnTo>
                <a:lnTo>
                  <a:pt x="1274099" y="471997"/>
                </a:lnTo>
                <a:lnTo>
                  <a:pt x="1266681" y="508743"/>
                </a:lnTo>
                <a:lnTo>
                  <a:pt x="1246450" y="538750"/>
                </a:lnTo>
                <a:lnTo>
                  <a:pt x="1216443" y="558981"/>
                </a:lnTo>
                <a:lnTo>
                  <a:pt x="1179697" y="566399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7093549" y="1882794"/>
            <a:ext cx="80327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0" dirty="0">
                <a:solidFill>
                  <a:srgbClr val="FFFFFF"/>
                </a:solidFill>
                <a:latin typeface="DejaVu Sans"/>
                <a:cs typeface="DejaVu Sans"/>
              </a:rPr>
              <a:t>Scheduler</a:t>
            </a:r>
            <a:endParaRPr sz="1400">
              <a:latin typeface="DejaVu Sans"/>
              <a:cs typeface="DejaVu Sans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6378199" y="1952609"/>
            <a:ext cx="424815" cy="82550"/>
            <a:chOff x="6378199" y="1952609"/>
            <a:chExt cx="424815" cy="82550"/>
          </a:xfrm>
        </p:grpSpPr>
        <p:sp>
          <p:nvSpPr>
            <p:cNvPr id="37" name="object 37"/>
            <p:cNvSpPr/>
            <p:nvPr/>
          </p:nvSpPr>
          <p:spPr>
            <a:xfrm>
              <a:off x="6387724" y="1993599"/>
              <a:ext cx="319405" cy="0"/>
            </a:xfrm>
            <a:custGeom>
              <a:avLst/>
              <a:gdLst/>
              <a:ahLst/>
              <a:cxnLst/>
              <a:rect l="l" t="t" r="r" b="b"/>
              <a:pathLst>
                <a:path w="319404">
                  <a:moveTo>
                    <a:pt x="0" y="0"/>
                  </a:moveTo>
                  <a:lnTo>
                    <a:pt x="319199" y="0"/>
                  </a:lnTo>
                </a:path>
              </a:pathLst>
            </a:custGeom>
            <a:ln w="19049">
              <a:solidFill>
                <a:srgbClr val="0078D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697399" y="1952609"/>
              <a:ext cx="105500" cy="8198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1340958" y="3103197"/>
            <a:ext cx="67246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i="1" spc="15" dirty="0">
                <a:latin typeface="Nimbus Roman No9 L"/>
                <a:cs typeface="Nimbus Roman No9 L"/>
              </a:rPr>
              <a:t>Worker</a:t>
            </a:r>
            <a:endParaRPr sz="1600">
              <a:latin typeface="Nimbus Roman No9 L"/>
              <a:cs typeface="Nimbus Roman No9 L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659674" y="1706354"/>
            <a:ext cx="2931795" cy="2549525"/>
            <a:chOff x="659674" y="1706354"/>
            <a:chExt cx="2931795" cy="2549525"/>
          </a:xfrm>
        </p:grpSpPr>
        <p:sp>
          <p:nvSpPr>
            <p:cNvPr id="41" name="object 41"/>
            <p:cNvSpPr/>
            <p:nvPr/>
          </p:nvSpPr>
          <p:spPr>
            <a:xfrm>
              <a:off x="1898588" y="1989541"/>
              <a:ext cx="1597025" cy="0"/>
            </a:xfrm>
            <a:custGeom>
              <a:avLst/>
              <a:gdLst/>
              <a:ahLst/>
              <a:cxnLst/>
              <a:rect l="l" t="t" r="r" b="b"/>
              <a:pathLst>
                <a:path w="1597025">
                  <a:moveTo>
                    <a:pt x="0" y="0"/>
                  </a:moveTo>
                  <a:lnTo>
                    <a:pt x="1596599" y="0"/>
                  </a:lnTo>
                </a:path>
              </a:pathLst>
            </a:custGeom>
            <a:ln w="19049">
              <a:solidFill>
                <a:srgbClr val="0078D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3485662" y="1948550"/>
              <a:ext cx="105500" cy="8198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659674" y="1706354"/>
              <a:ext cx="1409700" cy="566420"/>
            </a:xfrm>
            <a:custGeom>
              <a:avLst/>
              <a:gdLst/>
              <a:ahLst/>
              <a:cxnLst/>
              <a:rect l="l" t="t" r="r" b="b"/>
              <a:pathLst>
                <a:path w="1409700" h="566419">
                  <a:moveTo>
                    <a:pt x="1315297" y="566399"/>
                  </a:moveTo>
                  <a:lnTo>
                    <a:pt x="94401" y="566399"/>
                  </a:lnTo>
                  <a:lnTo>
                    <a:pt x="57656" y="558981"/>
                  </a:lnTo>
                  <a:lnTo>
                    <a:pt x="27649" y="538750"/>
                  </a:lnTo>
                  <a:lnTo>
                    <a:pt x="7418" y="508743"/>
                  </a:lnTo>
                  <a:lnTo>
                    <a:pt x="0" y="471998"/>
                  </a:lnTo>
                  <a:lnTo>
                    <a:pt x="0" y="94401"/>
                  </a:lnTo>
                  <a:lnTo>
                    <a:pt x="7418" y="57656"/>
                  </a:lnTo>
                  <a:lnTo>
                    <a:pt x="27649" y="27649"/>
                  </a:lnTo>
                  <a:lnTo>
                    <a:pt x="57656" y="7418"/>
                  </a:lnTo>
                  <a:lnTo>
                    <a:pt x="94401" y="0"/>
                  </a:lnTo>
                  <a:lnTo>
                    <a:pt x="1315297" y="0"/>
                  </a:lnTo>
                  <a:lnTo>
                    <a:pt x="1367672" y="15860"/>
                  </a:lnTo>
                  <a:lnTo>
                    <a:pt x="1402514" y="58275"/>
                  </a:lnTo>
                  <a:lnTo>
                    <a:pt x="1409699" y="94401"/>
                  </a:lnTo>
                  <a:lnTo>
                    <a:pt x="1409699" y="471998"/>
                  </a:lnTo>
                  <a:lnTo>
                    <a:pt x="1402281" y="508743"/>
                  </a:lnTo>
                  <a:lnTo>
                    <a:pt x="1382050" y="538750"/>
                  </a:lnTo>
                  <a:lnTo>
                    <a:pt x="1352043" y="558981"/>
                  </a:lnTo>
                  <a:lnTo>
                    <a:pt x="1315297" y="566399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274405" y="3248964"/>
              <a:ext cx="258445" cy="198120"/>
            </a:xfrm>
            <a:custGeom>
              <a:avLst/>
              <a:gdLst/>
              <a:ahLst/>
              <a:cxnLst/>
              <a:rect l="l" t="t" r="r" b="b"/>
              <a:pathLst>
                <a:path w="258445" h="198120">
                  <a:moveTo>
                    <a:pt x="257933" y="0"/>
                  </a:moveTo>
                  <a:lnTo>
                    <a:pt x="0" y="198000"/>
                  </a:lnTo>
                </a:path>
              </a:pathLst>
            </a:custGeom>
            <a:ln w="19049">
              <a:solidFill>
                <a:srgbClr val="0078D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3196305" y="3412480"/>
              <a:ext cx="106785" cy="96651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3258415" y="4048178"/>
              <a:ext cx="258445" cy="198120"/>
            </a:xfrm>
            <a:custGeom>
              <a:avLst/>
              <a:gdLst/>
              <a:ahLst/>
              <a:cxnLst/>
              <a:rect l="l" t="t" r="r" b="b"/>
              <a:pathLst>
                <a:path w="258445" h="198120">
                  <a:moveTo>
                    <a:pt x="257933" y="198000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0078D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3180314" y="3986011"/>
              <a:ext cx="106785" cy="96651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1077306" y="1843692"/>
            <a:ext cx="57404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165" dirty="0">
                <a:solidFill>
                  <a:srgbClr val="FFFFFF"/>
                </a:solidFill>
                <a:latin typeface="DejaVu Sans"/>
                <a:cs typeface="DejaVu Sans"/>
              </a:rPr>
              <a:t>Client</a:t>
            </a:r>
            <a:endParaRPr sz="1600">
              <a:latin typeface="DejaVu Sans"/>
              <a:cs typeface="DejaVu Sans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1078871" y="1545315"/>
            <a:ext cx="7879080" cy="3006725"/>
            <a:chOff x="1078871" y="1545315"/>
            <a:chExt cx="7879080" cy="3006725"/>
          </a:xfrm>
        </p:grpSpPr>
        <p:sp>
          <p:nvSpPr>
            <p:cNvPr id="50" name="object 50"/>
            <p:cNvSpPr/>
            <p:nvPr/>
          </p:nvSpPr>
          <p:spPr>
            <a:xfrm>
              <a:off x="2228733" y="2273248"/>
              <a:ext cx="4593590" cy="1027430"/>
            </a:xfrm>
            <a:custGeom>
              <a:avLst/>
              <a:gdLst/>
              <a:ahLst/>
              <a:cxnLst/>
              <a:rect l="l" t="t" r="r" b="b"/>
              <a:pathLst>
                <a:path w="4593590" h="1027429">
                  <a:moveTo>
                    <a:pt x="0" y="1027024"/>
                  </a:moveTo>
                  <a:lnTo>
                    <a:pt x="1299067" y="288089"/>
                  </a:lnTo>
                  <a:lnTo>
                    <a:pt x="4104845" y="288089"/>
                  </a:lnTo>
                  <a:lnTo>
                    <a:pt x="4593365" y="0"/>
                  </a:lnTo>
                </a:path>
              </a:pathLst>
            </a:custGeom>
            <a:ln w="12699">
              <a:solidFill>
                <a:srgbClr val="0078D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2178637" y="3282039"/>
              <a:ext cx="60960" cy="46990"/>
            </a:xfrm>
            <a:custGeom>
              <a:avLst/>
              <a:gdLst/>
              <a:ahLst/>
              <a:cxnLst/>
              <a:rect l="l" t="t" r="r" b="b"/>
              <a:pathLst>
                <a:path w="60960" h="46989">
                  <a:moveTo>
                    <a:pt x="0" y="46729"/>
                  </a:moveTo>
                  <a:lnTo>
                    <a:pt x="39724" y="0"/>
                  </a:lnTo>
                  <a:lnTo>
                    <a:pt x="60467" y="36467"/>
                  </a:lnTo>
                  <a:lnTo>
                    <a:pt x="0" y="46729"/>
                  </a:lnTo>
                  <a:close/>
                </a:path>
              </a:pathLst>
            </a:custGeom>
            <a:solidFill>
              <a:srgbClr val="0078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2178637" y="3282039"/>
              <a:ext cx="60960" cy="46990"/>
            </a:xfrm>
            <a:custGeom>
              <a:avLst/>
              <a:gdLst/>
              <a:ahLst/>
              <a:cxnLst/>
              <a:rect l="l" t="t" r="r" b="b"/>
              <a:pathLst>
                <a:path w="60960" h="46989">
                  <a:moveTo>
                    <a:pt x="39724" y="0"/>
                  </a:moveTo>
                  <a:lnTo>
                    <a:pt x="0" y="46729"/>
                  </a:lnTo>
                  <a:lnTo>
                    <a:pt x="60467" y="36467"/>
                  </a:lnTo>
                  <a:lnTo>
                    <a:pt x="39724" y="0"/>
                  </a:lnTo>
                  <a:close/>
                </a:path>
              </a:pathLst>
            </a:custGeom>
            <a:ln w="12699">
              <a:solidFill>
                <a:srgbClr val="0078D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1088396" y="3382761"/>
              <a:ext cx="2079625" cy="741045"/>
            </a:xfrm>
            <a:custGeom>
              <a:avLst/>
              <a:gdLst/>
              <a:ahLst/>
              <a:cxnLst/>
              <a:rect l="l" t="t" r="r" b="b"/>
              <a:pathLst>
                <a:path w="2079625" h="741045">
                  <a:moveTo>
                    <a:pt x="1956012" y="740670"/>
                  </a:moveTo>
                  <a:lnTo>
                    <a:pt x="123447" y="740670"/>
                  </a:lnTo>
                  <a:lnTo>
                    <a:pt x="75396" y="730969"/>
                  </a:lnTo>
                  <a:lnTo>
                    <a:pt x="36156" y="704513"/>
                  </a:lnTo>
                  <a:lnTo>
                    <a:pt x="9701" y="665274"/>
                  </a:lnTo>
                  <a:lnTo>
                    <a:pt x="0" y="617222"/>
                  </a:lnTo>
                  <a:lnTo>
                    <a:pt x="0" y="123447"/>
                  </a:lnTo>
                  <a:lnTo>
                    <a:pt x="9701" y="75396"/>
                  </a:lnTo>
                  <a:lnTo>
                    <a:pt x="36156" y="36157"/>
                  </a:lnTo>
                  <a:lnTo>
                    <a:pt x="75396" y="9701"/>
                  </a:lnTo>
                  <a:lnTo>
                    <a:pt x="123447" y="0"/>
                  </a:lnTo>
                  <a:lnTo>
                    <a:pt x="1956012" y="0"/>
                  </a:lnTo>
                  <a:lnTo>
                    <a:pt x="2003253" y="9396"/>
                  </a:lnTo>
                  <a:lnTo>
                    <a:pt x="2043302" y="36156"/>
                  </a:lnTo>
                  <a:lnTo>
                    <a:pt x="2070063" y="76206"/>
                  </a:lnTo>
                  <a:lnTo>
                    <a:pt x="2079459" y="123447"/>
                  </a:lnTo>
                  <a:lnTo>
                    <a:pt x="2079459" y="617222"/>
                  </a:lnTo>
                  <a:lnTo>
                    <a:pt x="2069758" y="665274"/>
                  </a:lnTo>
                  <a:lnTo>
                    <a:pt x="2043303" y="704513"/>
                  </a:lnTo>
                  <a:lnTo>
                    <a:pt x="2004063" y="730969"/>
                  </a:lnTo>
                  <a:lnTo>
                    <a:pt x="1956012" y="74067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1088396" y="3382761"/>
              <a:ext cx="2079625" cy="741045"/>
            </a:xfrm>
            <a:custGeom>
              <a:avLst/>
              <a:gdLst/>
              <a:ahLst/>
              <a:cxnLst/>
              <a:rect l="l" t="t" r="r" b="b"/>
              <a:pathLst>
                <a:path w="2079625" h="741045">
                  <a:moveTo>
                    <a:pt x="0" y="123447"/>
                  </a:moveTo>
                  <a:lnTo>
                    <a:pt x="9701" y="75396"/>
                  </a:lnTo>
                  <a:lnTo>
                    <a:pt x="36156" y="36157"/>
                  </a:lnTo>
                  <a:lnTo>
                    <a:pt x="75396" y="9701"/>
                  </a:lnTo>
                  <a:lnTo>
                    <a:pt x="123447" y="0"/>
                  </a:lnTo>
                  <a:lnTo>
                    <a:pt x="1956012" y="0"/>
                  </a:lnTo>
                  <a:lnTo>
                    <a:pt x="2003253" y="9396"/>
                  </a:lnTo>
                  <a:lnTo>
                    <a:pt x="2043302" y="36156"/>
                  </a:lnTo>
                  <a:lnTo>
                    <a:pt x="2070063" y="76206"/>
                  </a:lnTo>
                  <a:lnTo>
                    <a:pt x="2079459" y="123447"/>
                  </a:lnTo>
                  <a:lnTo>
                    <a:pt x="2079459" y="617222"/>
                  </a:lnTo>
                  <a:lnTo>
                    <a:pt x="2069758" y="665274"/>
                  </a:lnTo>
                  <a:lnTo>
                    <a:pt x="2043303" y="704513"/>
                  </a:lnTo>
                  <a:lnTo>
                    <a:pt x="2004063" y="730969"/>
                  </a:lnTo>
                  <a:lnTo>
                    <a:pt x="1956012" y="740670"/>
                  </a:lnTo>
                  <a:lnTo>
                    <a:pt x="123447" y="740670"/>
                  </a:lnTo>
                  <a:lnTo>
                    <a:pt x="75396" y="730969"/>
                  </a:lnTo>
                  <a:lnTo>
                    <a:pt x="36156" y="704513"/>
                  </a:lnTo>
                  <a:lnTo>
                    <a:pt x="9701" y="665274"/>
                  </a:lnTo>
                  <a:lnTo>
                    <a:pt x="0" y="617222"/>
                  </a:lnTo>
                  <a:lnTo>
                    <a:pt x="0" y="123447"/>
                  </a:lnTo>
                  <a:close/>
                </a:path>
              </a:pathLst>
            </a:custGeom>
            <a:ln w="19049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1147590" y="3463847"/>
              <a:ext cx="1942464" cy="565785"/>
            </a:xfrm>
            <a:custGeom>
              <a:avLst/>
              <a:gdLst/>
              <a:ahLst/>
              <a:cxnLst/>
              <a:rect l="l" t="t" r="r" b="b"/>
              <a:pathLst>
                <a:path w="1942464" h="565785">
                  <a:moveTo>
                    <a:pt x="1847611" y="565602"/>
                  </a:moveTo>
                  <a:lnTo>
                    <a:pt x="94268" y="565602"/>
                  </a:lnTo>
                  <a:lnTo>
                    <a:pt x="57575" y="558194"/>
                  </a:lnTo>
                  <a:lnTo>
                    <a:pt x="27610" y="537992"/>
                  </a:lnTo>
                  <a:lnTo>
                    <a:pt x="7408" y="508027"/>
                  </a:lnTo>
                  <a:lnTo>
                    <a:pt x="0" y="471333"/>
                  </a:lnTo>
                  <a:lnTo>
                    <a:pt x="0" y="94269"/>
                  </a:lnTo>
                  <a:lnTo>
                    <a:pt x="7408" y="57575"/>
                  </a:lnTo>
                  <a:lnTo>
                    <a:pt x="27610" y="27610"/>
                  </a:lnTo>
                  <a:lnTo>
                    <a:pt x="57575" y="7408"/>
                  </a:lnTo>
                  <a:lnTo>
                    <a:pt x="94268" y="0"/>
                  </a:lnTo>
                  <a:lnTo>
                    <a:pt x="1847611" y="0"/>
                  </a:lnTo>
                  <a:lnTo>
                    <a:pt x="1899912" y="15838"/>
                  </a:lnTo>
                  <a:lnTo>
                    <a:pt x="1934704" y="58194"/>
                  </a:lnTo>
                  <a:lnTo>
                    <a:pt x="1941880" y="94269"/>
                  </a:lnTo>
                  <a:lnTo>
                    <a:pt x="1941880" y="471333"/>
                  </a:lnTo>
                  <a:lnTo>
                    <a:pt x="1934472" y="508027"/>
                  </a:lnTo>
                  <a:lnTo>
                    <a:pt x="1914269" y="537992"/>
                  </a:lnTo>
                  <a:lnTo>
                    <a:pt x="1884305" y="558194"/>
                  </a:lnTo>
                  <a:lnTo>
                    <a:pt x="1847611" y="565602"/>
                  </a:lnTo>
                  <a:close/>
                </a:path>
              </a:pathLst>
            </a:custGeom>
            <a:solidFill>
              <a:srgbClr val="3C7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2724489" y="3645786"/>
              <a:ext cx="201987" cy="201536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2291809" y="3645786"/>
              <a:ext cx="201987" cy="201536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1859127" y="3645786"/>
              <a:ext cx="201987" cy="201536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1348339" y="3645786"/>
              <a:ext cx="226060" cy="201930"/>
            </a:xfrm>
            <a:custGeom>
              <a:avLst/>
              <a:gdLst/>
              <a:ahLst/>
              <a:cxnLst/>
              <a:rect l="l" t="t" r="r" b="b"/>
              <a:pathLst>
                <a:path w="226059" h="201929">
                  <a:moveTo>
                    <a:pt x="225647" y="201536"/>
                  </a:moveTo>
                  <a:lnTo>
                    <a:pt x="0" y="201536"/>
                  </a:lnTo>
                  <a:lnTo>
                    <a:pt x="0" y="0"/>
                  </a:lnTo>
                  <a:lnTo>
                    <a:pt x="225647" y="0"/>
                  </a:lnTo>
                  <a:lnTo>
                    <a:pt x="225647" y="20153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1672052" y="3746555"/>
              <a:ext cx="1153795" cy="0"/>
            </a:xfrm>
            <a:custGeom>
              <a:avLst/>
              <a:gdLst/>
              <a:ahLst/>
              <a:cxnLst/>
              <a:rect l="l" t="t" r="r" b="b"/>
              <a:pathLst>
                <a:path w="1153795">
                  <a:moveTo>
                    <a:pt x="1153427" y="0"/>
                  </a:moveTo>
                  <a:lnTo>
                    <a:pt x="0" y="0"/>
                  </a:lnTo>
                </a:path>
              </a:pathLst>
            </a:custGeom>
            <a:ln w="2857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1601610" y="3700132"/>
              <a:ext cx="116865" cy="92845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3586656" y="2956607"/>
              <a:ext cx="1942464" cy="565785"/>
            </a:xfrm>
            <a:custGeom>
              <a:avLst/>
              <a:gdLst/>
              <a:ahLst/>
              <a:cxnLst/>
              <a:rect l="l" t="t" r="r" b="b"/>
              <a:pathLst>
                <a:path w="1942464" h="565785">
                  <a:moveTo>
                    <a:pt x="1847647" y="565499"/>
                  </a:moveTo>
                  <a:lnTo>
                    <a:pt x="94251" y="565499"/>
                  </a:lnTo>
                  <a:lnTo>
                    <a:pt x="57564" y="558093"/>
                  </a:lnTo>
                  <a:lnTo>
                    <a:pt x="27605" y="537894"/>
                  </a:lnTo>
                  <a:lnTo>
                    <a:pt x="7406" y="507935"/>
                  </a:lnTo>
                  <a:lnTo>
                    <a:pt x="0" y="471247"/>
                  </a:lnTo>
                  <a:lnTo>
                    <a:pt x="0" y="94251"/>
                  </a:lnTo>
                  <a:lnTo>
                    <a:pt x="7406" y="57564"/>
                  </a:lnTo>
                  <a:lnTo>
                    <a:pt x="27605" y="27605"/>
                  </a:lnTo>
                  <a:lnTo>
                    <a:pt x="57564" y="7406"/>
                  </a:lnTo>
                  <a:lnTo>
                    <a:pt x="94251" y="0"/>
                  </a:lnTo>
                  <a:lnTo>
                    <a:pt x="1847647" y="0"/>
                  </a:lnTo>
                  <a:lnTo>
                    <a:pt x="1899939" y="15835"/>
                  </a:lnTo>
                  <a:lnTo>
                    <a:pt x="1934725" y="58183"/>
                  </a:lnTo>
                  <a:lnTo>
                    <a:pt x="1941899" y="94251"/>
                  </a:lnTo>
                  <a:lnTo>
                    <a:pt x="1941899" y="471247"/>
                  </a:lnTo>
                  <a:lnTo>
                    <a:pt x="1934493" y="507935"/>
                  </a:lnTo>
                  <a:lnTo>
                    <a:pt x="1914294" y="537894"/>
                  </a:lnTo>
                  <a:lnTo>
                    <a:pt x="1884335" y="558093"/>
                  </a:lnTo>
                  <a:lnTo>
                    <a:pt x="1847647" y="565499"/>
                  </a:lnTo>
                  <a:close/>
                </a:path>
              </a:pathLst>
            </a:custGeom>
            <a:solidFill>
              <a:srgbClr val="3C7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5163513" y="3138541"/>
              <a:ext cx="201899" cy="20159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4730844" y="3138541"/>
              <a:ext cx="201899" cy="20159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4298174" y="3138541"/>
              <a:ext cx="201899" cy="201599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3787400" y="3138542"/>
              <a:ext cx="226060" cy="201930"/>
            </a:xfrm>
            <a:custGeom>
              <a:avLst/>
              <a:gdLst/>
              <a:ahLst/>
              <a:cxnLst/>
              <a:rect l="l" t="t" r="r" b="b"/>
              <a:pathLst>
                <a:path w="226060" h="201929">
                  <a:moveTo>
                    <a:pt x="225599" y="201599"/>
                  </a:moveTo>
                  <a:lnTo>
                    <a:pt x="0" y="201599"/>
                  </a:lnTo>
                  <a:lnTo>
                    <a:pt x="0" y="0"/>
                  </a:lnTo>
                  <a:lnTo>
                    <a:pt x="225599" y="0"/>
                  </a:lnTo>
                  <a:lnTo>
                    <a:pt x="225599" y="2015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4111129" y="3239310"/>
              <a:ext cx="1153795" cy="0"/>
            </a:xfrm>
            <a:custGeom>
              <a:avLst/>
              <a:gdLst/>
              <a:ahLst/>
              <a:cxnLst/>
              <a:rect l="l" t="t" r="r" b="b"/>
              <a:pathLst>
                <a:path w="1153795">
                  <a:moveTo>
                    <a:pt x="1153371" y="0"/>
                  </a:moveTo>
                  <a:lnTo>
                    <a:pt x="0" y="0"/>
                  </a:lnTo>
                </a:path>
              </a:pathLst>
            </a:custGeom>
            <a:ln w="2857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4040687" y="3192887"/>
              <a:ext cx="116865" cy="92844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3586656" y="3973281"/>
              <a:ext cx="1942464" cy="565785"/>
            </a:xfrm>
            <a:custGeom>
              <a:avLst/>
              <a:gdLst/>
              <a:ahLst/>
              <a:cxnLst/>
              <a:rect l="l" t="t" r="r" b="b"/>
              <a:pathLst>
                <a:path w="1942464" h="565785">
                  <a:moveTo>
                    <a:pt x="1847647" y="565499"/>
                  </a:moveTo>
                  <a:lnTo>
                    <a:pt x="94251" y="565499"/>
                  </a:lnTo>
                  <a:lnTo>
                    <a:pt x="57564" y="558093"/>
                  </a:lnTo>
                  <a:lnTo>
                    <a:pt x="27605" y="537894"/>
                  </a:lnTo>
                  <a:lnTo>
                    <a:pt x="7406" y="507935"/>
                  </a:lnTo>
                  <a:lnTo>
                    <a:pt x="0" y="471247"/>
                  </a:lnTo>
                  <a:lnTo>
                    <a:pt x="0" y="94251"/>
                  </a:lnTo>
                  <a:lnTo>
                    <a:pt x="7406" y="57564"/>
                  </a:lnTo>
                  <a:lnTo>
                    <a:pt x="27605" y="27605"/>
                  </a:lnTo>
                  <a:lnTo>
                    <a:pt x="57564" y="7406"/>
                  </a:lnTo>
                  <a:lnTo>
                    <a:pt x="94251" y="0"/>
                  </a:lnTo>
                  <a:lnTo>
                    <a:pt x="1847647" y="0"/>
                  </a:lnTo>
                  <a:lnTo>
                    <a:pt x="1899939" y="15835"/>
                  </a:lnTo>
                  <a:lnTo>
                    <a:pt x="1934725" y="58183"/>
                  </a:lnTo>
                  <a:lnTo>
                    <a:pt x="1941899" y="94251"/>
                  </a:lnTo>
                  <a:lnTo>
                    <a:pt x="1941899" y="471247"/>
                  </a:lnTo>
                  <a:lnTo>
                    <a:pt x="1934493" y="507935"/>
                  </a:lnTo>
                  <a:lnTo>
                    <a:pt x="1914294" y="537894"/>
                  </a:lnTo>
                  <a:lnTo>
                    <a:pt x="1884335" y="558093"/>
                  </a:lnTo>
                  <a:lnTo>
                    <a:pt x="1847647" y="565499"/>
                  </a:lnTo>
                  <a:close/>
                </a:path>
              </a:pathLst>
            </a:custGeom>
            <a:solidFill>
              <a:srgbClr val="3C7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5163513" y="4155216"/>
              <a:ext cx="201899" cy="201599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4730844" y="4155216"/>
              <a:ext cx="201899" cy="201599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4298174" y="4155216"/>
              <a:ext cx="201899" cy="201599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3787400" y="4155216"/>
              <a:ext cx="226060" cy="201930"/>
            </a:xfrm>
            <a:custGeom>
              <a:avLst/>
              <a:gdLst/>
              <a:ahLst/>
              <a:cxnLst/>
              <a:rect l="l" t="t" r="r" b="b"/>
              <a:pathLst>
                <a:path w="226060" h="201929">
                  <a:moveTo>
                    <a:pt x="225599" y="201599"/>
                  </a:moveTo>
                  <a:lnTo>
                    <a:pt x="0" y="201599"/>
                  </a:lnTo>
                  <a:lnTo>
                    <a:pt x="0" y="0"/>
                  </a:lnTo>
                  <a:lnTo>
                    <a:pt x="225599" y="0"/>
                  </a:lnTo>
                  <a:lnTo>
                    <a:pt x="225599" y="2015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4111129" y="4255985"/>
              <a:ext cx="1153795" cy="0"/>
            </a:xfrm>
            <a:custGeom>
              <a:avLst/>
              <a:gdLst/>
              <a:ahLst/>
              <a:cxnLst/>
              <a:rect l="l" t="t" r="r" b="b"/>
              <a:pathLst>
                <a:path w="1153795">
                  <a:moveTo>
                    <a:pt x="1153371" y="0"/>
                  </a:moveTo>
                  <a:lnTo>
                    <a:pt x="0" y="0"/>
                  </a:lnTo>
                </a:path>
              </a:pathLst>
            </a:custGeom>
            <a:ln w="2857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4040687" y="4209562"/>
              <a:ext cx="116865" cy="92845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7418878" y="1545315"/>
              <a:ext cx="81981" cy="183575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7459146" y="2297112"/>
              <a:ext cx="2540" cy="468630"/>
            </a:xfrm>
            <a:custGeom>
              <a:avLst/>
              <a:gdLst/>
              <a:ahLst/>
              <a:cxnLst/>
              <a:rect l="l" t="t" r="r" b="b"/>
              <a:pathLst>
                <a:path w="2540" h="468630">
                  <a:moveTo>
                    <a:pt x="0" y="468300"/>
                  </a:moveTo>
                  <a:lnTo>
                    <a:pt x="1928" y="0"/>
                  </a:lnTo>
                </a:path>
              </a:pathLst>
            </a:custGeom>
            <a:ln w="19049">
              <a:solidFill>
                <a:srgbClr val="0078D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7418156" y="2755758"/>
              <a:ext cx="81980" cy="105629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5092663" y="2001456"/>
              <a:ext cx="105913" cy="81975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8326850" y="2940625"/>
              <a:ext cx="625799" cy="582599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8326850" y="2940625"/>
              <a:ext cx="626110" cy="582930"/>
            </a:xfrm>
            <a:custGeom>
              <a:avLst/>
              <a:gdLst/>
              <a:ahLst/>
              <a:cxnLst/>
              <a:rect l="l" t="t" r="r" b="b"/>
              <a:pathLst>
                <a:path w="626109" h="582929">
                  <a:moveTo>
                    <a:pt x="625799" y="97099"/>
                  </a:moveTo>
                  <a:lnTo>
                    <a:pt x="617536" y="119364"/>
                  </a:lnTo>
                  <a:lnTo>
                    <a:pt x="593996" y="139802"/>
                  </a:lnTo>
                  <a:lnTo>
                    <a:pt x="557059" y="157831"/>
                  </a:lnTo>
                  <a:lnTo>
                    <a:pt x="508603" y="172868"/>
                  </a:lnTo>
                  <a:lnTo>
                    <a:pt x="450505" y="184330"/>
                  </a:lnTo>
                  <a:lnTo>
                    <a:pt x="384645" y="191635"/>
                  </a:lnTo>
                  <a:lnTo>
                    <a:pt x="312899" y="194199"/>
                  </a:lnTo>
                  <a:lnTo>
                    <a:pt x="241154" y="191635"/>
                  </a:lnTo>
                  <a:lnTo>
                    <a:pt x="175294" y="184330"/>
                  </a:lnTo>
                  <a:lnTo>
                    <a:pt x="117196" y="172868"/>
                  </a:lnTo>
                  <a:lnTo>
                    <a:pt x="68740" y="157831"/>
                  </a:lnTo>
                  <a:lnTo>
                    <a:pt x="31803" y="139802"/>
                  </a:lnTo>
                  <a:lnTo>
                    <a:pt x="8263" y="119364"/>
                  </a:lnTo>
                  <a:lnTo>
                    <a:pt x="0" y="97099"/>
                  </a:lnTo>
                </a:path>
                <a:path w="626109" h="582929">
                  <a:moveTo>
                    <a:pt x="0" y="97099"/>
                  </a:moveTo>
                  <a:lnTo>
                    <a:pt x="8263" y="74835"/>
                  </a:lnTo>
                  <a:lnTo>
                    <a:pt x="31803" y="54397"/>
                  </a:lnTo>
                  <a:lnTo>
                    <a:pt x="68740" y="36368"/>
                  </a:lnTo>
                  <a:lnTo>
                    <a:pt x="117196" y="21331"/>
                  </a:lnTo>
                  <a:lnTo>
                    <a:pt x="175294" y="9869"/>
                  </a:lnTo>
                  <a:lnTo>
                    <a:pt x="241154" y="2564"/>
                  </a:lnTo>
                  <a:lnTo>
                    <a:pt x="312899" y="0"/>
                  </a:lnTo>
                  <a:lnTo>
                    <a:pt x="384645" y="2564"/>
                  </a:lnTo>
                  <a:lnTo>
                    <a:pt x="450505" y="9869"/>
                  </a:lnTo>
                  <a:lnTo>
                    <a:pt x="508603" y="21331"/>
                  </a:lnTo>
                  <a:lnTo>
                    <a:pt x="557059" y="36368"/>
                  </a:lnTo>
                  <a:lnTo>
                    <a:pt x="593996" y="54397"/>
                  </a:lnTo>
                  <a:lnTo>
                    <a:pt x="625799" y="97099"/>
                  </a:lnTo>
                  <a:lnTo>
                    <a:pt x="625799" y="485499"/>
                  </a:lnTo>
                  <a:lnTo>
                    <a:pt x="593996" y="528202"/>
                  </a:lnTo>
                  <a:lnTo>
                    <a:pt x="557059" y="546231"/>
                  </a:lnTo>
                  <a:lnTo>
                    <a:pt x="508603" y="561268"/>
                  </a:lnTo>
                  <a:lnTo>
                    <a:pt x="450505" y="572730"/>
                  </a:lnTo>
                  <a:lnTo>
                    <a:pt x="384645" y="580035"/>
                  </a:lnTo>
                  <a:lnTo>
                    <a:pt x="312899" y="582599"/>
                  </a:lnTo>
                  <a:lnTo>
                    <a:pt x="241154" y="580035"/>
                  </a:lnTo>
                  <a:lnTo>
                    <a:pt x="175294" y="572730"/>
                  </a:lnTo>
                  <a:lnTo>
                    <a:pt x="117196" y="561268"/>
                  </a:lnTo>
                  <a:lnTo>
                    <a:pt x="68740" y="546231"/>
                  </a:lnTo>
                  <a:lnTo>
                    <a:pt x="31803" y="528202"/>
                  </a:lnTo>
                  <a:lnTo>
                    <a:pt x="0" y="485499"/>
                  </a:lnTo>
                  <a:lnTo>
                    <a:pt x="0" y="9709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8326850" y="3964674"/>
              <a:ext cx="625799" cy="582599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8326850" y="3964674"/>
              <a:ext cx="626110" cy="582930"/>
            </a:xfrm>
            <a:custGeom>
              <a:avLst/>
              <a:gdLst/>
              <a:ahLst/>
              <a:cxnLst/>
              <a:rect l="l" t="t" r="r" b="b"/>
              <a:pathLst>
                <a:path w="626109" h="582929">
                  <a:moveTo>
                    <a:pt x="625799" y="97099"/>
                  </a:moveTo>
                  <a:lnTo>
                    <a:pt x="617536" y="119364"/>
                  </a:lnTo>
                  <a:lnTo>
                    <a:pt x="593996" y="139802"/>
                  </a:lnTo>
                  <a:lnTo>
                    <a:pt x="557059" y="157831"/>
                  </a:lnTo>
                  <a:lnTo>
                    <a:pt x="508603" y="172868"/>
                  </a:lnTo>
                  <a:lnTo>
                    <a:pt x="450505" y="184330"/>
                  </a:lnTo>
                  <a:lnTo>
                    <a:pt x="384645" y="191635"/>
                  </a:lnTo>
                  <a:lnTo>
                    <a:pt x="312899" y="194199"/>
                  </a:lnTo>
                  <a:lnTo>
                    <a:pt x="241154" y="191635"/>
                  </a:lnTo>
                  <a:lnTo>
                    <a:pt x="175294" y="184330"/>
                  </a:lnTo>
                  <a:lnTo>
                    <a:pt x="117196" y="172868"/>
                  </a:lnTo>
                  <a:lnTo>
                    <a:pt x="68740" y="157831"/>
                  </a:lnTo>
                  <a:lnTo>
                    <a:pt x="31803" y="139802"/>
                  </a:lnTo>
                  <a:lnTo>
                    <a:pt x="8263" y="119364"/>
                  </a:lnTo>
                  <a:lnTo>
                    <a:pt x="0" y="97099"/>
                  </a:lnTo>
                </a:path>
                <a:path w="626109" h="582929">
                  <a:moveTo>
                    <a:pt x="0" y="97099"/>
                  </a:moveTo>
                  <a:lnTo>
                    <a:pt x="8263" y="74835"/>
                  </a:lnTo>
                  <a:lnTo>
                    <a:pt x="31803" y="54397"/>
                  </a:lnTo>
                  <a:lnTo>
                    <a:pt x="68740" y="36368"/>
                  </a:lnTo>
                  <a:lnTo>
                    <a:pt x="117196" y="21331"/>
                  </a:lnTo>
                  <a:lnTo>
                    <a:pt x="175294" y="9869"/>
                  </a:lnTo>
                  <a:lnTo>
                    <a:pt x="241154" y="2564"/>
                  </a:lnTo>
                  <a:lnTo>
                    <a:pt x="312899" y="0"/>
                  </a:lnTo>
                  <a:lnTo>
                    <a:pt x="384645" y="2564"/>
                  </a:lnTo>
                  <a:lnTo>
                    <a:pt x="450505" y="9869"/>
                  </a:lnTo>
                  <a:lnTo>
                    <a:pt x="508603" y="21331"/>
                  </a:lnTo>
                  <a:lnTo>
                    <a:pt x="557059" y="36368"/>
                  </a:lnTo>
                  <a:lnTo>
                    <a:pt x="593996" y="54397"/>
                  </a:lnTo>
                  <a:lnTo>
                    <a:pt x="625799" y="97099"/>
                  </a:lnTo>
                  <a:lnTo>
                    <a:pt x="625799" y="485499"/>
                  </a:lnTo>
                  <a:lnTo>
                    <a:pt x="593996" y="528202"/>
                  </a:lnTo>
                  <a:lnTo>
                    <a:pt x="557059" y="546231"/>
                  </a:lnTo>
                  <a:lnTo>
                    <a:pt x="508603" y="561268"/>
                  </a:lnTo>
                  <a:lnTo>
                    <a:pt x="450505" y="572730"/>
                  </a:lnTo>
                  <a:lnTo>
                    <a:pt x="384645" y="580035"/>
                  </a:lnTo>
                  <a:lnTo>
                    <a:pt x="312899" y="582599"/>
                  </a:lnTo>
                  <a:lnTo>
                    <a:pt x="241154" y="580035"/>
                  </a:lnTo>
                  <a:lnTo>
                    <a:pt x="175294" y="572730"/>
                  </a:lnTo>
                  <a:lnTo>
                    <a:pt x="117196" y="561268"/>
                  </a:lnTo>
                  <a:lnTo>
                    <a:pt x="68740" y="546231"/>
                  </a:lnTo>
                  <a:lnTo>
                    <a:pt x="31803" y="528202"/>
                  </a:lnTo>
                  <a:lnTo>
                    <a:pt x="0" y="485499"/>
                  </a:lnTo>
                  <a:lnTo>
                    <a:pt x="0" y="9709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4" name="object 84"/>
          <p:cNvSpPr txBox="1"/>
          <p:nvPr/>
        </p:nvSpPr>
        <p:spPr>
          <a:xfrm>
            <a:off x="6872586" y="1128738"/>
            <a:ext cx="106743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90" dirty="0">
                <a:solidFill>
                  <a:srgbClr val="FFFFFF"/>
                </a:solidFill>
                <a:latin typeface="DejaVu Sans"/>
                <a:cs typeface="DejaVu Sans"/>
              </a:rPr>
              <a:t>Data</a:t>
            </a:r>
            <a:r>
              <a:rPr sz="1400" spc="-225" dirty="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sz="1400" spc="-80" dirty="0">
                <a:solidFill>
                  <a:srgbClr val="FFFFFF"/>
                </a:solidFill>
                <a:latin typeface="DejaVu Sans"/>
                <a:cs typeface="DejaVu Sans"/>
              </a:rPr>
              <a:t>location</a:t>
            </a:r>
            <a:endParaRPr sz="1400">
              <a:latin typeface="DejaVu Sans"/>
              <a:cs typeface="DejaVu Sans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376325" y="697960"/>
            <a:ext cx="231838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-254" dirty="0">
                <a:latin typeface="DejaVu Sans"/>
                <a:cs typeface="DejaVu Sans"/>
              </a:rPr>
              <a:t>Architecture</a:t>
            </a:r>
            <a:endParaRPr sz="3000">
              <a:latin typeface="DejaVu Sans"/>
              <a:cs typeface="DejaVu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523488" y="2868167"/>
            <a:ext cx="4689475" cy="762000"/>
            <a:chOff x="3523488" y="2868167"/>
            <a:chExt cx="4689475" cy="762000"/>
          </a:xfrm>
        </p:grpSpPr>
        <p:sp>
          <p:nvSpPr>
            <p:cNvPr id="3" name="object 3"/>
            <p:cNvSpPr/>
            <p:nvPr/>
          </p:nvSpPr>
          <p:spPr>
            <a:xfrm>
              <a:off x="3533394" y="2878073"/>
              <a:ext cx="4669790" cy="742315"/>
            </a:xfrm>
            <a:custGeom>
              <a:avLst/>
              <a:gdLst/>
              <a:ahLst/>
              <a:cxnLst/>
              <a:rect l="l" t="t" r="r" b="b"/>
              <a:pathLst>
                <a:path w="4669790" h="742314">
                  <a:moveTo>
                    <a:pt x="4545837" y="0"/>
                  </a:moveTo>
                  <a:lnTo>
                    <a:pt x="123697" y="0"/>
                  </a:lnTo>
                  <a:lnTo>
                    <a:pt x="75545" y="9719"/>
                  </a:lnTo>
                  <a:lnTo>
                    <a:pt x="36226" y="36226"/>
                  </a:lnTo>
                  <a:lnTo>
                    <a:pt x="9719" y="75545"/>
                  </a:lnTo>
                  <a:lnTo>
                    <a:pt x="0" y="123698"/>
                  </a:lnTo>
                  <a:lnTo>
                    <a:pt x="0" y="618489"/>
                  </a:lnTo>
                  <a:lnTo>
                    <a:pt x="9719" y="666642"/>
                  </a:lnTo>
                  <a:lnTo>
                    <a:pt x="36226" y="705961"/>
                  </a:lnTo>
                  <a:lnTo>
                    <a:pt x="75545" y="732468"/>
                  </a:lnTo>
                  <a:lnTo>
                    <a:pt x="123697" y="742188"/>
                  </a:lnTo>
                  <a:lnTo>
                    <a:pt x="4545837" y="742188"/>
                  </a:lnTo>
                  <a:lnTo>
                    <a:pt x="4593990" y="732468"/>
                  </a:lnTo>
                  <a:lnTo>
                    <a:pt x="4633309" y="705961"/>
                  </a:lnTo>
                  <a:lnTo>
                    <a:pt x="4659816" y="666642"/>
                  </a:lnTo>
                  <a:lnTo>
                    <a:pt x="4669535" y="618489"/>
                  </a:lnTo>
                  <a:lnTo>
                    <a:pt x="4669535" y="123698"/>
                  </a:lnTo>
                  <a:lnTo>
                    <a:pt x="4659816" y="75545"/>
                  </a:lnTo>
                  <a:lnTo>
                    <a:pt x="4633309" y="36226"/>
                  </a:lnTo>
                  <a:lnTo>
                    <a:pt x="4593990" y="9719"/>
                  </a:lnTo>
                  <a:lnTo>
                    <a:pt x="4545837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533394" y="2878073"/>
              <a:ext cx="4669790" cy="742315"/>
            </a:xfrm>
            <a:custGeom>
              <a:avLst/>
              <a:gdLst/>
              <a:ahLst/>
              <a:cxnLst/>
              <a:rect l="l" t="t" r="r" b="b"/>
              <a:pathLst>
                <a:path w="4669790" h="742314">
                  <a:moveTo>
                    <a:pt x="0" y="123698"/>
                  </a:moveTo>
                  <a:lnTo>
                    <a:pt x="9719" y="75545"/>
                  </a:lnTo>
                  <a:lnTo>
                    <a:pt x="36226" y="36226"/>
                  </a:lnTo>
                  <a:lnTo>
                    <a:pt x="75545" y="9719"/>
                  </a:lnTo>
                  <a:lnTo>
                    <a:pt x="123697" y="0"/>
                  </a:lnTo>
                  <a:lnTo>
                    <a:pt x="4545837" y="0"/>
                  </a:lnTo>
                  <a:lnTo>
                    <a:pt x="4593990" y="9719"/>
                  </a:lnTo>
                  <a:lnTo>
                    <a:pt x="4633309" y="36226"/>
                  </a:lnTo>
                  <a:lnTo>
                    <a:pt x="4659816" y="75545"/>
                  </a:lnTo>
                  <a:lnTo>
                    <a:pt x="4669535" y="123698"/>
                  </a:lnTo>
                  <a:lnTo>
                    <a:pt x="4669535" y="618489"/>
                  </a:lnTo>
                  <a:lnTo>
                    <a:pt x="4659816" y="666642"/>
                  </a:lnTo>
                  <a:lnTo>
                    <a:pt x="4633309" y="705961"/>
                  </a:lnTo>
                  <a:lnTo>
                    <a:pt x="4593990" y="732468"/>
                  </a:lnTo>
                  <a:lnTo>
                    <a:pt x="4545837" y="742188"/>
                  </a:lnTo>
                  <a:lnTo>
                    <a:pt x="123697" y="742188"/>
                  </a:lnTo>
                  <a:lnTo>
                    <a:pt x="75545" y="732468"/>
                  </a:lnTo>
                  <a:lnTo>
                    <a:pt x="36226" y="705961"/>
                  </a:lnTo>
                  <a:lnTo>
                    <a:pt x="9719" y="666642"/>
                  </a:lnTo>
                  <a:lnTo>
                    <a:pt x="0" y="618489"/>
                  </a:lnTo>
                  <a:lnTo>
                    <a:pt x="0" y="123698"/>
                  </a:lnTo>
                  <a:close/>
                </a:path>
              </a:pathLst>
            </a:custGeom>
            <a:ln w="19811">
              <a:solidFill>
                <a:srgbClr val="BEBEBE"/>
              </a:solidFill>
              <a:prstDash val="dash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3523234" y="2956560"/>
            <a:ext cx="5318125" cy="1681480"/>
            <a:chOff x="3523234" y="2956560"/>
            <a:chExt cx="5318125" cy="1681480"/>
          </a:xfrm>
        </p:grpSpPr>
        <p:sp>
          <p:nvSpPr>
            <p:cNvPr id="6" name="object 6"/>
            <p:cNvSpPr/>
            <p:nvPr/>
          </p:nvSpPr>
          <p:spPr>
            <a:xfrm>
              <a:off x="3533394" y="3885438"/>
              <a:ext cx="4669790" cy="742315"/>
            </a:xfrm>
            <a:custGeom>
              <a:avLst/>
              <a:gdLst/>
              <a:ahLst/>
              <a:cxnLst/>
              <a:rect l="l" t="t" r="r" b="b"/>
              <a:pathLst>
                <a:path w="4669790" h="742314">
                  <a:moveTo>
                    <a:pt x="4545837" y="0"/>
                  </a:moveTo>
                  <a:lnTo>
                    <a:pt x="123697" y="0"/>
                  </a:lnTo>
                  <a:lnTo>
                    <a:pt x="75545" y="9721"/>
                  </a:lnTo>
                  <a:lnTo>
                    <a:pt x="36226" y="36231"/>
                  </a:lnTo>
                  <a:lnTo>
                    <a:pt x="9719" y="75550"/>
                  </a:lnTo>
                  <a:lnTo>
                    <a:pt x="0" y="123698"/>
                  </a:lnTo>
                  <a:lnTo>
                    <a:pt x="0" y="618490"/>
                  </a:lnTo>
                  <a:lnTo>
                    <a:pt x="9719" y="666637"/>
                  </a:lnTo>
                  <a:lnTo>
                    <a:pt x="36226" y="705956"/>
                  </a:lnTo>
                  <a:lnTo>
                    <a:pt x="75545" y="732466"/>
                  </a:lnTo>
                  <a:lnTo>
                    <a:pt x="123697" y="742188"/>
                  </a:lnTo>
                  <a:lnTo>
                    <a:pt x="4545837" y="742188"/>
                  </a:lnTo>
                  <a:lnTo>
                    <a:pt x="4593990" y="732466"/>
                  </a:lnTo>
                  <a:lnTo>
                    <a:pt x="4633309" y="705956"/>
                  </a:lnTo>
                  <a:lnTo>
                    <a:pt x="4659816" y="666637"/>
                  </a:lnTo>
                  <a:lnTo>
                    <a:pt x="4669535" y="618490"/>
                  </a:lnTo>
                  <a:lnTo>
                    <a:pt x="4669535" y="123698"/>
                  </a:lnTo>
                  <a:lnTo>
                    <a:pt x="4659816" y="75550"/>
                  </a:lnTo>
                  <a:lnTo>
                    <a:pt x="4633309" y="36231"/>
                  </a:lnTo>
                  <a:lnTo>
                    <a:pt x="4593990" y="9721"/>
                  </a:lnTo>
                  <a:lnTo>
                    <a:pt x="4545837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533394" y="3885438"/>
              <a:ext cx="4669790" cy="742315"/>
            </a:xfrm>
            <a:custGeom>
              <a:avLst/>
              <a:gdLst/>
              <a:ahLst/>
              <a:cxnLst/>
              <a:rect l="l" t="t" r="r" b="b"/>
              <a:pathLst>
                <a:path w="4669790" h="742314">
                  <a:moveTo>
                    <a:pt x="0" y="123698"/>
                  </a:moveTo>
                  <a:lnTo>
                    <a:pt x="9719" y="75550"/>
                  </a:lnTo>
                  <a:lnTo>
                    <a:pt x="36226" y="36231"/>
                  </a:lnTo>
                  <a:lnTo>
                    <a:pt x="75545" y="9721"/>
                  </a:lnTo>
                  <a:lnTo>
                    <a:pt x="123697" y="0"/>
                  </a:lnTo>
                  <a:lnTo>
                    <a:pt x="4545837" y="0"/>
                  </a:lnTo>
                  <a:lnTo>
                    <a:pt x="4593990" y="9721"/>
                  </a:lnTo>
                  <a:lnTo>
                    <a:pt x="4633309" y="36231"/>
                  </a:lnTo>
                  <a:lnTo>
                    <a:pt x="4659816" y="75550"/>
                  </a:lnTo>
                  <a:lnTo>
                    <a:pt x="4669535" y="123698"/>
                  </a:lnTo>
                  <a:lnTo>
                    <a:pt x="4669535" y="618490"/>
                  </a:lnTo>
                  <a:lnTo>
                    <a:pt x="4659816" y="666637"/>
                  </a:lnTo>
                  <a:lnTo>
                    <a:pt x="4633309" y="705956"/>
                  </a:lnTo>
                  <a:lnTo>
                    <a:pt x="4593990" y="732466"/>
                  </a:lnTo>
                  <a:lnTo>
                    <a:pt x="4545837" y="742188"/>
                  </a:lnTo>
                  <a:lnTo>
                    <a:pt x="123697" y="742188"/>
                  </a:lnTo>
                  <a:lnTo>
                    <a:pt x="75545" y="732466"/>
                  </a:lnTo>
                  <a:lnTo>
                    <a:pt x="36226" y="705956"/>
                  </a:lnTo>
                  <a:lnTo>
                    <a:pt x="9719" y="666637"/>
                  </a:lnTo>
                  <a:lnTo>
                    <a:pt x="0" y="618490"/>
                  </a:lnTo>
                  <a:lnTo>
                    <a:pt x="0" y="123698"/>
                  </a:lnTo>
                  <a:close/>
                </a:path>
              </a:pathLst>
            </a:custGeom>
            <a:ln w="19811">
              <a:solidFill>
                <a:srgbClr val="BEBEBE"/>
              </a:solidFill>
              <a:prstDash val="dash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359541" y="2965704"/>
              <a:ext cx="481263" cy="54711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111240" y="2956560"/>
              <a:ext cx="1941830" cy="565785"/>
            </a:xfrm>
            <a:custGeom>
              <a:avLst/>
              <a:gdLst/>
              <a:ahLst/>
              <a:cxnLst/>
              <a:rect l="l" t="t" r="r" b="b"/>
              <a:pathLst>
                <a:path w="1941829" h="565785">
                  <a:moveTo>
                    <a:pt x="1847341" y="0"/>
                  </a:moveTo>
                  <a:lnTo>
                    <a:pt x="94234" y="0"/>
                  </a:lnTo>
                  <a:lnTo>
                    <a:pt x="57542" y="7401"/>
                  </a:lnTo>
                  <a:lnTo>
                    <a:pt x="27590" y="27590"/>
                  </a:lnTo>
                  <a:lnTo>
                    <a:pt x="7401" y="57542"/>
                  </a:lnTo>
                  <a:lnTo>
                    <a:pt x="0" y="94233"/>
                  </a:lnTo>
                  <a:lnTo>
                    <a:pt x="0" y="471169"/>
                  </a:lnTo>
                  <a:lnTo>
                    <a:pt x="7401" y="507861"/>
                  </a:lnTo>
                  <a:lnTo>
                    <a:pt x="27590" y="537813"/>
                  </a:lnTo>
                  <a:lnTo>
                    <a:pt x="57542" y="558002"/>
                  </a:lnTo>
                  <a:lnTo>
                    <a:pt x="94234" y="565403"/>
                  </a:lnTo>
                  <a:lnTo>
                    <a:pt x="1847341" y="565403"/>
                  </a:lnTo>
                  <a:lnTo>
                    <a:pt x="1884033" y="558002"/>
                  </a:lnTo>
                  <a:lnTo>
                    <a:pt x="1913985" y="537813"/>
                  </a:lnTo>
                  <a:lnTo>
                    <a:pt x="1934174" y="507861"/>
                  </a:lnTo>
                  <a:lnTo>
                    <a:pt x="1941576" y="471169"/>
                  </a:lnTo>
                  <a:lnTo>
                    <a:pt x="1941576" y="94233"/>
                  </a:lnTo>
                  <a:lnTo>
                    <a:pt x="1934174" y="57542"/>
                  </a:lnTo>
                  <a:lnTo>
                    <a:pt x="1913985" y="27590"/>
                  </a:lnTo>
                  <a:lnTo>
                    <a:pt x="1884033" y="7401"/>
                  </a:lnTo>
                  <a:lnTo>
                    <a:pt x="1847341" y="0"/>
                  </a:lnTo>
                  <a:close/>
                </a:path>
              </a:pathLst>
            </a:custGeom>
            <a:solidFill>
              <a:srgbClr val="C00000">
                <a:alpha val="2196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530733" y="675893"/>
            <a:ext cx="22707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320" dirty="0">
                <a:solidFill>
                  <a:srgbClr val="EB871D"/>
                </a:solidFill>
                <a:latin typeface="DejaVu Sans"/>
                <a:cs typeface="DejaVu Sans"/>
              </a:rPr>
              <a:t>Query</a:t>
            </a:r>
            <a:r>
              <a:rPr sz="2400" b="1" spc="-420" dirty="0">
                <a:solidFill>
                  <a:srgbClr val="EB871D"/>
                </a:solidFill>
                <a:latin typeface="DejaVu Sans"/>
                <a:cs typeface="DejaVu Sans"/>
              </a:rPr>
              <a:t> </a:t>
            </a:r>
            <a:r>
              <a:rPr sz="2400" b="1" spc="-295" dirty="0">
                <a:solidFill>
                  <a:srgbClr val="EB871D"/>
                </a:solidFill>
                <a:latin typeface="DejaVu Sans"/>
                <a:cs typeface="DejaVu Sans"/>
              </a:rPr>
              <a:t>Execution</a:t>
            </a:r>
            <a:endParaRPr sz="2400" dirty="0">
              <a:latin typeface="DejaVu Sans"/>
              <a:cs typeface="DejaVu San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396354" y="3106039"/>
            <a:ext cx="13722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60" dirty="0">
                <a:solidFill>
                  <a:srgbClr val="FFFFFF"/>
                </a:solidFill>
                <a:latin typeface="DejaVu Sans"/>
                <a:cs typeface="DejaVu Sans"/>
              </a:rPr>
              <a:t>Data </a:t>
            </a:r>
            <a:r>
              <a:rPr sz="1400" spc="-85" dirty="0">
                <a:solidFill>
                  <a:srgbClr val="FFFFFF"/>
                </a:solidFill>
                <a:latin typeface="DejaVu Sans"/>
                <a:cs typeface="DejaVu Sans"/>
              </a:rPr>
              <a:t>stream</a:t>
            </a:r>
            <a:r>
              <a:rPr sz="1400" spc="5" dirty="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DejaVu Sans"/>
                <a:cs typeface="DejaVu Sans"/>
              </a:rPr>
              <a:t>API</a:t>
            </a:r>
            <a:endParaRPr sz="1400">
              <a:latin typeface="DejaVu Sans"/>
              <a:cs typeface="DejaVu Sans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5532882" y="3166998"/>
            <a:ext cx="3308350" cy="1371600"/>
            <a:chOff x="5532882" y="3166998"/>
            <a:chExt cx="3308350" cy="1371600"/>
          </a:xfrm>
        </p:grpSpPr>
        <p:sp>
          <p:nvSpPr>
            <p:cNvPr id="13" name="object 13"/>
            <p:cNvSpPr/>
            <p:nvPr/>
          </p:nvSpPr>
          <p:spPr>
            <a:xfrm>
              <a:off x="6111240" y="3973067"/>
              <a:ext cx="1941830" cy="565785"/>
            </a:xfrm>
            <a:custGeom>
              <a:avLst/>
              <a:gdLst/>
              <a:ahLst/>
              <a:cxnLst/>
              <a:rect l="l" t="t" r="r" b="b"/>
              <a:pathLst>
                <a:path w="1941829" h="565785">
                  <a:moveTo>
                    <a:pt x="1847341" y="0"/>
                  </a:moveTo>
                  <a:lnTo>
                    <a:pt x="94234" y="0"/>
                  </a:lnTo>
                  <a:lnTo>
                    <a:pt x="57542" y="7405"/>
                  </a:lnTo>
                  <a:lnTo>
                    <a:pt x="27590" y="27600"/>
                  </a:lnTo>
                  <a:lnTo>
                    <a:pt x="7401" y="57553"/>
                  </a:lnTo>
                  <a:lnTo>
                    <a:pt x="0" y="94233"/>
                  </a:lnTo>
                  <a:lnTo>
                    <a:pt x="0" y="471169"/>
                  </a:lnTo>
                  <a:lnTo>
                    <a:pt x="7401" y="507850"/>
                  </a:lnTo>
                  <a:lnTo>
                    <a:pt x="27590" y="537803"/>
                  </a:lnTo>
                  <a:lnTo>
                    <a:pt x="57542" y="557998"/>
                  </a:lnTo>
                  <a:lnTo>
                    <a:pt x="94234" y="565403"/>
                  </a:lnTo>
                  <a:lnTo>
                    <a:pt x="1847341" y="565403"/>
                  </a:lnTo>
                  <a:lnTo>
                    <a:pt x="1884033" y="557998"/>
                  </a:lnTo>
                  <a:lnTo>
                    <a:pt x="1913985" y="537803"/>
                  </a:lnTo>
                  <a:lnTo>
                    <a:pt x="1934174" y="507850"/>
                  </a:lnTo>
                  <a:lnTo>
                    <a:pt x="1941576" y="471169"/>
                  </a:lnTo>
                  <a:lnTo>
                    <a:pt x="1941576" y="94233"/>
                  </a:lnTo>
                  <a:lnTo>
                    <a:pt x="1934174" y="57553"/>
                  </a:lnTo>
                  <a:lnTo>
                    <a:pt x="1913985" y="27600"/>
                  </a:lnTo>
                  <a:lnTo>
                    <a:pt x="1884033" y="7405"/>
                  </a:lnTo>
                  <a:lnTo>
                    <a:pt x="1847341" y="0"/>
                  </a:lnTo>
                  <a:close/>
                </a:path>
              </a:pathLst>
            </a:custGeom>
            <a:solidFill>
              <a:srgbClr val="C00000">
                <a:alpha val="2352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359541" y="3982211"/>
              <a:ext cx="481263" cy="54711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532882" y="3166998"/>
              <a:ext cx="2793365" cy="146685"/>
            </a:xfrm>
            <a:custGeom>
              <a:avLst/>
              <a:gdLst/>
              <a:ahLst/>
              <a:cxnLst/>
              <a:rect l="l" t="t" r="r" b="b"/>
              <a:pathLst>
                <a:path w="2793365" h="146685">
                  <a:moveTo>
                    <a:pt x="563372" y="58039"/>
                  </a:moveTo>
                  <a:lnTo>
                    <a:pt x="144780" y="57924"/>
                  </a:lnTo>
                  <a:lnTo>
                    <a:pt x="144780" y="0"/>
                  </a:lnTo>
                  <a:lnTo>
                    <a:pt x="0" y="72263"/>
                  </a:lnTo>
                  <a:lnTo>
                    <a:pt x="144780" y="144780"/>
                  </a:lnTo>
                  <a:lnTo>
                    <a:pt x="144780" y="86880"/>
                  </a:lnTo>
                  <a:lnTo>
                    <a:pt x="563372" y="86995"/>
                  </a:lnTo>
                  <a:lnTo>
                    <a:pt x="563372" y="58039"/>
                  </a:lnTo>
                  <a:close/>
                </a:path>
                <a:path w="2793365" h="146685">
                  <a:moveTo>
                    <a:pt x="2793111" y="59309"/>
                  </a:moveTo>
                  <a:lnTo>
                    <a:pt x="2663914" y="59423"/>
                  </a:lnTo>
                  <a:lnTo>
                    <a:pt x="2663825" y="1524"/>
                  </a:lnTo>
                  <a:lnTo>
                    <a:pt x="2519172" y="74041"/>
                  </a:lnTo>
                  <a:lnTo>
                    <a:pt x="2664079" y="146304"/>
                  </a:lnTo>
                  <a:lnTo>
                    <a:pt x="2663977" y="88392"/>
                  </a:lnTo>
                  <a:lnTo>
                    <a:pt x="2793111" y="88265"/>
                  </a:lnTo>
                  <a:lnTo>
                    <a:pt x="2793111" y="59309"/>
                  </a:lnTo>
                  <a:close/>
                </a:path>
              </a:pathLst>
            </a:custGeom>
            <a:solidFill>
              <a:srgbClr val="D1E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3674109" y="2626613"/>
            <a:ext cx="6934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240" dirty="0">
                <a:solidFill>
                  <a:srgbClr val="EBCEB5"/>
                </a:solidFill>
                <a:latin typeface="DejaVu Sans"/>
                <a:cs typeface="DejaVu Sans"/>
              </a:rPr>
              <a:t>W</a:t>
            </a:r>
            <a:r>
              <a:rPr sz="1600" b="1" spc="-195" dirty="0">
                <a:solidFill>
                  <a:srgbClr val="EBCEB5"/>
                </a:solidFill>
                <a:latin typeface="DejaVu Sans"/>
                <a:cs typeface="DejaVu Sans"/>
              </a:rPr>
              <a:t>o</a:t>
            </a:r>
            <a:r>
              <a:rPr sz="1600" b="1" spc="-229" dirty="0">
                <a:solidFill>
                  <a:srgbClr val="EBCEB5"/>
                </a:solidFill>
                <a:latin typeface="DejaVu Sans"/>
                <a:cs typeface="DejaVu Sans"/>
              </a:rPr>
              <a:t>r</a:t>
            </a:r>
            <a:r>
              <a:rPr sz="1600" b="1" spc="-254" dirty="0">
                <a:solidFill>
                  <a:srgbClr val="EBCEB5"/>
                </a:solidFill>
                <a:latin typeface="DejaVu Sans"/>
                <a:cs typeface="DejaVu Sans"/>
              </a:rPr>
              <a:t>k</a:t>
            </a:r>
            <a:r>
              <a:rPr sz="1600" b="1" spc="-220" dirty="0">
                <a:solidFill>
                  <a:srgbClr val="EBCEB5"/>
                </a:solidFill>
                <a:latin typeface="DejaVu Sans"/>
                <a:cs typeface="DejaVu Sans"/>
              </a:rPr>
              <a:t>er</a:t>
            </a:r>
            <a:endParaRPr sz="1600">
              <a:latin typeface="DejaVu Sans"/>
              <a:cs typeface="DejaVu San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396354" y="4123131"/>
            <a:ext cx="13722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60" dirty="0">
                <a:solidFill>
                  <a:srgbClr val="FFFFFF"/>
                </a:solidFill>
                <a:latin typeface="DejaVu Sans"/>
                <a:cs typeface="DejaVu Sans"/>
              </a:rPr>
              <a:t>Data </a:t>
            </a:r>
            <a:r>
              <a:rPr sz="1400" spc="-85" dirty="0">
                <a:solidFill>
                  <a:srgbClr val="FFFFFF"/>
                </a:solidFill>
                <a:latin typeface="DejaVu Sans"/>
                <a:cs typeface="DejaVu Sans"/>
              </a:rPr>
              <a:t>stream</a:t>
            </a:r>
            <a:r>
              <a:rPr sz="1400" spc="5" dirty="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DejaVu Sans"/>
                <a:cs typeface="DejaVu Sans"/>
              </a:rPr>
              <a:t>API</a:t>
            </a:r>
            <a:endParaRPr sz="1400">
              <a:latin typeface="DejaVu Sans"/>
              <a:cs typeface="DejaVu Sans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523234" y="876046"/>
            <a:ext cx="4803140" cy="3454400"/>
            <a:chOff x="3523234" y="876046"/>
            <a:chExt cx="4803140" cy="3454400"/>
          </a:xfrm>
        </p:grpSpPr>
        <p:sp>
          <p:nvSpPr>
            <p:cNvPr id="19" name="object 19"/>
            <p:cNvSpPr/>
            <p:nvPr/>
          </p:nvSpPr>
          <p:spPr>
            <a:xfrm>
              <a:off x="5532882" y="4183456"/>
              <a:ext cx="2793365" cy="146685"/>
            </a:xfrm>
            <a:custGeom>
              <a:avLst/>
              <a:gdLst/>
              <a:ahLst/>
              <a:cxnLst/>
              <a:rect l="l" t="t" r="r" b="b"/>
              <a:pathLst>
                <a:path w="2793365" h="146685">
                  <a:moveTo>
                    <a:pt x="563372" y="58140"/>
                  </a:moveTo>
                  <a:lnTo>
                    <a:pt x="144780" y="57912"/>
                  </a:lnTo>
                  <a:lnTo>
                    <a:pt x="144780" y="0"/>
                  </a:lnTo>
                  <a:lnTo>
                    <a:pt x="0" y="72313"/>
                  </a:lnTo>
                  <a:lnTo>
                    <a:pt x="144780" y="144780"/>
                  </a:lnTo>
                  <a:lnTo>
                    <a:pt x="144780" y="86868"/>
                  </a:lnTo>
                  <a:lnTo>
                    <a:pt x="563372" y="87096"/>
                  </a:lnTo>
                  <a:lnTo>
                    <a:pt x="563372" y="58140"/>
                  </a:lnTo>
                  <a:close/>
                </a:path>
                <a:path w="2793365" h="146685">
                  <a:moveTo>
                    <a:pt x="2793111" y="59359"/>
                  </a:moveTo>
                  <a:lnTo>
                    <a:pt x="2663914" y="59499"/>
                  </a:lnTo>
                  <a:lnTo>
                    <a:pt x="2663825" y="1587"/>
                  </a:lnTo>
                  <a:lnTo>
                    <a:pt x="2519172" y="74129"/>
                  </a:lnTo>
                  <a:lnTo>
                    <a:pt x="2664079" y="146367"/>
                  </a:lnTo>
                  <a:lnTo>
                    <a:pt x="2663977" y="88468"/>
                  </a:lnTo>
                  <a:lnTo>
                    <a:pt x="2793111" y="88315"/>
                  </a:lnTo>
                  <a:lnTo>
                    <a:pt x="2793111" y="59359"/>
                  </a:lnTo>
                  <a:close/>
                </a:path>
              </a:pathLst>
            </a:custGeom>
            <a:solidFill>
              <a:srgbClr val="D1E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533394" y="886206"/>
              <a:ext cx="4622800" cy="1490980"/>
            </a:xfrm>
            <a:custGeom>
              <a:avLst/>
              <a:gdLst/>
              <a:ahLst/>
              <a:cxnLst/>
              <a:rect l="l" t="t" r="r" b="b"/>
              <a:pathLst>
                <a:path w="4622800" h="1490980">
                  <a:moveTo>
                    <a:pt x="4461636" y="0"/>
                  </a:moveTo>
                  <a:lnTo>
                    <a:pt x="160654" y="0"/>
                  </a:lnTo>
                  <a:lnTo>
                    <a:pt x="109858" y="8185"/>
                  </a:lnTo>
                  <a:lnTo>
                    <a:pt x="65754" y="30983"/>
                  </a:lnTo>
                  <a:lnTo>
                    <a:pt x="30983" y="65754"/>
                  </a:lnTo>
                  <a:lnTo>
                    <a:pt x="8185" y="109858"/>
                  </a:lnTo>
                  <a:lnTo>
                    <a:pt x="0" y="160655"/>
                  </a:lnTo>
                  <a:lnTo>
                    <a:pt x="0" y="1329817"/>
                  </a:lnTo>
                  <a:lnTo>
                    <a:pt x="8185" y="1380613"/>
                  </a:lnTo>
                  <a:lnTo>
                    <a:pt x="30983" y="1424717"/>
                  </a:lnTo>
                  <a:lnTo>
                    <a:pt x="65754" y="1459488"/>
                  </a:lnTo>
                  <a:lnTo>
                    <a:pt x="109858" y="1482286"/>
                  </a:lnTo>
                  <a:lnTo>
                    <a:pt x="160654" y="1490472"/>
                  </a:lnTo>
                  <a:lnTo>
                    <a:pt x="4461636" y="1490472"/>
                  </a:lnTo>
                  <a:lnTo>
                    <a:pt x="4512433" y="1482286"/>
                  </a:lnTo>
                  <a:lnTo>
                    <a:pt x="4556537" y="1459488"/>
                  </a:lnTo>
                  <a:lnTo>
                    <a:pt x="4591308" y="1424717"/>
                  </a:lnTo>
                  <a:lnTo>
                    <a:pt x="4614106" y="1380613"/>
                  </a:lnTo>
                  <a:lnTo>
                    <a:pt x="4622291" y="1329817"/>
                  </a:lnTo>
                  <a:lnTo>
                    <a:pt x="4622291" y="160655"/>
                  </a:lnTo>
                  <a:lnTo>
                    <a:pt x="4614106" y="109858"/>
                  </a:lnTo>
                  <a:lnTo>
                    <a:pt x="4591308" y="65754"/>
                  </a:lnTo>
                  <a:lnTo>
                    <a:pt x="4556537" y="30983"/>
                  </a:lnTo>
                  <a:lnTo>
                    <a:pt x="4512433" y="8185"/>
                  </a:lnTo>
                  <a:lnTo>
                    <a:pt x="4461636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533394" y="886206"/>
              <a:ext cx="4622800" cy="1490980"/>
            </a:xfrm>
            <a:custGeom>
              <a:avLst/>
              <a:gdLst/>
              <a:ahLst/>
              <a:cxnLst/>
              <a:rect l="l" t="t" r="r" b="b"/>
              <a:pathLst>
                <a:path w="4622800" h="1490980">
                  <a:moveTo>
                    <a:pt x="0" y="160655"/>
                  </a:moveTo>
                  <a:lnTo>
                    <a:pt x="8185" y="109858"/>
                  </a:lnTo>
                  <a:lnTo>
                    <a:pt x="30983" y="65754"/>
                  </a:lnTo>
                  <a:lnTo>
                    <a:pt x="65754" y="30983"/>
                  </a:lnTo>
                  <a:lnTo>
                    <a:pt x="109858" y="8185"/>
                  </a:lnTo>
                  <a:lnTo>
                    <a:pt x="160654" y="0"/>
                  </a:lnTo>
                  <a:lnTo>
                    <a:pt x="4461636" y="0"/>
                  </a:lnTo>
                  <a:lnTo>
                    <a:pt x="4512433" y="8185"/>
                  </a:lnTo>
                  <a:lnTo>
                    <a:pt x="4556537" y="30983"/>
                  </a:lnTo>
                  <a:lnTo>
                    <a:pt x="4591308" y="65754"/>
                  </a:lnTo>
                  <a:lnTo>
                    <a:pt x="4614106" y="109858"/>
                  </a:lnTo>
                  <a:lnTo>
                    <a:pt x="4622291" y="160655"/>
                  </a:lnTo>
                  <a:lnTo>
                    <a:pt x="4622291" y="1329817"/>
                  </a:lnTo>
                  <a:lnTo>
                    <a:pt x="4614106" y="1380613"/>
                  </a:lnTo>
                  <a:lnTo>
                    <a:pt x="4591308" y="1424717"/>
                  </a:lnTo>
                  <a:lnTo>
                    <a:pt x="4556537" y="1459488"/>
                  </a:lnTo>
                  <a:lnTo>
                    <a:pt x="4512433" y="1482286"/>
                  </a:lnTo>
                  <a:lnTo>
                    <a:pt x="4461636" y="1490472"/>
                  </a:lnTo>
                  <a:lnTo>
                    <a:pt x="160654" y="1490472"/>
                  </a:lnTo>
                  <a:lnTo>
                    <a:pt x="109858" y="1482286"/>
                  </a:lnTo>
                  <a:lnTo>
                    <a:pt x="65754" y="1459488"/>
                  </a:lnTo>
                  <a:lnTo>
                    <a:pt x="30983" y="1424717"/>
                  </a:lnTo>
                  <a:lnTo>
                    <a:pt x="8185" y="1380613"/>
                  </a:lnTo>
                  <a:lnTo>
                    <a:pt x="0" y="1329817"/>
                  </a:lnTo>
                  <a:lnTo>
                    <a:pt x="0" y="160655"/>
                  </a:lnTo>
                  <a:close/>
                </a:path>
              </a:pathLst>
            </a:custGeom>
            <a:ln w="19812">
              <a:solidFill>
                <a:srgbClr val="BEBEBE"/>
              </a:solidFill>
              <a:prstDash val="dash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233545" y="1543050"/>
              <a:ext cx="127000" cy="20167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643116" y="973836"/>
              <a:ext cx="1409700" cy="565785"/>
            </a:xfrm>
            <a:custGeom>
              <a:avLst/>
              <a:gdLst/>
              <a:ahLst/>
              <a:cxnLst/>
              <a:rect l="l" t="t" r="r" b="b"/>
              <a:pathLst>
                <a:path w="1409700" h="565785">
                  <a:moveTo>
                    <a:pt x="1315465" y="0"/>
                  </a:moveTo>
                  <a:lnTo>
                    <a:pt x="94233" y="0"/>
                  </a:lnTo>
                  <a:lnTo>
                    <a:pt x="57542" y="7401"/>
                  </a:lnTo>
                  <a:lnTo>
                    <a:pt x="27590" y="27590"/>
                  </a:lnTo>
                  <a:lnTo>
                    <a:pt x="7401" y="57542"/>
                  </a:lnTo>
                  <a:lnTo>
                    <a:pt x="0" y="94234"/>
                  </a:lnTo>
                  <a:lnTo>
                    <a:pt x="0" y="471169"/>
                  </a:lnTo>
                  <a:lnTo>
                    <a:pt x="7401" y="507861"/>
                  </a:lnTo>
                  <a:lnTo>
                    <a:pt x="27590" y="537813"/>
                  </a:lnTo>
                  <a:lnTo>
                    <a:pt x="57542" y="558002"/>
                  </a:lnTo>
                  <a:lnTo>
                    <a:pt x="94233" y="565403"/>
                  </a:lnTo>
                  <a:lnTo>
                    <a:pt x="1315465" y="565403"/>
                  </a:lnTo>
                  <a:lnTo>
                    <a:pt x="1352157" y="558002"/>
                  </a:lnTo>
                  <a:lnTo>
                    <a:pt x="1382109" y="537813"/>
                  </a:lnTo>
                  <a:lnTo>
                    <a:pt x="1402298" y="507861"/>
                  </a:lnTo>
                  <a:lnTo>
                    <a:pt x="1409700" y="471169"/>
                  </a:lnTo>
                  <a:lnTo>
                    <a:pt x="1409700" y="94234"/>
                  </a:lnTo>
                  <a:lnTo>
                    <a:pt x="1402298" y="57542"/>
                  </a:lnTo>
                  <a:lnTo>
                    <a:pt x="1382109" y="27590"/>
                  </a:lnTo>
                  <a:lnTo>
                    <a:pt x="1352157" y="7401"/>
                  </a:lnTo>
                  <a:lnTo>
                    <a:pt x="1315465" y="0"/>
                  </a:lnTo>
                  <a:close/>
                </a:path>
              </a:pathLst>
            </a:custGeom>
            <a:solidFill>
              <a:srgbClr val="C00000">
                <a:alpha val="2352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3674109" y="3633596"/>
            <a:ext cx="6934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240" dirty="0">
                <a:solidFill>
                  <a:srgbClr val="EBCEB5"/>
                </a:solidFill>
                <a:latin typeface="DejaVu Sans"/>
                <a:cs typeface="DejaVu Sans"/>
              </a:rPr>
              <a:t>W</a:t>
            </a:r>
            <a:r>
              <a:rPr sz="1600" b="1" spc="-195" dirty="0">
                <a:solidFill>
                  <a:srgbClr val="EBCEB5"/>
                </a:solidFill>
                <a:latin typeface="DejaVu Sans"/>
                <a:cs typeface="DejaVu Sans"/>
              </a:rPr>
              <a:t>o</a:t>
            </a:r>
            <a:r>
              <a:rPr sz="1600" b="1" spc="-229" dirty="0">
                <a:solidFill>
                  <a:srgbClr val="EBCEB5"/>
                </a:solidFill>
                <a:latin typeface="DejaVu Sans"/>
                <a:cs typeface="DejaVu Sans"/>
              </a:rPr>
              <a:t>r</a:t>
            </a:r>
            <a:r>
              <a:rPr sz="1600" b="1" spc="-254" dirty="0">
                <a:solidFill>
                  <a:srgbClr val="EBCEB5"/>
                </a:solidFill>
                <a:latin typeface="DejaVu Sans"/>
                <a:cs typeface="DejaVu Sans"/>
              </a:rPr>
              <a:t>k</a:t>
            </a:r>
            <a:r>
              <a:rPr sz="1600" b="1" spc="-220" dirty="0">
                <a:solidFill>
                  <a:srgbClr val="EBCEB5"/>
                </a:solidFill>
                <a:latin typeface="DejaVu Sans"/>
                <a:cs typeface="DejaVu Sans"/>
              </a:rPr>
              <a:t>er</a:t>
            </a:r>
            <a:endParaRPr sz="1600">
              <a:latin typeface="DejaVu Sans"/>
              <a:cs typeface="DejaVu San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727196" y="475868"/>
            <a:ext cx="111696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200" dirty="0">
                <a:solidFill>
                  <a:srgbClr val="BACCDE"/>
                </a:solidFill>
                <a:latin typeface="DejaVu Sans"/>
                <a:cs typeface="DejaVu Sans"/>
              </a:rPr>
              <a:t>Coordinator</a:t>
            </a:r>
            <a:endParaRPr sz="1600">
              <a:latin typeface="DejaVu Sans"/>
              <a:cs typeface="DejaVu San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771258" y="1021841"/>
            <a:ext cx="1155065" cy="442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ts val="1639"/>
              </a:lnSpc>
              <a:spcBef>
                <a:spcPts val="105"/>
              </a:spcBef>
            </a:pPr>
            <a:r>
              <a:rPr sz="1400" spc="-60" dirty="0">
                <a:solidFill>
                  <a:srgbClr val="FFFFFF"/>
                </a:solidFill>
                <a:latin typeface="DejaVu Sans"/>
                <a:cs typeface="DejaVu Sans"/>
              </a:rPr>
              <a:t>Data</a:t>
            </a:r>
            <a:r>
              <a:rPr sz="1400" spc="-210" dirty="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sz="1400" spc="-60" dirty="0">
                <a:solidFill>
                  <a:srgbClr val="FFFFFF"/>
                </a:solidFill>
                <a:latin typeface="DejaVu Sans"/>
                <a:cs typeface="DejaVu Sans"/>
              </a:rPr>
              <a:t>Location</a:t>
            </a:r>
            <a:endParaRPr sz="1400">
              <a:latin typeface="DejaVu Sans"/>
              <a:cs typeface="DejaVu Sans"/>
            </a:endParaRPr>
          </a:p>
          <a:p>
            <a:pPr algn="ctr">
              <a:lnSpc>
                <a:spcPts val="1639"/>
              </a:lnSpc>
            </a:pPr>
            <a:r>
              <a:rPr sz="1400" spc="-35" dirty="0">
                <a:solidFill>
                  <a:srgbClr val="FFFFFF"/>
                </a:solidFill>
                <a:latin typeface="DejaVu Sans"/>
                <a:cs typeface="DejaVu Sans"/>
              </a:rPr>
              <a:t>API</a:t>
            </a:r>
            <a:endParaRPr sz="1400">
              <a:latin typeface="DejaVu Sans"/>
              <a:cs typeface="DejaVu Sans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3592067" y="973836"/>
            <a:ext cx="1408430" cy="565785"/>
          </a:xfrm>
          <a:custGeom>
            <a:avLst/>
            <a:gdLst/>
            <a:ahLst/>
            <a:cxnLst/>
            <a:rect l="l" t="t" r="r" b="b"/>
            <a:pathLst>
              <a:path w="1408429" h="565785">
                <a:moveTo>
                  <a:pt x="1313942" y="0"/>
                </a:moveTo>
                <a:lnTo>
                  <a:pt x="94234" y="0"/>
                </a:lnTo>
                <a:lnTo>
                  <a:pt x="57542" y="7401"/>
                </a:lnTo>
                <a:lnTo>
                  <a:pt x="27590" y="27590"/>
                </a:lnTo>
                <a:lnTo>
                  <a:pt x="7401" y="57542"/>
                </a:lnTo>
                <a:lnTo>
                  <a:pt x="0" y="94234"/>
                </a:lnTo>
                <a:lnTo>
                  <a:pt x="0" y="471169"/>
                </a:lnTo>
                <a:lnTo>
                  <a:pt x="7401" y="507861"/>
                </a:lnTo>
                <a:lnTo>
                  <a:pt x="27590" y="537813"/>
                </a:lnTo>
                <a:lnTo>
                  <a:pt x="57542" y="558002"/>
                </a:lnTo>
                <a:lnTo>
                  <a:pt x="94234" y="565403"/>
                </a:lnTo>
                <a:lnTo>
                  <a:pt x="1313942" y="565403"/>
                </a:lnTo>
                <a:lnTo>
                  <a:pt x="1350633" y="558002"/>
                </a:lnTo>
                <a:lnTo>
                  <a:pt x="1380585" y="537813"/>
                </a:lnTo>
                <a:lnTo>
                  <a:pt x="1400774" y="507861"/>
                </a:lnTo>
                <a:lnTo>
                  <a:pt x="1408176" y="471169"/>
                </a:lnTo>
                <a:lnTo>
                  <a:pt x="1408176" y="94234"/>
                </a:lnTo>
                <a:lnTo>
                  <a:pt x="1400774" y="57542"/>
                </a:lnTo>
                <a:lnTo>
                  <a:pt x="1380585" y="27590"/>
                </a:lnTo>
                <a:lnTo>
                  <a:pt x="1350633" y="7401"/>
                </a:lnTo>
                <a:lnTo>
                  <a:pt x="1313942" y="0"/>
                </a:lnTo>
                <a:close/>
              </a:path>
            </a:pathLst>
          </a:custGeom>
          <a:solidFill>
            <a:srgbClr val="C00000">
              <a:alpha val="2196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3919220" y="986789"/>
            <a:ext cx="809625" cy="442595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268605" marR="5080" indent="-256540">
              <a:lnSpc>
                <a:spcPts val="1600"/>
              </a:lnSpc>
              <a:spcBef>
                <a:spcPts val="225"/>
              </a:spcBef>
            </a:pPr>
            <a:r>
              <a:rPr sz="1400" spc="-95" dirty="0">
                <a:solidFill>
                  <a:srgbClr val="FFFFFF"/>
                </a:solidFill>
                <a:latin typeface="DejaVu Sans"/>
                <a:cs typeface="DejaVu Sans"/>
              </a:rPr>
              <a:t>M</a:t>
            </a:r>
            <a:r>
              <a:rPr sz="1400" spc="-75" dirty="0">
                <a:solidFill>
                  <a:srgbClr val="FFFFFF"/>
                </a:solidFill>
                <a:latin typeface="DejaVu Sans"/>
                <a:cs typeface="DejaVu Sans"/>
              </a:rPr>
              <a:t>e</a:t>
            </a:r>
            <a:r>
              <a:rPr sz="1400" spc="-55" dirty="0">
                <a:solidFill>
                  <a:srgbClr val="FFFFFF"/>
                </a:solidFill>
                <a:latin typeface="DejaVu Sans"/>
                <a:cs typeface="DejaVu Sans"/>
              </a:rPr>
              <a:t>ta</a:t>
            </a:r>
            <a:r>
              <a:rPr sz="1400" spc="-60" dirty="0">
                <a:solidFill>
                  <a:srgbClr val="FFFFFF"/>
                </a:solidFill>
                <a:latin typeface="DejaVu Sans"/>
                <a:cs typeface="DejaVu Sans"/>
              </a:rPr>
              <a:t>d</a:t>
            </a:r>
            <a:r>
              <a:rPr sz="1400" spc="-25" dirty="0">
                <a:solidFill>
                  <a:srgbClr val="FFFFFF"/>
                </a:solidFill>
                <a:latin typeface="DejaVu Sans"/>
                <a:cs typeface="DejaVu Sans"/>
              </a:rPr>
              <a:t>a</a:t>
            </a:r>
            <a:r>
              <a:rPr sz="1400" spc="-50" dirty="0">
                <a:solidFill>
                  <a:srgbClr val="FFFFFF"/>
                </a:solidFill>
                <a:latin typeface="DejaVu Sans"/>
                <a:cs typeface="DejaVu Sans"/>
              </a:rPr>
              <a:t>ta  </a:t>
            </a:r>
            <a:r>
              <a:rPr sz="1400" spc="-35" dirty="0">
                <a:solidFill>
                  <a:srgbClr val="FFFFFF"/>
                </a:solidFill>
                <a:latin typeface="DejaVu Sans"/>
                <a:cs typeface="DejaVu Sans"/>
              </a:rPr>
              <a:t>API</a:t>
            </a:r>
            <a:endParaRPr sz="1400" dirty="0">
              <a:latin typeface="DejaVu Sans"/>
              <a:cs typeface="DejaVu Sans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3592067" y="1728216"/>
            <a:ext cx="1408430" cy="567055"/>
          </a:xfrm>
          <a:custGeom>
            <a:avLst/>
            <a:gdLst/>
            <a:ahLst/>
            <a:cxnLst/>
            <a:rect l="l" t="t" r="r" b="b"/>
            <a:pathLst>
              <a:path w="1408429" h="567055">
                <a:moveTo>
                  <a:pt x="1313688" y="0"/>
                </a:moveTo>
                <a:lnTo>
                  <a:pt x="94487" y="0"/>
                </a:lnTo>
                <a:lnTo>
                  <a:pt x="57703" y="7423"/>
                </a:lnTo>
                <a:lnTo>
                  <a:pt x="27670" y="27670"/>
                </a:lnTo>
                <a:lnTo>
                  <a:pt x="7423" y="57703"/>
                </a:lnTo>
                <a:lnTo>
                  <a:pt x="0" y="94487"/>
                </a:lnTo>
                <a:lnTo>
                  <a:pt x="0" y="472440"/>
                </a:lnTo>
                <a:lnTo>
                  <a:pt x="7423" y="509224"/>
                </a:lnTo>
                <a:lnTo>
                  <a:pt x="27670" y="539257"/>
                </a:lnTo>
                <a:lnTo>
                  <a:pt x="57703" y="559504"/>
                </a:lnTo>
                <a:lnTo>
                  <a:pt x="94487" y="566928"/>
                </a:lnTo>
                <a:lnTo>
                  <a:pt x="1313688" y="566928"/>
                </a:lnTo>
                <a:lnTo>
                  <a:pt x="1350472" y="559504"/>
                </a:lnTo>
                <a:lnTo>
                  <a:pt x="1380505" y="539257"/>
                </a:lnTo>
                <a:lnTo>
                  <a:pt x="1400752" y="509224"/>
                </a:lnTo>
                <a:lnTo>
                  <a:pt x="1408176" y="472440"/>
                </a:lnTo>
                <a:lnTo>
                  <a:pt x="1408176" y="94487"/>
                </a:lnTo>
                <a:lnTo>
                  <a:pt x="1400752" y="57703"/>
                </a:lnTo>
                <a:lnTo>
                  <a:pt x="1380505" y="27670"/>
                </a:lnTo>
                <a:lnTo>
                  <a:pt x="1350472" y="7423"/>
                </a:lnTo>
                <a:lnTo>
                  <a:pt x="1313688" y="0"/>
                </a:lnTo>
                <a:close/>
              </a:path>
            </a:pathLst>
          </a:custGeom>
          <a:solidFill>
            <a:srgbClr val="0087A8">
              <a:alpha val="2980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3942969" y="1717928"/>
            <a:ext cx="707390" cy="4730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145">
              <a:lnSpc>
                <a:spcPts val="1880"/>
              </a:lnSpc>
              <a:spcBef>
                <a:spcPts val="95"/>
              </a:spcBef>
            </a:pPr>
            <a:r>
              <a:rPr sz="1600" spc="35" dirty="0">
                <a:solidFill>
                  <a:srgbClr val="FFFFFF"/>
                </a:solidFill>
                <a:latin typeface="DejaVu Sans"/>
                <a:cs typeface="DejaVu Sans"/>
              </a:rPr>
              <a:t>P</a:t>
            </a:r>
            <a:r>
              <a:rPr sz="1600" spc="-60" dirty="0">
                <a:solidFill>
                  <a:srgbClr val="FFFFFF"/>
                </a:solidFill>
                <a:latin typeface="DejaVu Sans"/>
                <a:cs typeface="DejaVu Sans"/>
              </a:rPr>
              <a:t>arser/</a:t>
            </a:r>
            <a:endParaRPr sz="1600" dirty="0">
              <a:latin typeface="DejaVu Sans"/>
              <a:cs typeface="DejaVu Sans"/>
            </a:endParaRPr>
          </a:p>
          <a:p>
            <a:pPr marL="12700">
              <a:lnSpc>
                <a:spcPts val="1639"/>
              </a:lnSpc>
            </a:pPr>
            <a:r>
              <a:rPr sz="1400" spc="-25" dirty="0">
                <a:solidFill>
                  <a:srgbClr val="FFFFFF"/>
                </a:solidFill>
                <a:latin typeface="DejaVu Sans"/>
                <a:cs typeface="DejaVu Sans"/>
              </a:rPr>
              <a:t>a</a:t>
            </a:r>
            <a:r>
              <a:rPr sz="1400" spc="-90" dirty="0">
                <a:solidFill>
                  <a:srgbClr val="FFFFFF"/>
                </a:solidFill>
                <a:latin typeface="DejaVu Sans"/>
                <a:cs typeface="DejaVu Sans"/>
              </a:rPr>
              <a:t>nalyzer</a:t>
            </a:r>
            <a:endParaRPr sz="1400" dirty="0">
              <a:latin typeface="DejaVu Sans"/>
              <a:cs typeface="DejaVu Sans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5117591" y="1728216"/>
            <a:ext cx="1408430" cy="567055"/>
          </a:xfrm>
          <a:custGeom>
            <a:avLst/>
            <a:gdLst/>
            <a:ahLst/>
            <a:cxnLst/>
            <a:rect l="l" t="t" r="r" b="b"/>
            <a:pathLst>
              <a:path w="1408429" h="567055">
                <a:moveTo>
                  <a:pt x="1313688" y="0"/>
                </a:moveTo>
                <a:lnTo>
                  <a:pt x="94487" y="0"/>
                </a:lnTo>
                <a:lnTo>
                  <a:pt x="57703" y="7423"/>
                </a:lnTo>
                <a:lnTo>
                  <a:pt x="27670" y="27670"/>
                </a:lnTo>
                <a:lnTo>
                  <a:pt x="7423" y="57703"/>
                </a:lnTo>
                <a:lnTo>
                  <a:pt x="0" y="94487"/>
                </a:lnTo>
                <a:lnTo>
                  <a:pt x="0" y="472440"/>
                </a:lnTo>
                <a:lnTo>
                  <a:pt x="7423" y="509224"/>
                </a:lnTo>
                <a:lnTo>
                  <a:pt x="27670" y="539257"/>
                </a:lnTo>
                <a:lnTo>
                  <a:pt x="57703" y="559504"/>
                </a:lnTo>
                <a:lnTo>
                  <a:pt x="94487" y="566928"/>
                </a:lnTo>
                <a:lnTo>
                  <a:pt x="1313688" y="566928"/>
                </a:lnTo>
                <a:lnTo>
                  <a:pt x="1350472" y="559504"/>
                </a:lnTo>
                <a:lnTo>
                  <a:pt x="1380505" y="539257"/>
                </a:lnTo>
                <a:lnTo>
                  <a:pt x="1400752" y="509224"/>
                </a:lnTo>
                <a:lnTo>
                  <a:pt x="1408176" y="472440"/>
                </a:lnTo>
                <a:lnTo>
                  <a:pt x="1408176" y="94487"/>
                </a:lnTo>
                <a:lnTo>
                  <a:pt x="1400752" y="57703"/>
                </a:lnTo>
                <a:lnTo>
                  <a:pt x="1380505" y="27670"/>
                </a:lnTo>
                <a:lnTo>
                  <a:pt x="1350472" y="7423"/>
                </a:lnTo>
                <a:lnTo>
                  <a:pt x="1313688" y="0"/>
                </a:lnTo>
                <a:close/>
              </a:path>
            </a:pathLst>
          </a:custGeom>
          <a:solidFill>
            <a:srgbClr val="0087A8">
              <a:alpha val="2980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5502655" y="1862074"/>
            <a:ext cx="64198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70" dirty="0">
                <a:solidFill>
                  <a:srgbClr val="FFFFFF"/>
                </a:solidFill>
                <a:latin typeface="DejaVu Sans"/>
                <a:cs typeface="DejaVu Sans"/>
              </a:rPr>
              <a:t>Planner</a:t>
            </a:r>
            <a:endParaRPr sz="1400">
              <a:latin typeface="DejaVu Sans"/>
              <a:cs typeface="DejaVu Sans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6643116" y="1728216"/>
            <a:ext cx="1409700" cy="567055"/>
          </a:xfrm>
          <a:custGeom>
            <a:avLst/>
            <a:gdLst/>
            <a:ahLst/>
            <a:cxnLst/>
            <a:rect l="l" t="t" r="r" b="b"/>
            <a:pathLst>
              <a:path w="1409700" h="567055">
                <a:moveTo>
                  <a:pt x="1315211" y="0"/>
                </a:moveTo>
                <a:lnTo>
                  <a:pt x="94487" y="0"/>
                </a:lnTo>
                <a:lnTo>
                  <a:pt x="57703" y="7423"/>
                </a:lnTo>
                <a:lnTo>
                  <a:pt x="27670" y="27670"/>
                </a:lnTo>
                <a:lnTo>
                  <a:pt x="7423" y="57703"/>
                </a:lnTo>
                <a:lnTo>
                  <a:pt x="0" y="94487"/>
                </a:lnTo>
                <a:lnTo>
                  <a:pt x="0" y="472440"/>
                </a:lnTo>
                <a:lnTo>
                  <a:pt x="7423" y="509224"/>
                </a:lnTo>
                <a:lnTo>
                  <a:pt x="27670" y="539257"/>
                </a:lnTo>
                <a:lnTo>
                  <a:pt x="57703" y="559504"/>
                </a:lnTo>
                <a:lnTo>
                  <a:pt x="94487" y="566928"/>
                </a:lnTo>
                <a:lnTo>
                  <a:pt x="1315211" y="566928"/>
                </a:lnTo>
                <a:lnTo>
                  <a:pt x="1351996" y="559504"/>
                </a:lnTo>
                <a:lnTo>
                  <a:pt x="1382029" y="539257"/>
                </a:lnTo>
                <a:lnTo>
                  <a:pt x="1402276" y="509224"/>
                </a:lnTo>
                <a:lnTo>
                  <a:pt x="1409700" y="472440"/>
                </a:lnTo>
                <a:lnTo>
                  <a:pt x="1409700" y="94487"/>
                </a:lnTo>
                <a:lnTo>
                  <a:pt x="1402276" y="57703"/>
                </a:lnTo>
                <a:lnTo>
                  <a:pt x="1382029" y="27670"/>
                </a:lnTo>
                <a:lnTo>
                  <a:pt x="1351996" y="7423"/>
                </a:lnTo>
                <a:lnTo>
                  <a:pt x="1315211" y="0"/>
                </a:lnTo>
                <a:close/>
              </a:path>
            </a:pathLst>
          </a:custGeom>
          <a:solidFill>
            <a:srgbClr val="0087A8">
              <a:alpha val="2980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6930390" y="1862074"/>
            <a:ext cx="83693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75" dirty="0">
                <a:solidFill>
                  <a:srgbClr val="FFFFFF"/>
                </a:solidFill>
                <a:latin typeface="DejaVu Sans"/>
                <a:cs typeface="DejaVu Sans"/>
              </a:rPr>
              <a:t>Scheduler</a:t>
            </a:r>
            <a:endParaRPr sz="1400">
              <a:latin typeface="DejaVu Sans"/>
              <a:cs typeface="DejaVu Sans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4929378" y="1950592"/>
            <a:ext cx="1721485" cy="142240"/>
            <a:chOff x="4929378" y="1950592"/>
            <a:chExt cx="1721485" cy="142240"/>
          </a:xfrm>
        </p:grpSpPr>
        <p:sp>
          <p:nvSpPr>
            <p:cNvPr id="36" name="object 36"/>
            <p:cNvSpPr/>
            <p:nvPr/>
          </p:nvSpPr>
          <p:spPr>
            <a:xfrm>
              <a:off x="4929378" y="1965832"/>
              <a:ext cx="201549" cy="127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448806" y="1950592"/>
              <a:ext cx="201549" cy="127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1247038" y="3129787"/>
            <a:ext cx="6934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240" dirty="0">
                <a:solidFill>
                  <a:srgbClr val="EBCEB5"/>
                </a:solidFill>
                <a:latin typeface="DejaVu Sans"/>
                <a:cs typeface="DejaVu Sans"/>
              </a:rPr>
              <a:t>W</a:t>
            </a:r>
            <a:r>
              <a:rPr sz="1600" b="1" spc="-195" dirty="0">
                <a:solidFill>
                  <a:srgbClr val="EBCEB5"/>
                </a:solidFill>
                <a:latin typeface="DejaVu Sans"/>
                <a:cs typeface="DejaVu Sans"/>
              </a:rPr>
              <a:t>o</a:t>
            </a:r>
            <a:r>
              <a:rPr sz="1600" b="1" spc="-229" dirty="0">
                <a:solidFill>
                  <a:srgbClr val="EBCEB5"/>
                </a:solidFill>
                <a:latin typeface="DejaVu Sans"/>
                <a:cs typeface="DejaVu Sans"/>
              </a:rPr>
              <a:t>r</a:t>
            </a:r>
            <a:r>
              <a:rPr sz="1600" b="1" spc="-254" dirty="0">
                <a:solidFill>
                  <a:srgbClr val="EBCEB5"/>
                </a:solidFill>
                <a:latin typeface="DejaVu Sans"/>
                <a:cs typeface="DejaVu Sans"/>
              </a:rPr>
              <a:t>k</a:t>
            </a:r>
            <a:r>
              <a:rPr sz="1600" b="1" spc="-220" dirty="0">
                <a:solidFill>
                  <a:srgbClr val="EBCEB5"/>
                </a:solidFill>
                <a:latin typeface="DejaVu Sans"/>
                <a:cs typeface="DejaVu Sans"/>
              </a:rPr>
              <a:t>er</a:t>
            </a:r>
            <a:endParaRPr sz="1600">
              <a:latin typeface="DejaVu Sans"/>
              <a:cs typeface="DejaVu Sans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659891" y="1706879"/>
            <a:ext cx="2950845" cy="2548255"/>
            <a:chOff x="659891" y="1706879"/>
            <a:chExt cx="2950845" cy="2548255"/>
          </a:xfrm>
        </p:grpSpPr>
        <p:sp>
          <p:nvSpPr>
            <p:cNvPr id="40" name="object 40"/>
            <p:cNvSpPr/>
            <p:nvPr/>
          </p:nvSpPr>
          <p:spPr>
            <a:xfrm>
              <a:off x="3167634" y="3242055"/>
              <a:ext cx="370840" cy="1012825"/>
            </a:xfrm>
            <a:custGeom>
              <a:avLst/>
              <a:gdLst/>
              <a:ahLst/>
              <a:cxnLst/>
              <a:rect l="l" t="t" r="r" b="b"/>
              <a:pathLst>
                <a:path w="370839" h="1012825">
                  <a:moveTo>
                    <a:pt x="354076" y="997013"/>
                  </a:moveTo>
                  <a:lnTo>
                    <a:pt x="106807" y="807300"/>
                  </a:lnTo>
                  <a:lnTo>
                    <a:pt x="112725" y="799592"/>
                  </a:lnTo>
                  <a:lnTo>
                    <a:pt x="139433" y="764794"/>
                  </a:lnTo>
                  <a:lnTo>
                    <a:pt x="0" y="737870"/>
                  </a:lnTo>
                  <a:lnTo>
                    <a:pt x="62103" y="865555"/>
                  </a:lnTo>
                  <a:lnTo>
                    <a:pt x="94754" y="823023"/>
                  </a:lnTo>
                  <a:lnTo>
                    <a:pt x="342011" y="1012723"/>
                  </a:lnTo>
                  <a:lnTo>
                    <a:pt x="354076" y="997013"/>
                  </a:lnTo>
                  <a:close/>
                </a:path>
                <a:path w="370839" h="1012825">
                  <a:moveTo>
                    <a:pt x="370840" y="15748"/>
                  </a:moveTo>
                  <a:lnTo>
                    <a:pt x="358775" y="0"/>
                  </a:lnTo>
                  <a:lnTo>
                    <a:pt x="111544" y="189750"/>
                  </a:lnTo>
                  <a:lnTo>
                    <a:pt x="78867" y="147193"/>
                  </a:lnTo>
                  <a:lnTo>
                    <a:pt x="16764" y="274828"/>
                  </a:lnTo>
                  <a:lnTo>
                    <a:pt x="156210" y="247916"/>
                  </a:lnTo>
                  <a:lnTo>
                    <a:pt x="129476" y="213106"/>
                  </a:lnTo>
                  <a:lnTo>
                    <a:pt x="123571" y="205409"/>
                  </a:lnTo>
                  <a:lnTo>
                    <a:pt x="370840" y="15748"/>
                  </a:lnTo>
                  <a:close/>
                </a:path>
              </a:pathLst>
            </a:custGeom>
            <a:solidFill>
              <a:srgbClr val="D1E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899666" y="1927859"/>
              <a:ext cx="1710689" cy="127000"/>
            </a:xfrm>
            <a:custGeom>
              <a:avLst/>
              <a:gdLst/>
              <a:ahLst/>
              <a:cxnLst/>
              <a:rect l="l" t="t" r="r" b="b"/>
              <a:pathLst>
                <a:path w="1710689" h="127000">
                  <a:moveTo>
                    <a:pt x="1583562" y="73403"/>
                  </a:moveTo>
                  <a:lnTo>
                    <a:pt x="1583562" y="127000"/>
                  </a:lnTo>
                  <a:lnTo>
                    <a:pt x="1690750" y="73406"/>
                  </a:lnTo>
                  <a:lnTo>
                    <a:pt x="1583562" y="73403"/>
                  </a:lnTo>
                  <a:close/>
                </a:path>
                <a:path w="1710689" h="127000">
                  <a:moveTo>
                    <a:pt x="1583562" y="53591"/>
                  </a:moveTo>
                  <a:lnTo>
                    <a:pt x="1583562" y="73403"/>
                  </a:lnTo>
                  <a:lnTo>
                    <a:pt x="1596262" y="73406"/>
                  </a:lnTo>
                  <a:lnTo>
                    <a:pt x="1596262" y="53593"/>
                  </a:lnTo>
                  <a:lnTo>
                    <a:pt x="1583562" y="53591"/>
                  </a:lnTo>
                  <a:close/>
                </a:path>
                <a:path w="1710689" h="127000">
                  <a:moveTo>
                    <a:pt x="1583562" y="0"/>
                  </a:moveTo>
                  <a:lnTo>
                    <a:pt x="1583562" y="53591"/>
                  </a:lnTo>
                  <a:lnTo>
                    <a:pt x="1596262" y="53593"/>
                  </a:lnTo>
                  <a:lnTo>
                    <a:pt x="1596262" y="73406"/>
                  </a:lnTo>
                  <a:lnTo>
                    <a:pt x="1690755" y="73403"/>
                  </a:lnTo>
                  <a:lnTo>
                    <a:pt x="1710562" y="63500"/>
                  </a:lnTo>
                  <a:lnTo>
                    <a:pt x="1583562" y="0"/>
                  </a:lnTo>
                  <a:close/>
                </a:path>
                <a:path w="1710689" h="127000">
                  <a:moveTo>
                    <a:pt x="0" y="53339"/>
                  </a:moveTo>
                  <a:lnTo>
                    <a:pt x="0" y="73151"/>
                  </a:lnTo>
                  <a:lnTo>
                    <a:pt x="1583562" y="73403"/>
                  </a:lnTo>
                  <a:lnTo>
                    <a:pt x="1583562" y="53591"/>
                  </a:lnTo>
                  <a:lnTo>
                    <a:pt x="0" y="53339"/>
                  </a:lnTo>
                  <a:close/>
                </a:path>
              </a:pathLst>
            </a:custGeom>
            <a:solidFill>
              <a:srgbClr val="0075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659891" y="1706879"/>
              <a:ext cx="1409700" cy="565785"/>
            </a:xfrm>
            <a:custGeom>
              <a:avLst/>
              <a:gdLst/>
              <a:ahLst/>
              <a:cxnLst/>
              <a:rect l="l" t="t" r="r" b="b"/>
              <a:pathLst>
                <a:path w="1409700" h="565785">
                  <a:moveTo>
                    <a:pt x="1315465" y="0"/>
                  </a:moveTo>
                  <a:lnTo>
                    <a:pt x="94234" y="0"/>
                  </a:lnTo>
                  <a:lnTo>
                    <a:pt x="57553" y="7401"/>
                  </a:lnTo>
                  <a:lnTo>
                    <a:pt x="27600" y="27590"/>
                  </a:lnTo>
                  <a:lnTo>
                    <a:pt x="7405" y="57542"/>
                  </a:lnTo>
                  <a:lnTo>
                    <a:pt x="0" y="94234"/>
                  </a:lnTo>
                  <a:lnTo>
                    <a:pt x="0" y="471170"/>
                  </a:lnTo>
                  <a:lnTo>
                    <a:pt x="7405" y="507861"/>
                  </a:lnTo>
                  <a:lnTo>
                    <a:pt x="27600" y="537813"/>
                  </a:lnTo>
                  <a:lnTo>
                    <a:pt x="57553" y="558002"/>
                  </a:lnTo>
                  <a:lnTo>
                    <a:pt x="94234" y="565404"/>
                  </a:lnTo>
                  <a:lnTo>
                    <a:pt x="1315465" y="565404"/>
                  </a:lnTo>
                  <a:lnTo>
                    <a:pt x="1352157" y="558002"/>
                  </a:lnTo>
                  <a:lnTo>
                    <a:pt x="1382109" y="537813"/>
                  </a:lnTo>
                  <a:lnTo>
                    <a:pt x="1402298" y="507861"/>
                  </a:lnTo>
                  <a:lnTo>
                    <a:pt x="1409700" y="471170"/>
                  </a:lnTo>
                  <a:lnTo>
                    <a:pt x="1409700" y="94234"/>
                  </a:lnTo>
                  <a:lnTo>
                    <a:pt x="1402298" y="57542"/>
                  </a:lnTo>
                  <a:lnTo>
                    <a:pt x="1382109" y="27590"/>
                  </a:lnTo>
                  <a:lnTo>
                    <a:pt x="1352157" y="7401"/>
                  </a:lnTo>
                  <a:lnTo>
                    <a:pt x="1315465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1090675" y="1837689"/>
            <a:ext cx="54673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65" dirty="0">
                <a:solidFill>
                  <a:srgbClr val="FFFFFF"/>
                </a:solidFill>
                <a:latin typeface="DejaVu Sans"/>
                <a:cs typeface="DejaVu Sans"/>
              </a:rPr>
              <a:t>C</a:t>
            </a:r>
            <a:r>
              <a:rPr sz="1600" b="1" spc="-220" dirty="0">
                <a:solidFill>
                  <a:srgbClr val="FFFFFF"/>
                </a:solidFill>
                <a:latin typeface="DejaVu Sans"/>
                <a:cs typeface="DejaVu Sans"/>
              </a:rPr>
              <a:t>li</a:t>
            </a:r>
            <a:r>
              <a:rPr sz="1600" b="1" spc="-215" dirty="0">
                <a:solidFill>
                  <a:srgbClr val="FFFFFF"/>
                </a:solidFill>
                <a:latin typeface="DejaVu Sans"/>
                <a:cs typeface="DejaVu Sans"/>
              </a:rPr>
              <a:t>e</a:t>
            </a:r>
            <a:r>
              <a:rPr sz="1600" b="1" spc="-220" dirty="0">
                <a:solidFill>
                  <a:srgbClr val="FFFFFF"/>
                </a:solidFill>
                <a:latin typeface="DejaVu Sans"/>
                <a:cs typeface="DejaVu Sans"/>
              </a:rPr>
              <a:t>n</a:t>
            </a:r>
            <a:r>
              <a:rPr sz="1600" b="1" spc="-245" dirty="0">
                <a:solidFill>
                  <a:srgbClr val="FFFFFF"/>
                </a:solidFill>
                <a:latin typeface="DejaVu Sans"/>
                <a:cs typeface="DejaVu Sans"/>
              </a:rPr>
              <a:t>t</a:t>
            </a:r>
            <a:endParaRPr sz="1600">
              <a:latin typeface="DejaVu Sans"/>
              <a:cs typeface="DejaVu Sans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1078991" y="1527810"/>
            <a:ext cx="6332855" cy="3011170"/>
            <a:chOff x="1078991" y="1527810"/>
            <a:chExt cx="6332855" cy="3011170"/>
          </a:xfrm>
        </p:grpSpPr>
        <p:sp>
          <p:nvSpPr>
            <p:cNvPr id="45" name="object 45"/>
            <p:cNvSpPr/>
            <p:nvPr/>
          </p:nvSpPr>
          <p:spPr>
            <a:xfrm>
              <a:off x="1088897" y="3384042"/>
              <a:ext cx="2078989" cy="739140"/>
            </a:xfrm>
            <a:custGeom>
              <a:avLst/>
              <a:gdLst/>
              <a:ahLst/>
              <a:cxnLst/>
              <a:rect l="l" t="t" r="r" b="b"/>
              <a:pathLst>
                <a:path w="2078989" h="739139">
                  <a:moveTo>
                    <a:pt x="1955546" y="0"/>
                  </a:moveTo>
                  <a:lnTo>
                    <a:pt x="123190" y="0"/>
                  </a:lnTo>
                  <a:lnTo>
                    <a:pt x="75239" y="9675"/>
                  </a:lnTo>
                  <a:lnTo>
                    <a:pt x="36082" y="36067"/>
                  </a:lnTo>
                  <a:lnTo>
                    <a:pt x="9681" y="75223"/>
                  </a:lnTo>
                  <a:lnTo>
                    <a:pt x="0" y="123189"/>
                  </a:lnTo>
                  <a:lnTo>
                    <a:pt x="0" y="615949"/>
                  </a:lnTo>
                  <a:lnTo>
                    <a:pt x="9681" y="663900"/>
                  </a:lnTo>
                  <a:lnTo>
                    <a:pt x="36082" y="703057"/>
                  </a:lnTo>
                  <a:lnTo>
                    <a:pt x="75239" y="729458"/>
                  </a:lnTo>
                  <a:lnTo>
                    <a:pt x="123190" y="739139"/>
                  </a:lnTo>
                  <a:lnTo>
                    <a:pt x="1955546" y="739139"/>
                  </a:lnTo>
                  <a:lnTo>
                    <a:pt x="2003512" y="729458"/>
                  </a:lnTo>
                  <a:lnTo>
                    <a:pt x="2042667" y="703057"/>
                  </a:lnTo>
                  <a:lnTo>
                    <a:pt x="2069060" y="663900"/>
                  </a:lnTo>
                  <a:lnTo>
                    <a:pt x="2078736" y="615949"/>
                  </a:lnTo>
                  <a:lnTo>
                    <a:pt x="2078736" y="123189"/>
                  </a:lnTo>
                  <a:lnTo>
                    <a:pt x="2069060" y="75223"/>
                  </a:lnTo>
                  <a:lnTo>
                    <a:pt x="2042667" y="36067"/>
                  </a:lnTo>
                  <a:lnTo>
                    <a:pt x="2003512" y="9675"/>
                  </a:lnTo>
                  <a:lnTo>
                    <a:pt x="1955546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088897" y="3384042"/>
              <a:ext cx="2078989" cy="739140"/>
            </a:xfrm>
            <a:custGeom>
              <a:avLst/>
              <a:gdLst/>
              <a:ahLst/>
              <a:cxnLst/>
              <a:rect l="l" t="t" r="r" b="b"/>
              <a:pathLst>
                <a:path w="2078989" h="739139">
                  <a:moveTo>
                    <a:pt x="0" y="123189"/>
                  </a:moveTo>
                  <a:lnTo>
                    <a:pt x="9681" y="75223"/>
                  </a:lnTo>
                  <a:lnTo>
                    <a:pt x="36082" y="36067"/>
                  </a:lnTo>
                  <a:lnTo>
                    <a:pt x="75239" y="9675"/>
                  </a:lnTo>
                  <a:lnTo>
                    <a:pt x="123190" y="0"/>
                  </a:lnTo>
                  <a:lnTo>
                    <a:pt x="1955546" y="0"/>
                  </a:lnTo>
                  <a:lnTo>
                    <a:pt x="2003512" y="9675"/>
                  </a:lnTo>
                  <a:lnTo>
                    <a:pt x="2042667" y="36067"/>
                  </a:lnTo>
                  <a:lnTo>
                    <a:pt x="2069060" y="75223"/>
                  </a:lnTo>
                  <a:lnTo>
                    <a:pt x="2078736" y="123189"/>
                  </a:lnTo>
                  <a:lnTo>
                    <a:pt x="2078736" y="615949"/>
                  </a:lnTo>
                  <a:lnTo>
                    <a:pt x="2069060" y="663900"/>
                  </a:lnTo>
                  <a:lnTo>
                    <a:pt x="2042667" y="703057"/>
                  </a:lnTo>
                  <a:lnTo>
                    <a:pt x="2003512" y="729458"/>
                  </a:lnTo>
                  <a:lnTo>
                    <a:pt x="1955546" y="739139"/>
                  </a:lnTo>
                  <a:lnTo>
                    <a:pt x="123190" y="739139"/>
                  </a:lnTo>
                  <a:lnTo>
                    <a:pt x="75239" y="729458"/>
                  </a:lnTo>
                  <a:lnTo>
                    <a:pt x="36082" y="703057"/>
                  </a:lnTo>
                  <a:lnTo>
                    <a:pt x="9681" y="663900"/>
                  </a:lnTo>
                  <a:lnTo>
                    <a:pt x="0" y="615949"/>
                  </a:lnTo>
                  <a:lnTo>
                    <a:pt x="0" y="123189"/>
                  </a:lnTo>
                  <a:close/>
                </a:path>
              </a:pathLst>
            </a:custGeom>
            <a:ln w="19812">
              <a:solidFill>
                <a:srgbClr val="BEBEBE"/>
              </a:solidFill>
              <a:prstDash val="dash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147571" y="3464052"/>
              <a:ext cx="1941830" cy="565785"/>
            </a:xfrm>
            <a:custGeom>
              <a:avLst/>
              <a:gdLst/>
              <a:ahLst/>
              <a:cxnLst/>
              <a:rect l="l" t="t" r="r" b="b"/>
              <a:pathLst>
                <a:path w="1941830" h="565785">
                  <a:moveTo>
                    <a:pt x="1847341" y="0"/>
                  </a:moveTo>
                  <a:lnTo>
                    <a:pt x="94234" y="0"/>
                  </a:lnTo>
                  <a:lnTo>
                    <a:pt x="57553" y="7401"/>
                  </a:lnTo>
                  <a:lnTo>
                    <a:pt x="27600" y="27590"/>
                  </a:lnTo>
                  <a:lnTo>
                    <a:pt x="7405" y="57542"/>
                  </a:lnTo>
                  <a:lnTo>
                    <a:pt x="0" y="94234"/>
                  </a:lnTo>
                  <a:lnTo>
                    <a:pt x="0" y="471170"/>
                  </a:lnTo>
                  <a:lnTo>
                    <a:pt x="7405" y="507850"/>
                  </a:lnTo>
                  <a:lnTo>
                    <a:pt x="27600" y="537803"/>
                  </a:lnTo>
                  <a:lnTo>
                    <a:pt x="57553" y="557998"/>
                  </a:lnTo>
                  <a:lnTo>
                    <a:pt x="94234" y="565404"/>
                  </a:lnTo>
                  <a:lnTo>
                    <a:pt x="1847341" y="565404"/>
                  </a:lnTo>
                  <a:lnTo>
                    <a:pt x="1884033" y="557998"/>
                  </a:lnTo>
                  <a:lnTo>
                    <a:pt x="1913985" y="537803"/>
                  </a:lnTo>
                  <a:lnTo>
                    <a:pt x="1934174" y="507850"/>
                  </a:lnTo>
                  <a:lnTo>
                    <a:pt x="1941576" y="471170"/>
                  </a:lnTo>
                  <a:lnTo>
                    <a:pt x="1941576" y="94234"/>
                  </a:lnTo>
                  <a:lnTo>
                    <a:pt x="1934174" y="57542"/>
                  </a:lnTo>
                  <a:lnTo>
                    <a:pt x="1913985" y="27590"/>
                  </a:lnTo>
                  <a:lnTo>
                    <a:pt x="1884033" y="7401"/>
                  </a:lnTo>
                  <a:lnTo>
                    <a:pt x="1847341" y="0"/>
                  </a:lnTo>
                  <a:close/>
                </a:path>
              </a:pathLst>
            </a:custGeom>
            <a:solidFill>
              <a:srgbClr val="EB871D">
                <a:alpha val="2274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2724912" y="3645408"/>
              <a:ext cx="201168" cy="20116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2292095" y="3645408"/>
              <a:ext cx="201168" cy="20116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1859279" y="3645408"/>
              <a:ext cx="201168" cy="20116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1348740" y="3645407"/>
              <a:ext cx="1475740" cy="201295"/>
            </a:xfrm>
            <a:custGeom>
              <a:avLst/>
              <a:gdLst/>
              <a:ahLst/>
              <a:cxnLst/>
              <a:rect l="l" t="t" r="r" b="b"/>
              <a:pathLst>
                <a:path w="1475739" h="201295">
                  <a:moveTo>
                    <a:pt x="224028" y="0"/>
                  </a:moveTo>
                  <a:lnTo>
                    <a:pt x="0" y="0"/>
                  </a:lnTo>
                  <a:lnTo>
                    <a:pt x="0" y="201168"/>
                  </a:lnTo>
                  <a:lnTo>
                    <a:pt x="224028" y="201168"/>
                  </a:lnTo>
                  <a:lnTo>
                    <a:pt x="224028" y="0"/>
                  </a:lnTo>
                  <a:close/>
                </a:path>
                <a:path w="1475739" h="201295">
                  <a:moveTo>
                    <a:pt x="1475740" y="86868"/>
                  </a:moveTo>
                  <a:lnTo>
                    <a:pt x="369570" y="87122"/>
                  </a:lnTo>
                  <a:lnTo>
                    <a:pt x="369570" y="29210"/>
                  </a:lnTo>
                  <a:lnTo>
                    <a:pt x="224790" y="101600"/>
                  </a:lnTo>
                  <a:lnTo>
                    <a:pt x="369570" y="173990"/>
                  </a:lnTo>
                  <a:lnTo>
                    <a:pt x="369570" y="116078"/>
                  </a:lnTo>
                  <a:lnTo>
                    <a:pt x="1475740" y="115824"/>
                  </a:lnTo>
                  <a:lnTo>
                    <a:pt x="1475740" y="8686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3585971" y="2956560"/>
              <a:ext cx="1941830" cy="565785"/>
            </a:xfrm>
            <a:custGeom>
              <a:avLst/>
              <a:gdLst/>
              <a:ahLst/>
              <a:cxnLst/>
              <a:rect l="l" t="t" r="r" b="b"/>
              <a:pathLst>
                <a:path w="1941829" h="565785">
                  <a:moveTo>
                    <a:pt x="1847341" y="0"/>
                  </a:moveTo>
                  <a:lnTo>
                    <a:pt x="94233" y="0"/>
                  </a:lnTo>
                  <a:lnTo>
                    <a:pt x="57542" y="7401"/>
                  </a:lnTo>
                  <a:lnTo>
                    <a:pt x="27590" y="27590"/>
                  </a:lnTo>
                  <a:lnTo>
                    <a:pt x="7401" y="57542"/>
                  </a:lnTo>
                  <a:lnTo>
                    <a:pt x="0" y="94233"/>
                  </a:lnTo>
                  <a:lnTo>
                    <a:pt x="0" y="471169"/>
                  </a:lnTo>
                  <a:lnTo>
                    <a:pt x="7401" y="507861"/>
                  </a:lnTo>
                  <a:lnTo>
                    <a:pt x="27590" y="537813"/>
                  </a:lnTo>
                  <a:lnTo>
                    <a:pt x="57542" y="558002"/>
                  </a:lnTo>
                  <a:lnTo>
                    <a:pt x="94233" y="565403"/>
                  </a:lnTo>
                  <a:lnTo>
                    <a:pt x="1847341" y="565403"/>
                  </a:lnTo>
                  <a:lnTo>
                    <a:pt x="1884033" y="558002"/>
                  </a:lnTo>
                  <a:lnTo>
                    <a:pt x="1913985" y="537813"/>
                  </a:lnTo>
                  <a:lnTo>
                    <a:pt x="1934174" y="507861"/>
                  </a:lnTo>
                  <a:lnTo>
                    <a:pt x="1941576" y="471169"/>
                  </a:lnTo>
                  <a:lnTo>
                    <a:pt x="1941576" y="94233"/>
                  </a:lnTo>
                  <a:lnTo>
                    <a:pt x="1934174" y="57542"/>
                  </a:lnTo>
                  <a:lnTo>
                    <a:pt x="1913985" y="27590"/>
                  </a:lnTo>
                  <a:lnTo>
                    <a:pt x="1884033" y="7401"/>
                  </a:lnTo>
                  <a:lnTo>
                    <a:pt x="1847341" y="0"/>
                  </a:lnTo>
                  <a:close/>
                </a:path>
              </a:pathLst>
            </a:custGeom>
            <a:solidFill>
              <a:srgbClr val="EB871D">
                <a:alpha val="2274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5163312" y="3137916"/>
              <a:ext cx="201167" cy="201167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4730495" y="3137916"/>
              <a:ext cx="201167" cy="201167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4297680" y="3137916"/>
              <a:ext cx="202692" cy="201167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3787140" y="3137915"/>
              <a:ext cx="1477645" cy="201295"/>
            </a:xfrm>
            <a:custGeom>
              <a:avLst/>
              <a:gdLst/>
              <a:ahLst/>
              <a:cxnLst/>
              <a:rect l="l" t="t" r="r" b="b"/>
              <a:pathLst>
                <a:path w="1477645" h="201295">
                  <a:moveTo>
                    <a:pt x="225552" y="0"/>
                  </a:moveTo>
                  <a:lnTo>
                    <a:pt x="0" y="0"/>
                  </a:lnTo>
                  <a:lnTo>
                    <a:pt x="0" y="201168"/>
                  </a:lnTo>
                  <a:lnTo>
                    <a:pt x="225552" y="201168"/>
                  </a:lnTo>
                  <a:lnTo>
                    <a:pt x="225552" y="0"/>
                  </a:lnTo>
                  <a:close/>
                </a:path>
                <a:path w="1477645" h="201295">
                  <a:moveTo>
                    <a:pt x="1477264" y="88392"/>
                  </a:moveTo>
                  <a:lnTo>
                    <a:pt x="371094" y="88646"/>
                  </a:lnTo>
                  <a:lnTo>
                    <a:pt x="371094" y="30734"/>
                  </a:lnTo>
                  <a:lnTo>
                    <a:pt x="226314" y="103124"/>
                  </a:lnTo>
                  <a:lnTo>
                    <a:pt x="371094" y="175514"/>
                  </a:lnTo>
                  <a:lnTo>
                    <a:pt x="371094" y="117602"/>
                  </a:lnTo>
                  <a:lnTo>
                    <a:pt x="1477264" y="117348"/>
                  </a:lnTo>
                  <a:lnTo>
                    <a:pt x="1477264" y="8839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3585971" y="3973067"/>
              <a:ext cx="1941830" cy="565785"/>
            </a:xfrm>
            <a:custGeom>
              <a:avLst/>
              <a:gdLst/>
              <a:ahLst/>
              <a:cxnLst/>
              <a:rect l="l" t="t" r="r" b="b"/>
              <a:pathLst>
                <a:path w="1941829" h="565785">
                  <a:moveTo>
                    <a:pt x="1847341" y="0"/>
                  </a:moveTo>
                  <a:lnTo>
                    <a:pt x="94233" y="0"/>
                  </a:lnTo>
                  <a:lnTo>
                    <a:pt x="57542" y="7405"/>
                  </a:lnTo>
                  <a:lnTo>
                    <a:pt x="27590" y="27600"/>
                  </a:lnTo>
                  <a:lnTo>
                    <a:pt x="7401" y="57553"/>
                  </a:lnTo>
                  <a:lnTo>
                    <a:pt x="0" y="94233"/>
                  </a:lnTo>
                  <a:lnTo>
                    <a:pt x="0" y="471169"/>
                  </a:lnTo>
                  <a:lnTo>
                    <a:pt x="7401" y="507850"/>
                  </a:lnTo>
                  <a:lnTo>
                    <a:pt x="27590" y="537803"/>
                  </a:lnTo>
                  <a:lnTo>
                    <a:pt x="57542" y="557998"/>
                  </a:lnTo>
                  <a:lnTo>
                    <a:pt x="94233" y="565403"/>
                  </a:lnTo>
                  <a:lnTo>
                    <a:pt x="1847341" y="565403"/>
                  </a:lnTo>
                  <a:lnTo>
                    <a:pt x="1884033" y="557998"/>
                  </a:lnTo>
                  <a:lnTo>
                    <a:pt x="1913985" y="537803"/>
                  </a:lnTo>
                  <a:lnTo>
                    <a:pt x="1934174" y="507850"/>
                  </a:lnTo>
                  <a:lnTo>
                    <a:pt x="1941576" y="471169"/>
                  </a:lnTo>
                  <a:lnTo>
                    <a:pt x="1941576" y="94233"/>
                  </a:lnTo>
                  <a:lnTo>
                    <a:pt x="1934174" y="57553"/>
                  </a:lnTo>
                  <a:lnTo>
                    <a:pt x="1913985" y="27600"/>
                  </a:lnTo>
                  <a:lnTo>
                    <a:pt x="1884033" y="7405"/>
                  </a:lnTo>
                  <a:lnTo>
                    <a:pt x="1847341" y="0"/>
                  </a:lnTo>
                  <a:close/>
                </a:path>
              </a:pathLst>
            </a:custGeom>
            <a:solidFill>
              <a:srgbClr val="EB871D">
                <a:alpha val="2274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5163312" y="4154424"/>
              <a:ext cx="201167" cy="20269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4730495" y="4154424"/>
              <a:ext cx="201167" cy="202691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4297680" y="4154424"/>
              <a:ext cx="202692" cy="202691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3787140" y="4154423"/>
              <a:ext cx="1477645" cy="203200"/>
            </a:xfrm>
            <a:custGeom>
              <a:avLst/>
              <a:gdLst/>
              <a:ahLst/>
              <a:cxnLst/>
              <a:rect l="l" t="t" r="r" b="b"/>
              <a:pathLst>
                <a:path w="1477645" h="203200">
                  <a:moveTo>
                    <a:pt x="225552" y="0"/>
                  </a:moveTo>
                  <a:lnTo>
                    <a:pt x="0" y="0"/>
                  </a:lnTo>
                  <a:lnTo>
                    <a:pt x="0" y="202692"/>
                  </a:lnTo>
                  <a:lnTo>
                    <a:pt x="225552" y="202692"/>
                  </a:lnTo>
                  <a:lnTo>
                    <a:pt x="225552" y="0"/>
                  </a:lnTo>
                  <a:close/>
                </a:path>
                <a:path w="1477645" h="203200">
                  <a:moveTo>
                    <a:pt x="1477264" y="88392"/>
                  </a:moveTo>
                  <a:lnTo>
                    <a:pt x="371094" y="88658"/>
                  </a:lnTo>
                  <a:lnTo>
                    <a:pt x="371094" y="30746"/>
                  </a:lnTo>
                  <a:lnTo>
                    <a:pt x="226314" y="103162"/>
                  </a:lnTo>
                  <a:lnTo>
                    <a:pt x="371094" y="175526"/>
                  </a:lnTo>
                  <a:lnTo>
                    <a:pt x="371094" y="117614"/>
                  </a:lnTo>
                  <a:lnTo>
                    <a:pt x="1477264" y="117348"/>
                  </a:lnTo>
                  <a:lnTo>
                    <a:pt x="1477264" y="8839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7284593" y="1527810"/>
              <a:ext cx="127000" cy="201675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2080768" y="2104389"/>
              <a:ext cx="5329555" cy="1377950"/>
            </a:xfrm>
            <a:custGeom>
              <a:avLst/>
              <a:gdLst/>
              <a:ahLst/>
              <a:cxnLst/>
              <a:rect l="l" t="t" r="r" b="b"/>
              <a:pathLst>
                <a:path w="5329555" h="1377950">
                  <a:moveTo>
                    <a:pt x="1473962" y="53594"/>
                  </a:moveTo>
                  <a:lnTo>
                    <a:pt x="133350" y="53594"/>
                  </a:lnTo>
                  <a:lnTo>
                    <a:pt x="133350" y="0"/>
                  </a:lnTo>
                  <a:lnTo>
                    <a:pt x="6350" y="63500"/>
                  </a:lnTo>
                  <a:lnTo>
                    <a:pt x="133350" y="127000"/>
                  </a:lnTo>
                  <a:lnTo>
                    <a:pt x="133350" y="73406"/>
                  </a:lnTo>
                  <a:lnTo>
                    <a:pt x="1473962" y="73406"/>
                  </a:lnTo>
                  <a:lnTo>
                    <a:pt x="1473962" y="53594"/>
                  </a:lnTo>
                  <a:close/>
                </a:path>
                <a:path w="5329555" h="1377950">
                  <a:moveTo>
                    <a:pt x="1500886" y="104648"/>
                  </a:moveTo>
                  <a:lnTo>
                    <a:pt x="1362964" y="138303"/>
                  </a:lnTo>
                  <a:lnTo>
                    <a:pt x="1397558" y="179184"/>
                  </a:lnTo>
                  <a:lnTo>
                    <a:pt x="0" y="1362837"/>
                  </a:lnTo>
                  <a:lnTo>
                    <a:pt x="12700" y="1377950"/>
                  </a:lnTo>
                  <a:lnTo>
                    <a:pt x="1410373" y="194310"/>
                  </a:lnTo>
                  <a:lnTo>
                    <a:pt x="1445006" y="235204"/>
                  </a:lnTo>
                  <a:lnTo>
                    <a:pt x="1472501" y="170942"/>
                  </a:lnTo>
                  <a:lnTo>
                    <a:pt x="1500886" y="104648"/>
                  </a:lnTo>
                  <a:close/>
                </a:path>
                <a:path w="5329555" h="1377950">
                  <a:moveTo>
                    <a:pt x="5329555" y="646684"/>
                  </a:moveTo>
                  <a:lnTo>
                    <a:pt x="5275986" y="646531"/>
                  </a:lnTo>
                  <a:lnTo>
                    <a:pt x="5277358" y="191516"/>
                  </a:lnTo>
                  <a:lnTo>
                    <a:pt x="5257546" y="191516"/>
                  </a:lnTo>
                  <a:lnTo>
                    <a:pt x="5256174" y="646468"/>
                  </a:lnTo>
                  <a:lnTo>
                    <a:pt x="5202555" y="646303"/>
                  </a:lnTo>
                  <a:lnTo>
                    <a:pt x="5265674" y="773557"/>
                  </a:lnTo>
                  <a:lnTo>
                    <a:pt x="5323217" y="659257"/>
                  </a:lnTo>
                  <a:lnTo>
                    <a:pt x="5329555" y="646684"/>
                  </a:lnTo>
                  <a:close/>
                </a:path>
              </a:pathLst>
            </a:custGeom>
            <a:solidFill>
              <a:srgbClr val="D1E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4" name="object 64"/>
          <p:cNvSpPr/>
          <p:nvPr/>
        </p:nvSpPr>
        <p:spPr>
          <a:xfrm>
            <a:off x="6246876" y="505968"/>
            <a:ext cx="364490" cy="281940"/>
          </a:xfrm>
          <a:custGeom>
            <a:avLst/>
            <a:gdLst/>
            <a:ahLst/>
            <a:cxnLst/>
            <a:rect l="l" t="t" r="r" b="b"/>
            <a:pathLst>
              <a:path w="364490" h="281940">
                <a:moveTo>
                  <a:pt x="317246" y="0"/>
                </a:moveTo>
                <a:lnTo>
                  <a:pt x="46989" y="0"/>
                </a:lnTo>
                <a:lnTo>
                  <a:pt x="28717" y="3698"/>
                </a:lnTo>
                <a:lnTo>
                  <a:pt x="13779" y="13779"/>
                </a:lnTo>
                <a:lnTo>
                  <a:pt x="3698" y="28717"/>
                </a:lnTo>
                <a:lnTo>
                  <a:pt x="0" y="46990"/>
                </a:lnTo>
                <a:lnTo>
                  <a:pt x="0" y="234950"/>
                </a:lnTo>
                <a:lnTo>
                  <a:pt x="3698" y="253222"/>
                </a:lnTo>
                <a:lnTo>
                  <a:pt x="13779" y="268160"/>
                </a:lnTo>
                <a:lnTo>
                  <a:pt x="28717" y="278241"/>
                </a:lnTo>
                <a:lnTo>
                  <a:pt x="46989" y="281940"/>
                </a:lnTo>
                <a:lnTo>
                  <a:pt x="317246" y="281940"/>
                </a:lnTo>
                <a:lnTo>
                  <a:pt x="335518" y="278241"/>
                </a:lnTo>
                <a:lnTo>
                  <a:pt x="350456" y="268160"/>
                </a:lnTo>
                <a:lnTo>
                  <a:pt x="360537" y="253222"/>
                </a:lnTo>
                <a:lnTo>
                  <a:pt x="364235" y="234950"/>
                </a:lnTo>
                <a:lnTo>
                  <a:pt x="364235" y="46990"/>
                </a:lnTo>
                <a:lnTo>
                  <a:pt x="360537" y="28717"/>
                </a:lnTo>
                <a:lnTo>
                  <a:pt x="350456" y="13779"/>
                </a:lnTo>
                <a:lnTo>
                  <a:pt x="335518" y="3698"/>
                </a:lnTo>
                <a:lnTo>
                  <a:pt x="317246" y="0"/>
                </a:lnTo>
                <a:close/>
              </a:path>
            </a:pathLst>
          </a:custGeom>
          <a:solidFill>
            <a:srgbClr val="CD39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 txBox="1"/>
          <p:nvPr/>
        </p:nvSpPr>
        <p:spPr>
          <a:xfrm>
            <a:off x="6639559" y="504189"/>
            <a:ext cx="836294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25" dirty="0">
                <a:solidFill>
                  <a:srgbClr val="221F1F"/>
                </a:solidFill>
                <a:latin typeface="DejaVu Sans"/>
                <a:cs typeface="DejaVu Sans"/>
              </a:rPr>
              <a:t>P</a:t>
            </a:r>
            <a:r>
              <a:rPr sz="1400" spc="-75" dirty="0">
                <a:solidFill>
                  <a:srgbClr val="221F1F"/>
                </a:solidFill>
                <a:latin typeface="DejaVu Sans"/>
                <a:cs typeface="DejaVu Sans"/>
              </a:rPr>
              <a:t>lug</a:t>
            </a:r>
            <a:r>
              <a:rPr sz="1400" spc="-85" dirty="0">
                <a:solidFill>
                  <a:srgbClr val="221F1F"/>
                </a:solidFill>
                <a:latin typeface="DejaVu Sans"/>
                <a:cs typeface="DejaVu Sans"/>
              </a:rPr>
              <a:t>g</a:t>
            </a:r>
            <a:r>
              <a:rPr sz="1400" spc="-25" dirty="0">
                <a:solidFill>
                  <a:srgbClr val="221F1F"/>
                </a:solidFill>
                <a:latin typeface="DejaVu Sans"/>
                <a:cs typeface="DejaVu Sans"/>
              </a:rPr>
              <a:t>a</a:t>
            </a:r>
            <a:r>
              <a:rPr sz="1400" spc="-55" dirty="0">
                <a:solidFill>
                  <a:srgbClr val="221F1F"/>
                </a:solidFill>
                <a:latin typeface="DejaVu Sans"/>
                <a:cs typeface="DejaVu Sans"/>
              </a:rPr>
              <a:t>b</a:t>
            </a:r>
            <a:r>
              <a:rPr sz="1400" spc="-95" dirty="0">
                <a:solidFill>
                  <a:srgbClr val="221F1F"/>
                </a:solidFill>
                <a:latin typeface="DejaVu Sans"/>
                <a:cs typeface="DejaVu Sans"/>
              </a:rPr>
              <a:t>le</a:t>
            </a:r>
            <a:endParaRPr sz="1400">
              <a:latin typeface="DejaVu Sans"/>
              <a:cs typeface="DejaVu Sans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BC10F25-A804-B946-8F3C-C85722FFF150}"/>
              </a:ext>
            </a:extLst>
          </p:cNvPr>
          <p:cNvSpPr txBox="1"/>
          <p:nvPr/>
        </p:nvSpPr>
        <p:spPr>
          <a:xfrm>
            <a:off x="1020736" y="227012"/>
            <a:ext cx="1233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pc="-65" dirty="0"/>
              <a:t>STARBURST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5271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523488" y="2868167"/>
            <a:ext cx="4689475" cy="762000"/>
            <a:chOff x="3523488" y="2868167"/>
            <a:chExt cx="4689475" cy="762000"/>
          </a:xfrm>
        </p:grpSpPr>
        <p:sp>
          <p:nvSpPr>
            <p:cNvPr id="3" name="object 3"/>
            <p:cNvSpPr/>
            <p:nvPr/>
          </p:nvSpPr>
          <p:spPr>
            <a:xfrm>
              <a:off x="3533394" y="2878073"/>
              <a:ext cx="4669790" cy="742315"/>
            </a:xfrm>
            <a:custGeom>
              <a:avLst/>
              <a:gdLst/>
              <a:ahLst/>
              <a:cxnLst/>
              <a:rect l="l" t="t" r="r" b="b"/>
              <a:pathLst>
                <a:path w="4669790" h="742314">
                  <a:moveTo>
                    <a:pt x="4545837" y="0"/>
                  </a:moveTo>
                  <a:lnTo>
                    <a:pt x="123697" y="0"/>
                  </a:lnTo>
                  <a:lnTo>
                    <a:pt x="75545" y="9719"/>
                  </a:lnTo>
                  <a:lnTo>
                    <a:pt x="36226" y="36226"/>
                  </a:lnTo>
                  <a:lnTo>
                    <a:pt x="9719" y="75545"/>
                  </a:lnTo>
                  <a:lnTo>
                    <a:pt x="0" y="123698"/>
                  </a:lnTo>
                  <a:lnTo>
                    <a:pt x="0" y="618489"/>
                  </a:lnTo>
                  <a:lnTo>
                    <a:pt x="9719" y="666642"/>
                  </a:lnTo>
                  <a:lnTo>
                    <a:pt x="36226" y="705961"/>
                  </a:lnTo>
                  <a:lnTo>
                    <a:pt x="75545" y="732468"/>
                  </a:lnTo>
                  <a:lnTo>
                    <a:pt x="123697" y="742188"/>
                  </a:lnTo>
                  <a:lnTo>
                    <a:pt x="4545837" y="742188"/>
                  </a:lnTo>
                  <a:lnTo>
                    <a:pt x="4593990" y="732468"/>
                  </a:lnTo>
                  <a:lnTo>
                    <a:pt x="4633309" y="705961"/>
                  </a:lnTo>
                  <a:lnTo>
                    <a:pt x="4659816" y="666642"/>
                  </a:lnTo>
                  <a:lnTo>
                    <a:pt x="4669535" y="618489"/>
                  </a:lnTo>
                  <a:lnTo>
                    <a:pt x="4669535" y="123698"/>
                  </a:lnTo>
                  <a:lnTo>
                    <a:pt x="4659816" y="75545"/>
                  </a:lnTo>
                  <a:lnTo>
                    <a:pt x="4633309" y="36226"/>
                  </a:lnTo>
                  <a:lnTo>
                    <a:pt x="4593990" y="9719"/>
                  </a:lnTo>
                  <a:lnTo>
                    <a:pt x="4545837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533394" y="2878073"/>
              <a:ext cx="4669790" cy="742315"/>
            </a:xfrm>
            <a:custGeom>
              <a:avLst/>
              <a:gdLst/>
              <a:ahLst/>
              <a:cxnLst/>
              <a:rect l="l" t="t" r="r" b="b"/>
              <a:pathLst>
                <a:path w="4669790" h="742314">
                  <a:moveTo>
                    <a:pt x="0" y="123698"/>
                  </a:moveTo>
                  <a:lnTo>
                    <a:pt x="9719" y="75545"/>
                  </a:lnTo>
                  <a:lnTo>
                    <a:pt x="36226" y="36226"/>
                  </a:lnTo>
                  <a:lnTo>
                    <a:pt x="75545" y="9719"/>
                  </a:lnTo>
                  <a:lnTo>
                    <a:pt x="123697" y="0"/>
                  </a:lnTo>
                  <a:lnTo>
                    <a:pt x="4545837" y="0"/>
                  </a:lnTo>
                  <a:lnTo>
                    <a:pt x="4593990" y="9719"/>
                  </a:lnTo>
                  <a:lnTo>
                    <a:pt x="4633309" y="36226"/>
                  </a:lnTo>
                  <a:lnTo>
                    <a:pt x="4659816" y="75545"/>
                  </a:lnTo>
                  <a:lnTo>
                    <a:pt x="4669535" y="123698"/>
                  </a:lnTo>
                  <a:lnTo>
                    <a:pt x="4669535" y="618489"/>
                  </a:lnTo>
                  <a:lnTo>
                    <a:pt x="4659816" y="666642"/>
                  </a:lnTo>
                  <a:lnTo>
                    <a:pt x="4633309" y="705961"/>
                  </a:lnTo>
                  <a:lnTo>
                    <a:pt x="4593990" y="732468"/>
                  </a:lnTo>
                  <a:lnTo>
                    <a:pt x="4545837" y="742188"/>
                  </a:lnTo>
                  <a:lnTo>
                    <a:pt x="123697" y="742188"/>
                  </a:lnTo>
                  <a:lnTo>
                    <a:pt x="75545" y="732468"/>
                  </a:lnTo>
                  <a:lnTo>
                    <a:pt x="36226" y="705961"/>
                  </a:lnTo>
                  <a:lnTo>
                    <a:pt x="9719" y="666642"/>
                  </a:lnTo>
                  <a:lnTo>
                    <a:pt x="0" y="618489"/>
                  </a:lnTo>
                  <a:lnTo>
                    <a:pt x="0" y="123698"/>
                  </a:lnTo>
                  <a:close/>
                </a:path>
              </a:pathLst>
            </a:custGeom>
            <a:ln w="19811">
              <a:solidFill>
                <a:srgbClr val="BEBEBE"/>
              </a:solidFill>
              <a:prstDash val="dash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3523234" y="2956560"/>
            <a:ext cx="5318125" cy="1681480"/>
            <a:chOff x="3523234" y="2956560"/>
            <a:chExt cx="5318125" cy="1681480"/>
          </a:xfrm>
        </p:grpSpPr>
        <p:sp>
          <p:nvSpPr>
            <p:cNvPr id="6" name="object 6"/>
            <p:cNvSpPr/>
            <p:nvPr/>
          </p:nvSpPr>
          <p:spPr>
            <a:xfrm>
              <a:off x="3533394" y="3885438"/>
              <a:ext cx="4669790" cy="742315"/>
            </a:xfrm>
            <a:custGeom>
              <a:avLst/>
              <a:gdLst/>
              <a:ahLst/>
              <a:cxnLst/>
              <a:rect l="l" t="t" r="r" b="b"/>
              <a:pathLst>
                <a:path w="4669790" h="742314">
                  <a:moveTo>
                    <a:pt x="4545837" y="0"/>
                  </a:moveTo>
                  <a:lnTo>
                    <a:pt x="123697" y="0"/>
                  </a:lnTo>
                  <a:lnTo>
                    <a:pt x="75545" y="9721"/>
                  </a:lnTo>
                  <a:lnTo>
                    <a:pt x="36226" y="36231"/>
                  </a:lnTo>
                  <a:lnTo>
                    <a:pt x="9719" y="75550"/>
                  </a:lnTo>
                  <a:lnTo>
                    <a:pt x="0" y="123698"/>
                  </a:lnTo>
                  <a:lnTo>
                    <a:pt x="0" y="618490"/>
                  </a:lnTo>
                  <a:lnTo>
                    <a:pt x="9719" y="666637"/>
                  </a:lnTo>
                  <a:lnTo>
                    <a:pt x="36226" y="705956"/>
                  </a:lnTo>
                  <a:lnTo>
                    <a:pt x="75545" y="732466"/>
                  </a:lnTo>
                  <a:lnTo>
                    <a:pt x="123697" y="742188"/>
                  </a:lnTo>
                  <a:lnTo>
                    <a:pt x="4545837" y="742188"/>
                  </a:lnTo>
                  <a:lnTo>
                    <a:pt x="4593990" y="732466"/>
                  </a:lnTo>
                  <a:lnTo>
                    <a:pt x="4633309" y="705956"/>
                  </a:lnTo>
                  <a:lnTo>
                    <a:pt x="4659816" y="666637"/>
                  </a:lnTo>
                  <a:lnTo>
                    <a:pt x="4669535" y="618490"/>
                  </a:lnTo>
                  <a:lnTo>
                    <a:pt x="4669535" y="123698"/>
                  </a:lnTo>
                  <a:lnTo>
                    <a:pt x="4659816" y="75550"/>
                  </a:lnTo>
                  <a:lnTo>
                    <a:pt x="4633309" y="36231"/>
                  </a:lnTo>
                  <a:lnTo>
                    <a:pt x="4593990" y="9721"/>
                  </a:lnTo>
                  <a:lnTo>
                    <a:pt x="4545837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533394" y="3885438"/>
              <a:ext cx="4669790" cy="742315"/>
            </a:xfrm>
            <a:custGeom>
              <a:avLst/>
              <a:gdLst/>
              <a:ahLst/>
              <a:cxnLst/>
              <a:rect l="l" t="t" r="r" b="b"/>
              <a:pathLst>
                <a:path w="4669790" h="742314">
                  <a:moveTo>
                    <a:pt x="0" y="123698"/>
                  </a:moveTo>
                  <a:lnTo>
                    <a:pt x="9719" y="75550"/>
                  </a:lnTo>
                  <a:lnTo>
                    <a:pt x="36226" y="36231"/>
                  </a:lnTo>
                  <a:lnTo>
                    <a:pt x="75545" y="9721"/>
                  </a:lnTo>
                  <a:lnTo>
                    <a:pt x="123697" y="0"/>
                  </a:lnTo>
                  <a:lnTo>
                    <a:pt x="4545837" y="0"/>
                  </a:lnTo>
                  <a:lnTo>
                    <a:pt x="4593990" y="9721"/>
                  </a:lnTo>
                  <a:lnTo>
                    <a:pt x="4633309" y="36231"/>
                  </a:lnTo>
                  <a:lnTo>
                    <a:pt x="4659816" y="75550"/>
                  </a:lnTo>
                  <a:lnTo>
                    <a:pt x="4669535" y="123698"/>
                  </a:lnTo>
                  <a:lnTo>
                    <a:pt x="4669535" y="618490"/>
                  </a:lnTo>
                  <a:lnTo>
                    <a:pt x="4659816" y="666637"/>
                  </a:lnTo>
                  <a:lnTo>
                    <a:pt x="4633309" y="705956"/>
                  </a:lnTo>
                  <a:lnTo>
                    <a:pt x="4593990" y="732466"/>
                  </a:lnTo>
                  <a:lnTo>
                    <a:pt x="4545837" y="742188"/>
                  </a:lnTo>
                  <a:lnTo>
                    <a:pt x="123697" y="742188"/>
                  </a:lnTo>
                  <a:lnTo>
                    <a:pt x="75545" y="732466"/>
                  </a:lnTo>
                  <a:lnTo>
                    <a:pt x="36226" y="705956"/>
                  </a:lnTo>
                  <a:lnTo>
                    <a:pt x="9719" y="666637"/>
                  </a:lnTo>
                  <a:lnTo>
                    <a:pt x="0" y="618490"/>
                  </a:lnTo>
                  <a:lnTo>
                    <a:pt x="0" y="123698"/>
                  </a:lnTo>
                  <a:close/>
                </a:path>
              </a:pathLst>
            </a:custGeom>
            <a:ln w="19811">
              <a:solidFill>
                <a:srgbClr val="BEBEBE"/>
              </a:solidFill>
              <a:prstDash val="dash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359541" y="2965704"/>
              <a:ext cx="481263" cy="54711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111240" y="2956560"/>
              <a:ext cx="1941830" cy="565785"/>
            </a:xfrm>
            <a:custGeom>
              <a:avLst/>
              <a:gdLst/>
              <a:ahLst/>
              <a:cxnLst/>
              <a:rect l="l" t="t" r="r" b="b"/>
              <a:pathLst>
                <a:path w="1941829" h="565785">
                  <a:moveTo>
                    <a:pt x="1847341" y="0"/>
                  </a:moveTo>
                  <a:lnTo>
                    <a:pt x="94234" y="0"/>
                  </a:lnTo>
                  <a:lnTo>
                    <a:pt x="57542" y="7401"/>
                  </a:lnTo>
                  <a:lnTo>
                    <a:pt x="27590" y="27590"/>
                  </a:lnTo>
                  <a:lnTo>
                    <a:pt x="7401" y="57542"/>
                  </a:lnTo>
                  <a:lnTo>
                    <a:pt x="0" y="94233"/>
                  </a:lnTo>
                  <a:lnTo>
                    <a:pt x="0" y="471169"/>
                  </a:lnTo>
                  <a:lnTo>
                    <a:pt x="7401" y="507861"/>
                  </a:lnTo>
                  <a:lnTo>
                    <a:pt x="27590" y="537813"/>
                  </a:lnTo>
                  <a:lnTo>
                    <a:pt x="57542" y="558002"/>
                  </a:lnTo>
                  <a:lnTo>
                    <a:pt x="94234" y="565403"/>
                  </a:lnTo>
                  <a:lnTo>
                    <a:pt x="1847341" y="565403"/>
                  </a:lnTo>
                  <a:lnTo>
                    <a:pt x="1884033" y="558002"/>
                  </a:lnTo>
                  <a:lnTo>
                    <a:pt x="1913985" y="537813"/>
                  </a:lnTo>
                  <a:lnTo>
                    <a:pt x="1934174" y="507861"/>
                  </a:lnTo>
                  <a:lnTo>
                    <a:pt x="1941576" y="471169"/>
                  </a:lnTo>
                  <a:lnTo>
                    <a:pt x="1941576" y="94233"/>
                  </a:lnTo>
                  <a:lnTo>
                    <a:pt x="1934174" y="57542"/>
                  </a:lnTo>
                  <a:lnTo>
                    <a:pt x="1913985" y="27590"/>
                  </a:lnTo>
                  <a:lnTo>
                    <a:pt x="1884033" y="7401"/>
                  </a:lnTo>
                  <a:lnTo>
                    <a:pt x="1847341" y="0"/>
                  </a:lnTo>
                  <a:close/>
                </a:path>
              </a:pathLst>
            </a:custGeom>
            <a:solidFill>
              <a:srgbClr val="C00000">
                <a:alpha val="2196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530733" y="730757"/>
            <a:ext cx="22707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320" dirty="0">
                <a:solidFill>
                  <a:srgbClr val="EB871D"/>
                </a:solidFill>
                <a:latin typeface="DejaVu Sans"/>
                <a:cs typeface="DejaVu Sans"/>
              </a:rPr>
              <a:t>Query</a:t>
            </a:r>
            <a:r>
              <a:rPr sz="2400" b="1" spc="-420" dirty="0">
                <a:solidFill>
                  <a:srgbClr val="EB871D"/>
                </a:solidFill>
                <a:latin typeface="DejaVu Sans"/>
                <a:cs typeface="DejaVu Sans"/>
              </a:rPr>
              <a:t> </a:t>
            </a:r>
            <a:r>
              <a:rPr sz="2400" b="1" spc="-295" dirty="0">
                <a:solidFill>
                  <a:srgbClr val="EB871D"/>
                </a:solidFill>
                <a:latin typeface="DejaVu Sans"/>
                <a:cs typeface="DejaVu Sans"/>
              </a:rPr>
              <a:t>Execution</a:t>
            </a:r>
            <a:endParaRPr sz="2400" dirty="0">
              <a:latin typeface="DejaVu Sans"/>
              <a:cs typeface="DejaVu San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396354" y="3106039"/>
            <a:ext cx="13722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60" dirty="0">
                <a:solidFill>
                  <a:srgbClr val="FFFFFF"/>
                </a:solidFill>
                <a:latin typeface="DejaVu Sans"/>
                <a:cs typeface="DejaVu Sans"/>
              </a:rPr>
              <a:t>Data </a:t>
            </a:r>
            <a:r>
              <a:rPr sz="1400" spc="-85" dirty="0">
                <a:solidFill>
                  <a:srgbClr val="FFFFFF"/>
                </a:solidFill>
                <a:latin typeface="DejaVu Sans"/>
                <a:cs typeface="DejaVu Sans"/>
              </a:rPr>
              <a:t>stream</a:t>
            </a:r>
            <a:r>
              <a:rPr sz="1400" spc="5" dirty="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DejaVu Sans"/>
                <a:cs typeface="DejaVu Sans"/>
              </a:rPr>
              <a:t>API</a:t>
            </a:r>
            <a:endParaRPr sz="1400">
              <a:latin typeface="DejaVu Sans"/>
              <a:cs typeface="DejaVu Sans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5532882" y="3166998"/>
            <a:ext cx="3308350" cy="1371600"/>
            <a:chOff x="5532882" y="3166998"/>
            <a:chExt cx="3308350" cy="1371600"/>
          </a:xfrm>
        </p:grpSpPr>
        <p:sp>
          <p:nvSpPr>
            <p:cNvPr id="13" name="object 13"/>
            <p:cNvSpPr/>
            <p:nvPr/>
          </p:nvSpPr>
          <p:spPr>
            <a:xfrm>
              <a:off x="6111240" y="3973067"/>
              <a:ext cx="1941830" cy="565785"/>
            </a:xfrm>
            <a:custGeom>
              <a:avLst/>
              <a:gdLst/>
              <a:ahLst/>
              <a:cxnLst/>
              <a:rect l="l" t="t" r="r" b="b"/>
              <a:pathLst>
                <a:path w="1941829" h="565785">
                  <a:moveTo>
                    <a:pt x="1847341" y="0"/>
                  </a:moveTo>
                  <a:lnTo>
                    <a:pt x="94234" y="0"/>
                  </a:lnTo>
                  <a:lnTo>
                    <a:pt x="57542" y="7405"/>
                  </a:lnTo>
                  <a:lnTo>
                    <a:pt x="27590" y="27600"/>
                  </a:lnTo>
                  <a:lnTo>
                    <a:pt x="7401" y="57553"/>
                  </a:lnTo>
                  <a:lnTo>
                    <a:pt x="0" y="94233"/>
                  </a:lnTo>
                  <a:lnTo>
                    <a:pt x="0" y="471169"/>
                  </a:lnTo>
                  <a:lnTo>
                    <a:pt x="7401" y="507850"/>
                  </a:lnTo>
                  <a:lnTo>
                    <a:pt x="27590" y="537803"/>
                  </a:lnTo>
                  <a:lnTo>
                    <a:pt x="57542" y="557998"/>
                  </a:lnTo>
                  <a:lnTo>
                    <a:pt x="94234" y="565403"/>
                  </a:lnTo>
                  <a:lnTo>
                    <a:pt x="1847341" y="565403"/>
                  </a:lnTo>
                  <a:lnTo>
                    <a:pt x="1884033" y="557998"/>
                  </a:lnTo>
                  <a:lnTo>
                    <a:pt x="1913985" y="537803"/>
                  </a:lnTo>
                  <a:lnTo>
                    <a:pt x="1934174" y="507850"/>
                  </a:lnTo>
                  <a:lnTo>
                    <a:pt x="1941576" y="471169"/>
                  </a:lnTo>
                  <a:lnTo>
                    <a:pt x="1941576" y="94233"/>
                  </a:lnTo>
                  <a:lnTo>
                    <a:pt x="1934174" y="57553"/>
                  </a:lnTo>
                  <a:lnTo>
                    <a:pt x="1913985" y="27600"/>
                  </a:lnTo>
                  <a:lnTo>
                    <a:pt x="1884033" y="7405"/>
                  </a:lnTo>
                  <a:lnTo>
                    <a:pt x="1847341" y="0"/>
                  </a:lnTo>
                  <a:close/>
                </a:path>
              </a:pathLst>
            </a:custGeom>
            <a:solidFill>
              <a:srgbClr val="C00000">
                <a:alpha val="2352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359541" y="3982211"/>
              <a:ext cx="481263" cy="54711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532882" y="3166998"/>
              <a:ext cx="2793365" cy="146685"/>
            </a:xfrm>
            <a:custGeom>
              <a:avLst/>
              <a:gdLst/>
              <a:ahLst/>
              <a:cxnLst/>
              <a:rect l="l" t="t" r="r" b="b"/>
              <a:pathLst>
                <a:path w="2793365" h="146685">
                  <a:moveTo>
                    <a:pt x="563372" y="58039"/>
                  </a:moveTo>
                  <a:lnTo>
                    <a:pt x="144780" y="57924"/>
                  </a:lnTo>
                  <a:lnTo>
                    <a:pt x="144780" y="0"/>
                  </a:lnTo>
                  <a:lnTo>
                    <a:pt x="0" y="72263"/>
                  </a:lnTo>
                  <a:lnTo>
                    <a:pt x="144780" y="144780"/>
                  </a:lnTo>
                  <a:lnTo>
                    <a:pt x="144780" y="86880"/>
                  </a:lnTo>
                  <a:lnTo>
                    <a:pt x="563372" y="86995"/>
                  </a:lnTo>
                  <a:lnTo>
                    <a:pt x="563372" y="58039"/>
                  </a:lnTo>
                  <a:close/>
                </a:path>
                <a:path w="2793365" h="146685">
                  <a:moveTo>
                    <a:pt x="2793111" y="59309"/>
                  </a:moveTo>
                  <a:lnTo>
                    <a:pt x="2663914" y="59423"/>
                  </a:lnTo>
                  <a:lnTo>
                    <a:pt x="2663825" y="1524"/>
                  </a:lnTo>
                  <a:lnTo>
                    <a:pt x="2519172" y="74041"/>
                  </a:lnTo>
                  <a:lnTo>
                    <a:pt x="2664079" y="146304"/>
                  </a:lnTo>
                  <a:lnTo>
                    <a:pt x="2663977" y="88392"/>
                  </a:lnTo>
                  <a:lnTo>
                    <a:pt x="2793111" y="88265"/>
                  </a:lnTo>
                  <a:lnTo>
                    <a:pt x="2793111" y="59309"/>
                  </a:lnTo>
                  <a:close/>
                </a:path>
              </a:pathLst>
            </a:custGeom>
            <a:solidFill>
              <a:srgbClr val="D1E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3674109" y="2626613"/>
            <a:ext cx="6934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240" dirty="0">
                <a:solidFill>
                  <a:srgbClr val="EBCEB5"/>
                </a:solidFill>
                <a:latin typeface="DejaVu Sans"/>
                <a:cs typeface="DejaVu Sans"/>
              </a:rPr>
              <a:t>W</a:t>
            </a:r>
            <a:r>
              <a:rPr sz="1600" b="1" spc="-195" dirty="0">
                <a:solidFill>
                  <a:srgbClr val="EBCEB5"/>
                </a:solidFill>
                <a:latin typeface="DejaVu Sans"/>
                <a:cs typeface="DejaVu Sans"/>
              </a:rPr>
              <a:t>o</a:t>
            </a:r>
            <a:r>
              <a:rPr sz="1600" b="1" spc="-229" dirty="0">
                <a:solidFill>
                  <a:srgbClr val="EBCEB5"/>
                </a:solidFill>
                <a:latin typeface="DejaVu Sans"/>
                <a:cs typeface="DejaVu Sans"/>
              </a:rPr>
              <a:t>r</a:t>
            </a:r>
            <a:r>
              <a:rPr sz="1600" b="1" spc="-254" dirty="0">
                <a:solidFill>
                  <a:srgbClr val="EBCEB5"/>
                </a:solidFill>
                <a:latin typeface="DejaVu Sans"/>
                <a:cs typeface="DejaVu Sans"/>
              </a:rPr>
              <a:t>k</a:t>
            </a:r>
            <a:r>
              <a:rPr sz="1600" b="1" spc="-220" dirty="0">
                <a:solidFill>
                  <a:srgbClr val="EBCEB5"/>
                </a:solidFill>
                <a:latin typeface="DejaVu Sans"/>
                <a:cs typeface="DejaVu Sans"/>
              </a:rPr>
              <a:t>er</a:t>
            </a:r>
            <a:endParaRPr sz="1600">
              <a:latin typeface="DejaVu Sans"/>
              <a:cs typeface="DejaVu San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396354" y="4123131"/>
            <a:ext cx="13722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60" dirty="0">
                <a:solidFill>
                  <a:srgbClr val="FFFFFF"/>
                </a:solidFill>
                <a:latin typeface="DejaVu Sans"/>
                <a:cs typeface="DejaVu Sans"/>
              </a:rPr>
              <a:t>Data </a:t>
            </a:r>
            <a:r>
              <a:rPr sz="1400" spc="-85" dirty="0">
                <a:solidFill>
                  <a:srgbClr val="FFFFFF"/>
                </a:solidFill>
                <a:latin typeface="DejaVu Sans"/>
                <a:cs typeface="DejaVu Sans"/>
              </a:rPr>
              <a:t>stream</a:t>
            </a:r>
            <a:r>
              <a:rPr sz="1400" spc="5" dirty="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DejaVu Sans"/>
                <a:cs typeface="DejaVu Sans"/>
              </a:rPr>
              <a:t>API</a:t>
            </a:r>
            <a:endParaRPr sz="1400">
              <a:latin typeface="DejaVu Sans"/>
              <a:cs typeface="DejaVu Sans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523234" y="876046"/>
            <a:ext cx="4803140" cy="3454400"/>
            <a:chOff x="3523234" y="876046"/>
            <a:chExt cx="4803140" cy="3454400"/>
          </a:xfrm>
        </p:grpSpPr>
        <p:sp>
          <p:nvSpPr>
            <p:cNvPr id="19" name="object 19"/>
            <p:cNvSpPr/>
            <p:nvPr/>
          </p:nvSpPr>
          <p:spPr>
            <a:xfrm>
              <a:off x="5532882" y="4183456"/>
              <a:ext cx="2793365" cy="146685"/>
            </a:xfrm>
            <a:custGeom>
              <a:avLst/>
              <a:gdLst/>
              <a:ahLst/>
              <a:cxnLst/>
              <a:rect l="l" t="t" r="r" b="b"/>
              <a:pathLst>
                <a:path w="2793365" h="146685">
                  <a:moveTo>
                    <a:pt x="563372" y="58140"/>
                  </a:moveTo>
                  <a:lnTo>
                    <a:pt x="144780" y="57912"/>
                  </a:lnTo>
                  <a:lnTo>
                    <a:pt x="144780" y="0"/>
                  </a:lnTo>
                  <a:lnTo>
                    <a:pt x="0" y="72313"/>
                  </a:lnTo>
                  <a:lnTo>
                    <a:pt x="144780" y="144780"/>
                  </a:lnTo>
                  <a:lnTo>
                    <a:pt x="144780" y="86868"/>
                  </a:lnTo>
                  <a:lnTo>
                    <a:pt x="563372" y="87096"/>
                  </a:lnTo>
                  <a:lnTo>
                    <a:pt x="563372" y="58140"/>
                  </a:lnTo>
                  <a:close/>
                </a:path>
                <a:path w="2793365" h="146685">
                  <a:moveTo>
                    <a:pt x="2793111" y="59359"/>
                  </a:moveTo>
                  <a:lnTo>
                    <a:pt x="2663914" y="59499"/>
                  </a:lnTo>
                  <a:lnTo>
                    <a:pt x="2663825" y="1587"/>
                  </a:lnTo>
                  <a:lnTo>
                    <a:pt x="2519172" y="74129"/>
                  </a:lnTo>
                  <a:lnTo>
                    <a:pt x="2664079" y="146367"/>
                  </a:lnTo>
                  <a:lnTo>
                    <a:pt x="2663977" y="88468"/>
                  </a:lnTo>
                  <a:lnTo>
                    <a:pt x="2793111" y="88315"/>
                  </a:lnTo>
                  <a:lnTo>
                    <a:pt x="2793111" y="59359"/>
                  </a:lnTo>
                  <a:close/>
                </a:path>
              </a:pathLst>
            </a:custGeom>
            <a:solidFill>
              <a:srgbClr val="D1E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533394" y="886206"/>
              <a:ext cx="4622800" cy="1490980"/>
            </a:xfrm>
            <a:custGeom>
              <a:avLst/>
              <a:gdLst/>
              <a:ahLst/>
              <a:cxnLst/>
              <a:rect l="l" t="t" r="r" b="b"/>
              <a:pathLst>
                <a:path w="4622800" h="1490980">
                  <a:moveTo>
                    <a:pt x="4461636" y="0"/>
                  </a:moveTo>
                  <a:lnTo>
                    <a:pt x="160654" y="0"/>
                  </a:lnTo>
                  <a:lnTo>
                    <a:pt x="109858" y="8185"/>
                  </a:lnTo>
                  <a:lnTo>
                    <a:pt x="65754" y="30983"/>
                  </a:lnTo>
                  <a:lnTo>
                    <a:pt x="30983" y="65754"/>
                  </a:lnTo>
                  <a:lnTo>
                    <a:pt x="8185" y="109858"/>
                  </a:lnTo>
                  <a:lnTo>
                    <a:pt x="0" y="160655"/>
                  </a:lnTo>
                  <a:lnTo>
                    <a:pt x="0" y="1329817"/>
                  </a:lnTo>
                  <a:lnTo>
                    <a:pt x="8185" y="1380613"/>
                  </a:lnTo>
                  <a:lnTo>
                    <a:pt x="30983" y="1424717"/>
                  </a:lnTo>
                  <a:lnTo>
                    <a:pt x="65754" y="1459488"/>
                  </a:lnTo>
                  <a:lnTo>
                    <a:pt x="109858" y="1482286"/>
                  </a:lnTo>
                  <a:lnTo>
                    <a:pt x="160654" y="1490472"/>
                  </a:lnTo>
                  <a:lnTo>
                    <a:pt x="4461636" y="1490472"/>
                  </a:lnTo>
                  <a:lnTo>
                    <a:pt x="4512433" y="1482286"/>
                  </a:lnTo>
                  <a:lnTo>
                    <a:pt x="4556537" y="1459488"/>
                  </a:lnTo>
                  <a:lnTo>
                    <a:pt x="4591308" y="1424717"/>
                  </a:lnTo>
                  <a:lnTo>
                    <a:pt x="4614106" y="1380613"/>
                  </a:lnTo>
                  <a:lnTo>
                    <a:pt x="4622291" y="1329817"/>
                  </a:lnTo>
                  <a:lnTo>
                    <a:pt x="4622291" y="160655"/>
                  </a:lnTo>
                  <a:lnTo>
                    <a:pt x="4614106" y="109858"/>
                  </a:lnTo>
                  <a:lnTo>
                    <a:pt x="4591308" y="65754"/>
                  </a:lnTo>
                  <a:lnTo>
                    <a:pt x="4556537" y="30983"/>
                  </a:lnTo>
                  <a:lnTo>
                    <a:pt x="4512433" y="8185"/>
                  </a:lnTo>
                  <a:lnTo>
                    <a:pt x="4461636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533394" y="886206"/>
              <a:ext cx="4622800" cy="1490980"/>
            </a:xfrm>
            <a:custGeom>
              <a:avLst/>
              <a:gdLst/>
              <a:ahLst/>
              <a:cxnLst/>
              <a:rect l="l" t="t" r="r" b="b"/>
              <a:pathLst>
                <a:path w="4622800" h="1490980">
                  <a:moveTo>
                    <a:pt x="0" y="160655"/>
                  </a:moveTo>
                  <a:lnTo>
                    <a:pt x="8185" y="109858"/>
                  </a:lnTo>
                  <a:lnTo>
                    <a:pt x="30983" y="65754"/>
                  </a:lnTo>
                  <a:lnTo>
                    <a:pt x="65754" y="30983"/>
                  </a:lnTo>
                  <a:lnTo>
                    <a:pt x="109858" y="8185"/>
                  </a:lnTo>
                  <a:lnTo>
                    <a:pt x="160654" y="0"/>
                  </a:lnTo>
                  <a:lnTo>
                    <a:pt x="4461636" y="0"/>
                  </a:lnTo>
                  <a:lnTo>
                    <a:pt x="4512433" y="8185"/>
                  </a:lnTo>
                  <a:lnTo>
                    <a:pt x="4556537" y="30983"/>
                  </a:lnTo>
                  <a:lnTo>
                    <a:pt x="4591308" y="65754"/>
                  </a:lnTo>
                  <a:lnTo>
                    <a:pt x="4614106" y="109858"/>
                  </a:lnTo>
                  <a:lnTo>
                    <a:pt x="4622291" y="160655"/>
                  </a:lnTo>
                  <a:lnTo>
                    <a:pt x="4622291" y="1329817"/>
                  </a:lnTo>
                  <a:lnTo>
                    <a:pt x="4614106" y="1380613"/>
                  </a:lnTo>
                  <a:lnTo>
                    <a:pt x="4591308" y="1424717"/>
                  </a:lnTo>
                  <a:lnTo>
                    <a:pt x="4556537" y="1459488"/>
                  </a:lnTo>
                  <a:lnTo>
                    <a:pt x="4512433" y="1482286"/>
                  </a:lnTo>
                  <a:lnTo>
                    <a:pt x="4461636" y="1490472"/>
                  </a:lnTo>
                  <a:lnTo>
                    <a:pt x="160654" y="1490472"/>
                  </a:lnTo>
                  <a:lnTo>
                    <a:pt x="109858" y="1482286"/>
                  </a:lnTo>
                  <a:lnTo>
                    <a:pt x="65754" y="1459488"/>
                  </a:lnTo>
                  <a:lnTo>
                    <a:pt x="30983" y="1424717"/>
                  </a:lnTo>
                  <a:lnTo>
                    <a:pt x="8185" y="1380613"/>
                  </a:lnTo>
                  <a:lnTo>
                    <a:pt x="0" y="1329817"/>
                  </a:lnTo>
                  <a:lnTo>
                    <a:pt x="0" y="160655"/>
                  </a:lnTo>
                  <a:close/>
                </a:path>
              </a:pathLst>
            </a:custGeom>
            <a:ln w="19812">
              <a:solidFill>
                <a:srgbClr val="BEBEBE"/>
              </a:solidFill>
              <a:prstDash val="dash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233545" y="1543050"/>
              <a:ext cx="127000" cy="20167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643116" y="973836"/>
              <a:ext cx="1409700" cy="565785"/>
            </a:xfrm>
            <a:custGeom>
              <a:avLst/>
              <a:gdLst/>
              <a:ahLst/>
              <a:cxnLst/>
              <a:rect l="l" t="t" r="r" b="b"/>
              <a:pathLst>
                <a:path w="1409700" h="565785">
                  <a:moveTo>
                    <a:pt x="1315465" y="0"/>
                  </a:moveTo>
                  <a:lnTo>
                    <a:pt x="94233" y="0"/>
                  </a:lnTo>
                  <a:lnTo>
                    <a:pt x="57542" y="7401"/>
                  </a:lnTo>
                  <a:lnTo>
                    <a:pt x="27590" y="27590"/>
                  </a:lnTo>
                  <a:lnTo>
                    <a:pt x="7401" y="57542"/>
                  </a:lnTo>
                  <a:lnTo>
                    <a:pt x="0" y="94234"/>
                  </a:lnTo>
                  <a:lnTo>
                    <a:pt x="0" y="471169"/>
                  </a:lnTo>
                  <a:lnTo>
                    <a:pt x="7401" y="507861"/>
                  </a:lnTo>
                  <a:lnTo>
                    <a:pt x="27590" y="537813"/>
                  </a:lnTo>
                  <a:lnTo>
                    <a:pt x="57542" y="558002"/>
                  </a:lnTo>
                  <a:lnTo>
                    <a:pt x="94233" y="565403"/>
                  </a:lnTo>
                  <a:lnTo>
                    <a:pt x="1315465" y="565403"/>
                  </a:lnTo>
                  <a:lnTo>
                    <a:pt x="1352157" y="558002"/>
                  </a:lnTo>
                  <a:lnTo>
                    <a:pt x="1382109" y="537813"/>
                  </a:lnTo>
                  <a:lnTo>
                    <a:pt x="1402298" y="507861"/>
                  </a:lnTo>
                  <a:lnTo>
                    <a:pt x="1409700" y="471169"/>
                  </a:lnTo>
                  <a:lnTo>
                    <a:pt x="1409700" y="94234"/>
                  </a:lnTo>
                  <a:lnTo>
                    <a:pt x="1402298" y="57542"/>
                  </a:lnTo>
                  <a:lnTo>
                    <a:pt x="1382109" y="27590"/>
                  </a:lnTo>
                  <a:lnTo>
                    <a:pt x="1352157" y="7401"/>
                  </a:lnTo>
                  <a:lnTo>
                    <a:pt x="1315465" y="0"/>
                  </a:lnTo>
                  <a:close/>
                </a:path>
              </a:pathLst>
            </a:custGeom>
            <a:solidFill>
              <a:srgbClr val="C00000">
                <a:alpha val="2352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3674109" y="3633596"/>
            <a:ext cx="6934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240" dirty="0">
                <a:solidFill>
                  <a:srgbClr val="EBCEB5"/>
                </a:solidFill>
                <a:latin typeface="DejaVu Sans"/>
                <a:cs typeface="DejaVu Sans"/>
              </a:rPr>
              <a:t>W</a:t>
            </a:r>
            <a:r>
              <a:rPr sz="1600" b="1" spc="-195" dirty="0">
                <a:solidFill>
                  <a:srgbClr val="EBCEB5"/>
                </a:solidFill>
                <a:latin typeface="DejaVu Sans"/>
                <a:cs typeface="DejaVu Sans"/>
              </a:rPr>
              <a:t>o</a:t>
            </a:r>
            <a:r>
              <a:rPr sz="1600" b="1" spc="-229" dirty="0">
                <a:solidFill>
                  <a:srgbClr val="EBCEB5"/>
                </a:solidFill>
                <a:latin typeface="DejaVu Sans"/>
                <a:cs typeface="DejaVu Sans"/>
              </a:rPr>
              <a:t>r</a:t>
            </a:r>
            <a:r>
              <a:rPr sz="1600" b="1" spc="-254" dirty="0">
                <a:solidFill>
                  <a:srgbClr val="EBCEB5"/>
                </a:solidFill>
                <a:latin typeface="DejaVu Sans"/>
                <a:cs typeface="DejaVu Sans"/>
              </a:rPr>
              <a:t>k</a:t>
            </a:r>
            <a:r>
              <a:rPr sz="1600" b="1" spc="-220" dirty="0">
                <a:solidFill>
                  <a:srgbClr val="EBCEB5"/>
                </a:solidFill>
                <a:latin typeface="DejaVu Sans"/>
                <a:cs typeface="DejaVu Sans"/>
              </a:rPr>
              <a:t>er</a:t>
            </a:r>
            <a:endParaRPr sz="1600">
              <a:latin typeface="DejaVu Sans"/>
              <a:cs typeface="DejaVu San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727196" y="475868"/>
            <a:ext cx="111696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200" dirty="0">
                <a:solidFill>
                  <a:srgbClr val="0087A8"/>
                </a:solidFill>
                <a:latin typeface="DejaVu Sans"/>
                <a:cs typeface="DejaVu Sans"/>
              </a:rPr>
              <a:t>Coordinator</a:t>
            </a:r>
            <a:endParaRPr sz="1600">
              <a:latin typeface="DejaVu Sans"/>
              <a:cs typeface="DejaVu San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771258" y="1021841"/>
            <a:ext cx="1155065" cy="442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ts val="1639"/>
              </a:lnSpc>
              <a:spcBef>
                <a:spcPts val="105"/>
              </a:spcBef>
            </a:pPr>
            <a:r>
              <a:rPr sz="1400" spc="-60" dirty="0">
                <a:solidFill>
                  <a:srgbClr val="FFFFFF"/>
                </a:solidFill>
                <a:latin typeface="DejaVu Sans"/>
                <a:cs typeface="DejaVu Sans"/>
              </a:rPr>
              <a:t>Data</a:t>
            </a:r>
            <a:r>
              <a:rPr sz="1400" spc="-210" dirty="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sz="1400" spc="-60" dirty="0">
                <a:solidFill>
                  <a:srgbClr val="FFFFFF"/>
                </a:solidFill>
                <a:latin typeface="DejaVu Sans"/>
                <a:cs typeface="DejaVu Sans"/>
              </a:rPr>
              <a:t>Location</a:t>
            </a:r>
            <a:endParaRPr sz="1400">
              <a:latin typeface="DejaVu Sans"/>
              <a:cs typeface="DejaVu Sans"/>
            </a:endParaRPr>
          </a:p>
          <a:p>
            <a:pPr algn="ctr">
              <a:lnSpc>
                <a:spcPts val="1639"/>
              </a:lnSpc>
            </a:pPr>
            <a:r>
              <a:rPr sz="1400" spc="-35" dirty="0">
                <a:solidFill>
                  <a:srgbClr val="FFFFFF"/>
                </a:solidFill>
                <a:latin typeface="DejaVu Sans"/>
                <a:cs typeface="DejaVu Sans"/>
              </a:rPr>
              <a:t>API</a:t>
            </a:r>
            <a:endParaRPr sz="1400">
              <a:latin typeface="DejaVu Sans"/>
              <a:cs typeface="DejaVu Sans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3592067" y="973836"/>
            <a:ext cx="1408430" cy="565785"/>
          </a:xfrm>
          <a:custGeom>
            <a:avLst/>
            <a:gdLst/>
            <a:ahLst/>
            <a:cxnLst/>
            <a:rect l="l" t="t" r="r" b="b"/>
            <a:pathLst>
              <a:path w="1408429" h="565785">
                <a:moveTo>
                  <a:pt x="1313942" y="0"/>
                </a:moveTo>
                <a:lnTo>
                  <a:pt x="94234" y="0"/>
                </a:lnTo>
                <a:lnTo>
                  <a:pt x="57542" y="7401"/>
                </a:lnTo>
                <a:lnTo>
                  <a:pt x="27590" y="27590"/>
                </a:lnTo>
                <a:lnTo>
                  <a:pt x="7401" y="57542"/>
                </a:lnTo>
                <a:lnTo>
                  <a:pt x="0" y="94234"/>
                </a:lnTo>
                <a:lnTo>
                  <a:pt x="0" y="471169"/>
                </a:lnTo>
                <a:lnTo>
                  <a:pt x="7401" y="507861"/>
                </a:lnTo>
                <a:lnTo>
                  <a:pt x="27590" y="537813"/>
                </a:lnTo>
                <a:lnTo>
                  <a:pt x="57542" y="558002"/>
                </a:lnTo>
                <a:lnTo>
                  <a:pt x="94234" y="565403"/>
                </a:lnTo>
                <a:lnTo>
                  <a:pt x="1313942" y="565403"/>
                </a:lnTo>
                <a:lnTo>
                  <a:pt x="1350633" y="558002"/>
                </a:lnTo>
                <a:lnTo>
                  <a:pt x="1380585" y="537813"/>
                </a:lnTo>
                <a:lnTo>
                  <a:pt x="1400774" y="507861"/>
                </a:lnTo>
                <a:lnTo>
                  <a:pt x="1408176" y="471169"/>
                </a:lnTo>
                <a:lnTo>
                  <a:pt x="1408176" y="94234"/>
                </a:lnTo>
                <a:lnTo>
                  <a:pt x="1400774" y="57542"/>
                </a:lnTo>
                <a:lnTo>
                  <a:pt x="1380585" y="27590"/>
                </a:lnTo>
                <a:lnTo>
                  <a:pt x="1350633" y="7401"/>
                </a:lnTo>
                <a:lnTo>
                  <a:pt x="1313942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3919220" y="986789"/>
            <a:ext cx="809625" cy="442595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268605" marR="5080" indent="-256540">
              <a:lnSpc>
                <a:spcPts val="1600"/>
              </a:lnSpc>
              <a:spcBef>
                <a:spcPts val="225"/>
              </a:spcBef>
            </a:pPr>
            <a:r>
              <a:rPr sz="1400" spc="-95" dirty="0">
                <a:solidFill>
                  <a:srgbClr val="FFFFFF"/>
                </a:solidFill>
                <a:latin typeface="DejaVu Sans"/>
                <a:cs typeface="DejaVu Sans"/>
              </a:rPr>
              <a:t>M</a:t>
            </a:r>
            <a:r>
              <a:rPr sz="1400" spc="-75" dirty="0">
                <a:solidFill>
                  <a:srgbClr val="FFFFFF"/>
                </a:solidFill>
                <a:latin typeface="DejaVu Sans"/>
                <a:cs typeface="DejaVu Sans"/>
              </a:rPr>
              <a:t>e</a:t>
            </a:r>
            <a:r>
              <a:rPr sz="1400" spc="-55" dirty="0">
                <a:solidFill>
                  <a:srgbClr val="FFFFFF"/>
                </a:solidFill>
                <a:latin typeface="DejaVu Sans"/>
                <a:cs typeface="DejaVu Sans"/>
              </a:rPr>
              <a:t>ta</a:t>
            </a:r>
            <a:r>
              <a:rPr sz="1400" spc="-60" dirty="0">
                <a:solidFill>
                  <a:srgbClr val="FFFFFF"/>
                </a:solidFill>
                <a:latin typeface="DejaVu Sans"/>
                <a:cs typeface="DejaVu Sans"/>
              </a:rPr>
              <a:t>d</a:t>
            </a:r>
            <a:r>
              <a:rPr sz="1400" spc="-25" dirty="0">
                <a:solidFill>
                  <a:srgbClr val="FFFFFF"/>
                </a:solidFill>
                <a:latin typeface="DejaVu Sans"/>
                <a:cs typeface="DejaVu Sans"/>
              </a:rPr>
              <a:t>a</a:t>
            </a:r>
            <a:r>
              <a:rPr sz="1400" spc="-50" dirty="0">
                <a:solidFill>
                  <a:srgbClr val="FFFFFF"/>
                </a:solidFill>
                <a:latin typeface="DejaVu Sans"/>
                <a:cs typeface="DejaVu Sans"/>
              </a:rPr>
              <a:t>ta  </a:t>
            </a:r>
            <a:r>
              <a:rPr sz="1400" spc="-35" dirty="0">
                <a:solidFill>
                  <a:srgbClr val="FFFFFF"/>
                </a:solidFill>
                <a:latin typeface="DejaVu Sans"/>
                <a:cs typeface="DejaVu Sans"/>
              </a:rPr>
              <a:t>API</a:t>
            </a:r>
            <a:endParaRPr sz="1400">
              <a:latin typeface="DejaVu Sans"/>
              <a:cs typeface="DejaVu Sans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3592067" y="1728216"/>
            <a:ext cx="1408430" cy="567055"/>
          </a:xfrm>
          <a:custGeom>
            <a:avLst/>
            <a:gdLst/>
            <a:ahLst/>
            <a:cxnLst/>
            <a:rect l="l" t="t" r="r" b="b"/>
            <a:pathLst>
              <a:path w="1408429" h="567055">
                <a:moveTo>
                  <a:pt x="1313688" y="0"/>
                </a:moveTo>
                <a:lnTo>
                  <a:pt x="94487" y="0"/>
                </a:lnTo>
                <a:lnTo>
                  <a:pt x="57703" y="7423"/>
                </a:lnTo>
                <a:lnTo>
                  <a:pt x="27670" y="27670"/>
                </a:lnTo>
                <a:lnTo>
                  <a:pt x="7423" y="57703"/>
                </a:lnTo>
                <a:lnTo>
                  <a:pt x="0" y="94487"/>
                </a:lnTo>
                <a:lnTo>
                  <a:pt x="0" y="472440"/>
                </a:lnTo>
                <a:lnTo>
                  <a:pt x="7423" y="509224"/>
                </a:lnTo>
                <a:lnTo>
                  <a:pt x="27670" y="539257"/>
                </a:lnTo>
                <a:lnTo>
                  <a:pt x="57703" y="559504"/>
                </a:lnTo>
                <a:lnTo>
                  <a:pt x="94487" y="566928"/>
                </a:lnTo>
                <a:lnTo>
                  <a:pt x="1313688" y="566928"/>
                </a:lnTo>
                <a:lnTo>
                  <a:pt x="1350472" y="559504"/>
                </a:lnTo>
                <a:lnTo>
                  <a:pt x="1380505" y="539257"/>
                </a:lnTo>
                <a:lnTo>
                  <a:pt x="1400752" y="509224"/>
                </a:lnTo>
                <a:lnTo>
                  <a:pt x="1408176" y="472440"/>
                </a:lnTo>
                <a:lnTo>
                  <a:pt x="1408176" y="94487"/>
                </a:lnTo>
                <a:lnTo>
                  <a:pt x="1400752" y="57703"/>
                </a:lnTo>
                <a:lnTo>
                  <a:pt x="1380505" y="27670"/>
                </a:lnTo>
                <a:lnTo>
                  <a:pt x="1350472" y="7423"/>
                </a:lnTo>
                <a:lnTo>
                  <a:pt x="1313688" y="0"/>
                </a:lnTo>
                <a:close/>
              </a:path>
            </a:pathLst>
          </a:custGeom>
          <a:solidFill>
            <a:srgbClr val="0087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3942969" y="1717928"/>
            <a:ext cx="707390" cy="4730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145">
              <a:lnSpc>
                <a:spcPts val="1880"/>
              </a:lnSpc>
              <a:spcBef>
                <a:spcPts val="95"/>
              </a:spcBef>
            </a:pPr>
            <a:r>
              <a:rPr sz="1600" spc="35" dirty="0">
                <a:solidFill>
                  <a:srgbClr val="FFFFFF"/>
                </a:solidFill>
                <a:latin typeface="DejaVu Sans"/>
                <a:cs typeface="DejaVu Sans"/>
              </a:rPr>
              <a:t>P</a:t>
            </a:r>
            <a:r>
              <a:rPr sz="1600" spc="-60" dirty="0">
                <a:solidFill>
                  <a:srgbClr val="FFFFFF"/>
                </a:solidFill>
                <a:latin typeface="DejaVu Sans"/>
                <a:cs typeface="DejaVu Sans"/>
              </a:rPr>
              <a:t>arser/</a:t>
            </a:r>
            <a:endParaRPr sz="1600">
              <a:latin typeface="DejaVu Sans"/>
              <a:cs typeface="DejaVu Sans"/>
            </a:endParaRPr>
          </a:p>
          <a:p>
            <a:pPr marL="12700">
              <a:lnSpc>
                <a:spcPts val="1639"/>
              </a:lnSpc>
            </a:pPr>
            <a:r>
              <a:rPr sz="1400" spc="-25" dirty="0">
                <a:solidFill>
                  <a:srgbClr val="FFFFFF"/>
                </a:solidFill>
                <a:latin typeface="DejaVu Sans"/>
                <a:cs typeface="DejaVu Sans"/>
              </a:rPr>
              <a:t>a</a:t>
            </a:r>
            <a:r>
              <a:rPr sz="1400" spc="-90" dirty="0">
                <a:solidFill>
                  <a:srgbClr val="FFFFFF"/>
                </a:solidFill>
                <a:latin typeface="DejaVu Sans"/>
                <a:cs typeface="DejaVu Sans"/>
              </a:rPr>
              <a:t>nalyzer</a:t>
            </a:r>
            <a:endParaRPr sz="1400">
              <a:latin typeface="DejaVu Sans"/>
              <a:cs typeface="DejaVu Sans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5117591" y="1728216"/>
            <a:ext cx="1408430" cy="567055"/>
          </a:xfrm>
          <a:custGeom>
            <a:avLst/>
            <a:gdLst/>
            <a:ahLst/>
            <a:cxnLst/>
            <a:rect l="l" t="t" r="r" b="b"/>
            <a:pathLst>
              <a:path w="1408429" h="567055">
                <a:moveTo>
                  <a:pt x="1313688" y="0"/>
                </a:moveTo>
                <a:lnTo>
                  <a:pt x="94487" y="0"/>
                </a:lnTo>
                <a:lnTo>
                  <a:pt x="57703" y="7423"/>
                </a:lnTo>
                <a:lnTo>
                  <a:pt x="27670" y="27670"/>
                </a:lnTo>
                <a:lnTo>
                  <a:pt x="7423" y="57703"/>
                </a:lnTo>
                <a:lnTo>
                  <a:pt x="0" y="94487"/>
                </a:lnTo>
                <a:lnTo>
                  <a:pt x="0" y="472440"/>
                </a:lnTo>
                <a:lnTo>
                  <a:pt x="7423" y="509224"/>
                </a:lnTo>
                <a:lnTo>
                  <a:pt x="27670" y="539257"/>
                </a:lnTo>
                <a:lnTo>
                  <a:pt x="57703" y="559504"/>
                </a:lnTo>
                <a:lnTo>
                  <a:pt x="94487" y="566928"/>
                </a:lnTo>
                <a:lnTo>
                  <a:pt x="1313688" y="566928"/>
                </a:lnTo>
                <a:lnTo>
                  <a:pt x="1350472" y="559504"/>
                </a:lnTo>
                <a:lnTo>
                  <a:pt x="1380505" y="539257"/>
                </a:lnTo>
                <a:lnTo>
                  <a:pt x="1400752" y="509224"/>
                </a:lnTo>
                <a:lnTo>
                  <a:pt x="1408176" y="472440"/>
                </a:lnTo>
                <a:lnTo>
                  <a:pt x="1408176" y="94487"/>
                </a:lnTo>
                <a:lnTo>
                  <a:pt x="1400752" y="57703"/>
                </a:lnTo>
                <a:lnTo>
                  <a:pt x="1380505" y="27670"/>
                </a:lnTo>
                <a:lnTo>
                  <a:pt x="1350472" y="7423"/>
                </a:lnTo>
                <a:lnTo>
                  <a:pt x="1313688" y="0"/>
                </a:lnTo>
                <a:close/>
              </a:path>
            </a:pathLst>
          </a:custGeom>
          <a:solidFill>
            <a:srgbClr val="0087A8">
              <a:alpha val="2980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5502655" y="1862074"/>
            <a:ext cx="64198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70" dirty="0">
                <a:solidFill>
                  <a:srgbClr val="FFFFFF"/>
                </a:solidFill>
                <a:latin typeface="DejaVu Sans"/>
                <a:cs typeface="DejaVu Sans"/>
              </a:rPr>
              <a:t>Planner</a:t>
            </a:r>
            <a:endParaRPr sz="1400">
              <a:latin typeface="DejaVu Sans"/>
              <a:cs typeface="DejaVu Sans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6643116" y="1728216"/>
            <a:ext cx="1409700" cy="567055"/>
          </a:xfrm>
          <a:custGeom>
            <a:avLst/>
            <a:gdLst/>
            <a:ahLst/>
            <a:cxnLst/>
            <a:rect l="l" t="t" r="r" b="b"/>
            <a:pathLst>
              <a:path w="1409700" h="567055">
                <a:moveTo>
                  <a:pt x="1315211" y="0"/>
                </a:moveTo>
                <a:lnTo>
                  <a:pt x="94487" y="0"/>
                </a:lnTo>
                <a:lnTo>
                  <a:pt x="57703" y="7423"/>
                </a:lnTo>
                <a:lnTo>
                  <a:pt x="27670" y="27670"/>
                </a:lnTo>
                <a:lnTo>
                  <a:pt x="7423" y="57703"/>
                </a:lnTo>
                <a:lnTo>
                  <a:pt x="0" y="94487"/>
                </a:lnTo>
                <a:lnTo>
                  <a:pt x="0" y="472440"/>
                </a:lnTo>
                <a:lnTo>
                  <a:pt x="7423" y="509224"/>
                </a:lnTo>
                <a:lnTo>
                  <a:pt x="27670" y="539257"/>
                </a:lnTo>
                <a:lnTo>
                  <a:pt x="57703" y="559504"/>
                </a:lnTo>
                <a:lnTo>
                  <a:pt x="94487" y="566928"/>
                </a:lnTo>
                <a:lnTo>
                  <a:pt x="1315211" y="566928"/>
                </a:lnTo>
                <a:lnTo>
                  <a:pt x="1351996" y="559504"/>
                </a:lnTo>
                <a:lnTo>
                  <a:pt x="1382029" y="539257"/>
                </a:lnTo>
                <a:lnTo>
                  <a:pt x="1402276" y="509224"/>
                </a:lnTo>
                <a:lnTo>
                  <a:pt x="1409700" y="472440"/>
                </a:lnTo>
                <a:lnTo>
                  <a:pt x="1409700" y="94487"/>
                </a:lnTo>
                <a:lnTo>
                  <a:pt x="1402276" y="57703"/>
                </a:lnTo>
                <a:lnTo>
                  <a:pt x="1382029" y="27670"/>
                </a:lnTo>
                <a:lnTo>
                  <a:pt x="1351996" y="7423"/>
                </a:lnTo>
                <a:lnTo>
                  <a:pt x="1315211" y="0"/>
                </a:lnTo>
                <a:close/>
              </a:path>
            </a:pathLst>
          </a:custGeom>
          <a:solidFill>
            <a:srgbClr val="0087A8">
              <a:alpha val="2980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6930390" y="1862074"/>
            <a:ext cx="83693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75" dirty="0">
                <a:solidFill>
                  <a:srgbClr val="FFFFFF"/>
                </a:solidFill>
                <a:latin typeface="DejaVu Sans"/>
                <a:cs typeface="DejaVu Sans"/>
              </a:rPr>
              <a:t>Scheduler</a:t>
            </a:r>
            <a:endParaRPr sz="1400">
              <a:latin typeface="DejaVu Sans"/>
              <a:cs typeface="DejaVu Sans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4929378" y="1950592"/>
            <a:ext cx="1721485" cy="142240"/>
            <a:chOff x="4929378" y="1950592"/>
            <a:chExt cx="1721485" cy="142240"/>
          </a:xfrm>
        </p:grpSpPr>
        <p:sp>
          <p:nvSpPr>
            <p:cNvPr id="36" name="object 36"/>
            <p:cNvSpPr/>
            <p:nvPr/>
          </p:nvSpPr>
          <p:spPr>
            <a:xfrm>
              <a:off x="4929378" y="1965832"/>
              <a:ext cx="201549" cy="127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448806" y="1950592"/>
              <a:ext cx="201549" cy="1270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1247038" y="3129787"/>
            <a:ext cx="6934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240" dirty="0">
                <a:solidFill>
                  <a:srgbClr val="EBCEB5"/>
                </a:solidFill>
                <a:latin typeface="DejaVu Sans"/>
                <a:cs typeface="DejaVu Sans"/>
              </a:rPr>
              <a:t>W</a:t>
            </a:r>
            <a:r>
              <a:rPr sz="1600" b="1" spc="-195" dirty="0">
                <a:solidFill>
                  <a:srgbClr val="EBCEB5"/>
                </a:solidFill>
                <a:latin typeface="DejaVu Sans"/>
                <a:cs typeface="DejaVu Sans"/>
              </a:rPr>
              <a:t>o</a:t>
            </a:r>
            <a:r>
              <a:rPr sz="1600" b="1" spc="-229" dirty="0">
                <a:solidFill>
                  <a:srgbClr val="EBCEB5"/>
                </a:solidFill>
                <a:latin typeface="DejaVu Sans"/>
                <a:cs typeface="DejaVu Sans"/>
              </a:rPr>
              <a:t>r</a:t>
            </a:r>
            <a:r>
              <a:rPr sz="1600" b="1" spc="-254" dirty="0">
                <a:solidFill>
                  <a:srgbClr val="EBCEB5"/>
                </a:solidFill>
                <a:latin typeface="DejaVu Sans"/>
                <a:cs typeface="DejaVu Sans"/>
              </a:rPr>
              <a:t>k</a:t>
            </a:r>
            <a:r>
              <a:rPr sz="1600" b="1" spc="-220" dirty="0">
                <a:solidFill>
                  <a:srgbClr val="EBCEB5"/>
                </a:solidFill>
                <a:latin typeface="DejaVu Sans"/>
                <a:cs typeface="DejaVu Sans"/>
              </a:rPr>
              <a:t>er</a:t>
            </a:r>
            <a:endParaRPr sz="1600">
              <a:latin typeface="DejaVu Sans"/>
              <a:cs typeface="DejaVu Sans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659891" y="1706879"/>
            <a:ext cx="2879090" cy="2548255"/>
            <a:chOff x="659891" y="1706879"/>
            <a:chExt cx="2879090" cy="2548255"/>
          </a:xfrm>
        </p:grpSpPr>
        <p:sp>
          <p:nvSpPr>
            <p:cNvPr id="40" name="object 40"/>
            <p:cNvSpPr/>
            <p:nvPr/>
          </p:nvSpPr>
          <p:spPr>
            <a:xfrm>
              <a:off x="3167634" y="3242055"/>
              <a:ext cx="370840" cy="1012825"/>
            </a:xfrm>
            <a:custGeom>
              <a:avLst/>
              <a:gdLst/>
              <a:ahLst/>
              <a:cxnLst/>
              <a:rect l="l" t="t" r="r" b="b"/>
              <a:pathLst>
                <a:path w="370839" h="1012825">
                  <a:moveTo>
                    <a:pt x="354076" y="997013"/>
                  </a:moveTo>
                  <a:lnTo>
                    <a:pt x="106807" y="807300"/>
                  </a:lnTo>
                  <a:lnTo>
                    <a:pt x="112725" y="799592"/>
                  </a:lnTo>
                  <a:lnTo>
                    <a:pt x="139433" y="764794"/>
                  </a:lnTo>
                  <a:lnTo>
                    <a:pt x="0" y="737870"/>
                  </a:lnTo>
                  <a:lnTo>
                    <a:pt x="62103" y="865555"/>
                  </a:lnTo>
                  <a:lnTo>
                    <a:pt x="94754" y="823023"/>
                  </a:lnTo>
                  <a:lnTo>
                    <a:pt x="342011" y="1012723"/>
                  </a:lnTo>
                  <a:lnTo>
                    <a:pt x="354076" y="997013"/>
                  </a:lnTo>
                  <a:close/>
                </a:path>
                <a:path w="370839" h="1012825">
                  <a:moveTo>
                    <a:pt x="370840" y="15748"/>
                  </a:moveTo>
                  <a:lnTo>
                    <a:pt x="358775" y="0"/>
                  </a:lnTo>
                  <a:lnTo>
                    <a:pt x="111544" y="189750"/>
                  </a:lnTo>
                  <a:lnTo>
                    <a:pt x="78867" y="147193"/>
                  </a:lnTo>
                  <a:lnTo>
                    <a:pt x="16764" y="274828"/>
                  </a:lnTo>
                  <a:lnTo>
                    <a:pt x="156210" y="247916"/>
                  </a:lnTo>
                  <a:lnTo>
                    <a:pt x="129476" y="213106"/>
                  </a:lnTo>
                  <a:lnTo>
                    <a:pt x="123571" y="205409"/>
                  </a:lnTo>
                  <a:lnTo>
                    <a:pt x="370840" y="15748"/>
                  </a:lnTo>
                  <a:close/>
                </a:path>
              </a:pathLst>
            </a:custGeom>
            <a:solidFill>
              <a:srgbClr val="D1E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59891" y="1706879"/>
              <a:ext cx="1409700" cy="565785"/>
            </a:xfrm>
            <a:custGeom>
              <a:avLst/>
              <a:gdLst/>
              <a:ahLst/>
              <a:cxnLst/>
              <a:rect l="l" t="t" r="r" b="b"/>
              <a:pathLst>
                <a:path w="1409700" h="565785">
                  <a:moveTo>
                    <a:pt x="1315465" y="0"/>
                  </a:moveTo>
                  <a:lnTo>
                    <a:pt x="94234" y="0"/>
                  </a:lnTo>
                  <a:lnTo>
                    <a:pt x="57553" y="7401"/>
                  </a:lnTo>
                  <a:lnTo>
                    <a:pt x="27600" y="27590"/>
                  </a:lnTo>
                  <a:lnTo>
                    <a:pt x="7405" y="57542"/>
                  </a:lnTo>
                  <a:lnTo>
                    <a:pt x="0" y="94234"/>
                  </a:lnTo>
                  <a:lnTo>
                    <a:pt x="0" y="471170"/>
                  </a:lnTo>
                  <a:lnTo>
                    <a:pt x="7405" y="507861"/>
                  </a:lnTo>
                  <a:lnTo>
                    <a:pt x="27600" y="537813"/>
                  </a:lnTo>
                  <a:lnTo>
                    <a:pt x="57553" y="558002"/>
                  </a:lnTo>
                  <a:lnTo>
                    <a:pt x="94234" y="565404"/>
                  </a:lnTo>
                  <a:lnTo>
                    <a:pt x="1315465" y="565404"/>
                  </a:lnTo>
                  <a:lnTo>
                    <a:pt x="1352157" y="558002"/>
                  </a:lnTo>
                  <a:lnTo>
                    <a:pt x="1382109" y="537813"/>
                  </a:lnTo>
                  <a:lnTo>
                    <a:pt x="1402298" y="507861"/>
                  </a:lnTo>
                  <a:lnTo>
                    <a:pt x="1409700" y="471170"/>
                  </a:lnTo>
                  <a:lnTo>
                    <a:pt x="1409700" y="94234"/>
                  </a:lnTo>
                  <a:lnTo>
                    <a:pt x="1402298" y="57542"/>
                  </a:lnTo>
                  <a:lnTo>
                    <a:pt x="1382109" y="27590"/>
                  </a:lnTo>
                  <a:lnTo>
                    <a:pt x="1352157" y="7401"/>
                  </a:lnTo>
                  <a:lnTo>
                    <a:pt x="1315465" y="0"/>
                  </a:lnTo>
                  <a:close/>
                </a:path>
              </a:pathLst>
            </a:custGeom>
            <a:solidFill>
              <a:srgbClr val="808080">
                <a:alpha val="2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1090675" y="1837689"/>
            <a:ext cx="54673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65" dirty="0">
                <a:solidFill>
                  <a:srgbClr val="FFFFFF"/>
                </a:solidFill>
                <a:latin typeface="DejaVu Sans"/>
                <a:cs typeface="DejaVu Sans"/>
              </a:rPr>
              <a:t>C</a:t>
            </a:r>
            <a:r>
              <a:rPr sz="1600" b="1" spc="-220" dirty="0">
                <a:solidFill>
                  <a:srgbClr val="FFFFFF"/>
                </a:solidFill>
                <a:latin typeface="DejaVu Sans"/>
                <a:cs typeface="DejaVu Sans"/>
              </a:rPr>
              <a:t>li</a:t>
            </a:r>
            <a:r>
              <a:rPr sz="1600" b="1" spc="-215" dirty="0">
                <a:solidFill>
                  <a:srgbClr val="FFFFFF"/>
                </a:solidFill>
                <a:latin typeface="DejaVu Sans"/>
                <a:cs typeface="DejaVu Sans"/>
              </a:rPr>
              <a:t>e</a:t>
            </a:r>
            <a:r>
              <a:rPr sz="1600" b="1" spc="-220" dirty="0">
                <a:solidFill>
                  <a:srgbClr val="FFFFFF"/>
                </a:solidFill>
                <a:latin typeface="DejaVu Sans"/>
                <a:cs typeface="DejaVu Sans"/>
              </a:rPr>
              <a:t>n</a:t>
            </a:r>
            <a:r>
              <a:rPr sz="1600" b="1" spc="-245" dirty="0">
                <a:solidFill>
                  <a:srgbClr val="FFFFFF"/>
                </a:solidFill>
                <a:latin typeface="DejaVu Sans"/>
                <a:cs typeface="DejaVu Sans"/>
              </a:rPr>
              <a:t>t</a:t>
            </a:r>
            <a:endParaRPr sz="1600">
              <a:latin typeface="DejaVu Sans"/>
              <a:cs typeface="DejaVu Sans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1078991" y="1527810"/>
            <a:ext cx="6332855" cy="3011170"/>
            <a:chOff x="1078991" y="1527810"/>
            <a:chExt cx="6332855" cy="3011170"/>
          </a:xfrm>
        </p:grpSpPr>
        <p:sp>
          <p:nvSpPr>
            <p:cNvPr id="44" name="object 44"/>
            <p:cNvSpPr/>
            <p:nvPr/>
          </p:nvSpPr>
          <p:spPr>
            <a:xfrm>
              <a:off x="1088897" y="3384042"/>
              <a:ext cx="2078989" cy="739140"/>
            </a:xfrm>
            <a:custGeom>
              <a:avLst/>
              <a:gdLst/>
              <a:ahLst/>
              <a:cxnLst/>
              <a:rect l="l" t="t" r="r" b="b"/>
              <a:pathLst>
                <a:path w="2078989" h="739139">
                  <a:moveTo>
                    <a:pt x="1955546" y="0"/>
                  </a:moveTo>
                  <a:lnTo>
                    <a:pt x="123190" y="0"/>
                  </a:lnTo>
                  <a:lnTo>
                    <a:pt x="75239" y="9675"/>
                  </a:lnTo>
                  <a:lnTo>
                    <a:pt x="36082" y="36067"/>
                  </a:lnTo>
                  <a:lnTo>
                    <a:pt x="9681" y="75223"/>
                  </a:lnTo>
                  <a:lnTo>
                    <a:pt x="0" y="123189"/>
                  </a:lnTo>
                  <a:lnTo>
                    <a:pt x="0" y="615949"/>
                  </a:lnTo>
                  <a:lnTo>
                    <a:pt x="9681" y="663900"/>
                  </a:lnTo>
                  <a:lnTo>
                    <a:pt x="36082" y="703057"/>
                  </a:lnTo>
                  <a:lnTo>
                    <a:pt x="75239" y="729458"/>
                  </a:lnTo>
                  <a:lnTo>
                    <a:pt x="123190" y="739139"/>
                  </a:lnTo>
                  <a:lnTo>
                    <a:pt x="1955546" y="739139"/>
                  </a:lnTo>
                  <a:lnTo>
                    <a:pt x="2003512" y="729458"/>
                  </a:lnTo>
                  <a:lnTo>
                    <a:pt x="2042667" y="703057"/>
                  </a:lnTo>
                  <a:lnTo>
                    <a:pt x="2069060" y="663900"/>
                  </a:lnTo>
                  <a:lnTo>
                    <a:pt x="2078736" y="615949"/>
                  </a:lnTo>
                  <a:lnTo>
                    <a:pt x="2078736" y="123189"/>
                  </a:lnTo>
                  <a:lnTo>
                    <a:pt x="2069060" y="75223"/>
                  </a:lnTo>
                  <a:lnTo>
                    <a:pt x="2042667" y="36067"/>
                  </a:lnTo>
                  <a:lnTo>
                    <a:pt x="2003512" y="9675"/>
                  </a:lnTo>
                  <a:lnTo>
                    <a:pt x="1955546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088897" y="3384042"/>
              <a:ext cx="2078989" cy="739140"/>
            </a:xfrm>
            <a:custGeom>
              <a:avLst/>
              <a:gdLst/>
              <a:ahLst/>
              <a:cxnLst/>
              <a:rect l="l" t="t" r="r" b="b"/>
              <a:pathLst>
                <a:path w="2078989" h="739139">
                  <a:moveTo>
                    <a:pt x="0" y="123189"/>
                  </a:moveTo>
                  <a:lnTo>
                    <a:pt x="9681" y="75223"/>
                  </a:lnTo>
                  <a:lnTo>
                    <a:pt x="36082" y="36067"/>
                  </a:lnTo>
                  <a:lnTo>
                    <a:pt x="75239" y="9675"/>
                  </a:lnTo>
                  <a:lnTo>
                    <a:pt x="123190" y="0"/>
                  </a:lnTo>
                  <a:lnTo>
                    <a:pt x="1955546" y="0"/>
                  </a:lnTo>
                  <a:lnTo>
                    <a:pt x="2003512" y="9675"/>
                  </a:lnTo>
                  <a:lnTo>
                    <a:pt x="2042667" y="36067"/>
                  </a:lnTo>
                  <a:lnTo>
                    <a:pt x="2069060" y="75223"/>
                  </a:lnTo>
                  <a:lnTo>
                    <a:pt x="2078736" y="123189"/>
                  </a:lnTo>
                  <a:lnTo>
                    <a:pt x="2078736" y="615949"/>
                  </a:lnTo>
                  <a:lnTo>
                    <a:pt x="2069060" y="663900"/>
                  </a:lnTo>
                  <a:lnTo>
                    <a:pt x="2042667" y="703057"/>
                  </a:lnTo>
                  <a:lnTo>
                    <a:pt x="2003512" y="729458"/>
                  </a:lnTo>
                  <a:lnTo>
                    <a:pt x="1955546" y="739139"/>
                  </a:lnTo>
                  <a:lnTo>
                    <a:pt x="123190" y="739139"/>
                  </a:lnTo>
                  <a:lnTo>
                    <a:pt x="75239" y="729458"/>
                  </a:lnTo>
                  <a:lnTo>
                    <a:pt x="36082" y="703057"/>
                  </a:lnTo>
                  <a:lnTo>
                    <a:pt x="9681" y="663900"/>
                  </a:lnTo>
                  <a:lnTo>
                    <a:pt x="0" y="615949"/>
                  </a:lnTo>
                  <a:lnTo>
                    <a:pt x="0" y="123189"/>
                  </a:lnTo>
                  <a:close/>
                </a:path>
              </a:pathLst>
            </a:custGeom>
            <a:ln w="19812">
              <a:solidFill>
                <a:srgbClr val="BEBEBE"/>
              </a:solidFill>
              <a:prstDash val="dash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147571" y="3464052"/>
              <a:ext cx="1941830" cy="565785"/>
            </a:xfrm>
            <a:custGeom>
              <a:avLst/>
              <a:gdLst/>
              <a:ahLst/>
              <a:cxnLst/>
              <a:rect l="l" t="t" r="r" b="b"/>
              <a:pathLst>
                <a:path w="1941830" h="565785">
                  <a:moveTo>
                    <a:pt x="1847341" y="0"/>
                  </a:moveTo>
                  <a:lnTo>
                    <a:pt x="94234" y="0"/>
                  </a:lnTo>
                  <a:lnTo>
                    <a:pt x="57553" y="7401"/>
                  </a:lnTo>
                  <a:lnTo>
                    <a:pt x="27600" y="27590"/>
                  </a:lnTo>
                  <a:lnTo>
                    <a:pt x="7405" y="57542"/>
                  </a:lnTo>
                  <a:lnTo>
                    <a:pt x="0" y="94234"/>
                  </a:lnTo>
                  <a:lnTo>
                    <a:pt x="0" y="471170"/>
                  </a:lnTo>
                  <a:lnTo>
                    <a:pt x="7405" y="507850"/>
                  </a:lnTo>
                  <a:lnTo>
                    <a:pt x="27600" y="537803"/>
                  </a:lnTo>
                  <a:lnTo>
                    <a:pt x="57553" y="557998"/>
                  </a:lnTo>
                  <a:lnTo>
                    <a:pt x="94234" y="565404"/>
                  </a:lnTo>
                  <a:lnTo>
                    <a:pt x="1847341" y="565404"/>
                  </a:lnTo>
                  <a:lnTo>
                    <a:pt x="1884033" y="557998"/>
                  </a:lnTo>
                  <a:lnTo>
                    <a:pt x="1913985" y="537803"/>
                  </a:lnTo>
                  <a:lnTo>
                    <a:pt x="1934174" y="507850"/>
                  </a:lnTo>
                  <a:lnTo>
                    <a:pt x="1941576" y="471170"/>
                  </a:lnTo>
                  <a:lnTo>
                    <a:pt x="1941576" y="94234"/>
                  </a:lnTo>
                  <a:lnTo>
                    <a:pt x="1934174" y="57542"/>
                  </a:lnTo>
                  <a:lnTo>
                    <a:pt x="1913985" y="27590"/>
                  </a:lnTo>
                  <a:lnTo>
                    <a:pt x="1884033" y="7401"/>
                  </a:lnTo>
                  <a:lnTo>
                    <a:pt x="1847341" y="0"/>
                  </a:lnTo>
                  <a:close/>
                </a:path>
              </a:pathLst>
            </a:custGeom>
            <a:solidFill>
              <a:srgbClr val="EB871D">
                <a:alpha val="2274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2724912" y="3645408"/>
              <a:ext cx="201168" cy="20116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2292095" y="3645408"/>
              <a:ext cx="201168" cy="201167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1859279" y="3645408"/>
              <a:ext cx="201168" cy="201167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1348740" y="3645407"/>
              <a:ext cx="1475740" cy="201295"/>
            </a:xfrm>
            <a:custGeom>
              <a:avLst/>
              <a:gdLst/>
              <a:ahLst/>
              <a:cxnLst/>
              <a:rect l="l" t="t" r="r" b="b"/>
              <a:pathLst>
                <a:path w="1475739" h="201295">
                  <a:moveTo>
                    <a:pt x="224028" y="0"/>
                  </a:moveTo>
                  <a:lnTo>
                    <a:pt x="0" y="0"/>
                  </a:lnTo>
                  <a:lnTo>
                    <a:pt x="0" y="201168"/>
                  </a:lnTo>
                  <a:lnTo>
                    <a:pt x="224028" y="201168"/>
                  </a:lnTo>
                  <a:lnTo>
                    <a:pt x="224028" y="0"/>
                  </a:lnTo>
                  <a:close/>
                </a:path>
                <a:path w="1475739" h="201295">
                  <a:moveTo>
                    <a:pt x="1475740" y="86868"/>
                  </a:moveTo>
                  <a:lnTo>
                    <a:pt x="369570" y="87122"/>
                  </a:lnTo>
                  <a:lnTo>
                    <a:pt x="369570" y="29210"/>
                  </a:lnTo>
                  <a:lnTo>
                    <a:pt x="224790" y="101600"/>
                  </a:lnTo>
                  <a:lnTo>
                    <a:pt x="369570" y="173990"/>
                  </a:lnTo>
                  <a:lnTo>
                    <a:pt x="369570" y="116078"/>
                  </a:lnTo>
                  <a:lnTo>
                    <a:pt x="1475740" y="115824"/>
                  </a:lnTo>
                  <a:lnTo>
                    <a:pt x="1475740" y="8686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3585971" y="2956560"/>
              <a:ext cx="1941830" cy="565785"/>
            </a:xfrm>
            <a:custGeom>
              <a:avLst/>
              <a:gdLst/>
              <a:ahLst/>
              <a:cxnLst/>
              <a:rect l="l" t="t" r="r" b="b"/>
              <a:pathLst>
                <a:path w="1941829" h="565785">
                  <a:moveTo>
                    <a:pt x="1847341" y="0"/>
                  </a:moveTo>
                  <a:lnTo>
                    <a:pt x="94233" y="0"/>
                  </a:lnTo>
                  <a:lnTo>
                    <a:pt x="57542" y="7401"/>
                  </a:lnTo>
                  <a:lnTo>
                    <a:pt x="27590" y="27590"/>
                  </a:lnTo>
                  <a:lnTo>
                    <a:pt x="7401" y="57542"/>
                  </a:lnTo>
                  <a:lnTo>
                    <a:pt x="0" y="94233"/>
                  </a:lnTo>
                  <a:lnTo>
                    <a:pt x="0" y="471169"/>
                  </a:lnTo>
                  <a:lnTo>
                    <a:pt x="7401" y="507861"/>
                  </a:lnTo>
                  <a:lnTo>
                    <a:pt x="27590" y="537813"/>
                  </a:lnTo>
                  <a:lnTo>
                    <a:pt x="57542" y="558002"/>
                  </a:lnTo>
                  <a:lnTo>
                    <a:pt x="94233" y="565403"/>
                  </a:lnTo>
                  <a:lnTo>
                    <a:pt x="1847341" y="565403"/>
                  </a:lnTo>
                  <a:lnTo>
                    <a:pt x="1884033" y="558002"/>
                  </a:lnTo>
                  <a:lnTo>
                    <a:pt x="1913985" y="537813"/>
                  </a:lnTo>
                  <a:lnTo>
                    <a:pt x="1934174" y="507861"/>
                  </a:lnTo>
                  <a:lnTo>
                    <a:pt x="1941576" y="471169"/>
                  </a:lnTo>
                  <a:lnTo>
                    <a:pt x="1941576" y="94233"/>
                  </a:lnTo>
                  <a:lnTo>
                    <a:pt x="1934174" y="57542"/>
                  </a:lnTo>
                  <a:lnTo>
                    <a:pt x="1913985" y="27590"/>
                  </a:lnTo>
                  <a:lnTo>
                    <a:pt x="1884033" y="7401"/>
                  </a:lnTo>
                  <a:lnTo>
                    <a:pt x="1847341" y="0"/>
                  </a:lnTo>
                  <a:close/>
                </a:path>
              </a:pathLst>
            </a:custGeom>
            <a:solidFill>
              <a:srgbClr val="EB871D">
                <a:alpha val="2274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5163312" y="3137916"/>
              <a:ext cx="201167" cy="201167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4730495" y="3137916"/>
              <a:ext cx="201167" cy="201167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4297680" y="3137916"/>
              <a:ext cx="202692" cy="201167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3787140" y="3137915"/>
              <a:ext cx="1477645" cy="201295"/>
            </a:xfrm>
            <a:custGeom>
              <a:avLst/>
              <a:gdLst/>
              <a:ahLst/>
              <a:cxnLst/>
              <a:rect l="l" t="t" r="r" b="b"/>
              <a:pathLst>
                <a:path w="1477645" h="201295">
                  <a:moveTo>
                    <a:pt x="225552" y="0"/>
                  </a:moveTo>
                  <a:lnTo>
                    <a:pt x="0" y="0"/>
                  </a:lnTo>
                  <a:lnTo>
                    <a:pt x="0" y="201168"/>
                  </a:lnTo>
                  <a:lnTo>
                    <a:pt x="225552" y="201168"/>
                  </a:lnTo>
                  <a:lnTo>
                    <a:pt x="225552" y="0"/>
                  </a:lnTo>
                  <a:close/>
                </a:path>
                <a:path w="1477645" h="201295">
                  <a:moveTo>
                    <a:pt x="1477264" y="88392"/>
                  </a:moveTo>
                  <a:lnTo>
                    <a:pt x="371094" y="88646"/>
                  </a:lnTo>
                  <a:lnTo>
                    <a:pt x="371094" y="30734"/>
                  </a:lnTo>
                  <a:lnTo>
                    <a:pt x="226314" y="103124"/>
                  </a:lnTo>
                  <a:lnTo>
                    <a:pt x="371094" y="175514"/>
                  </a:lnTo>
                  <a:lnTo>
                    <a:pt x="371094" y="117602"/>
                  </a:lnTo>
                  <a:lnTo>
                    <a:pt x="1477264" y="117348"/>
                  </a:lnTo>
                  <a:lnTo>
                    <a:pt x="1477264" y="8839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3585971" y="3973067"/>
              <a:ext cx="1941830" cy="565785"/>
            </a:xfrm>
            <a:custGeom>
              <a:avLst/>
              <a:gdLst/>
              <a:ahLst/>
              <a:cxnLst/>
              <a:rect l="l" t="t" r="r" b="b"/>
              <a:pathLst>
                <a:path w="1941829" h="565785">
                  <a:moveTo>
                    <a:pt x="1847341" y="0"/>
                  </a:moveTo>
                  <a:lnTo>
                    <a:pt x="94233" y="0"/>
                  </a:lnTo>
                  <a:lnTo>
                    <a:pt x="57542" y="7405"/>
                  </a:lnTo>
                  <a:lnTo>
                    <a:pt x="27590" y="27600"/>
                  </a:lnTo>
                  <a:lnTo>
                    <a:pt x="7401" y="57553"/>
                  </a:lnTo>
                  <a:lnTo>
                    <a:pt x="0" y="94233"/>
                  </a:lnTo>
                  <a:lnTo>
                    <a:pt x="0" y="471169"/>
                  </a:lnTo>
                  <a:lnTo>
                    <a:pt x="7401" y="507850"/>
                  </a:lnTo>
                  <a:lnTo>
                    <a:pt x="27590" y="537803"/>
                  </a:lnTo>
                  <a:lnTo>
                    <a:pt x="57542" y="557998"/>
                  </a:lnTo>
                  <a:lnTo>
                    <a:pt x="94233" y="565403"/>
                  </a:lnTo>
                  <a:lnTo>
                    <a:pt x="1847341" y="565403"/>
                  </a:lnTo>
                  <a:lnTo>
                    <a:pt x="1884033" y="557998"/>
                  </a:lnTo>
                  <a:lnTo>
                    <a:pt x="1913985" y="537803"/>
                  </a:lnTo>
                  <a:lnTo>
                    <a:pt x="1934174" y="507850"/>
                  </a:lnTo>
                  <a:lnTo>
                    <a:pt x="1941576" y="471169"/>
                  </a:lnTo>
                  <a:lnTo>
                    <a:pt x="1941576" y="94233"/>
                  </a:lnTo>
                  <a:lnTo>
                    <a:pt x="1934174" y="57553"/>
                  </a:lnTo>
                  <a:lnTo>
                    <a:pt x="1913985" y="27600"/>
                  </a:lnTo>
                  <a:lnTo>
                    <a:pt x="1884033" y="7405"/>
                  </a:lnTo>
                  <a:lnTo>
                    <a:pt x="1847341" y="0"/>
                  </a:lnTo>
                  <a:close/>
                </a:path>
              </a:pathLst>
            </a:custGeom>
            <a:solidFill>
              <a:srgbClr val="EB871D">
                <a:alpha val="2274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5163312" y="4154424"/>
              <a:ext cx="201167" cy="202691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4730495" y="4154424"/>
              <a:ext cx="201167" cy="202691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4297680" y="4154424"/>
              <a:ext cx="202692" cy="202691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3787140" y="4154423"/>
              <a:ext cx="1477645" cy="203200"/>
            </a:xfrm>
            <a:custGeom>
              <a:avLst/>
              <a:gdLst/>
              <a:ahLst/>
              <a:cxnLst/>
              <a:rect l="l" t="t" r="r" b="b"/>
              <a:pathLst>
                <a:path w="1477645" h="203200">
                  <a:moveTo>
                    <a:pt x="225552" y="0"/>
                  </a:moveTo>
                  <a:lnTo>
                    <a:pt x="0" y="0"/>
                  </a:lnTo>
                  <a:lnTo>
                    <a:pt x="0" y="202692"/>
                  </a:lnTo>
                  <a:lnTo>
                    <a:pt x="225552" y="202692"/>
                  </a:lnTo>
                  <a:lnTo>
                    <a:pt x="225552" y="0"/>
                  </a:lnTo>
                  <a:close/>
                </a:path>
                <a:path w="1477645" h="203200">
                  <a:moveTo>
                    <a:pt x="1477264" y="88392"/>
                  </a:moveTo>
                  <a:lnTo>
                    <a:pt x="371094" y="88658"/>
                  </a:lnTo>
                  <a:lnTo>
                    <a:pt x="371094" y="30746"/>
                  </a:lnTo>
                  <a:lnTo>
                    <a:pt x="226314" y="103162"/>
                  </a:lnTo>
                  <a:lnTo>
                    <a:pt x="371094" y="175526"/>
                  </a:lnTo>
                  <a:lnTo>
                    <a:pt x="371094" y="117614"/>
                  </a:lnTo>
                  <a:lnTo>
                    <a:pt x="1477264" y="117348"/>
                  </a:lnTo>
                  <a:lnTo>
                    <a:pt x="1477264" y="8839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7284593" y="1527810"/>
              <a:ext cx="127000" cy="201675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7283322" y="2295906"/>
              <a:ext cx="127000" cy="582295"/>
            </a:xfrm>
            <a:custGeom>
              <a:avLst/>
              <a:gdLst/>
              <a:ahLst/>
              <a:cxnLst/>
              <a:rect l="l" t="t" r="r" b="b"/>
              <a:pathLst>
                <a:path w="127000" h="582294">
                  <a:moveTo>
                    <a:pt x="0" y="454787"/>
                  </a:moveTo>
                  <a:lnTo>
                    <a:pt x="63119" y="582041"/>
                  </a:lnTo>
                  <a:lnTo>
                    <a:pt x="120669" y="467741"/>
                  </a:lnTo>
                  <a:lnTo>
                    <a:pt x="73405" y="467741"/>
                  </a:lnTo>
                  <a:lnTo>
                    <a:pt x="53594" y="467613"/>
                  </a:lnTo>
                  <a:lnTo>
                    <a:pt x="53631" y="454947"/>
                  </a:lnTo>
                  <a:lnTo>
                    <a:pt x="0" y="454787"/>
                  </a:lnTo>
                  <a:close/>
                </a:path>
                <a:path w="127000" h="582294">
                  <a:moveTo>
                    <a:pt x="53631" y="454947"/>
                  </a:moveTo>
                  <a:lnTo>
                    <a:pt x="53594" y="467613"/>
                  </a:lnTo>
                  <a:lnTo>
                    <a:pt x="73405" y="467741"/>
                  </a:lnTo>
                  <a:lnTo>
                    <a:pt x="73444" y="455007"/>
                  </a:lnTo>
                  <a:lnTo>
                    <a:pt x="53631" y="454947"/>
                  </a:lnTo>
                  <a:close/>
                </a:path>
                <a:path w="127000" h="582294">
                  <a:moveTo>
                    <a:pt x="73444" y="455007"/>
                  </a:moveTo>
                  <a:lnTo>
                    <a:pt x="73405" y="467741"/>
                  </a:lnTo>
                  <a:lnTo>
                    <a:pt x="120669" y="467741"/>
                  </a:lnTo>
                  <a:lnTo>
                    <a:pt x="127000" y="455168"/>
                  </a:lnTo>
                  <a:lnTo>
                    <a:pt x="73444" y="455007"/>
                  </a:lnTo>
                  <a:close/>
                </a:path>
                <a:path w="127000" h="582294">
                  <a:moveTo>
                    <a:pt x="74802" y="0"/>
                  </a:moveTo>
                  <a:lnTo>
                    <a:pt x="54991" y="0"/>
                  </a:lnTo>
                  <a:lnTo>
                    <a:pt x="53631" y="454947"/>
                  </a:lnTo>
                  <a:lnTo>
                    <a:pt x="73444" y="455007"/>
                  </a:lnTo>
                  <a:lnTo>
                    <a:pt x="74802" y="0"/>
                  </a:lnTo>
                  <a:close/>
                </a:path>
              </a:pathLst>
            </a:custGeom>
            <a:solidFill>
              <a:srgbClr val="D1E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2070353" y="1926590"/>
              <a:ext cx="1540510" cy="127000"/>
            </a:xfrm>
            <a:custGeom>
              <a:avLst/>
              <a:gdLst/>
              <a:ahLst/>
              <a:cxnLst/>
              <a:rect l="l" t="t" r="r" b="b"/>
              <a:pathLst>
                <a:path w="1540510" h="127000">
                  <a:moveTo>
                    <a:pt x="1413182" y="73401"/>
                  </a:moveTo>
                  <a:lnTo>
                    <a:pt x="1413129" y="127000"/>
                  </a:lnTo>
                  <a:lnTo>
                    <a:pt x="1520639" y="73406"/>
                  </a:lnTo>
                  <a:lnTo>
                    <a:pt x="1413182" y="73401"/>
                  </a:lnTo>
                  <a:close/>
                </a:path>
                <a:path w="1540510" h="127000">
                  <a:moveTo>
                    <a:pt x="1413202" y="53589"/>
                  </a:moveTo>
                  <a:lnTo>
                    <a:pt x="1413182" y="73401"/>
                  </a:lnTo>
                  <a:lnTo>
                    <a:pt x="1425956" y="73406"/>
                  </a:lnTo>
                  <a:lnTo>
                    <a:pt x="1425956" y="53593"/>
                  </a:lnTo>
                  <a:lnTo>
                    <a:pt x="1413202" y="53589"/>
                  </a:lnTo>
                  <a:close/>
                </a:path>
                <a:path w="1540510" h="127000">
                  <a:moveTo>
                    <a:pt x="1413256" y="0"/>
                  </a:moveTo>
                  <a:lnTo>
                    <a:pt x="1413202" y="53589"/>
                  </a:lnTo>
                  <a:lnTo>
                    <a:pt x="1425956" y="53593"/>
                  </a:lnTo>
                  <a:lnTo>
                    <a:pt x="1425956" y="73406"/>
                  </a:lnTo>
                  <a:lnTo>
                    <a:pt x="1520648" y="73401"/>
                  </a:lnTo>
                  <a:lnTo>
                    <a:pt x="1540256" y="63627"/>
                  </a:lnTo>
                  <a:lnTo>
                    <a:pt x="1413256" y="0"/>
                  </a:lnTo>
                  <a:close/>
                </a:path>
                <a:path w="1540510" h="127000">
                  <a:moveTo>
                    <a:pt x="0" y="53086"/>
                  </a:moveTo>
                  <a:lnTo>
                    <a:pt x="0" y="72898"/>
                  </a:lnTo>
                  <a:lnTo>
                    <a:pt x="1413182" y="73401"/>
                  </a:lnTo>
                  <a:lnTo>
                    <a:pt x="1413202" y="53589"/>
                  </a:lnTo>
                  <a:lnTo>
                    <a:pt x="0" y="53086"/>
                  </a:lnTo>
                  <a:close/>
                </a:path>
              </a:pathLst>
            </a:custGeom>
            <a:solidFill>
              <a:srgbClr val="0075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2080768" y="2104389"/>
              <a:ext cx="1501140" cy="1377950"/>
            </a:xfrm>
            <a:custGeom>
              <a:avLst/>
              <a:gdLst/>
              <a:ahLst/>
              <a:cxnLst/>
              <a:rect l="l" t="t" r="r" b="b"/>
              <a:pathLst>
                <a:path w="1501139" h="1377950">
                  <a:moveTo>
                    <a:pt x="1473962" y="53594"/>
                  </a:moveTo>
                  <a:lnTo>
                    <a:pt x="133350" y="53594"/>
                  </a:lnTo>
                  <a:lnTo>
                    <a:pt x="133350" y="0"/>
                  </a:lnTo>
                  <a:lnTo>
                    <a:pt x="6350" y="63500"/>
                  </a:lnTo>
                  <a:lnTo>
                    <a:pt x="133350" y="127000"/>
                  </a:lnTo>
                  <a:lnTo>
                    <a:pt x="133350" y="73406"/>
                  </a:lnTo>
                  <a:lnTo>
                    <a:pt x="1473962" y="73406"/>
                  </a:lnTo>
                  <a:lnTo>
                    <a:pt x="1473962" y="53594"/>
                  </a:lnTo>
                  <a:close/>
                </a:path>
                <a:path w="1501139" h="1377950">
                  <a:moveTo>
                    <a:pt x="1500886" y="104648"/>
                  </a:moveTo>
                  <a:lnTo>
                    <a:pt x="1362964" y="138303"/>
                  </a:lnTo>
                  <a:lnTo>
                    <a:pt x="1397558" y="179184"/>
                  </a:lnTo>
                  <a:lnTo>
                    <a:pt x="0" y="1362837"/>
                  </a:lnTo>
                  <a:lnTo>
                    <a:pt x="12700" y="1377950"/>
                  </a:lnTo>
                  <a:lnTo>
                    <a:pt x="1410373" y="194310"/>
                  </a:lnTo>
                  <a:lnTo>
                    <a:pt x="1445006" y="235204"/>
                  </a:lnTo>
                  <a:lnTo>
                    <a:pt x="1472501" y="170942"/>
                  </a:lnTo>
                  <a:lnTo>
                    <a:pt x="1500886" y="104648"/>
                  </a:lnTo>
                  <a:close/>
                </a:path>
              </a:pathLst>
            </a:custGeom>
            <a:solidFill>
              <a:srgbClr val="D1E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5" name="object 65"/>
          <p:cNvSpPr/>
          <p:nvPr/>
        </p:nvSpPr>
        <p:spPr>
          <a:xfrm>
            <a:off x="6246876" y="505968"/>
            <a:ext cx="364490" cy="281940"/>
          </a:xfrm>
          <a:custGeom>
            <a:avLst/>
            <a:gdLst/>
            <a:ahLst/>
            <a:cxnLst/>
            <a:rect l="l" t="t" r="r" b="b"/>
            <a:pathLst>
              <a:path w="364490" h="281940">
                <a:moveTo>
                  <a:pt x="317246" y="0"/>
                </a:moveTo>
                <a:lnTo>
                  <a:pt x="46989" y="0"/>
                </a:lnTo>
                <a:lnTo>
                  <a:pt x="28717" y="3698"/>
                </a:lnTo>
                <a:lnTo>
                  <a:pt x="13779" y="13779"/>
                </a:lnTo>
                <a:lnTo>
                  <a:pt x="3698" y="28717"/>
                </a:lnTo>
                <a:lnTo>
                  <a:pt x="0" y="46990"/>
                </a:lnTo>
                <a:lnTo>
                  <a:pt x="0" y="234950"/>
                </a:lnTo>
                <a:lnTo>
                  <a:pt x="3698" y="253222"/>
                </a:lnTo>
                <a:lnTo>
                  <a:pt x="13779" y="268160"/>
                </a:lnTo>
                <a:lnTo>
                  <a:pt x="28717" y="278241"/>
                </a:lnTo>
                <a:lnTo>
                  <a:pt x="46989" y="281940"/>
                </a:lnTo>
                <a:lnTo>
                  <a:pt x="317246" y="281940"/>
                </a:lnTo>
                <a:lnTo>
                  <a:pt x="335518" y="278241"/>
                </a:lnTo>
                <a:lnTo>
                  <a:pt x="350456" y="268160"/>
                </a:lnTo>
                <a:lnTo>
                  <a:pt x="360537" y="253222"/>
                </a:lnTo>
                <a:lnTo>
                  <a:pt x="364235" y="234950"/>
                </a:lnTo>
                <a:lnTo>
                  <a:pt x="364235" y="46990"/>
                </a:lnTo>
                <a:lnTo>
                  <a:pt x="360537" y="28717"/>
                </a:lnTo>
                <a:lnTo>
                  <a:pt x="350456" y="13779"/>
                </a:lnTo>
                <a:lnTo>
                  <a:pt x="335518" y="3698"/>
                </a:lnTo>
                <a:lnTo>
                  <a:pt x="317246" y="0"/>
                </a:lnTo>
                <a:close/>
              </a:path>
            </a:pathLst>
          </a:custGeom>
          <a:solidFill>
            <a:srgbClr val="CD39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 txBox="1"/>
          <p:nvPr/>
        </p:nvSpPr>
        <p:spPr>
          <a:xfrm>
            <a:off x="6639559" y="504189"/>
            <a:ext cx="836294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25" dirty="0">
                <a:solidFill>
                  <a:srgbClr val="221F1F"/>
                </a:solidFill>
                <a:latin typeface="DejaVu Sans"/>
                <a:cs typeface="DejaVu Sans"/>
              </a:rPr>
              <a:t>P</a:t>
            </a:r>
            <a:r>
              <a:rPr sz="1400" spc="-75" dirty="0">
                <a:solidFill>
                  <a:srgbClr val="221F1F"/>
                </a:solidFill>
                <a:latin typeface="DejaVu Sans"/>
                <a:cs typeface="DejaVu Sans"/>
              </a:rPr>
              <a:t>lug</a:t>
            </a:r>
            <a:r>
              <a:rPr sz="1400" spc="-85" dirty="0">
                <a:solidFill>
                  <a:srgbClr val="221F1F"/>
                </a:solidFill>
                <a:latin typeface="DejaVu Sans"/>
                <a:cs typeface="DejaVu Sans"/>
              </a:rPr>
              <a:t>g</a:t>
            </a:r>
            <a:r>
              <a:rPr sz="1400" spc="-25" dirty="0">
                <a:solidFill>
                  <a:srgbClr val="221F1F"/>
                </a:solidFill>
                <a:latin typeface="DejaVu Sans"/>
                <a:cs typeface="DejaVu Sans"/>
              </a:rPr>
              <a:t>a</a:t>
            </a:r>
            <a:r>
              <a:rPr sz="1400" spc="-55" dirty="0">
                <a:solidFill>
                  <a:srgbClr val="221F1F"/>
                </a:solidFill>
                <a:latin typeface="DejaVu Sans"/>
                <a:cs typeface="DejaVu Sans"/>
              </a:rPr>
              <a:t>b</a:t>
            </a:r>
            <a:r>
              <a:rPr sz="1400" spc="-95" dirty="0">
                <a:solidFill>
                  <a:srgbClr val="221F1F"/>
                </a:solidFill>
                <a:latin typeface="DejaVu Sans"/>
                <a:cs typeface="DejaVu Sans"/>
              </a:rPr>
              <a:t>le</a:t>
            </a:r>
            <a:endParaRPr sz="1400">
              <a:latin typeface="DejaVu Sans"/>
              <a:cs typeface="DejaVu Sans"/>
            </a:endParaRPr>
          </a:p>
        </p:txBody>
      </p:sp>
      <p:sp>
        <p:nvSpPr>
          <p:cNvPr id="68" name="object 2">
            <a:extLst>
              <a:ext uri="{FF2B5EF4-FFF2-40B4-BE49-F238E27FC236}">
                <a16:creationId xmlns:a16="http://schemas.microsoft.com/office/drawing/2014/main" id="{37C0BF36-824A-E948-B5CF-42987F593DD8}"/>
              </a:ext>
            </a:extLst>
          </p:cNvPr>
          <p:cNvSpPr txBox="1">
            <a:spLocks/>
          </p:cNvSpPr>
          <p:nvPr/>
        </p:nvSpPr>
        <p:spPr>
          <a:xfrm>
            <a:off x="1072650" y="233055"/>
            <a:ext cx="1443037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DejaVu Sans"/>
                <a:ea typeface="+mj-ea"/>
                <a:cs typeface="DejaVu San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IE" kern="0" spc="-65" dirty="0"/>
              <a:t>STARBURST</a:t>
            </a:r>
          </a:p>
        </p:txBody>
      </p:sp>
    </p:spTree>
    <p:extLst>
      <p:ext uri="{BB962C8B-B14F-4D97-AF65-F5344CB8AC3E}">
        <p14:creationId xmlns:p14="http://schemas.microsoft.com/office/powerpoint/2010/main" val="21881940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523488" y="2868167"/>
            <a:ext cx="4689475" cy="762000"/>
            <a:chOff x="3523488" y="2868167"/>
            <a:chExt cx="4689475" cy="762000"/>
          </a:xfrm>
        </p:grpSpPr>
        <p:sp>
          <p:nvSpPr>
            <p:cNvPr id="3" name="object 3"/>
            <p:cNvSpPr/>
            <p:nvPr/>
          </p:nvSpPr>
          <p:spPr>
            <a:xfrm>
              <a:off x="3533394" y="2878073"/>
              <a:ext cx="4669790" cy="742315"/>
            </a:xfrm>
            <a:custGeom>
              <a:avLst/>
              <a:gdLst/>
              <a:ahLst/>
              <a:cxnLst/>
              <a:rect l="l" t="t" r="r" b="b"/>
              <a:pathLst>
                <a:path w="4669790" h="742314">
                  <a:moveTo>
                    <a:pt x="4545837" y="0"/>
                  </a:moveTo>
                  <a:lnTo>
                    <a:pt x="123697" y="0"/>
                  </a:lnTo>
                  <a:lnTo>
                    <a:pt x="75545" y="9719"/>
                  </a:lnTo>
                  <a:lnTo>
                    <a:pt x="36226" y="36226"/>
                  </a:lnTo>
                  <a:lnTo>
                    <a:pt x="9719" y="75545"/>
                  </a:lnTo>
                  <a:lnTo>
                    <a:pt x="0" y="123698"/>
                  </a:lnTo>
                  <a:lnTo>
                    <a:pt x="0" y="618489"/>
                  </a:lnTo>
                  <a:lnTo>
                    <a:pt x="9719" y="666642"/>
                  </a:lnTo>
                  <a:lnTo>
                    <a:pt x="36226" y="705961"/>
                  </a:lnTo>
                  <a:lnTo>
                    <a:pt x="75545" y="732468"/>
                  </a:lnTo>
                  <a:lnTo>
                    <a:pt x="123697" y="742188"/>
                  </a:lnTo>
                  <a:lnTo>
                    <a:pt x="4545837" y="742188"/>
                  </a:lnTo>
                  <a:lnTo>
                    <a:pt x="4593990" y="732468"/>
                  </a:lnTo>
                  <a:lnTo>
                    <a:pt x="4633309" y="705961"/>
                  </a:lnTo>
                  <a:lnTo>
                    <a:pt x="4659816" y="666642"/>
                  </a:lnTo>
                  <a:lnTo>
                    <a:pt x="4669535" y="618489"/>
                  </a:lnTo>
                  <a:lnTo>
                    <a:pt x="4669535" y="123698"/>
                  </a:lnTo>
                  <a:lnTo>
                    <a:pt x="4659816" y="75545"/>
                  </a:lnTo>
                  <a:lnTo>
                    <a:pt x="4633309" y="36226"/>
                  </a:lnTo>
                  <a:lnTo>
                    <a:pt x="4593990" y="9719"/>
                  </a:lnTo>
                  <a:lnTo>
                    <a:pt x="4545837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533394" y="2878073"/>
              <a:ext cx="4669790" cy="742315"/>
            </a:xfrm>
            <a:custGeom>
              <a:avLst/>
              <a:gdLst/>
              <a:ahLst/>
              <a:cxnLst/>
              <a:rect l="l" t="t" r="r" b="b"/>
              <a:pathLst>
                <a:path w="4669790" h="742314">
                  <a:moveTo>
                    <a:pt x="0" y="123698"/>
                  </a:moveTo>
                  <a:lnTo>
                    <a:pt x="9719" y="75545"/>
                  </a:lnTo>
                  <a:lnTo>
                    <a:pt x="36226" y="36226"/>
                  </a:lnTo>
                  <a:lnTo>
                    <a:pt x="75545" y="9719"/>
                  </a:lnTo>
                  <a:lnTo>
                    <a:pt x="123697" y="0"/>
                  </a:lnTo>
                  <a:lnTo>
                    <a:pt x="4545837" y="0"/>
                  </a:lnTo>
                  <a:lnTo>
                    <a:pt x="4593990" y="9719"/>
                  </a:lnTo>
                  <a:lnTo>
                    <a:pt x="4633309" y="36226"/>
                  </a:lnTo>
                  <a:lnTo>
                    <a:pt x="4659816" y="75545"/>
                  </a:lnTo>
                  <a:lnTo>
                    <a:pt x="4669535" y="123698"/>
                  </a:lnTo>
                  <a:lnTo>
                    <a:pt x="4669535" y="618489"/>
                  </a:lnTo>
                  <a:lnTo>
                    <a:pt x="4659816" y="666642"/>
                  </a:lnTo>
                  <a:lnTo>
                    <a:pt x="4633309" y="705961"/>
                  </a:lnTo>
                  <a:lnTo>
                    <a:pt x="4593990" y="732468"/>
                  </a:lnTo>
                  <a:lnTo>
                    <a:pt x="4545837" y="742188"/>
                  </a:lnTo>
                  <a:lnTo>
                    <a:pt x="123697" y="742188"/>
                  </a:lnTo>
                  <a:lnTo>
                    <a:pt x="75545" y="732468"/>
                  </a:lnTo>
                  <a:lnTo>
                    <a:pt x="36226" y="705961"/>
                  </a:lnTo>
                  <a:lnTo>
                    <a:pt x="9719" y="666642"/>
                  </a:lnTo>
                  <a:lnTo>
                    <a:pt x="0" y="618489"/>
                  </a:lnTo>
                  <a:lnTo>
                    <a:pt x="0" y="123698"/>
                  </a:lnTo>
                  <a:close/>
                </a:path>
              </a:pathLst>
            </a:custGeom>
            <a:ln w="19811">
              <a:solidFill>
                <a:srgbClr val="BEBEBE"/>
              </a:solidFill>
              <a:prstDash val="dash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3523234" y="2956560"/>
            <a:ext cx="5318125" cy="1681480"/>
            <a:chOff x="3523234" y="2956560"/>
            <a:chExt cx="5318125" cy="1681480"/>
          </a:xfrm>
        </p:grpSpPr>
        <p:sp>
          <p:nvSpPr>
            <p:cNvPr id="6" name="object 6"/>
            <p:cNvSpPr/>
            <p:nvPr/>
          </p:nvSpPr>
          <p:spPr>
            <a:xfrm>
              <a:off x="3533394" y="3885438"/>
              <a:ext cx="4669790" cy="742315"/>
            </a:xfrm>
            <a:custGeom>
              <a:avLst/>
              <a:gdLst/>
              <a:ahLst/>
              <a:cxnLst/>
              <a:rect l="l" t="t" r="r" b="b"/>
              <a:pathLst>
                <a:path w="4669790" h="742314">
                  <a:moveTo>
                    <a:pt x="4545837" y="0"/>
                  </a:moveTo>
                  <a:lnTo>
                    <a:pt x="123697" y="0"/>
                  </a:lnTo>
                  <a:lnTo>
                    <a:pt x="75545" y="9721"/>
                  </a:lnTo>
                  <a:lnTo>
                    <a:pt x="36226" y="36231"/>
                  </a:lnTo>
                  <a:lnTo>
                    <a:pt x="9719" y="75550"/>
                  </a:lnTo>
                  <a:lnTo>
                    <a:pt x="0" y="123698"/>
                  </a:lnTo>
                  <a:lnTo>
                    <a:pt x="0" y="618490"/>
                  </a:lnTo>
                  <a:lnTo>
                    <a:pt x="9719" y="666637"/>
                  </a:lnTo>
                  <a:lnTo>
                    <a:pt x="36226" y="705956"/>
                  </a:lnTo>
                  <a:lnTo>
                    <a:pt x="75545" y="732466"/>
                  </a:lnTo>
                  <a:lnTo>
                    <a:pt x="123697" y="742188"/>
                  </a:lnTo>
                  <a:lnTo>
                    <a:pt x="4545837" y="742188"/>
                  </a:lnTo>
                  <a:lnTo>
                    <a:pt x="4593990" y="732466"/>
                  </a:lnTo>
                  <a:lnTo>
                    <a:pt x="4633309" y="705956"/>
                  </a:lnTo>
                  <a:lnTo>
                    <a:pt x="4659816" y="666637"/>
                  </a:lnTo>
                  <a:lnTo>
                    <a:pt x="4669535" y="618490"/>
                  </a:lnTo>
                  <a:lnTo>
                    <a:pt x="4669535" y="123698"/>
                  </a:lnTo>
                  <a:lnTo>
                    <a:pt x="4659816" y="75550"/>
                  </a:lnTo>
                  <a:lnTo>
                    <a:pt x="4633309" y="36231"/>
                  </a:lnTo>
                  <a:lnTo>
                    <a:pt x="4593990" y="9721"/>
                  </a:lnTo>
                  <a:lnTo>
                    <a:pt x="4545837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533394" y="3885438"/>
              <a:ext cx="4669790" cy="742315"/>
            </a:xfrm>
            <a:custGeom>
              <a:avLst/>
              <a:gdLst/>
              <a:ahLst/>
              <a:cxnLst/>
              <a:rect l="l" t="t" r="r" b="b"/>
              <a:pathLst>
                <a:path w="4669790" h="742314">
                  <a:moveTo>
                    <a:pt x="0" y="123698"/>
                  </a:moveTo>
                  <a:lnTo>
                    <a:pt x="9719" y="75550"/>
                  </a:lnTo>
                  <a:lnTo>
                    <a:pt x="36226" y="36231"/>
                  </a:lnTo>
                  <a:lnTo>
                    <a:pt x="75545" y="9721"/>
                  </a:lnTo>
                  <a:lnTo>
                    <a:pt x="123697" y="0"/>
                  </a:lnTo>
                  <a:lnTo>
                    <a:pt x="4545837" y="0"/>
                  </a:lnTo>
                  <a:lnTo>
                    <a:pt x="4593990" y="9721"/>
                  </a:lnTo>
                  <a:lnTo>
                    <a:pt x="4633309" y="36231"/>
                  </a:lnTo>
                  <a:lnTo>
                    <a:pt x="4659816" y="75550"/>
                  </a:lnTo>
                  <a:lnTo>
                    <a:pt x="4669535" y="123698"/>
                  </a:lnTo>
                  <a:lnTo>
                    <a:pt x="4669535" y="618490"/>
                  </a:lnTo>
                  <a:lnTo>
                    <a:pt x="4659816" y="666637"/>
                  </a:lnTo>
                  <a:lnTo>
                    <a:pt x="4633309" y="705956"/>
                  </a:lnTo>
                  <a:lnTo>
                    <a:pt x="4593990" y="732466"/>
                  </a:lnTo>
                  <a:lnTo>
                    <a:pt x="4545837" y="742188"/>
                  </a:lnTo>
                  <a:lnTo>
                    <a:pt x="123697" y="742188"/>
                  </a:lnTo>
                  <a:lnTo>
                    <a:pt x="75545" y="732466"/>
                  </a:lnTo>
                  <a:lnTo>
                    <a:pt x="36226" y="705956"/>
                  </a:lnTo>
                  <a:lnTo>
                    <a:pt x="9719" y="666637"/>
                  </a:lnTo>
                  <a:lnTo>
                    <a:pt x="0" y="618490"/>
                  </a:lnTo>
                  <a:lnTo>
                    <a:pt x="0" y="123698"/>
                  </a:lnTo>
                  <a:close/>
                </a:path>
              </a:pathLst>
            </a:custGeom>
            <a:ln w="19811">
              <a:solidFill>
                <a:srgbClr val="BEBEBE"/>
              </a:solidFill>
              <a:prstDash val="dash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359541" y="2965704"/>
              <a:ext cx="481263" cy="54711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111240" y="2956560"/>
              <a:ext cx="1941830" cy="565785"/>
            </a:xfrm>
            <a:custGeom>
              <a:avLst/>
              <a:gdLst/>
              <a:ahLst/>
              <a:cxnLst/>
              <a:rect l="l" t="t" r="r" b="b"/>
              <a:pathLst>
                <a:path w="1941829" h="565785">
                  <a:moveTo>
                    <a:pt x="1847341" y="0"/>
                  </a:moveTo>
                  <a:lnTo>
                    <a:pt x="94234" y="0"/>
                  </a:lnTo>
                  <a:lnTo>
                    <a:pt x="57542" y="7401"/>
                  </a:lnTo>
                  <a:lnTo>
                    <a:pt x="27590" y="27590"/>
                  </a:lnTo>
                  <a:lnTo>
                    <a:pt x="7401" y="57542"/>
                  </a:lnTo>
                  <a:lnTo>
                    <a:pt x="0" y="94233"/>
                  </a:lnTo>
                  <a:lnTo>
                    <a:pt x="0" y="471169"/>
                  </a:lnTo>
                  <a:lnTo>
                    <a:pt x="7401" y="507861"/>
                  </a:lnTo>
                  <a:lnTo>
                    <a:pt x="27590" y="537813"/>
                  </a:lnTo>
                  <a:lnTo>
                    <a:pt x="57542" y="558002"/>
                  </a:lnTo>
                  <a:lnTo>
                    <a:pt x="94234" y="565403"/>
                  </a:lnTo>
                  <a:lnTo>
                    <a:pt x="1847341" y="565403"/>
                  </a:lnTo>
                  <a:lnTo>
                    <a:pt x="1884033" y="558002"/>
                  </a:lnTo>
                  <a:lnTo>
                    <a:pt x="1913985" y="537813"/>
                  </a:lnTo>
                  <a:lnTo>
                    <a:pt x="1934174" y="507861"/>
                  </a:lnTo>
                  <a:lnTo>
                    <a:pt x="1941576" y="471169"/>
                  </a:lnTo>
                  <a:lnTo>
                    <a:pt x="1941576" y="94233"/>
                  </a:lnTo>
                  <a:lnTo>
                    <a:pt x="1934174" y="57542"/>
                  </a:lnTo>
                  <a:lnTo>
                    <a:pt x="1913985" y="27590"/>
                  </a:lnTo>
                  <a:lnTo>
                    <a:pt x="1884033" y="7401"/>
                  </a:lnTo>
                  <a:lnTo>
                    <a:pt x="1847341" y="0"/>
                  </a:lnTo>
                  <a:close/>
                </a:path>
              </a:pathLst>
            </a:custGeom>
            <a:solidFill>
              <a:srgbClr val="C00000">
                <a:alpha val="2196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411301" y="673734"/>
            <a:ext cx="22707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320" dirty="0">
                <a:solidFill>
                  <a:srgbClr val="EB871D"/>
                </a:solidFill>
                <a:latin typeface="DejaVu Sans"/>
                <a:cs typeface="DejaVu Sans"/>
              </a:rPr>
              <a:t>Query</a:t>
            </a:r>
            <a:r>
              <a:rPr sz="2400" b="1" spc="-420" dirty="0">
                <a:solidFill>
                  <a:srgbClr val="EB871D"/>
                </a:solidFill>
                <a:latin typeface="DejaVu Sans"/>
                <a:cs typeface="DejaVu Sans"/>
              </a:rPr>
              <a:t> </a:t>
            </a:r>
            <a:r>
              <a:rPr sz="2400" b="1" spc="-295" dirty="0">
                <a:solidFill>
                  <a:srgbClr val="EB871D"/>
                </a:solidFill>
                <a:latin typeface="DejaVu Sans"/>
                <a:cs typeface="DejaVu Sans"/>
              </a:rPr>
              <a:t>Execution</a:t>
            </a:r>
            <a:endParaRPr sz="2400" dirty="0">
              <a:latin typeface="DejaVu Sans"/>
              <a:cs typeface="DejaVu San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396354" y="3106039"/>
            <a:ext cx="13722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60" dirty="0">
                <a:solidFill>
                  <a:srgbClr val="FFFFFF"/>
                </a:solidFill>
                <a:latin typeface="DejaVu Sans"/>
                <a:cs typeface="DejaVu Sans"/>
              </a:rPr>
              <a:t>Data </a:t>
            </a:r>
            <a:r>
              <a:rPr sz="1400" spc="-85" dirty="0">
                <a:solidFill>
                  <a:srgbClr val="FFFFFF"/>
                </a:solidFill>
                <a:latin typeface="DejaVu Sans"/>
                <a:cs typeface="DejaVu Sans"/>
              </a:rPr>
              <a:t>stream</a:t>
            </a:r>
            <a:r>
              <a:rPr sz="1400" spc="5" dirty="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DejaVu Sans"/>
                <a:cs typeface="DejaVu Sans"/>
              </a:rPr>
              <a:t>API</a:t>
            </a:r>
            <a:endParaRPr sz="1400">
              <a:latin typeface="DejaVu Sans"/>
              <a:cs typeface="DejaVu Sans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5532882" y="3166998"/>
            <a:ext cx="3308350" cy="1371600"/>
            <a:chOff x="5532882" y="3166998"/>
            <a:chExt cx="3308350" cy="1371600"/>
          </a:xfrm>
        </p:grpSpPr>
        <p:sp>
          <p:nvSpPr>
            <p:cNvPr id="13" name="object 13"/>
            <p:cNvSpPr/>
            <p:nvPr/>
          </p:nvSpPr>
          <p:spPr>
            <a:xfrm>
              <a:off x="6111240" y="3973067"/>
              <a:ext cx="1941830" cy="565785"/>
            </a:xfrm>
            <a:custGeom>
              <a:avLst/>
              <a:gdLst/>
              <a:ahLst/>
              <a:cxnLst/>
              <a:rect l="l" t="t" r="r" b="b"/>
              <a:pathLst>
                <a:path w="1941829" h="565785">
                  <a:moveTo>
                    <a:pt x="1847341" y="0"/>
                  </a:moveTo>
                  <a:lnTo>
                    <a:pt x="94234" y="0"/>
                  </a:lnTo>
                  <a:lnTo>
                    <a:pt x="57542" y="7405"/>
                  </a:lnTo>
                  <a:lnTo>
                    <a:pt x="27590" y="27600"/>
                  </a:lnTo>
                  <a:lnTo>
                    <a:pt x="7401" y="57553"/>
                  </a:lnTo>
                  <a:lnTo>
                    <a:pt x="0" y="94233"/>
                  </a:lnTo>
                  <a:lnTo>
                    <a:pt x="0" y="471169"/>
                  </a:lnTo>
                  <a:lnTo>
                    <a:pt x="7401" y="507850"/>
                  </a:lnTo>
                  <a:lnTo>
                    <a:pt x="27590" y="537803"/>
                  </a:lnTo>
                  <a:lnTo>
                    <a:pt x="57542" y="557998"/>
                  </a:lnTo>
                  <a:lnTo>
                    <a:pt x="94234" y="565403"/>
                  </a:lnTo>
                  <a:lnTo>
                    <a:pt x="1847341" y="565403"/>
                  </a:lnTo>
                  <a:lnTo>
                    <a:pt x="1884033" y="557998"/>
                  </a:lnTo>
                  <a:lnTo>
                    <a:pt x="1913985" y="537803"/>
                  </a:lnTo>
                  <a:lnTo>
                    <a:pt x="1934174" y="507850"/>
                  </a:lnTo>
                  <a:lnTo>
                    <a:pt x="1941576" y="471169"/>
                  </a:lnTo>
                  <a:lnTo>
                    <a:pt x="1941576" y="94233"/>
                  </a:lnTo>
                  <a:lnTo>
                    <a:pt x="1934174" y="57553"/>
                  </a:lnTo>
                  <a:lnTo>
                    <a:pt x="1913985" y="27600"/>
                  </a:lnTo>
                  <a:lnTo>
                    <a:pt x="1884033" y="7405"/>
                  </a:lnTo>
                  <a:lnTo>
                    <a:pt x="1847341" y="0"/>
                  </a:lnTo>
                  <a:close/>
                </a:path>
              </a:pathLst>
            </a:custGeom>
            <a:solidFill>
              <a:srgbClr val="C00000">
                <a:alpha val="2352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359541" y="3982211"/>
              <a:ext cx="481263" cy="54711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532882" y="3166998"/>
              <a:ext cx="2793365" cy="146685"/>
            </a:xfrm>
            <a:custGeom>
              <a:avLst/>
              <a:gdLst/>
              <a:ahLst/>
              <a:cxnLst/>
              <a:rect l="l" t="t" r="r" b="b"/>
              <a:pathLst>
                <a:path w="2793365" h="146685">
                  <a:moveTo>
                    <a:pt x="563372" y="58039"/>
                  </a:moveTo>
                  <a:lnTo>
                    <a:pt x="144780" y="57924"/>
                  </a:lnTo>
                  <a:lnTo>
                    <a:pt x="144780" y="0"/>
                  </a:lnTo>
                  <a:lnTo>
                    <a:pt x="0" y="72263"/>
                  </a:lnTo>
                  <a:lnTo>
                    <a:pt x="144780" y="144780"/>
                  </a:lnTo>
                  <a:lnTo>
                    <a:pt x="144780" y="86880"/>
                  </a:lnTo>
                  <a:lnTo>
                    <a:pt x="563372" y="86995"/>
                  </a:lnTo>
                  <a:lnTo>
                    <a:pt x="563372" y="58039"/>
                  </a:lnTo>
                  <a:close/>
                </a:path>
                <a:path w="2793365" h="146685">
                  <a:moveTo>
                    <a:pt x="2793111" y="59309"/>
                  </a:moveTo>
                  <a:lnTo>
                    <a:pt x="2663914" y="59423"/>
                  </a:lnTo>
                  <a:lnTo>
                    <a:pt x="2663825" y="1524"/>
                  </a:lnTo>
                  <a:lnTo>
                    <a:pt x="2519172" y="74041"/>
                  </a:lnTo>
                  <a:lnTo>
                    <a:pt x="2664079" y="146304"/>
                  </a:lnTo>
                  <a:lnTo>
                    <a:pt x="2663977" y="88392"/>
                  </a:lnTo>
                  <a:lnTo>
                    <a:pt x="2793111" y="88265"/>
                  </a:lnTo>
                  <a:lnTo>
                    <a:pt x="2793111" y="59309"/>
                  </a:lnTo>
                  <a:close/>
                </a:path>
              </a:pathLst>
            </a:custGeom>
            <a:solidFill>
              <a:srgbClr val="D1E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3674109" y="2626613"/>
            <a:ext cx="6934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240" dirty="0">
                <a:solidFill>
                  <a:srgbClr val="EBCEB5"/>
                </a:solidFill>
                <a:latin typeface="DejaVu Sans"/>
                <a:cs typeface="DejaVu Sans"/>
              </a:rPr>
              <a:t>W</a:t>
            </a:r>
            <a:r>
              <a:rPr sz="1600" b="1" spc="-195" dirty="0">
                <a:solidFill>
                  <a:srgbClr val="EBCEB5"/>
                </a:solidFill>
                <a:latin typeface="DejaVu Sans"/>
                <a:cs typeface="DejaVu Sans"/>
              </a:rPr>
              <a:t>o</a:t>
            </a:r>
            <a:r>
              <a:rPr sz="1600" b="1" spc="-229" dirty="0">
                <a:solidFill>
                  <a:srgbClr val="EBCEB5"/>
                </a:solidFill>
                <a:latin typeface="DejaVu Sans"/>
                <a:cs typeface="DejaVu Sans"/>
              </a:rPr>
              <a:t>r</a:t>
            </a:r>
            <a:r>
              <a:rPr sz="1600" b="1" spc="-254" dirty="0">
                <a:solidFill>
                  <a:srgbClr val="EBCEB5"/>
                </a:solidFill>
                <a:latin typeface="DejaVu Sans"/>
                <a:cs typeface="DejaVu Sans"/>
              </a:rPr>
              <a:t>k</a:t>
            </a:r>
            <a:r>
              <a:rPr sz="1600" b="1" spc="-220" dirty="0">
                <a:solidFill>
                  <a:srgbClr val="EBCEB5"/>
                </a:solidFill>
                <a:latin typeface="DejaVu Sans"/>
                <a:cs typeface="DejaVu Sans"/>
              </a:rPr>
              <a:t>er</a:t>
            </a:r>
            <a:endParaRPr sz="1600">
              <a:latin typeface="DejaVu Sans"/>
              <a:cs typeface="DejaVu San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396354" y="4123131"/>
            <a:ext cx="13722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60" dirty="0">
                <a:solidFill>
                  <a:srgbClr val="FFFFFF"/>
                </a:solidFill>
                <a:latin typeface="DejaVu Sans"/>
                <a:cs typeface="DejaVu Sans"/>
              </a:rPr>
              <a:t>Data </a:t>
            </a:r>
            <a:r>
              <a:rPr sz="1400" spc="-85" dirty="0">
                <a:solidFill>
                  <a:srgbClr val="FFFFFF"/>
                </a:solidFill>
                <a:latin typeface="DejaVu Sans"/>
                <a:cs typeface="DejaVu Sans"/>
              </a:rPr>
              <a:t>stream</a:t>
            </a:r>
            <a:r>
              <a:rPr sz="1400" spc="5" dirty="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DejaVu Sans"/>
                <a:cs typeface="DejaVu Sans"/>
              </a:rPr>
              <a:t>API</a:t>
            </a:r>
            <a:endParaRPr sz="1400">
              <a:latin typeface="DejaVu Sans"/>
              <a:cs typeface="DejaVu Sans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523234" y="876046"/>
            <a:ext cx="4803140" cy="3454400"/>
            <a:chOff x="3523234" y="876046"/>
            <a:chExt cx="4803140" cy="3454400"/>
          </a:xfrm>
        </p:grpSpPr>
        <p:sp>
          <p:nvSpPr>
            <p:cNvPr id="19" name="object 19"/>
            <p:cNvSpPr/>
            <p:nvPr/>
          </p:nvSpPr>
          <p:spPr>
            <a:xfrm>
              <a:off x="5532882" y="4183456"/>
              <a:ext cx="2793365" cy="146685"/>
            </a:xfrm>
            <a:custGeom>
              <a:avLst/>
              <a:gdLst/>
              <a:ahLst/>
              <a:cxnLst/>
              <a:rect l="l" t="t" r="r" b="b"/>
              <a:pathLst>
                <a:path w="2793365" h="146685">
                  <a:moveTo>
                    <a:pt x="563372" y="58140"/>
                  </a:moveTo>
                  <a:lnTo>
                    <a:pt x="144780" y="57912"/>
                  </a:lnTo>
                  <a:lnTo>
                    <a:pt x="144780" y="0"/>
                  </a:lnTo>
                  <a:lnTo>
                    <a:pt x="0" y="72313"/>
                  </a:lnTo>
                  <a:lnTo>
                    <a:pt x="144780" y="144780"/>
                  </a:lnTo>
                  <a:lnTo>
                    <a:pt x="144780" y="86868"/>
                  </a:lnTo>
                  <a:lnTo>
                    <a:pt x="563372" y="87096"/>
                  </a:lnTo>
                  <a:lnTo>
                    <a:pt x="563372" y="58140"/>
                  </a:lnTo>
                  <a:close/>
                </a:path>
                <a:path w="2793365" h="146685">
                  <a:moveTo>
                    <a:pt x="2793111" y="59359"/>
                  </a:moveTo>
                  <a:lnTo>
                    <a:pt x="2663914" y="59499"/>
                  </a:lnTo>
                  <a:lnTo>
                    <a:pt x="2663825" y="1587"/>
                  </a:lnTo>
                  <a:lnTo>
                    <a:pt x="2519172" y="74129"/>
                  </a:lnTo>
                  <a:lnTo>
                    <a:pt x="2664079" y="146367"/>
                  </a:lnTo>
                  <a:lnTo>
                    <a:pt x="2663977" y="88468"/>
                  </a:lnTo>
                  <a:lnTo>
                    <a:pt x="2793111" y="88315"/>
                  </a:lnTo>
                  <a:lnTo>
                    <a:pt x="2793111" y="59359"/>
                  </a:lnTo>
                  <a:close/>
                </a:path>
              </a:pathLst>
            </a:custGeom>
            <a:solidFill>
              <a:srgbClr val="D1E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533394" y="886206"/>
              <a:ext cx="4622800" cy="1490980"/>
            </a:xfrm>
            <a:custGeom>
              <a:avLst/>
              <a:gdLst/>
              <a:ahLst/>
              <a:cxnLst/>
              <a:rect l="l" t="t" r="r" b="b"/>
              <a:pathLst>
                <a:path w="4622800" h="1490980">
                  <a:moveTo>
                    <a:pt x="4461636" y="0"/>
                  </a:moveTo>
                  <a:lnTo>
                    <a:pt x="160654" y="0"/>
                  </a:lnTo>
                  <a:lnTo>
                    <a:pt x="109858" y="8185"/>
                  </a:lnTo>
                  <a:lnTo>
                    <a:pt x="65754" y="30983"/>
                  </a:lnTo>
                  <a:lnTo>
                    <a:pt x="30983" y="65754"/>
                  </a:lnTo>
                  <a:lnTo>
                    <a:pt x="8185" y="109858"/>
                  </a:lnTo>
                  <a:lnTo>
                    <a:pt x="0" y="160655"/>
                  </a:lnTo>
                  <a:lnTo>
                    <a:pt x="0" y="1329817"/>
                  </a:lnTo>
                  <a:lnTo>
                    <a:pt x="8185" y="1380613"/>
                  </a:lnTo>
                  <a:lnTo>
                    <a:pt x="30983" y="1424717"/>
                  </a:lnTo>
                  <a:lnTo>
                    <a:pt x="65754" y="1459488"/>
                  </a:lnTo>
                  <a:lnTo>
                    <a:pt x="109858" y="1482286"/>
                  </a:lnTo>
                  <a:lnTo>
                    <a:pt x="160654" y="1490472"/>
                  </a:lnTo>
                  <a:lnTo>
                    <a:pt x="4461636" y="1490472"/>
                  </a:lnTo>
                  <a:lnTo>
                    <a:pt x="4512433" y="1482286"/>
                  </a:lnTo>
                  <a:lnTo>
                    <a:pt x="4556537" y="1459488"/>
                  </a:lnTo>
                  <a:lnTo>
                    <a:pt x="4591308" y="1424717"/>
                  </a:lnTo>
                  <a:lnTo>
                    <a:pt x="4614106" y="1380613"/>
                  </a:lnTo>
                  <a:lnTo>
                    <a:pt x="4622291" y="1329817"/>
                  </a:lnTo>
                  <a:lnTo>
                    <a:pt x="4622291" y="160655"/>
                  </a:lnTo>
                  <a:lnTo>
                    <a:pt x="4614106" y="109858"/>
                  </a:lnTo>
                  <a:lnTo>
                    <a:pt x="4591308" y="65754"/>
                  </a:lnTo>
                  <a:lnTo>
                    <a:pt x="4556537" y="30983"/>
                  </a:lnTo>
                  <a:lnTo>
                    <a:pt x="4512433" y="8185"/>
                  </a:lnTo>
                  <a:lnTo>
                    <a:pt x="4461636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533394" y="886206"/>
              <a:ext cx="4622800" cy="1490980"/>
            </a:xfrm>
            <a:custGeom>
              <a:avLst/>
              <a:gdLst/>
              <a:ahLst/>
              <a:cxnLst/>
              <a:rect l="l" t="t" r="r" b="b"/>
              <a:pathLst>
                <a:path w="4622800" h="1490980">
                  <a:moveTo>
                    <a:pt x="0" y="160655"/>
                  </a:moveTo>
                  <a:lnTo>
                    <a:pt x="8185" y="109858"/>
                  </a:lnTo>
                  <a:lnTo>
                    <a:pt x="30983" y="65754"/>
                  </a:lnTo>
                  <a:lnTo>
                    <a:pt x="65754" y="30983"/>
                  </a:lnTo>
                  <a:lnTo>
                    <a:pt x="109858" y="8185"/>
                  </a:lnTo>
                  <a:lnTo>
                    <a:pt x="160654" y="0"/>
                  </a:lnTo>
                  <a:lnTo>
                    <a:pt x="4461636" y="0"/>
                  </a:lnTo>
                  <a:lnTo>
                    <a:pt x="4512433" y="8185"/>
                  </a:lnTo>
                  <a:lnTo>
                    <a:pt x="4556537" y="30983"/>
                  </a:lnTo>
                  <a:lnTo>
                    <a:pt x="4591308" y="65754"/>
                  </a:lnTo>
                  <a:lnTo>
                    <a:pt x="4614106" y="109858"/>
                  </a:lnTo>
                  <a:lnTo>
                    <a:pt x="4622291" y="160655"/>
                  </a:lnTo>
                  <a:lnTo>
                    <a:pt x="4622291" y="1329817"/>
                  </a:lnTo>
                  <a:lnTo>
                    <a:pt x="4614106" y="1380613"/>
                  </a:lnTo>
                  <a:lnTo>
                    <a:pt x="4591308" y="1424717"/>
                  </a:lnTo>
                  <a:lnTo>
                    <a:pt x="4556537" y="1459488"/>
                  </a:lnTo>
                  <a:lnTo>
                    <a:pt x="4512433" y="1482286"/>
                  </a:lnTo>
                  <a:lnTo>
                    <a:pt x="4461636" y="1490472"/>
                  </a:lnTo>
                  <a:lnTo>
                    <a:pt x="160654" y="1490472"/>
                  </a:lnTo>
                  <a:lnTo>
                    <a:pt x="109858" y="1482286"/>
                  </a:lnTo>
                  <a:lnTo>
                    <a:pt x="65754" y="1459488"/>
                  </a:lnTo>
                  <a:lnTo>
                    <a:pt x="30983" y="1424717"/>
                  </a:lnTo>
                  <a:lnTo>
                    <a:pt x="8185" y="1380613"/>
                  </a:lnTo>
                  <a:lnTo>
                    <a:pt x="0" y="1329817"/>
                  </a:lnTo>
                  <a:lnTo>
                    <a:pt x="0" y="160655"/>
                  </a:lnTo>
                  <a:close/>
                </a:path>
              </a:pathLst>
            </a:custGeom>
            <a:ln w="19812">
              <a:solidFill>
                <a:srgbClr val="BEBEBE"/>
              </a:solidFill>
              <a:prstDash val="dash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233545" y="1543050"/>
              <a:ext cx="127000" cy="20167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643116" y="973836"/>
              <a:ext cx="1409700" cy="565785"/>
            </a:xfrm>
            <a:custGeom>
              <a:avLst/>
              <a:gdLst/>
              <a:ahLst/>
              <a:cxnLst/>
              <a:rect l="l" t="t" r="r" b="b"/>
              <a:pathLst>
                <a:path w="1409700" h="565785">
                  <a:moveTo>
                    <a:pt x="1315465" y="0"/>
                  </a:moveTo>
                  <a:lnTo>
                    <a:pt x="94233" y="0"/>
                  </a:lnTo>
                  <a:lnTo>
                    <a:pt x="57542" y="7401"/>
                  </a:lnTo>
                  <a:lnTo>
                    <a:pt x="27590" y="27590"/>
                  </a:lnTo>
                  <a:lnTo>
                    <a:pt x="7401" y="57542"/>
                  </a:lnTo>
                  <a:lnTo>
                    <a:pt x="0" y="94234"/>
                  </a:lnTo>
                  <a:lnTo>
                    <a:pt x="0" y="471169"/>
                  </a:lnTo>
                  <a:lnTo>
                    <a:pt x="7401" y="507861"/>
                  </a:lnTo>
                  <a:lnTo>
                    <a:pt x="27590" y="537813"/>
                  </a:lnTo>
                  <a:lnTo>
                    <a:pt x="57542" y="558002"/>
                  </a:lnTo>
                  <a:lnTo>
                    <a:pt x="94233" y="565403"/>
                  </a:lnTo>
                  <a:lnTo>
                    <a:pt x="1315465" y="565403"/>
                  </a:lnTo>
                  <a:lnTo>
                    <a:pt x="1352157" y="558002"/>
                  </a:lnTo>
                  <a:lnTo>
                    <a:pt x="1382109" y="537813"/>
                  </a:lnTo>
                  <a:lnTo>
                    <a:pt x="1402298" y="507861"/>
                  </a:lnTo>
                  <a:lnTo>
                    <a:pt x="1409700" y="471169"/>
                  </a:lnTo>
                  <a:lnTo>
                    <a:pt x="1409700" y="94234"/>
                  </a:lnTo>
                  <a:lnTo>
                    <a:pt x="1402298" y="57542"/>
                  </a:lnTo>
                  <a:lnTo>
                    <a:pt x="1382109" y="27590"/>
                  </a:lnTo>
                  <a:lnTo>
                    <a:pt x="1352157" y="7401"/>
                  </a:lnTo>
                  <a:lnTo>
                    <a:pt x="1315465" y="0"/>
                  </a:lnTo>
                  <a:close/>
                </a:path>
              </a:pathLst>
            </a:custGeom>
            <a:solidFill>
              <a:srgbClr val="C00000">
                <a:alpha val="2352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3674109" y="3633596"/>
            <a:ext cx="6934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240" dirty="0">
                <a:solidFill>
                  <a:srgbClr val="EBCEB5"/>
                </a:solidFill>
                <a:latin typeface="DejaVu Sans"/>
                <a:cs typeface="DejaVu Sans"/>
              </a:rPr>
              <a:t>W</a:t>
            </a:r>
            <a:r>
              <a:rPr sz="1600" b="1" spc="-195" dirty="0">
                <a:solidFill>
                  <a:srgbClr val="EBCEB5"/>
                </a:solidFill>
                <a:latin typeface="DejaVu Sans"/>
                <a:cs typeface="DejaVu Sans"/>
              </a:rPr>
              <a:t>o</a:t>
            </a:r>
            <a:r>
              <a:rPr sz="1600" b="1" spc="-229" dirty="0">
                <a:solidFill>
                  <a:srgbClr val="EBCEB5"/>
                </a:solidFill>
                <a:latin typeface="DejaVu Sans"/>
                <a:cs typeface="DejaVu Sans"/>
              </a:rPr>
              <a:t>r</a:t>
            </a:r>
            <a:r>
              <a:rPr sz="1600" b="1" spc="-254" dirty="0">
                <a:solidFill>
                  <a:srgbClr val="EBCEB5"/>
                </a:solidFill>
                <a:latin typeface="DejaVu Sans"/>
                <a:cs typeface="DejaVu Sans"/>
              </a:rPr>
              <a:t>k</a:t>
            </a:r>
            <a:r>
              <a:rPr sz="1600" b="1" spc="-220" dirty="0">
                <a:solidFill>
                  <a:srgbClr val="EBCEB5"/>
                </a:solidFill>
                <a:latin typeface="DejaVu Sans"/>
                <a:cs typeface="DejaVu Sans"/>
              </a:rPr>
              <a:t>er</a:t>
            </a:r>
            <a:endParaRPr sz="1600">
              <a:latin typeface="DejaVu Sans"/>
              <a:cs typeface="DejaVu San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727196" y="475868"/>
            <a:ext cx="111696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200" dirty="0">
                <a:solidFill>
                  <a:srgbClr val="0087A8"/>
                </a:solidFill>
                <a:latin typeface="DejaVu Sans"/>
                <a:cs typeface="DejaVu Sans"/>
              </a:rPr>
              <a:t>Coordinator</a:t>
            </a:r>
            <a:endParaRPr sz="1600">
              <a:latin typeface="DejaVu Sans"/>
              <a:cs typeface="DejaVu San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771258" y="1021841"/>
            <a:ext cx="1155065" cy="442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ts val="1639"/>
              </a:lnSpc>
              <a:spcBef>
                <a:spcPts val="105"/>
              </a:spcBef>
            </a:pPr>
            <a:r>
              <a:rPr sz="1400" spc="-60" dirty="0">
                <a:solidFill>
                  <a:srgbClr val="FFFFFF"/>
                </a:solidFill>
                <a:latin typeface="DejaVu Sans"/>
                <a:cs typeface="DejaVu Sans"/>
              </a:rPr>
              <a:t>Data</a:t>
            </a:r>
            <a:r>
              <a:rPr sz="1400" spc="-210" dirty="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sz="1400" spc="-60" dirty="0">
                <a:solidFill>
                  <a:srgbClr val="FFFFFF"/>
                </a:solidFill>
                <a:latin typeface="DejaVu Sans"/>
                <a:cs typeface="DejaVu Sans"/>
              </a:rPr>
              <a:t>Location</a:t>
            </a:r>
            <a:endParaRPr sz="1400">
              <a:latin typeface="DejaVu Sans"/>
              <a:cs typeface="DejaVu Sans"/>
            </a:endParaRPr>
          </a:p>
          <a:p>
            <a:pPr algn="ctr">
              <a:lnSpc>
                <a:spcPts val="1639"/>
              </a:lnSpc>
            </a:pPr>
            <a:r>
              <a:rPr sz="1400" spc="-35" dirty="0">
                <a:solidFill>
                  <a:srgbClr val="FFFFFF"/>
                </a:solidFill>
                <a:latin typeface="DejaVu Sans"/>
                <a:cs typeface="DejaVu Sans"/>
              </a:rPr>
              <a:t>API</a:t>
            </a:r>
            <a:endParaRPr sz="1400">
              <a:latin typeface="DejaVu Sans"/>
              <a:cs typeface="DejaVu Sans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3592067" y="973836"/>
            <a:ext cx="1408430" cy="565785"/>
          </a:xfrm>
          <a:custGeom>
            <a:avLst/>
            <a:gdLst/>
            <a:ahLst/>
            <a:cxnLst/>
            <a:rect l="l" t="t" r="r" b="b"/>
            <a:pathLst>
              <a:path w="1408429" h="565785">
                <a:moveTo>
                  <a:pt x="1313942" y="0"/>
                </a:moveTo>
                <a:lnTo>
                  <a:pt x="94234" y="0"/>
                </a:lnTo>
                <a:lnTo>
                  <a:pt x="57542" y="7401"/>
                </a:lnTo>
                <a:lnTo>
                  <a:pt x="27590" y="27590"/>
                </a:lnTo>
                <a:lnTo>
                  <a:pt x="7401" y="57542"/>
                </a:lnTo>
                <a:lnTo>
                  <a:pt x="0" y="94234"/>
                </a:lnTo>
                <a:lnTo>
                  <a:pt x="0" y="471169"/>
                </a:lnTo>
                <a:lnTo>
                  <a:pt x="7401" y="507861"/>
                </a:lnTo>
                <a:lnTo>
                  <a:pt x="27590" y="537813"/>
                </a:lnTo>
                <a:lnTo>
                  <a:pt x="57542" y="558002"/>
                </a:lnTo>
                <a:lnTo>
                  <a:pt x="94234" y="565403"/>
                </a:lnTo>
                <a:lnTo>
                  <a:pt x="1313942" y="565403"/>
                </a:lnTo>
                <a:lnTo>
                  <a:pt x="1350633" y="558002"/>
                </a:lnTo>
                <a:lnTo>
                  <a:pt x="1380585" y="537813"/>
                </a:lnTo>
                <a:lnTo>
                  <a:pt x="1400774" y="507861"/>
                </a:lnTo>
                <a:lnTo>
                  <a:pt x="1408176" y="471169"/>
                </a:lnTo>
                <a:lnTo>
                  <a:pt x="1408176" y="94234"/>
                </a:lnTo>
                <a:lnTo>
                  <a:pt x="1400774" y="57542"/>
                </a:lnTo>
                <a:lnTo>
                  <a:pt x="1380585" y="27590"/>
                </a:lnTo>
                <a:lnTo>
                  <a:pt x="1350633" y="7401"/>
                </a:lnTo>
                <a:lnTo>
                  <a:pt x="1313942" y="0"/>
                </a:lnTo>
                <a:close/>
              </a:path>
            </a:pathLst>
          </a:custGeom>
          <a:solidFill>
            <a:srgbClr val="C00000">
              <a:alpha val="2196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3919220" y="986789"/>
            <a:ext cx="809625" cy="442595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268605" marR="5080" indent="-256540">
              <a:lnSpc>
                <a:spcPts val="1600"/>
              </a:lnSpc>
              <a:spcBef>
                <a:spcPts val="225"/>
              </a:spcBef>
            </a:pPr>
            <a:r>
              <a:rPr sz="1400" spc="-95" dirty="0">
                <a:solidFill>
                  <a:srgbClr val="FFFFFF"/>
                </a:solidFill>
                <a:latin typeface="DejaVu Sans"/>
                <a:cs typeface="DejaVu Sans"/>
              </a:rPr>
              <a:t>M</a:t>
            </a:r>
            <a:r>
              <a:rPr sz="1400" spc="-75" dirty="0">
                <a:solidFill>
                  <a:srgbClr val="FFFFFF"/>
                </a:solidFill>
                <a:latin typeface="DejaVu Sans"/>
                <a:cs typeface="DejaVu Sans"/>
              </a:rPr>
              <a:t>e</a:t>
            </a:r>
            <a:r>
              <a:rPr sz="1400" spc="-55" dirty="0">
                <a:solidFill>
                  <a:srgbClr val="FFFFFF"/>
                </a:solidFill>
                <a:latin typeface="DejaVu Sans"/>
                <a:cs typeface="DejaVu Sans"/>
              </a:rPr>
              <a:t>ta</a:t>
            </a:r>
            <a:r>
              <a:rPr sz="1400" spc="-60" dirty="0">
                <a:solidFill>
                  <a:srgbClr val="FFFFFF"/>
                </a:solidFill>
                <a:latin typeface="DejaVu Sans"/>
                <a:cs typeface="DejaVu Sans"/>
              </a:rPr>
              <a:t>d</a:t>
            </a:r>
            <a:r>
              <a:rPr sz="1400" spc="-25" dirty="0">
                <a:solidFill>
                  <a:srgbClr val="FFFFFF"/>
                </a:solidFill>
                <a:latin typeface="DejaVu Sans"/>
                <a:cs typeface="DejaVu Sans"/>
              </a:rPr>
              <a:t>a</a:t>
            </a:r>
            <a:r>
              <a:rPr sz="1400" spc="-50" dirty="0">
                <a:solidFill>
                  <a:srgbClr val="FFFFFF"/>
                </a:solidFill>
                <a:latin typeface="DejaVu Sans"/>
                <a:cs typeface="DejaVu Sans"/>
              </a:rPr>
              <a:t>ta  </a:t>
            </a:r>
            <a:r>
              <a:rPr sz="1400" spc="-35" dirty="0">
                <a:solidFill>
                  <a:srgbClr val="FFFFFF"/>
                </a:solidFill>
                <a:latin typeface="DejaVu Sans"/>
                <a:cs typeface="DejaVu Sans"/>
              </a:rPr>
              <a:t>API</a:t>
            </a:r>
            <a:endParaRPr sz="1400">
              <a:latin typeface="DejaVu Sans"/>
              <a:cs typeface="DejaVu Sans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3592067" y="1728216"/>
            <a:ext cx="1408430" cy="567055"/>
          </a:xfrm>
          <a:custGeom>
            <a:avLst/>
            <a:gdLst/>
            <a:ahLst/>
            <a:cxnLst/>
            <a:rect l="l" t="t" r="r" b="b"/>
            <a:pathLst>
              <a:path w="1408429" h="567055">
                <a:moveTo>
                  <a:pt x="1313688" y="0"/>
                </a:moveTo>
                <a:lnTo>
                  <a:pt x="94487" y="0"/>
                </a:lnTo>
                <a:lnTo>
                  <a:pt x="57703" y="7423"/>
                </a:lnTo>
                <a:lnTo>
                  <a:pt x="27670" y="27670"/>
                </a:lnTo>
                <a:lnTo>
                  <a:pt x="7423" y="57703"/>
                </a:lnTo>
                <a:lnTo>
                  <a:pt x="0" y="94487"/>
                </a:lnTo>
                <a:lnTo>
                  <a:pt x="0" y="472440"/>
                </a:lnTo>
                <a:lnTo>
                  <a:pt x="7423" y="509224"/>
                </a:lnTo>
                <a:lnTo>
                  <a:pt x="27670" y="539257"/>
                </a:lnTo>
                <a:lnTo>
                  <a:pt x="57703" y="559504"/>
                </a:lnTo>
                <a:lnTo>
                  <a:pt x="94487" y="566928"/>
                </a:lnTo>
                <a:lnTo>
                  <a:pt x="1313688" y="566928"/>
                </a:lnTo>
                <a:lnTo>
                  <a:pt x="1350472" y="559504"/>
                </a:lnTo>
                <a:lnTo>
                  <a:pt x="1380505" y="539257"/>
                </a:lnTo>
                <a:lnTo>
                  <a:pt x="1400752" y="509224"/>
                </a:lnTo>
                <a:lnTo>
                  <a:pt x="1408176" y="472440"/>
                </a:lnTo>
                <a:lnTo>
                  <a:pt x="1408176" y="94487"/>
                </a:lnTo>
                <a:lnTo>
                  <a:pt x="1400752" y="57703"/>
                </a:lnTo>
                <a:lnTo>
                  <a:pt x="1380505" y="27670"/>
                </a:lnTo>
                <a:lnTo>
                  <a:pt x="1350472" y="7423"/>
                </a:lnTo>
                <a:lnTo>
                  <a:pt x="1313688" y="0"/>
                </a:lnTo>
                <a:close/>
              </a:path>
            </a:pathLst>
          </a:custGeom>
          <a:solidFill>
            <a:srgbClr val="0087A8">
              <a:alpha val="2980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3942969" y="1717928"/>
            <a:ext cx="707390" cy="4730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145">
              <a:lnSpc>
                <a:spcPts val="1880"/>
              </a:lnSpc>
              <a:spcBef>
                <a:spcPts val="95"/>
              </a:spcBef>
            </a:pPr>
            <a:r>
              <a:rPr sz="1600" spc="35" dirty="0">
                <a:solidFill>
                  <a:srgbClr val="FFFFFF"/>
                </a:solidFill>
                <a:latin typeface="DejaVu Sans"/>
                <a:cs typeface="DejaVu Sans"/>
              </a:rPr>
              <a:t>P</a:t>
            </a:r>
            <a:r>
              <a:rPr sz="1600" spc="-60" dirty="0">
                <a:solidFill>
                  <a:srgbClr val="FFFFFF"/>
                </a:solidFill>
                <a:latin typeface="DejaVu Sans"/>
                <a:cs typeface="DejaVu Sans"/>
              </a:rPr>
              <a:t>arser/</a:t>
            </a:r>
            <a:endParaRPr sz="1600">
              <a:latin typeface="DejaVu Sans"/>
              <a:cs typeface="DejaVu Sans"/>
            </a:endParaRPr>
          </a:p>
          <a:p>
            <a:pPr marL="12700">
              <a:lnSpc>
                <a:spcPts val="1639"/>
              </a:lnSpc>
            </a:pPr>
            <a:r>
              <a:rPr sz="1400" spc="-25" dirty="0">
                <a:solidFill>
                  <a:srgbClr val="FFFFFF"/>
                </a:solidFill>
                <a:latin typeface="DejaVu Sans"/>
                <a:cs typeface="DejaVu Sans"/>
              </a:rPr>
              <a:t>a</a:t>
            </a:r>
            <a:r>
              <a:rPr sz="1400" spc="-90" dirty="0">
                <a:solidFill>
                  <a:srgbClr val="FFFFFF"/>
                </a:solidFill>
                <a:latin typeface="DejaVu Sans"/>
                <a:cs typeface="DejaVu Sans"/>
              </a:rPr>
              <a:t>nalyzer</a:t>
            </a:r>
            <a:endParaRPr sz="1400">
              <a:latin typeface="DejaVu Sans"/>
              <a:cs typeface="DejaVu Sans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5117591" y="1728216"/>
            <a:ext cx="1408430" cy="567055"/>
          </a:xfrm>
          <a:custGeom>
            <a:avLst/>
            <a:gdLst/>
            <a:ahLst/>
            <a:cxnLst/>
            <a:rect l="l" t="t" r="r" b="b"/>
            <a:pathLst>
              <a:path w="1408429" h="567055">
                <a:moveTo>
                  <a:pt x="1313688" y="0"/>
                </a:moveTo>
                <a:lnTo>
                  <a:pt x="94487" y="0"/>
                </a:lnTo>
                <a:lnTo>
                  <a:pt x="57703" y="7423"/>
                </a:lnTo>
                <a:lnTo>
                  <a:pt x="27670" y="27670"/>
                </a:lnTo>
                <a:lnTo>
                  <a:pt x="7423" y="57703"/>
                </a:lnTo>
                <a:lnTo>
                  <a:pt x="0" y="94487"/>
                </a:lnTo>
                <a:lnTo>
                  <a:pt x="0" y="472440"/>
                </a:lnTo>
                <a:lnTo>
                  <a:pt x="7423" y="509224"/>
                </a:lnTo>
                <a:lnTo>
                  <a:pt x="27670" y="539257"/>
                </a:lnTo>
                <a:lnTo>
                  <a:pt x="57703" y="559504"/>
                </a:lnTo>
                <a:lnTo>
                  <a:pt x="94487" y="566928"/>
                </a:lnTo>
                <a:lnTo>
                  <a:pt x="1313688" y="566928"/>
                </a:lnTo>
                <a:lnTo>
                  <a:pt x="1350472" y="559504"/>
                </a:lnTo>
                <a:lnTo>
                  <a:pt x="1380505" y="539257"/>
                </a:lnTo>
                <a:lnTo>
                  <a:pt x="1400752" y="509224"/>
                </a:lnTo>
                <a:lnTo>
                  <a:pt x="1408176" y="472440"/>
                </a:lnTo>
                <a:lnTo>
                  <a:pt x="1408176" y="94487"/>
                </a:lnTo>
                <a:lnTo>
                  <a:pt x="1400752" y="57703"/>
                </a:lnTo>
                <a:lnTo>
                  <a:pt x="1380505" y="27670"/>
                </a:lnTo>
                <a:lnTo>
                  <a:pt x="1350472" y="7423"/>
                </a:lnTo>
                <a:lnTo>
                  <a:pt x="1313688" y="0"/>
                </a:lnTo>
                <a:close/>
              </a:path>
            </a:pathLst>
          </a:custGeom>
          <a:solidFill>
            <a:srgbClr val="0087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5502655" y="1862074"/>
            <a:ext cx="64198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70" dirty="0">
                <a:solidFill>
                  <a:srgbClr val="FFFFFF"/>
                </a:solidFill>
                <a:latin typeface="DejaVu Sans"/>
                <a:cs typeface="DejaVu Sans"/>
              </a:rPr>
              <a:t>Planner</a:t>
            </a:r>
            <a:endParaRPr sz="1400">
              <a:latin typeface="DejaVu Sans"/>
              <a:cs typeface="DejaVu Sans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6643116" y="1728216"/>
            <a:ext cx="1409700" cy="567055"/>
          </a:xfrm>
          <a:custGeom>
            <a:avLst/>
            <a:gdLst/>
            <a:ahLst/>
            <a:cxnLst/>
            <a:rect l="l" t="t" r="r" b="b"/>
            <a:pathLst>
              <a:path w="1409700" h="567055">
                <a:moveTo>
                  <a:pt x="1315211" y="0"/>
                </a:moveTo>
                <a:lnTo>
                  <a:pt x="94487" y="0"/>
                </a:lnTo>
                <a:lnTo>
                  <a:pt x="57703" y="7423"/>
                </a:lnTo>
                <a:lnTo>
                  <a:pt x="27670" y="27670"/>
                </a:lnTo>
                <a:lnTo>
                  <a:pt x="7423" y="57703"/>
                </a:lnTo>
                <a:lnTo>
                  <a:pt x="0" y="94487"/>
                </a:lnTo>
                <a:lnTo>
                  <a:pt x="0" y="472440"/>
                </a:lnTo>
                <a:lnTo>
                  <a:pt x="7423" y="509224"/>
                </a:lnTo>
                <a:lnTo>
                  <a:pt x="27670" y="539257"/>
                </a:lnTo>
                <a:lnTo>
                  <a:pt x="57703" y="559504"/>
                </a:lnTo>
                <a:lnTo>
                  <a:pt x="94487" y="566928"/>
                </a:lnTo>
                <a:lnTo>
                  <a:pt x="1315211" y="566928"/>
                </a:lnTo>
                <a:lnTo>
                  <a:pt x="1351996" y="559504"/>
                </a:lnTo>
                <a:lnTo>
                  <a:pt x="1382029" y="539257"/>
                </a:lnTo>
                <a:lnTo>
                  <a:pt x="1402276" y="509224"/>
                </a:lnTo>
                <a:lnTo>
                  <a:pt x="1409700" y="472440"/>
                </a:lnTo>
                <a:lnTo>
                  <a:pt x="1409700" y="94487"/>
                </a:lnTo>
                <a:lnTo>
                  <a:pt x="1402276" y="57703"/>
                </a:lnTo>
                <a:lnTo>
                  <a:pt x="1382029" y="27670"/>
                </a:lnTo>
                <a:lnTo>
                  <a:pt x="1351996" y="7423"/>
                </a:lnTo>
                <a:lnTo>
                  <a:pt x="1315211" y="0"/>
                </a:lnTo>
                <a:close/>
              </a:path>
            </a:pathLst>
          </a:custGeom>
          <a:solidFill>
            <a:srgbClr val="0087A8">
              <a:alpha val="2980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6930390" y="1862074"/>
            <a:ext cx="83693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75" dirty="0">
                <a:solidFill>
                  <a:srgbClr val="FFFFFF"/>
                </a:solidFill>
                <a:latin typeface="DejaVu Sans"/>
                <a:cs typeface="DejaVu Sans"/>
              </a:rPr>
              <a:t>Scheduler</a:t>
            </a:r>
            <a:endParaRPr sz="1400">
              <a:latin typeface="DejaVu Sans"/>
              <a:cs typeface="DejaVu Sans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4929378" y="1950592"/>
            <a:ext cx="1721485" cy="142240"/>
            <a:chOff x="4929378" y="1950592"/>
            <a:chExt cx="1721485" cy="142240"/>
          </a:xfrm>
        </p:grpSpPr>
        <p:sp>
          <p:nvSpPr>
            <p:cNvPr id="36" name="object 36"/>
            <p:cNvSpPr/>
            <p:nvPr/>
          </p:nvSpPr>
          <p:spPr>
            <a:xfrm>
              <a:off x="4929378" y="1965832"/>
              <a:ext cx="201549" cy="127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448806" y="1950592"/>
              <a:ext cx="201549" cy="127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1247038" y="3129787"/>
            <a:ext cx="6934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240" dirty="0">
                <a:solidFill>
                  <a:srgbClr val="EBCEB5"/>
                </a:solidFill>
                <a:latin typeface="DejaVu Sans"/>
                <a:cs typeface="DejaVu Sans"/>
              </a:rPr>
              <a:t>W</a:t>
            </a:r>
            <a:r>
              <a:rPr sz="1600" b="1" spc="-195" dirty="0">
                <a:solidFill>
                  <a:srgbClr val="EBCEB5"/>
                </a:solidFill>
                <a:latin typeface="DejaVu Sans"/>
                <a:cs typeface="DejaVu Sans"/>
              </a:rPr>
              <a:t>o</a:t>
            </a:r>
            <a:r>
              <a:rPr sz="1600" b="1" spc="-229" dirty="0">
                <a:solidFill>
                  <a:srgbClr val="EBCEB5"/>
                </a:solidFill>
                <a:latin typeface="DejaVu Sans"/>
                <a:cs typeface="DejaVu Sans"/>
              </a:rPr>
              <a:t>r</a:t>
            </a:r>
            <a:r>
              <a:rPr sz="1600" b="1" spc="-254" dirty="0">
                <a:solidFill>
                  <a:srgbClr val="EBCEB5"/>
                </a:solidFill>
                <a:latin typeface="DejaVu Sans"/>
                <a:cs typeface="DejaVu Sans"/>
              </a:rPr>
              <a:t>k</a:t>
            </a:r>
            <a:r>
              <a:rPr sz="1600" b="1" spc="-220" dirty="0">
                <a:solidFill>
                  <a:srgbClr val="EBCEB5"/>
                </a:solidFill>
                <a:latin typeface="DejaVu Sans"/>
                <a:cs typeface="DejaVu Sans"/>
              </a:rPr>
              <a:t>er</a:t>
            </a:r>
            <a:endParaRPr sz="1600">
              <a:latin typeface="DejaVu Sans"/>
              <a:cs typeface="DejaVu Sans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659891" y="1706879"/>
            <a:ext cx="2950845" cy="2548255"/>
            <a:chOff x="659891" y="1706879"/>
            <a:chExt cx="2950845" cy="2548255"/>
          </a:xfrm>
        </p:grpSpPr>
        <p:sp>
          <p:nvSpPr>
            <p:cNvPr id="40" name="object 40"/>
            <p:cNvSpPr/>
            <p:nvPr/>
          </p:nvSpPr>
          <p:spPr>
            <a:xfrm>
              <a:off x="2070354" y="1926589"/>
              <a:ext cx="1540510" cy="2328545"/>
            </a:xfrm>
            <a:custGeom>
              <a:avLst/>
              <a:gdLst/>
              <a:ahLst/>
              <a:cxnLst/>
              <a:rect l="l" t="t" r="r" b="b"/>
              <a:pathLst>
                <a:path w="1540510" h="2328545">
                  <a:moveTo>
                    <a:pt x="1451356" y="2312479"/>
                  </a:moveTo>
                  <a:lnTo>
                    <a:pt x="1204087" y="2122767"/>
                  </a:lnTo>
                  <a:lnTo>
                    <a:pt x="1210005" y="2115058"/>
                  </a:lnTo>
                  <a:lnTo>
                    <a:pt x="1236713" y="2080260"/>
                  </a:lnTo>
                  <a:lnTo>
                    <a:pt x="1097280" y="2053336"/>
                  </a:lnTo>
                  <a:lnTo>
                    <a:pt x="1159383" y="2181021"/>
                  </a:lnTo>
                  <a:lnTo>
                    <a:pt x="1192034" y="2138489"/>
                  </a:lnTo>
                  <a:lnTo>
                    <a:pt x="1439291" y="2328189"/>
                  </a:lnTo>
                  <a:lnTo>
                    <a:pt x="1451356" y="2312479"/>
                  </a:lnTo>
                  <a:close/>
                </a:path>
                <a:path w="1540510" h="2328545">
                  <a:moveTo>
                    <a:pt x="1468120" y="1331214"/>
                  </a:moveTo>
                  <a:lnTo>
                    <a:pt x="1456055" y="1315466"/>
                  </a:lnTo>
                  <a:lnTo>
                    <a:pt x="1208824" y="1505216"/>
                  </a:lnTo>
                  <a:lnTo>
                    <a:pt x="1176147" y="1462659"/>
                  </a:lnTo>
                  <a:lnTo>
                    <a:pt x="1114044" y="1590294"/>
                  </a:lnTo>
                  <a:lnTo>
                    <a:pt x="1253490" y="1563382"/>
                  </a:lnTo>
                  <a:lnTo>
                    <a:pt x="1226756" y="1528572"/>
                  </a:lnTo>
                  <a:lnTo>
                    <a:pt x="1220851" y="1520875"/>
                  </a:lnTo>
                  <a:lnTo>
                    <a:pt x="1468120" y="1331214"/>
                  </a:lnTo>
                  <a:close/>
                </a:path>
                <a:path w="1540510" h="2328545">
                  <a:moveTo>
                    <a:pt x="1540256" y="63627"/>
                  </a:moveTo>
                  <a:lnTo>
                    <a:pt x="1413256" y="0"/>
                  </a:lnTo>
                  <a:lnTo>
                    <a:pt x="1413192" y="53594"/>
                  </a:lnTo>
                  <a:lnTo>
                    <a:pt x="0" y="53086"/>
                  </a:lnTo>
                  <a:lnTo>
                    <a:pt x="0" y="72898"/>
                  </a:lnTo>
                  <a:lnTo>
                    <a:pt x="1413179" y="73406"/>
                  </a:lnTo>
                  <a:lnTo>
                    <a:pt x="1413129" y="127000"/>
                  </a:lnTo>
                  <a:lnTo>
                    <a:pt x="1520634" y="73406"/>
                  </a:lnTo>
                  <a:lnTo>
                    <a:pt x="1540256" y="63627"/>
                  </a:lnTo>
                  <a:close/>
                </a:path>
              </a:pathLst>
            </a:custGeom>
            <a:solidFill>
              <a:srgbClr val="D1E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59891" y="1706879"/>
              <a:ext cx="1409700" cy="565785"/>
            </a:xfrm>
            <a:custGeom>
              <a:avLst/>
              <a:gdLst/>
              <a:ahLst/>
              <a:cxnLst/>
              <a:rect l="l" t="t" r="r" b="b"/>
              <a:pathLst>
                <a:path w="1409700" h="565785">
                  <a:moveTo>
                    <a:pt x="1315465" y="0"/>
                  </a:moveTo>
                  <a:lnTo>
                    <a:pt x="94234" y="0"/>
                  </a:lnTo>
                  <a:lnTo>
                    <a:pt x="57553" y="7401"/>
                  </a:lnTo>
                  <a:lnTo>
                    <a:pt x="27600" y="27590"/>
                  </a:lnTo>
                  <a:lnTo>
                    <a:pt x="7405" y="57542"/>
                  </a:lnTo>
                  <a:lnTo>
                    <a:pt x="0" y="94234"/>
                  </a:lnTo>
                  <a:lnTo>
                    <a:pt x="0" y="471170"/>
                  </a:lnTo>
                  <a:lnTo>
                    <a:pt x="7405" y="507861"/>
                  </a:lnTo>
                  <a:lnTo>
                    <a:pt x="27600" y="537813"/>
                  </a:lnTo>
                  <a:lnTo>
                    <a:pt x="57553" y="558002"/>
                  </a:lnTo>
                  <a:lnTo>
                    <a:pt x="94234" y="565404"/>
                  </a:lnTo>
                  <a:lnTo>
                    <a:pt x="1315465" y="565404"/>
                  </a:lnTo>
                  <a:lnTo>
                    <a:pt x="1352157" y="558002"/>
                  </a:lnTo>
                  <a:lnTo>
                    <a:pt x="1382109" y="537813"/>
                  </a:lnTo>
                  <a:lnTo>
                    <a:pt x="1402298" y="507861"/>
                  </a:lnTo>
                  <a:lnTo>
                    <a:pt x="1409700" y="471170"/>
                  </a:lnTo>
                  <a:lnTo>
                    <a:pt x="1409700" y="94234"/>
                  </a:lnTo>
                  <a:lnTo>
                    <a:pt x="1402298" y="57542"/>
                  </a:lnTo>
                  <a:lnTo>
                    <a:pt x="1382109" y="27590"/>
                  </a:lnTo>
                  <a:lnTo>
                    <a:pt x="1352157" y="7401"/>
                  </a:lnTo>
                  <a:lnTo>
                    <a:pt x="1315465" y="0"/>
                  </a:lnTo>
                  <a:close/>
                </a:path>
              </a:pathLst>
            </a:custGeom>
            <a:solidFill>
              <a:srgbClr val="808080">
                <a:alpha val="2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1090675" y="1837689"/>
            <a:ext cx="54673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65" dirty="0">
                <a:solidFill>
                  <a:srgbClr val="FFFFFF"/>
                </a:solidFill>
                <a:latin typeface="DejaVu Sans"/>
                <a:cs typeface="DejaVu Sans"/>
              </a:rPr>
              <a:t>C</a:t>
            </a:r>
            <a:r>
              <a:rPr sz="1600" b="1" spc="-220" dirty="0">
                <a:solidFill>
                  <a:srgbClr val="FFFFFF"/>
                </a:solidFill>
                <a:latin typeface="DejaVu Sans"/>
                <a:cs typeface="DejaVu Sans"/>
              </a:rPr>
              <a:t>li</a:t>
            </a:r>
            <a:r>
              <a:rPr sz="1600" b="1" spc="-215" dirty="0">
                <a:solidFill>
                  <a:srgbClr val="FFFFFF"/>
                </a:solidFill>
                <a:latin typeface="DejaVu Sans"/>
                <a:cs typeface="DejaVu Sans"/>
              </a:rPr>
              <a:t>e</a:t>
            </a:r>
            <a:r>
              <a:rPr sz="1600" b="1" spc="-220" dirty="0">
                <a:solidFill>
                  <a:srgbClr val="FFFFFF"/>
                </a:solidFill>
                <a:latin typeface="DejaVu Sans"/>
                <a:cs typeface="DejaVu Sans"/>
              </a:rPr>
              <a:t>n</a:t>
            </a:r>
            <a:r>
              <a:rPr sz="1600" b="1" spc="-245" dirty="0">
                <a:solidFill>
                  <a:srgbClr val="FFFFFF"/>
                </a:solidFill>
                <a:latin typeface="DejaVu Sans"/>
                <a:cs typeface="DejaVu Sans"/>
              </a:rPr>
              <a:t>t</a:t>
            </a:r>
            <a:endParaRPr sz="1600">
              <a:latin typeface="DejaVu Sans"/>
              <a:cs typeface="DejaVu Sans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1078991" y="1527810"/>
            <a:ext cx="6332855" cy="3011170"/>
            <a:chOff x="1078991" y="1527810"/>
            <a:chExt cx="6332855" cy="3011170"/>
          </a:xfrm>
        </p:grpSpPr>
        <p:sp>
          <p:nvSpPr>
            <p:cNvPr id="44" name="object 44"/>
            <p:cNvSpPr/>
            <p:nvPr/>
          </p:nvSpPr>
          <p:spPr>
            <a:xfrm>
              <a:off x="1088897" y="3384042"/>
              <a:ext cx="2078989" cy="739140"/>
            </a:xfrm>
            <a:custGeom>
              <a:avLst/>
              <a:gdLst/>
              <a:ahLst/>
              <a:cxnLst/>
              <a:rect l="l" t="t" r="r" b="b"/>
              <a:pathLst>
                <a:path w="2078989" h="739139">
                  <a:moveTo>
                    <a:pt x="1955546" y="0"/>
                  </a:moveTo>
                  <a:lnTo>
                    <a:pt x="123190" y="0"/>
                  </a:lnTo>
                  <a:lnTo>
                    <a:pt x="75239" y="9675"/>
                  </a:lnTo>
                  <a:lnTo>
                    <a:pt x="36082" y="36067"/>
                  </a:lnTo>
                  <a:lnTo>
                    <a:pt x="9681" y="75223"/>
                  </a:lnTo>
                  <a:lnTo>
                    <a:pt x="0" y="123189"/>
                  </a:lnTo>
                  <a:lnTo>
                    <a:pt x="0" y="615949"/>
                  </a:lnTo>
                  <a:lnTo>
                    <a:pt x="9681" y="663900"/>
                  </a:lnTo>
                  <a:lnTo>
                    <a:pt x="36082" y="703057"/>
                  </a:lnTo>
                  <a:lnTo>
                    <a:pt x="75239" y="729458"/>
                  </a:lnTo>
                  <a:lnTo>
                    <a:pt x="123190" y="739139"/>
                  </a:lnTo>
                  <a:lnTo>
                    <a:pt x="1955546" y="739139"/>
                  </a:lnTo>
                  <a:lnTo>
                    <a:pt x="2003512" y="729458"/>
                  </a:lnTo>
                  <a:lnTo>
                    <a:pt x="2042667" y="703057"/>
                  </a:lnTo>
                  <a:lnTo>
                    <a:pt x="2069060" y="663900"/>
                  </a:lnTo>
                  <a:lnTo>
                    <a:pt x="2078736" y="615949"/>
                  </a:lnTo>
                  <a:lnTo>
                    <a:pt x="2078736" y="123189"/>
                  </a:lnTo>
                  <a:lnTo>
                    <a:pt x="2069060" y="75223"/>
                  </a:lnTo>
                  <a:lnTo>
                    <a:pt x="2042667" y="36067"/>
                  </a:lnTo>
                  <a:lnTo>
                    <a:pt x="2003512" y="9675"/>
                  </a:lnTo>
                  <a:lnTo>
                    <a:pt x="1955546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088897" y="3384042"/>
              <a:ext cx="2078989" cy="739140"/>
            </a:xfrm>
            <a:custGeom>
              <a:avLst/>
              <a:gdLst/>
              <a:ahLst/>
              <a:cxnLst/>
              <a:rect l="l" t="t" r="r" b="b"/>
              <a:pathLst>
                <a:path w="2078989" h="739139">
                  <a:moveTo>
                    <a:pt x="0" y="123189"/>
                  </a:moveTo>
                  <a:lnTo>
                    <a:pt x="9681" y="75223"/>
                  </a:lnTo>
                  <a:lnTo>
                    <a:pt x="36082" y="36067"/>
                  </a:lnTo>
                  <a:lnTo>
                    <a:pt x="75239" y="9675"/>
                  </a:lnTo>
                  <a:lnTo>
                    <a:pt x="123190" y="0"/>
                  </a:lnTo>
                  <a:lnTo>
                    <a:pt x="1955546" y="0"/>
                  </a:lnTo>
                  <a:lnTo>
                    <a:pt x="2003512" y="9675"/>
                  </a:lnTo>
                  <a:lnTo>
                    <a:pt x="2042667" y="36067"/>
                  </a:lnTo>
                  <a:lnTo>
                    <a:pt x="2069060" y="75223"/>
                  </a:lnTo>
                  <a:lnTo>
                    <a:pt x="2078736" y="123189"/>
                  </a:lnTo>
                  <a:lnTo>
                    <a:pt x="2078736" y="615949"/>
                  </a:lnTo>
                  <a:lnTo>
                    <a:pt x="2069060" y="663900"/>
                  </a:lnTo>
                  <a:lnTo>
                    <a:pt x="2042667" y="703057"/>
                  </a:lnTo>
                  <a:lnTo>
                    <a:pt x="2003512" y="729458"/>
                  </a:lnTo>
                  <a:lnTo>
                    <a:pt x="1955546" y="739139"/>
                  </a:lnTo>
                  <a:lnTo>
                    <a:pt x="123190" y="739139"/>
                  </a:lnTo>
                  <a:lnTo>
                    <a:pt x="75239" y="729458"/>
                  </a:lnTo>
                  <a:lnTo>
                    <a:pt x="36082" y="703057"/>
                  </a:lnTo>
                  <a:lnTo>
                    <a:pt x="9681" y="663900"/>
                  </a:lnTo>
                  <a:lnTo>
                    <a:pt x="0" y="615949"/>
                  </a:lnTo>
                  <a:lnTo>
                    <a:pt x="0" y="123189"/>
                  </a:lnTo>
                  <a:close/>
                </a:path>
              </a:pathLst>
            </a:custGeom>
            <a:ln w="19812">
              <a:solidFill>
                <a:srgbClr val="BEBEBE"/>
              </a:solidFill>
              <a:prstDash val="dash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147571" y="3464052"/>
              <a:ext cx="1941830" cy="565785"/>
            </a:xfrm>
            <a:custGeom>
              <a:avLst/>
              <a:gdLst/>
              <a:ahLst/>
              <a:cxnLst/>
              <a:rect l="l" t="t" r="r" b="b"/>
              <a:pathLst>
                <a:path w="1941830" h="565785">
                  <a:moveTo>
                    <a:pt x="1847341" y="0"/>
                  </a:moveTo>
                  <a:lnTo>
                    <a:pt x="94234" y="0"/>
                  </a:lnTo>
                  <a:lnTo>
                    <a:pt x="57553" y="7401"/>
                  </a:lnTo>
                  <a:lnTo>
                    <a:pt x="27600" y="27590"/>
                  </a:lnTo>
                  <a:lnTo>
                    <a:pt x="7405" y="57542"/>
                  </a:lnTo>
                  <a:lnTo>
                    <a:pt x="0" y="94234"/>
                  </a:lnTo>
                  <a:lnTo>
                    <a:pt x="0" y="471170"/>
                  </a:lnTo>
                  <a:lnTo>
                    <a:pt x="7405" y="507850"/>
                  </a:lnTo>
                  <a:lnTo>
                    <a:pt x="27600" y="537803"/>
                  </a:lnTo>
                  <a:lnTo>
                    <a:pt x="57553" y="557998"/>
                  </a:lnTo>
                  <a:lnTo>
                    <a:pt x="94234" y="565404"/>
                  </a:lnTo>
                  <a:lnTo>
                    <a:pt x="1847341" y="565404"/>
                  </a:lnTo>
                  <a:lnTo>
                    <a:pt x="1884033" y="557998"/>
                  </a:lnTo>
                  <a:lnTo>
                    <a:pt x="1913985" y="537803"/>
                  </a:lnTo>
                  <a:lnTo>
                    <a:pt x="1934174" y="507850"/>
                  </a:lnTo>
                  <a:lnTo>
                    <a:pt x="1941576" y="471170"/>
                  </a:lnTo>
                  <a:lnTo>
                    <a:pt x="1941576" y="94234"/>
                  </a:lnTo>
                  <a:lnTo>
                    <a:pt x="1934174" y="57542"/>
                  </a:lnTo>
                  <a:lnTo>
                    <a:pt x="1913985" y="27590"/>
                  </a:lnTo>
                  <a:lnTo>
                    <a:pt x="1884033" y="7401"/>
                  </a:lnTo>
                  <a:lnTo>
                    <a:pt x="1847341" y="0"/>
                  </a:lnTo>
                  <a:close/>
                </a:path>
              </a:pathLst>
            </a:custGeom>
            <a:solidFill>
              <a:srgbClr val="EB871D">
                <a:alpha val="2274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2724912" y="3645408"/>
              <a:ext cx="201168" cy="20116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2292095" y="3645408"/>
              <a:ext cx="201168" cy="20116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1859279" y="3645408"/>
              <a:ext cx="201168" cy="20116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1348740" y="3645407"/>
              <a:ext cx="1475740" cy="201295"/>
            </a:xfrm>
            <a:custGeom>
              <a:avLst/>
              <a:gdLst/>
              <a:ahLst/>
              <a:cxnLst/>
              <a:rect l="l" t="t" r="r" b="b"/>
              <a:pathLst>
                <a:path w="1475739" h="201295">
                  <a:moveTo>
                    <a:pt x="224028" y="0"/>
                  </a:moveTo>
                  <a:lnTo>
                    <a:pt x="0" y="0"/>
                  </a:lnTo>
                  <a:lnTo>
                    <a:pt x="0" y="201168"/>
                  </a:lnTo>
                  <a:lnTo>
                    <a:pt x="224028" y="201168"/>
                  </a:lnTo>
                  <a:lnTo>
                    <a:pt x="224028" y="0"/>
                  </a:lnTo>
                  <a:close/>
                </a:path>
                <a:path w="1475739" h="201295">
                  <a:moveTo>
                    <a:pt x="1475740" y="86868"/>
                  </a:moveTo>
                  <a:lnTo>
                    <a:pt x="369570" y="87122"/>
                  </a:lnTo>
                  <a:lnTo>
                    <a:pt x="369570" y="29210"/>
                  </a:lnTo>
                  <a:lnTo>
                    <a:pt x="224790" y="101600"/>
                  </a:lnTo>
                  <a:lnTo>
                    <a:pt x="369570" y="173990"/>
                  </a:lnTo>
                  <a:lnTo>
                    <a:pt x="369570" y="116078"/>
                  </a:lnTo>
                  <a:lnTo>
                    <a:pt x="1475740" y="115824"/>
                  </a:lnTo>
                  <a:lnTo>
                    <a:pt x="1475740" y="8686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3585971" y="2956560"/>
              <a:ext cx="1941830" cy="565785"/>
            </a:xfrm>
            <a:custGeom>
              <a:avLst/>
              <a:gdLst/>
              <a:ahLst/>
              <a:cxnLst/>
              <a:rect l="l" t="t" r="r" b="b"/>
              <a:pathLst>
                <a:path w="1941829" h="565785">
                  <a:moveTo>
                    <a:pt x="1847341" y="0"/>
                  </a:moveTo>
                  <a:lnTo>
                    <a:pt x="94233" y="0"/>
                  </a:lnTo>
                  <a:lnTo>
                    <a:pt x="57542" y="7401"/>
                  </a:lnTo>
                  <a:lnTo>
                    <a:pt x="27590" y="27590"/>
                  </a:lnTo>
                  <a:lnTo>
                    <a:pt x="7401" y="57542"/>
                  </a:lnTo>
                  <a:lnTo>
                    <a:pt x="0" y="94233"/>
                  </a:lnTo>
                  <a:lnTo>
                    <a:pt x="0" y="471169"/>
                  </a:lnTo>
                  <a:lnTo>
                    <a:pt x="7401" y="507861"/>
                  </a:lnTo>
                  <a:lnTo>
                    <a:pt x="27590" y="537813"/>
                  </a:lnTo>
                  <a:lnTo>
                    <a:pt x="57542" y="558002"/>
                  </a:lnTo>
                  <a:lnTo>
                    <a:pt x="94233" y="565403"/>
                  </a:lnTo>
                  <a:lnTo>
                    <a:pt x="1847341" y="565403"/>
                  </a:lnTo>
                  <a:lnTo>
                    <a:pt x="1884033" y="558002"/>
                  </a:lnTo>
                  <a:lnTo>
                    <a:pt x="1913985" y="537813"/>
                  </a:lnTo>
                  <a:lnTo>
                    <a:pt x="1934174" y="507861"/>
                  </a:lnTo>
                  <a:lnTo>
                    <a:pt x="1941576" y="471169"/>
                  </a:lnTo>
                  <a:lnTo>
                    <a:pt x="1941576" y="94233"/>
                  </a:lnTo>
                  <a:lnTo>
                    <a:pt x="1934174" y="57542"/>
                  </a:lnTo>
                  <a:lnTo>
                    <a:pt x="1913985" y="27590"/>
                  </a:lnTo>
                  <a:lnTo>
                    <a:pt x="1884033" y="7401"/>
                  </a:lnTo>
                  <a:lnTo>
                    <a:pt x="1847341" y="0"/>
                  </a:lnTo>
                  <a:close/>
                </a:path>
              </a:pathLst>
            </a:custGeom>
            <a:solidFill>
              <a:srgbClr val="EB871D">
                <a:alpha val="2274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5163312" y="3137916"/>
              <a:ext cx="201167" cy="201167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4730495" y="3137916"/>
              <a:ext cx="201167" cy="201167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4297680" y="3137916"/>
              <a:ext cx="202692" cy="201167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3787140" y="3137915"/>
              <a:ext cx="1477645" cy="201295"/>
            </a:xfrm>
            <a:custGeom>
              <a:avLst/>
              <a:gdLst/>
              <a:ahLst/>
              <a:cxnLst/>
              <a:rect l="l" t="t" r="r" b="b"/>
              <a:pathLst>
                <a:path w="1477645" h="201295">
                  <a:moveTo>
                    <a:pt x="225552" y="0"/>
                  </a:moveTo>
                  <a:lnTo>
                    <a:pt x="0" y="0"/>
                  </a:lnTo>
                  <a:lnTo>
                    <a:pt x="0" y="201168"/>
                  </a:lnTo>
                  <a:lnTo>
                    <a:pt x="225552" y="201168"/>
                  </a:lnTo>
                  <a:lnTo>
                    <a:pt x="225552" y="0"/>
                  </a:lnTo>
                  <a:close/>
                </a:path>
                <a:path w="1477645" h="201295">
                  <a:moveTo>
                    <a:pt x="1477264" y="88392"/>
                  </a:moveTo>
                  <a:lnTo>
                    <a:pt x="371094" y="88646"/>
                  </a:lnTo>
                  <a:lnTo>
                    <a:pt x="371094" y="30734"/>
                  </a:lnTo>
                  <a:lnTo>
                    <a:pt x="226314" y="103124"/>
                  </a:lnTo>
                  <a:lnTo>
                    <a:pt x="371094" y="175514"/>
                  </a:lnTo>
                  <a:lnTo>
                    <a:pt x="371094" y="117602"/>
                  </a:lnTo>
                  <a:lnTo>
                    <a:pt x="1477264" y="117348"/>
                  </a:lnTo>
                  <a:lnTo>
                    <a:pt x="1477264" y="8839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3585971" y="3973067"/>
              <a:ext cx="1941830" cy="565785"/>
            </a:xfrm>
            <a:custGeom>
              <a:avLst/>
              <a:gdLst/>
              <a:ahLst/>
              <a:cxnLst/>
              <a:rect l="l" t="t" r="r" b="b"/>
              <a:pathLst>
                <a:path w="1941829" h="565785">
                  <a:moveTo>
                    <a:pt x="1847341" y="0"/>
                  </a:moveTo>
                  <a:lnTo>
                    <a:pt x="94233" y="0"/>
                  </a:lnTo>
                  <a:lnTo>
                    <a:pt x="57542" y="7405"/>
                  </a:lnTo>
                  <a:lnTo>
                    <a:pt x="27590" y="27600"/>
                  </a:lnTo>
                  <a:lnTo>
                    <a:pt x="7401" y="57553"/>
                  </a:lnTo>
                  <a:lnTo>
                    <a:pt x="0" y="94233"/>
                  </a:lnTo>
                  <a:lnTo>
                    <a:pt x="0" y="471169"/>
                  </a:lnTo>
                  <a:lnTo>
                    <a:pt x="7401" y="507850"/>
                  </a:lnTo>
                  <a:lnTo>
                    <a:pt x="27590" y="537803"/>
                  </a:lnTo>
                  <a:lnTo>
                    <a:pt x="57542" y="557998"/>
                  </a:lnTo>
                  <a:lnTo>
                    <a:pt x="94233" y="565403"/>
                  </a:lnTo>
                  <a:lnTo>
                    <a:pt x="1847341" y="565403"/>
                  </a:lnTo>
                  <a:lnTo>
                    <a:pt x="1884033" y="557998"/>
                  </a:lnTo>
                  <a:lnTo>
                    <a:pt x="1913985" y="537803"/>
                  </a:lnTo>
                  <a:lnTo>
                    <a:pt x="1934174" y="507850"/>
                  </a:lnTo>
                  <a:lnTo>
                    <a:pt x="1941576" y="471169"/>
                  </a:lnTo>
                  <a:lnTo>
                    <a:pt x="1941576" y="94233"/>
                  </a:lnTo>
                  <a:lnTo>
                    <a:pt x="1934174" y="57553"/>
                  </a:lnTo>
                  <a:lnTo>
                    <a:pt x="1913985" y="27600"/>
                  </a:lnTo>
                  <a:lnTo>
                    <a:pt x="1884033" y="7405"/>
                  </a:lnTo>
                  <a:lnTo>
                    <a:pt x="1847341" y="0"/>
                  </a:lnTo>
                  <a:close/>
                </a:path>
              </a:pathLst>
            </a:custGeom>
            <a:solidFill>
              <a:srgbClr val="EB871D">
                <a:alpha val="2274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5163312" y="4154424"/>
              <a:ext cx="201167" cy="20269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4730495" y="4154424"/>
              <a:ext cx="201167" cy="202691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4297680" y="4154424"/>
              <a:ext cx="202692" cy="202691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3787140" y="4154423"/>
              <a:ext cx="1477645" cy="203200"/>
            </a:xfrm>
            <a:custGeom>
              <a:avLst/>
              <a:gdLst/>
              <a:ahLst/>
              <a:cxnLst/>
              <a:rect l="l" t="t" r="r" b="b"/>
              <a:pathLst>
                <a:path w="1477645" h="203200">
                  <a:moveTo>
                    <a:pt x="225552" y="0"/>
                  </a:moveTo>
                  <a:lnTo>
                    <a:pt x="0" y="0"/>
                  </a:lnTo>
                  <a:lnTo>
                    <a:pt x="0" y="202692"/>
                  </a:lnTo>
                  <a:lnTo>
                    <a:pt x="225552" y="202692"/>
                  </a:lnTo>
                  <a:lnTo>
                    <a:pt x="225552" y="0"/>
                  </a:lnTo>
                  <a:close/>
                </a:path>
                <a:path w="1477645" h="203200">
                  <a:moveTo>
                    <a:pt x="1477264" y="88392"/>
                  </a:moveTo>
                  <a:lnTo>
                    <a:pt x="371094" y="88658"/>
                  </a:lnTo>
                  <a:lnTo>
                    <a:pt x="371094" y="30746"/>
                  </a:lnTo>
                  <a:lnTo>
                    <a:pt x="226314" y="103162"/>
                  </a:lnTo>
                  <a:lnTo>
                    <a:pt x="371094" y="175526"/>
                  </a:lnTo>
                  <a:lnTo>
                    <a:pt x="371094" y="117614"/>
                  </a:lnTo>
                  <a:lnTo>
                    <a:pt x="1477264" y="117348"/>
                  </a:lnTo>
                  <a:lnTo>
                    <a:pt x="1477264" y="8839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7284593" y="1527810"/>
              <a:ext cx="127000" cy="201675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2080768" y="2104389"/>
              <a:ext cx="5329555" cy="1377950"/>
            </a:xfrm>
            <a:custGeom>
              <a:avLst/>
              <a:gdLst/>
              <a:ahLst/>
              <a:cxnLst/>
              <a:rect l="l" t="t" r="r" b="b"/>
              <a:pathLst>
                <a:path w="5329555" h="1377950">
                  <a:moveTo>
                    <a:pt x="1473962" y="53594"/>
                  </a:moveTo>
                  <a:lnTo>
                    <a:pt x="133350" y="53594"/>
                  </a:lnTo>
                  <a:lnTo>
                    <a:pt x="133350" y="0"/>
                  </a:lnTo>
                  <a:lnTo>
                    <a:pt x="6350" y="63500"/>
                  </a:lnTo>
                  <a:lnTo>
                    <a:pt x="133350" y="127000"/>
                  </a:lnTo>
                  <a:lnTo>
                    <a:pt x="133350" y="73406"/>
                  </a:lnTo>
                  <a:lnTo>
                    <a:pt x="1473962" y="73406"/>
                  </a:lnTo>
                  <a:lnTo>
                    <a:pt x="1473962" y="53594"/>
                  </a:lnTo>
                  <a:close/>
                </a:path>
                <a:path w="5329555" h="1377950">
                  <a:moveTo>
                    <a:pt x="1500886" y="104648"/>
                  </a:moveTo>
                  <a:lnTo>
                    <a:pt x="1362964" y="138303"/>
                  </a:lnTo>
                  <a:lnTo>
                    <a:pt x="1397558" y="179184"/>
                  </a:lnTo>
                  <a:lnTo>
                    <a:pt x="0" y="1362837"/>
                  </a:lnTo>
                  <a:lnTo>
                    <a:pt x="12700" y="1377950"/>
                  </a:lnTo>
                  <a:lnTo>
                    <a:pt x="1410373" y="194310"/>
                  </a:lnTo>
                  <a:lnTo>
                    <a:pt x="1445006" y="235204"/>
                  </a:lnTo>
                  <a:lnTo>
                    <a:pt x="1472501" y="170942"/>
                  </a:lnTo>
                  <a:lnTo>
                    <a:pt x="1500886" y="104648"/>
                  </a:lnTo>
                  <a:close/>
                </a:path>
                <a:path w="5329555" h="1377950">
                  <a:moveTo>
                    <a:pt x="5329555" y="646684"/>
                  </a:moveTo>
                  <a:lnTo>
                    <a:pt x="5275986" y="646531"/>
                  </a:lnTo>
                  <a:lnTo>
                    <a:pt x="5277358" y="191516"/>
                  </a:lnTo>
                  <a:lnTo>
                    <a:pt x="5257546" y="191516"/>
                  </a:lnTo>
                  <a:lnTo>
                    <a:pt x="5256174" y="646468"/>
                  </a:lnTo>
                  <a:lnTo>
                    <a:pt x="5202555" y="646303"/>
                  </a:lnTo>
                  <a:lnTo>
                    <a:pt x="5265674" y="773557"/>
                  </a:lnTo>
                  <a:lnTo>
                    <a:pt x="5323217" y="659257"/>
                  </a:lnTo>
                  <a:lnTo>
                    <a:pt x="5329555" y="646684"/>
                  </a:lnTo>
                  <a:close/>
                </a:path>
              </a:pathLst>
            </a:custGeom>
            <a:solidFill>
              <a:srgbClr val="D1E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3" name="object 63"/>
          <p:cNvSpPr/>
          <p:nvPr/>
        </p:nvSpPr>
        <p:spPr>
          <a:xfrm>
            <a:off x="6246876" y="505968"/>
            <a:ext cx="364490" cy="281940"/>
          </a:xfrm>
          <a:custGeom>
            <a:avLst/>
            <a:gdLst/>
            <a:ahLst/>
            <a:cxnLst/>
            <a:rect l="l" t="t" r="r" b="b"/>
            <a:pathLst>
              <a:path w="364490" h="281940">
                <a:moveTo>
                  <a:pt x="317246" y="0"/>
                </a:moveTo>
                <a:lnTo>
                  <a:pt x="46989" y="0"/>
                </a:lnTo>
                <a:lnTo>
                  <a:pt x="28717" y="3698"/>
                </a:lnTo>
                <a:lnTo>
                  <a:pt x="13779" y="13779"/>
                </a:lnTo>
                <a:lnTo>
                  <a:pt x="3698" y="28717"/>
                </a:lnTo>
                <a:lnTo>
                  <a:pt x="0" y="46990"/>
                </a:lnTo>
                <a:lnTo>
                  <a:pt x="0" y="234950"/>
                </a:lnTo>
                <a:lnTo>
                  <a:pt x="3698" y="253222"/>
                </a:lnTo>
                <a:lnTo>
                  <a:pt x="13779" y="268160"/>
                </a:lnTo>
                <a:lnTo>
                  <a:pt x="28717" y="278241"/>
                </a:lnTo>
                <a:lnTo>
                  <a:pt x="46989" y="281940"/>
                </a:lnTo>
                <a:lnTo>
                  <a:pt x="317246" y="281940"/>
                </a:lnTo>
                <a:lnTo>
                  <a:pt x="335518" y="278241"/>
                </a:lnTo>
                <a:lnTo>
                  <a:pt x="350456" y="268160"/>
                </a:lnTo>
                <a:lnTo>
                  <a:pt x="360537" y="253222"/>
                </a:lnTo>
                <a:lnTo>
                  <a:pt x="364235" y="234950"/>
                </a:lnTo>
                <a:lnTo>
                  <a:pt x="364235" y="46990"/>
                </a:lnTo>
                <a:lnTo>
                  <a:pt x="360537" y="28717"/>
                </a:lnTo>
                <a:lnTo>
                  <a:pt x="350456" y="13779"/>
                </a:lnTo>
                <a:lnTo>
                  <a:pt x="335518" y="3698"/>
                </a:lnTo>
                <a:lnTo>
                  <a:pt x="317246" y="0"/>
                </a:lnTo>
                <a:close/>
              </a:path>
            </a:pathLst>
          </a:custGeom>
          <a:solidFill>
            <a:srgbClr val="CD39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 txBox="1"/>
          <p:nvPr/>
        </p:nvSpPr>
        <p:spPr>
          <a:xfrm>
            <a:off x="6639559" y="504189"/>
            <a:ext cx="836294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25" dirty="0">
                <a:solidFill>
                  <a:srgbClr val="221F1F"/>
                </a:solidFill>
                <a:latin typeface="DejaVu Sans"/>
                <a:cs typeface="DejaVu Sans"/>
              </a:rPr>
              <a:t>P</a:t>
            </a:r>
            <a:r>
              <a:rPr sz="1400" spc="-75" dirty="0">
                <a:solidFill>
                  <a:srgbClr val="221F1F"/>
                </a:solidFill>
                <a:latin typeface="DejaVu Sans"/>
                <a:cs typeface="DejaVu Sans"/>
              </a:rPr>
              <a:t>lug</a:t>
            </a:r>
            <a:r>
              <a:rPr sz="1400" spc="-85" dirty="0">
                <a:solidFill>
                  <a:srgbClr val="221F1F"/>
                </a:solidFill>
                <a:latin typeface="DejaVu Sans"/>
                <a:cs typeface="DejaVu Sans"/>
              </a:rPr>
              <a:t>g</a:t>
            </a:r>
            <a:r>
              <a:rPr sz="1400" spc="-25" dirty="0">
                <a:solidFill>
                  <a:srgbClr val="221F1F"/>
                </a:solidFill>
                <a:latin typeface="DejaVu Sans"/>
                <a:cs typeface="DejaVu Sans"/>
              </a:rPr>
              <a:t>a</a:t>
            </a:r>
            <a:r>
              <a:rPr sz="1400" spc="-55" dirty="0">
                <a:solidFill>
                  <a:srgbClr val="221F1F"/>
                </a:solidFill>
                <a:latin typeface="DejaVu Sans"/>
                <a:cs typeface="DejaVu Sans"/>
              </a:rPr>
              <a:t>b</a:t>
            </a:r>
            <a:r>
              <a:rPr sz="1400" spc="-95" dirty="0">
                <a:solidFill>
                  <a:srgbClr val="221F1F"/>
                </a:solidFill>
                <a:latin typeface="DejaVu Sans"/>
                <a:cs typeface="DejaVu Sans"/>
              </a:rPr>
              <a:t>le</a:t>
            </a:r>
            <a:endParaRPr sz="1400">
              <a:latin typeface="DejaVu Sans"/>
              <a:cs typeface="DejaVu Sans"/>
            </a:endParaRPr>
          </a:p>
        </p:txBody>
      </p:sp>
      <p:sp>
        <p:nvSpPr>
          <p:cNvPr id="65" name="object 6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969"/>
              </a:lnSpc>
            </a:pPr>
            <a:fld id="{81D60167-4931-47E6-BA6A-407CBD079E47}" type="slidenum">
              <a:rPr spc="-75" dirty="0"/>
              <a:t>16</a:t>
            </a:fld>
            <a:endParaRPr spc="-75" dirty="0"/>
          </a:p>
        </p:txBody>
      </p:sp>
      <p:sp>
        <p:nvSpPr>
          <p:cNvPr id="66" name="object 2">
            <a:extLst>
              <a:ext uri="{FF2B5EF4-FFF2-40B4-BE49-F238E27FC236}">
                <a16:creationId xmlns:a16="http://schemas.microsoft.com/office/drawing/2014/main" id="{886ECC49-6590-494A-B8DD-2A0F60EDA2A1}"/>
              </a:ext>
            </a:extLst>
          </p:cNvPr>
          <p:cNvSpPr txBox="1">
            <a:spLocks/>
          </p:cNvSpPr>
          <p:nvPr/>
        </p:nvSpPr>
        <p:spPr>
          <a:xfrm>
            <a:off x="1072650" y="233055"/>
            <a:ext cx="1443037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DejaVu Sans"/>
                <a:ea typeface="+mj-ea"/>
                <a:cs typeface="DejaVu San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IE" kern="0" spc="-65" dirty="0"/>
              <a:t>STARBURST</a:t>
            </a:r>
          </a:p>
        </p:txBody>
      </p:sp>
    </p:spTree>
    <p:extLst>
      <p:ext uri="{BB962C8B-B14F-4D97-AF65-F5344CB8AC3E}">
        <p14:creationId xmlns:p14="http://schemas.microsoft.com/office/powerpoint/2010/main" val="21703831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523488" y="2868167"/>
            <a:ext cx="4689475" cy="762000"/>
            <a:chOff x="3523488" y="2868167"/>
            <a:chExt cx="4689475" cy="762000"/>
          </a:xfrm>
        </p:grpSpPr>
        <p:sp>
          <p:nvSpPr>
            <p:cNvPr id="3" name="object 3"/>
            <p:cNvSpPr/>
            <p:nvPr/>
          </p:nvSpPr>
          <p:spPr>
            <a:xfrm>
              <a:off x="3533394" y="2878073"/>
              <a:ext cx="4669790" cy="742315"/>
            </a:xfrm>
            <a:custGeom>
              <a:avLst/>
              <a:gdLst/>
              <a:ahLst/>
              <a:cxnLst/>
              <a:rect l="l" t="t" r="r" b="b"/>
              <a:pathLst>
                <a:path w="4669790" h="742314">
                  <a:moveTo>
                    <a:pt x="4545837" y="0"/>
                  </a:moveTo>
                  <a:lnTo>
                    <a:pt x="123697" y="0"/>
                  </a:lnTo>
                  <a:lnTo>
                    <a:pt x="75545" y="9719"/>
                  </a:lnTo>
                  <a:lnTo>
                    <a:pt x="36226" y="36226"/>
                  </a:lnTo>
                  <a:lnTo>
                    <a:pt x="9719" y="75545"/>
                  </a:lnTo>
                  <a:lnTo>
                    <a:pt x="0" y="123698"/>
                  </a:lnTo>
                  <a:lnTo>
                    <a:pt x="0" y="618489"/>
                  </a:lnTo>
                  <a:lnTo>
                    <a:pt x="9719" y="666642"/>
                  </a:lnTo>
                  <a:lnTo>
                    <a:pt x="36226" y="705961"/>
                  </a:lnTo>
                  <a:lnTo>
                    <a:pt x="75545" y="732468"/>
                  </a:lnTo>
                  <a:lnTo>
                    <a:pt x="123697" y="742188"/>
                  </a:lnTo>
                  <a:lnTo>
                    <a:pt x="4545837" y="742188"/>
                  </a:lnTo>
                  <a:lnTo>
                    <a:pt x="4593990" y="732468"/>
                  </a:lnTo>
                  <a:lnTo>
                    <a:pt x="4633309" y="705961"/>
                  </a:lnTo>
                  <a:lnTo>
                    <a:pt x="4659816" y="666642"/>
                  </a:lnTo>
                  <a:lnTo>
                    <a:pt x="4669535" y="618489"/>
                  </a:lnTo>
                  <a:lnTo>
                    <a:pt x="4669535" y="123698"/>
                  </a:lnTo>
                  <a:lnTo>
                    <a:pt x="4659816" y="75545"/>
                  </a:lnTo>
                  <a:lnTo>
                    <a:pt x="4633309" y="36226"/>
                  </a:lnTo>
                  <a:lnTo>
                    <a:pt x="4593990" y="9719"/>
                  </a:lnTo>
                  <a:lnTo>
                    <a:pt x="4545837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533394" y="2878073"/>
              <a:ext cx="4669790" cy="742315"/>
            </a:xfrm>
            <a:custGeom>
              <a:avLst/>
              <a:gdLst/>
              <a:ahLst/>
              <a:cxnLst/>
              <a:rect l="l" t="t" r="r" b="b"/>
              <a:pathLst>
                <a:path w="4669790" h="742314">
                  <a:moveTo>
                    <a:pt x="0" y="123698"/>
                  </a:moveTo>
                  <a:lnTo>
                    <a:pt x="9719" y="75545"/>
                  </a:lnTo>
                  <a:lnTo>
                    <a:pt x="36226" y="36226"/>
                  </a:lnTo>
                  <a:lnTo>
                    <a:pt x="75545" y="9719"/>
                  </a:lnTo>
                  <a:lnTo>
                    <a:pt x="123697" y="0"/>
                  </a:lnTo>
                  <a:lnTo>
                    <a:pt x="4545837" y="0"/>
                  </a:lnTo>
                  <a:lnTo>
                    <a:pt x="4593990" y="9719"/>
                  </a:lnTo>
                  <a:lnTo>
                    <a:pt x="4633309" y="36226"/>
                  </a:lnTo>
                  <a:lnTo>
                    <a:pt x="4659816" y="75545"/>
                  </a:lnTo>
                  <a:lnTo>
                    <a:pt x="4669535" y="123698"/>
                  </a:lnTo>
                  <a:lnTo>
                    <a:pt x="4669535" y="618489"/>
                  </a:lnTo>
                  <a:lnTo>
                    <a:pt x="4659816" y="666642"/>
                  </a:lnTo>
                  <a:lnTo>
                    <a:pt x="4633309" y="705961"/>
                  </a:lnTo>
                  <a:lnTo>
                    <a:pt x="4593990" y="732468"/>
                  </a:lnTo>
                  <a:lnTo>
                    <a:pt x="4545837" y="742188"/>
                  </a:lnTo>
                  <a:lnTo>
                    <a:pt x="123697" y="742188"/>
                  </a:lnTo>
                  <a:lnTo>
                    <a:pt x="75545" y="732468"/>
                  </a:lnTo>
                  <a:lnTo>
                    <a:pt x="36226" y="705961"/>
                  </a:lnTo>
                  <a:lnTo>
                    <a:pt x="9719" y="666642"/>
                  </a:lnTo>
                  <a:lnTo>
                    <a:pt x="0" y="618489"/>
                  </a:lnTo>
                  <a:lnTo>
                    <a:pt x="0" y="123698"/>
                  </a:lnTo>
                  <a:close/>
                </a:path>
              </a:pathLst>
            </a:custGeom>
            <a:ln w="19811">
              <a:solidFill>
                <a:srgbClr val="BEBEBE"/>
              </a:solidFill>
              <a:prstDash val="dash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3523234" y="2956560"/>
            <a:ext cx="5318125" cy="1681480"/>
            <a:chOff x="3523234" y="2956560"/>
            <a:chExt cx="5318125" cy="1681480"/>
          </a:xfrm>
        </p:grpSpPr>
        <p:sp>
          <p:nvSpPr>
            <p:cNvPr id="6" name="object 6"/>
            <p:cNvSpPr/>
            <p:nvPr/>
          </p:nvSpPr>
          <p:spPr>
            <a:xfrm>
              <a:off x="3533394" y="3885438"/>
              <a:ext cx="4669790" cy="742315"/>
            </a:xfrm>
            <a:custGeom>
              <a:avLst/>
              <a:gdLst/>
              <a:ahLst/>
              <a:cxnLst/>
              <a:rect l="l" t="t" r="r" b="b"/>
              <a:pathLst>
                <a:path w="4669790" h="742314">
                  <a:moveTo>
                    <a:pt x="4545837" y="0"/>
                  </a:moveTo>
                  <a:lnTo>
                    <a:pt x="123697" y="0"/>
                  </a:lnTo>
                  <a:lnTo>
                    <a:pt x="75545" y="9721"/>
                  </a:lnTo>
                  <a:lnTo>
                    <a:pt x="36226" y="36231"/>
                  </a:lnTo>
                  <a:lnTo>
                    <a:pt x="9719" y="75550"/>
                  </a:lnTo>
                  <a:lnTo>
                    <a:pt x="0" y="123698"/>
                  </a:lnTo>
                  <a:lnTo>
                    <a:pt x="0" y="618490"/>
                  </a:lnTo>
                  <a:lnTo>
                    <a:pt x="9719" y="666637"/>
                  </a:lnTo>
                  <a:lnTo>
                    <a:pt x="36226" y="705956"/>
                  </a:lnTo>
                  <a:lnTo>
                    <a:pt x="75545" y="732466"/>
                  </a:lnTo>
                  <a:lnTo>
                    <a:pt x="123697" y="742188"/>
                  </a:lnTo>
                  <a:lnTo>
                    <a:pt x="4545837" y="742188"/>
                  </a:lnTo>
                  <a:lnTo>
                    <a:pt x="4593990" y="732466"/>
                  </a:lnTo>
                  <a:lnTo>
                    <a:pt x="4633309" y="705956"/>
                  </a:lnTo>
                  <a:lnTo>
                    <a:pt x="4659816" y="666637"/>
                  </a:lnTo>
                  <a:lnTo>
                    <a:pt x="4669535" y="618490"/>
                  </a:lnTo>
                  <a:lnTo>
                    <a:pt x="4669535" y="123698"/>
                  </a:lnTo>
                  <a:lnTo>
                    <a:pt x="4659816" y="75550"/>
                  </a:lnTo>
                  <a:lnTo>
                    <a:pt x="4633309" y="36231"/>
                  </a:lnTo>
                  <a:lnTo>
                    <a:pt x="4593990" y="9721"/>
                  </a:lnTo>
                  <a:lnTo>
                    <a:pt x="4545837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533394" y="3885438"/>
              <a:ext cx="4669790" cy="742315"/>
            </a:xfrm>
            <a:custGeom>
              <a:avLst/>
              <a:gdLst/>
              <a:ahLst/>
              <a:cxnLst/>
              <a:rect l="l" t="t" r="r" b="b"/>
              <a:pathLst>
                <a:path w="4669790" h="742314">
                  <a:moveTo>
                    <a:pt x="0" y="123698"/>
                  </a:moveTo>
                  <a:lnTo>
                    <a:pt x="9719" y="75550"/>
                  </a:lnTo>
                  <a:lnTo>
                    <a:pt x="36226" y="36231"/>
                  </a:lnTo>
                  <a:lnTo>
                    <a:pt x="75545" y="9721"/>
                  </a:lnTo>
                  <a:lnTo>
                    <a:pt x="123697" y="0"/>
                  </a:lnTo>
                  <a:lnTo>
                    <a:pt x="4545837" y="0"/>
                  </a:lnTo>
                  <a:lnTo>
                    <a:pt x="4593990" y="9721"/>
                  </a:lnTo>
                  <a:lnTo>
                    <a:pt x="4633309" y="36231"/>
                  </a:lnTo>
                  <a:lnTo>
                    <a:pt x="4659816" y="75550"/>
                  </a:lnTo>
                  <a:lnTo>
                    <a:pt x="4669535" y="123698"/>
                  </a:lnTo>
                  <a:lnTo>
                    <a:pt x="4669535" y="618490"/>
                  </a:lnTo>
                  <a:lnTo>
                    <a:pt x="4659816" y="666637"/>
                  </a:lnTo>
                  <a:lnTo>
                    <a:pt x="4633309" y="705956"/>
                  </a:lnTo>
                  <a:lnTo>
                    <a:pt x="4593990" y="732466"/>
                  </a:lnTo>
                  <a:lnTo>
                    <a:pt x="4545837" y="742188"/>
                  </a:lnTo>
                  <a:lnTo>
                    <a:pt x="123697" y="742188"/>
                  </a:lnTo>
                  <a:lnTo>
                    <a:pt x="75545" y="732466"/>
                  </a:lnTo>
                  <a:lnTo>
                    <a:pt x="36226" y="705956"/>
                  </a:lnTo>
                  <a:lnTo>
                    <a:pt x="9719" y="666637"/>
                  </a:lnTo>
                  <a:lnTo>
                    <a:pt x="0" y="618490"/>
                  </a:lnTo>
                  <a:lnTo>
                    <a:pt x="0" y="123698"/>
                  </a:lnTo>
                  <a:close/>
                </a:path>
              </a:pathLst>
            </a:custGeom>
            <a:ln w="19811">
              <a:solidFill>
                <a:srgbClr val="BEBEBE"/>
              </a:solidFill>
              <a:prstDash val="dash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359541" y="2965704"/>
              <a:ext cx="481263" cy="54711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111240" y="2956560"/>
              <a:ext cx="1941830" cy="565785"/>
            </a:xfrm>
            <a:custGeom>
              <a:avLst/>
              <a:gdLst/>
              <a:ahLst/>
              <a:cxnLst/>
              <a:rect l="l" t="t" r="r" b="b"/>
              <a:pathLst>
                <a:path w="1941829" h="565785">
                  <a:moveTo>
                    <a:pt x="1847341" y="0"/>
                  </a:moveTo>
                  <a:lnTo>
                    <a:pt x="94234" y="0"/>
                  </a:lnTo>
                  <a:lnTo>
                    <a:pt x="57542" y="7401"/>
                  </a:lnTo>
                  <a:lnTo>
                    <a:pt x="27590" y="27590"/>
                  </a:lnTo>
                  <a:lnTo>
                    <a:pt x="7401" y="57542"/>
                  </a:lnTo>
                  <a:lnTo>
                    <a:pt x="0" y="94233"/>
                  </a:lnTo>
                  <a:lnTo>
                    <a:pt x="0" y="471169"/>
                  </a:lnTo>
                  <a:lnTo>
                    <a:pt x="7401" y="507861"/>
                  </a:lnTo>
                  <a:lnTo>
                    <a:pt x="27590" y="537813"/>
                  </a:lnTo>
                  <a:lnTo>
                    <a:pt x="57542" y="558002"/>
                  </a:lnTo>
                  <a:lnTo>
                    <a:pt x="94234" y="565403"/>
                  </a:lnTo>
                  <a:lnTo>
                    <a:pt x="1847341" y="565403"/>
                  </a:lnTo>
                  <a:lnTo>
                    <a:pt x="1884033" y="558002"/>
                  </a:lnTo>
                  <a:lnTo>
                    <a:pt x="1913985" y="537813"/>
                  </a:lnTo>
                  <a:lnTo>
                    <a:pt x="1934174" y="507861"/>
                  </a:lnTo>
                  <a:lnTo>
                    <a:pt x="1941576" y="471169"/>
                  </a:lnTo>
                  <a:lnTo>
                    <a:pt x="1941576" y="94233"/>
                  </a:lnTo>
                  <a:lnTo>
                    <a:pt x="1934174" y="57542"/>
                  </a:lnTo>
                  <a:lnTo>
                    <a:pt x="1913985" y="27590"/>
                  </a:lnTo>
                  <a:lnTo>
                    <a:pt x="1884033" y="7401"/>
                  </a:lnTo>
                  <a:lnTo>
                    <a:pt x="1847341" y="0"/>
                  </a:lnTo>
                  <a:close/>
                </a:path>
              </a:pathLst>
            </a:custGeom>
            <a:solidFill>
              <a:srgbClr val="C00000">
                <a:alpha val="2196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441325" y="663747"/>
            <a:ext cx="22707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320" dirty="0">
                <a:solidFill>
                  <a:srgbClr val="EB871D"/>
                </a:solidFill>
                <a:latin typeface="DejaVu Sans"/>
                <a:cs typeface="DejaVu Sans"/>
              </a:rPr>
              <a:t>Query</a:t>
            </a:r>
            <a:r>
              <a:rPr sz="2400" b="1" spc="-420" dirty="0">
                <a:solidFill>
                  <a:srgbClr val="EB871D"/>
                </a:solidFill>
                <a:latin typeface="DejaVu Sans"/>
                <a:cs typeface="DejaVu Sans"/>
              </a:rPr>
              <a:t> </a:t>
            </a:r>
            <a:r>
              <a:rPr sz="2400" b="1" spc="-295" dirty="0">
                <a:solidFill>
                  <a:srgbClr val="EB871D"/>
                </a:solidFill>
                <a:latin typeface="DejaVu Sans"/>
                <a:cs typeface="DejaVu Sans"/>
              </a:rPr>
              <a:t>Execution</a:t>
            </a:r>
            <a:endParaRPr sz="2400" dirty="0">
              <a:latin typeface="DejaVu Sans"/>
              <a:cs typeface="DejaVu San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396354" y="3106039"/>
            <a:ext cx="13722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60" dirty="0">
                <a:solidFill>
                  <a:srgbClr val="FFFFFF"/>
                </a:solidFill>
                <a:latin typeface="DejaVu Sans"/>
                <a:cs typeface="DejaVu Sans"/>
              </a:rPr>
              <a:t>Data </a:t>
            </a:r>
            <a:r>
              <a:rPr sz="1400" spc="-85" dirty="0">
                <a:solidFill>
                  <a:srgbClr val="FFFFFF"/>
                </a:solidFill>
                <a:latin typeface="DejaVu Sans"/>
                <a:cs typeface="DejaVu Sans"/>
              </a:rPr>
              <a:t>stream</a:t>
            </a:r>
            <a:r>
              <a:rPr sz="1400" spc="5" dirty="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DejaVu Sans"/>
                <a:cs typeface="DejaVu Sans"/>
              </a:rPr>
              <a:t>API</a:t>
            </a:r>
            <a:endParaRPr sz="1400">
              <a:latin typeface="DejaVu Sans"/>
              <a:cs typeface="DejaVu Sans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5532882" y="3166998"/>
            <a:ext cx="3308350" cy="1371600"/>
            <a:chOff x="5532882" y="3166998"/>
            <a:chExt cx="3308350" cy="1371600"/>
          </a:xfrm>
        </p:grpSpPr>
        <p:sp>
          <p:nvSpPr>
            <p:cNvPr id="13" name="object 13"/>
            <p:cNvSpPr/>
            <p:nvPr/>
          </p:nvSpPr>
          <p:spPr>
            <a:xfrm>
              <a:off x="6111240" y="3973067"/>
              <a:ext cx="1941830" cy="565785"/>
            </a:xfrm>
            <a:custGeom>
              <a:avLst/>
              <a:gdLst/>
              <a:ahLst/>
              <a:cxnLst/>
              <a:rect l="l" t="t" r="r" b="b"/>
              <a:pathLst>
                <a:path w="1941829" h="565785">
                  <a:moveTo>
                    <a:pt x="1847341" y="0"/>
                  </a:moveTo>
                  <a:lnTo>
                    <a:pt x="94234" y="0"/>
                  </a:lnTo>
                  <a:lnTo>
                    <a:pt x="57542" y="7405"/>
                  </a:lnTo>
                  <a:lnTo>
                    <a:pt x="27590" y="27600"/>
                  </a:lnTo>
                  <a:lnTo>
                    <a:pt x="7401" y="57553"/>
                  </a:lnTo>
                  <a:lnTo>
                    <a:pt x="0" y="94233"/>
                  </a:lnTo>
                  <a:lnTo>
                    <a:pt x="0" y="471169"/>
                  </a:lnTo>
                  <a:lnTo>
                    <a:pt x="7401" y="507850"/>
                  </a:lnTo>
                  <a:lnTo>
                    <a:pt x="27590" y="537803"/>
                  </a:lnTo>
                  <a:lnTo>
                    <a:pt x="57542" y="557998"/>
                  </a:lnTo>
                  <a:lnTo>
                    <a:pt x="94234" y="565403"/>
                  </a:lnTo>
                  <a:lnTo>
                    <a:pt x="1847341" y="565403"/>
                  </a:lnTo>
                  <a:lnTo>
                    <a:pt x="1884033" y="557998"/>
                  </a:lnTo>
                  <a:lnTo>
                    <a:pt x="1913985" y="537803"/>
                  </a:lnTo>
                  <a:lnTo>
                    <a:pt x="1934174" y="507850"/>
                  </a:lnTo>
                  <a:lnTo>
                    <a:pt x="1941576" y="471169"/>
                  </a:lnTo>
                  <a:lnTo>
                    <a:pt x="1941576" y="94233"/>
                  </a:lnTo>
                  <a:lnTo>
                    <a:pt x="1934174" y="57553"/>
                  </a:lnTo>
                  <a:lnTo>
                    <a:pt x="1913985" y="27600"/>
                  </a:lnTo>
                  <a:lnTo>
                    <a:pt x="1884033" y="7405"/>
                  </a:lnTo>
                  <a:lnTo>
                    <a:pt x="1847341" y="0"/>
                  </a:lnTo>
                  <a:close/>
                </a:path>
              </a:pathLst>
            </a:custGeom>
            <a:solidFill>
              <a:srgbClr val="C00000">
                <a:alpha val="2352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359541" y="3982211"/>
              <a:ext cx="481263" cy="54711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532882" y="3166998"/>
              <a:ext cx="2793365" cy="146685"/>
            </a:xfrm>
            <a:custGeom>
              <a:avLst/>
              <a:gdLst/>
              <a:ahLst/>
              <a:cxnLst/>
              <a:rect l="l" t="t" r="r" b="b"/>
              <a:pathLst>
                <a:path w="2793365" h="146685">
                  <a:moveTo>
                    <a:pt x="563372" y="58039"/>
                  </a:moveTo>
                  <a:lnTo>
                    <a:pt x="144780" y="57924"/>
                  </a:lnTo>
                  <a:lnTo>
                    <a:pt x="144780" y="0"/>
                  </a:lnTo>
                  <a:lnTo>
                    <a:pt x="0" y="72263"/>
                  </a:lnTo>
                  <a:lnTo>
                    <a:pt x="144780" y="144780"/>
                  </a:lnTo>
                  <a:lnTo>
                    <a:pt x="144780" y="86880"/>
                  </a:lnTo>
                  <a:lnTo>
                    <a:pt x="563372" y="86995"/>
                  </a:lnTo>
                  <a:lnTo>
                    <a:pt x="563372" y="58039"/>
                  </a:lnTo>
                  <a:close/>
                </a:path>
                <a:path w="2793365" h="146685">
                  <a:moveTo>
                    <a:pt x="2793111" y="59309"/>
                  </a:moveTo>
                  <a:lnTo>
                    <a:pt x="2663914" y="59423"/>
                  </a:lnTo>
                  <a:lnTo>
                    <a:pt x="2663825" y="1524"/>
                  </a:lnTo>
                  <a:lnTo>
                    <a:pt x="2519172" y="74041"/>
                  </a:lnTo>
                  <a:lnTo>
                    <a:pt x="2664079" y="146304"/>
                  </a:lnTo>
                  <a:lnTo>
                    <a:pt x="2663977" y="88392"/>
                  </a:lnTo>
                  <a:lnTo>
                    <a:pt x="2793111" y="88265"/>
                  </a:lnTo>
                  <a:lnTo>
                    <a:pt x="2793111" y="59309"/>
                  </a:lnTo>
                  <a:close/>
                </a:path>
              </a:pathLst>
            </a:custGeom>
            <a:solidFill>
              <a:srgbClr val="D1E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3674109" y="2626613"/>
            <a:ext cx="6934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240" dirty="0">
                <a:solidFill>
                  <a:srgbClr val="EBCEB5"/>
                </a:solidFill>
                <a:latin typeface="DejaVu Sans"/>
                <a:cs typeface="DejaVu Sans"/>
              </a:rPr>
              <a:t>W</a:t>
            </a:r>
            <a:r>
              <a:rPr sz="1600" b="1" spc="-195" dirty="0">
                <a:solidFill>
                  <a:srgbClr val="EBCEB5"/>
                </a:solidFill>
                <a:latin typeface="DejaVu Sans"/>
                <a:cs typeface="DejaVu Sans"/>
              </a:rPr>
              <a:t>o</a:t>
            </a:r>
            <a:r>
              <a:rPr sz="1600" b="1" spc="-229" dirty="0">
                <a:solidFill>
                  <a:srgbClr val="EBCEB5"/>
                </a:solidFill>
                <a:latin typeface="DejaVu Sans"/>
                <a:cs typeface="DejaVu Sans"/>
              </a:rPr>
              <a:t>r</a:t>
            </a:r>
            <a:r>
              <a:rPr sz="1600" b="1" spc="-254" dirty="0">
                <a:solidFill>
                  <a:srgbClr val="EBCEB5"/>
                </a:solidFill>
                <a:latin typeface="DejaVu Sans"/>
                <a:cs typeface="DejaVu Sans"/>
              </a:rPr>
              <a:t>k</a:t>
            </a:r>
            <a:r>
              <a:rPr sz="1600" b="1" spc="-220" dirty="0">
                <a:solidFill>
                  <a:srgbClr val="EBCEB5"/>
                </a:solidFill>
                <a:latin typeface="DejaVu Sans"/>
                <a:cs typeface="DejaVu Sans"/>
              </a:rPr>
              <a:t>er</a:t>
            </a:r>
            <a:endParaRPr sz="1600">
              <a:latin typeface="DejaVu Sans"/>
              <a:cs typeface="DejaVu San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396354" y="4123131"/>
            <a:ext cx="13722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60" dirty="0">
                <a:solidFill>
                  <a:srgbClr val="FFFFFF"/>
                </a:solidFill>
                <a:latin typeface="DejaVu Sans"/>
                <a:cs typeface="DejaVu Sans"/>
              </a:rPr>
              <a:t>Data </a:t>
            </a:r>
            <a:r>
              <a:rPr sz="1400" spc="-85" dirty="0">
                <a:solidFill>
                  <a:srgbClr val="FFFFFF"/>
                </a:solidFill>
                <a:latin typeface="DejaVu Sans"/>
                <a:cs typeface="DejaVu Sans"/>
              </a:rPr>
              <a:t>stream</a:t>
            </a:r>
            <a:r>
              <a:rPr sz="1400" spc="5" dirty="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DejaVu Sans"/>
                <a:cs typeface="DejaVu Sans"/>
              </a:rPr>
              <a:t>API</a:t>
            </a:r>
            <a:endParaRPr sz="1400">
              <a:latin typeface="DejaVu Sans"/>
              <a:cs typeface="DejaVu Sans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523234" y="876046"/>
            <a:ext cx="4803140" cy="3454400"/>
            <a:chOff x="3523234" y="876046"/>
            <a:chExt cx="4803140" cy="3454400"/>
          </a:xfrm>
        </p:grpSpPr>
        <p:sp>
          <p:nvSpPr>
            <p:cNvPr id="19" name="object 19"/>
            <p:cNvSpPr/>
            <p:nvPr/>
          </p:nvSpPr>
          <p:spPr>
            <a:xfrm>
              <a:off x="5532882" y="4183456"/>
              <a:ext cx="2793365" cy="146685"/>
            </a:xfrm>
            <a:custGeom>
              <a:avLst/>
              <a:gdLst/>
              <a:ahLst/>
              <a:cxnLst/>
              <a:rect l="l" t="t" r="r" b="b"/>
              <a:pathLst>
                <a:path w="2793365" h="146685">
                  <a:moveTo>
                    <a:pt x="563372" y="58140"/>
                  </a:moveTo>
                  <a:lnTo>
                    <a:pt x="144780" y="57912"/>
                  </a:lnTo>
                  <a:lnTo>
                    <a:pt x="144780" y="0"/>
                  </a:lnTo>
                  <a:lnTo>
                    <a:pt x="0" y="72313"/>
                  </a:lnTo>
                  <a:lnTo>
                    <a:pt x="144780" y="144780"/>
                  </a:lnTo>
                  <a:lnTo>
                    <a:pt x="144780" y="86868"/>
                  </a:lnTo>
                  <a:lnTo>
                    <a:pt x="563372" y="87096"/>
                  </a:lnTo>
                  <a:lnTo>
                    <a:pt x="563372" y="58140"/>
                  </a:lnTo>
                  <a:close/>
                </a:path>
                <a:path w="2793365" h="146685">
                  <a:moveTo>
                    <a:pt x="2793111" y="59359"/>
                  </a:moveTo>
                  <a:lnTo>
                    <a:pt x="2663914" y="59499"/>
                  </a:lnTo>
                  <a:lnTo>
                    <a:pt x="2663825" y="1587"/>
                  </a:lnTo>
                  <a:lnTo>
                    <a:pt x="2519172" y="74129"/>
                  </a:lnTo>
                  <a:lnTo>
                    <a:pt x="2664079" y="146367"/>
                  </a:lnTo>
                  <a:lnTo>
                    <a:pt x="2663977" y="88468"/>
                  </a:lnTo>
                  <a:lnTo>
                    <a:pt x="2793111" y="88315"/>
                  </a:lnTo>
                  <a:lnTo>
                    <a:pt x="2793111" y="59359"/>
                  </a:lnTo>
                  <a:close/>
                </a:path>
              </a:pathLst>
            </a:custGeom>
            <a:solidFill>
              <a:srgbClr val="D1E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533394" y="886206"/>
              <a:ext cx="4622800" cy="1490980"/>
            </a:xfrm>
            <a:custGeom>
              <a:avLst/>
              <a:gdLst/>
              <a:ahLst/>
              <a:cxnLst/>
              <a:rect l="l" t="t" r="r" b="b"/>
              <a:pathLst>
                <a:path w="4622800" h="1490980">
                  <a:moveTo>
                    <a:pt x="4461636" y="0"/>
                  </a:moveTo>
                  <a:lnTo>
                    <a:pt x="160654" y="0"/>
                  </a:lnTo>
                  <a:lnTo>
                    <a:pt x="109858" y="8185"/>
                  </a:lnTo>
                  <a:lnTo>
                    <a:pt x="65754" y="30983"/>
                  </a:lnTo>
                  <a:lnTo>
                    <a:pt x="30983" y="65754"/>
                  </a:lnTo>
                  <a:lnTo>
                    <a:pt x="8185" y="109858"/>
                  </a:lnTo>
                  <a:lnTo>
                    <a:pt x="0" y="160655"/>
                  </a:lnTo>
                  <a:lnTo>
                    <a:pt x="0" y="1329817"/>
                  </a:lnTo>
                  <a:lnTo>
                    <a:pt x="8185" y="1380613"/>
                  </a:lnTo>
                  <a:lnTo>
                    <a:pt x="30983" y="1424717"/>
                  </a:lnTo>
                  <a:lnTo>
                    <a:pt x="65754" y="1459488"/>
                  </a:lnTo>
                  <a:lnTo>
                    <a:pt x="109858" y="1482286"/>
                  </a:lnTo>
                  <a:lnTo>
                    <a:pt x="160654" y="1490472"/>
                  </a:lnTo>
                  <a:lnTo>
                    <a:pt x="4461636" y="1490472"/>
                  </a:lnTo>
                  <a:lnTo>
                    <a:pt x="4512433" y="1482286"/>
                  </a:lnTo>
                  <a:lnTo>
                    <a:pt x="4556537" y="1459488"/>
                  </a:lnTo>
                  <a:lnTo>
                    <a:pt x="4591308" y="1424717"/>
                  </a:lnTo>
                  <a:lnTo>
                    <a:pt x="4614106" y="1380613"/>
                  </a:lnTo>
                  <a:lnTo>
                    <a:pt x="4622291" y="1329817"/>
                  </a:lnTo>
                  <a:lnTo>
                    <a:pt x="4622291" y="160655"/>
                  </a:lnTo>
                  <a:lnTo>
                    <a:pt x="4614106" y="109858"/>
                  </a:lnTo>
                  <a:lnTo>
                    <a:pt x="4591308" y="65754"/>
                  </a:lnTo>
                  <a:lnTo>
                    <a:pt x="4556537" y="30983"/>
                  </a:lnTo>
                  <a:lnTo>
                    <a:pt x="4512433" y="8185"/>
                  </a:lnTo>
                  <a:lnTo>
                    <a:pt x="4461636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533394" y="886206"/>
              <a:ext cx="4622800" cy="1490980"/>
            </a:xfrm>
            <a:custGeom>
              <a:avLst/>
              <a:gdLst/>
              <a:ahLst/>
              <a:cxnLst/>
              <a:rect l="l" t="t" r="r" b="b"/>
              <a:pathLst>
                <a:path w="4622800" h="1490980">
                  <a:moveTo>
                    <a:pt x="0" y="160655"/>
                  </a:moveTo>
                  <a:lnTo>
                    <a:pt x="8185" y="109858"/>
                  </a:lnTo>
                  <a:lnTo>
                    <a:pt x="30983" y="65754"/>
                  </a:lnTo>
                  <a:lnTo>
                    <a:pt x="65754" y="30983"/>
                  </a:lnTo>
                  <a:lnTo>
                    <a:pt x="109858" y="8185"/>
                  </a:lnTo>
                  <a:lnTo>
                    <a:pt x="160654" y="0"/>
                  </a:lnTo>
                  <a:lnTo>
                    <a:pt x="4461636" y="0"/>
                  </a:lnTo>
                  <a:lnTo>
                    <a:pt x="4512433" y="8185"/>
                  </a:lnTo>
                  <a:lnTo>
                    <a:pt x="4556537" y="30983"/>
                  </a:lnTo>
                  <a:lnTo>
                    <a:pt x="4591308" y="65754"/>
                  </a:lnTo>
                  <a:lnTo>
                    <a:pt x="4614106" y="109858"/>
                  </a:lnTo>
                  <a:lnTo>
                    <a:pt x="4622291" y="160655"/>
                  </a:lnTo>
                  <a:lnTo>
                    <a:pt x="4622291" y="1329817"/>
                  </a:lnTo>
                  <a:lnTo>
                    <a:pt x="4614106" y="1380613"/>
                  </a:lnTo>
                  <a:lnTo>
                    <a:pt x="4591308" y="1424717"/>
                  </a:lnTo>
                  <a:lnTo>
                    <a:pt x="4556537" y="1459488"/>
                  </a:lnTo>
                  <a:lnTo>
                    <a:pt x="4512433" y="1482286"/>
                  </a:lnTo>
                  <a:lnTo>
                    <a:pt x="4461636" y="1490472"/>
                  </a:lnTo>
                  <a:lnTo>
                    <a:pt x="160654" y="1490472"/>
                  </a:lnTo>
                  <a:lnTo>
                    <a:pt x="109858" y="1482286"/>
                  </a:lnTo>
                  <a:lnTo>
                    <a:pt x="65754" y="1459488"/>
                  </a:lnTo>
                  <a:lnTo>
                    <a:pt x="30983" y="1424717"/>
                  </a:lnTo>
                  <a:lnTo>
                    <a:pt x="8185" y="1380613"/>
                  </a:lnTo>
                  <a:lnTo>
                    <a:pt x="0" y="1329817"/>
                  </a:lnTo>
                  <a:lnTo>
                    <a:pt x="0" y="160655"/>
                  </a:lnTo>
                  <a:close/>
                </a:path>
              </a:pathLst>
            </a:custGeom>
            <a:ln w="19812">
              <a:solidFill>
                <a:srgbClr val="BEBEBE"/>
              </a:solidFill>
              <a:prstDash val="dash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233545" y="1543050"/>
              <a:ext cx="127000" cy="20167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643116" y="973836"/>
              <a:ext cx="1409700" cy="565785"/>
            </a:xfrm>
            <a:custGeom>
              <a:avLst/>
              <a:gdLst/>
              <a:ahLst/>
              <a:cxnLst/>
              <a:rect l="l" t="t" r="r" b="b"/>
              <a:pathLst>
                <a:path w="1409700" h="565785">
                  <a:moveTo>
                    <a:pt x="1315465" y="0"/>
                  </a:moveTo>
                  <a:lnTo>
                    <a:pt x="94233" y="0"/>
                  </a:lnTo>
                  <a:lnTo>
                    <a:pt x="57542" y="7401"/>
                  </a:lnTo>
                  <a:lnTo>
                    <a:pt x="27590" y="27590"/>
                  </a:lnTo>
                  <a:lnTo>
                    <a:pt x="7401" y="57542"/>
                  </a:lnTo>
                  <a:lnTo>
                    <a:pt x="0" y="94234"/>
                  </a:lnTo>
                  <a:lnTo>
                    <a:pt x="0" y="471169"/>
                  </a:lnTo>
                  <a:lnTo>
                    <a:pt x="7401" y="507861"/>
                  </a:lnTo>
                  <a:lnTo>
                    <a:pt x="27590" y="537813"/>
                  </a:lnTo>
                  <a:lnTo>
                    <a:pt x="57542" y="558002"/>
                  </a:lnTo>
                  <a:lnTo>
                    <a:pt x="94233" y="565403"/>
                  </a:lnTo>
                  <a:lnTo>
                    <a:pt x="1315465" y="565403"/>
                  </a:lnTo>
                  <a:lnTo>
                    <a:pt x="1352157" y="558002"/>
                  </a:lnTo>
                  <a:lnTo>
                    <a:pt x="1382109" y="537813"/>
                  </a:lnTo>
                  <a:lnTo>
                    <a:pt x="1402298" y="507861"/>
                  </a:lnTo>
                  <a:lnTo>
                    <a:pt x="1409700" y="471169"/>
                  </a:lnTo>
                  <a:lnTo>
                    <a:pt x="1409700" y="94234"/>
                  </a:lnTo>
                  <a:lnTo>
                    <a:pt x="1402298" y="57542"/>
                  </a:lnTo>
                  <a:lnTo>
                    <a:pt x="1382109" y="27590"/>
                  </a:lnTo>
                  <a:lnTo>
                    <a:pt x="1352157" y="7401"/>
                  </a:lnTo>
                  <a:lnTo>
                    <a:pt x="1315465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3674109" y="3633596"/>
            <a:ext cx="6934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240" dirty="0">
                <a:solidFill>
                  <a:srgbClr val="EBCEB5"/>
                </a:solidFill>
                <a:latin typeface="DejaVu Sans"/>
                <a:cs typeface="DejaVu Sans"/>
              </a:rPr>
              <a:t>W</a:t>
            </a:r>
            <a:r>
              <a:rPr sz="1600" b="1" spc="-195" dirty="0">
                <a:solidFill>
                  <a:srgbClr val="EBCEB5"/>
                </a:solidFill>
                <a:latin typeface="DejaVu Sans"/>
                <a:cs typeface="DejaVu Sans"/>
              </a:rPr>
              <a:t>o</a:t>
            </a:r>
            <a:r>
              <a:rPr sz="1600" b="1" spc="-229" dirty="0">
                <a:solidFill>
                  <a:srgbClr val="EBCEB5"/>
                </a:solidFill>
                <a:latin typeface="DejaVu Sans"/>
                <a:cs typeface="DejaVu Sans"/>
              </a:rPr>
              <a:t>r</a:t>
            </a:r>
            <a:r>
              <a:rPr sz="1600" b="1" spc="-254" dirty="0">
                <a:solidFill>
                  <a:srgbClr val="EBCEB5"/>
                </a:solidFill>
                <a:latin typeface="DejaVu Sans"/>
                <a:cs typeface="DejaVu Sans"/>
              </a:rPr>
              <a:t>k</a:t>
            </a:r>
            <a:r>
              <a:rPr sz="1600" b="1" spc="-220" dirty="0">
                <a:solidFill>
                  <a:srgbClr val="EBCEB5"/>
                </a:solidFill>
                <a:latin typeface="DejaVu Sans"/>
                <a:cs typeface="DejaVu Sans"/>
              </a:rPr>
              <a:t>er</a:t>
            </a:r>
            <a:endParaRPr sz="1600">
              <a:latin typeface="DejaVu Sans"/>
              <a:cs typeface="DejaVu San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727196" y="475868"/>
            <a:ext cx="111696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200" dirty="0">
                <a:solidFill>
                  <a:srgbClr val="0087A8"/>
                </a:solidFill>
                <a:latin typeface="DejaVu Sans"/>
                <a:cs typeface="DejaVu Sans"/>
              </a:rPr>
              <a:t>Coordinator</a:t>
            </a:r>
            <a:endParaRPr sz="1600">
              <a:latin typeface="DejaVu Sans"/>
              <a:cs typeface="DejaVu San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771258" y="1021841"/>
            <a:ext cx="1155065" cy="442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ts val="1639"/>
              </a:lnSpc>
              <a:spcBef>
                <a:spcPts val="105"/>
              </a:spcBef>
            </a:pPr>
            <a:r>
              <a:rPr sz="1400" spc="-60" dirty="0">
                <a:solidFill>
                  <a:srgbClr val="FFFFFF"/>
                </a:solidFill>
                <a:latin typeface="DejaVu Sans"/>
                <a:cs typeface="DejaVu Sans"/>
              </a:rPr>
              <a:t>Data</a:t>
            </a:r>
            <a:r>
              <a:rPr sz="1400" spc="-210" dirty="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sz="1400" spc="-60" dirty="0">
                <a:solidFill>
                  <a:srgbClr val="FFFFFF"/>
                </a:solidFill>
                <a:latin typeface="DejaVu Sans"/>
                <a:cs typeface="DejaVu Sans"/>
              </a:rPr>
              <a:t>Location</a:t>
            </a:r>
            <a:endParaRPr sz="1400">
              <a:latin typeface="DejaVu Sans"/>
              <a:cs typeface="DejaVu Sans"/>
            </a:endParaRPr>
          </a:p>
          <a:p>
            <a:pPr algn="ctr">
              <a:lnSpc>
                <a:spcPts val="1639"/>
              </a:lnSpc>
            </a:pPr>
            <a:r>
              <a:rPr sz="1400" spc="-35" dirty="0">
                <a:solidFill>
                  <a:srgbClr val="FFFFFF"/>
                </a:solidFill>
                <a:latin typeface="DejaVu Sans"/>
                <a:cs typeface="DejaVu Sans"/>
              </a:rPr>
              <a:t>API</a:t>
            </a:r>
            <a:endParaRPr sz="1400">
              <a:latin typeface="DejaVu Sans"/>
              <a:cs typeface="DejaVu Sans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3592067" y="973836"/>
            <a:ext cx="1408430" cy="565785"/>
          </a:xfrm>
          <a:custGeom>
            <a:avLst/>
            <a:gdLst/>
            <a:ahLst/>
            <a:cxnLst/>
            <a:rect l="l" t="t" r="r" b="b"/>
            <a:pathLst>
              <a:path w="1408429" h="565785">
                <a:moveTo>
                  <a:pt x="1313942" y="0"/>
                </a:moveTo>
                <a:lnTo>
                  <a:pt x="94234" y="0"/>
                </a:lnTo>
                <a:lnTo>
                  <a:pt x="57542" y="7401"/>
                </a:lnTo>
                <a:lnTo>
                  <a:pt x="27590" y="27590"/>
                </a:lnTo>
                <a:lnTo>
                  <a:pt x="7401" y="57542"/>
                </a:lnTo>
                <a:lnTo>
                  <a:pt x="0" y="94234"/>
                </a:lnTo>
                <a:lnTo>
                  <a:pt x="0" y="471169"/>
                </a:lnTo>
                <a:lnTo>
                  <a:pt x="7401" y="507861"/>
                </a:lnTo>
                <a:lnTo>
                  <a:pt x="27590" y="537813"/>
                </a:lnTo>
                <a:lnTo>
                  <a:pt x="57542" y="558002"/>
                </a:lnTo>
                <a:lnTo>
                  <a:pt x="94234" y="565403"/>
                </a:lnTo>
                <a:lnTo>
                  <a:pt x="1313942" y="565403"/>
                </a:lnTo>
                <a:lnTo>
                  <a:pt x="1350633" y="558002"/>
                </a:lnTo>
                <a:lnTo>
                  <a:pt x="1380585" y="537813"/>
                </a:lnTo>
                <a:lnTo>
                  <a:pt x="1400774" y="507861"/>
                </a:lnTo>
                <a:lnTo>
                  <a:pt x="1408176" y="471169"/>
                </a:lnTo>
                <a:lnTo>
                  <a:pt x="1408176" y="94234"/>
                </a:lnTo>
                <a:lnTo>
                  <a:pt x="1400774" y="57542"/>
                </a:lnTo>
                <a:lnTo>
                  <a:pt x="1380585" y="27590"/>
                </a:lnTo>
                <a:lnTo>
                  <a:pt x="1350633" y="7401"/>
                </a:lnTo>
                <a:lnTo>
                  <a:pt x="1313942" y="0"/>
                </a:lnTo>
                <a:close/>
              </a:path>
            </a:pathLst>
          </a:custGeom>
          <a:solidFill>
            <a:srgbClr val="C00000">
              <a:alpha val="2196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3919220" y="986789"/>
            <a:ext cx="809625" cy="442595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268605" marR="5080" indent="-256540">
              <a:lnSpc>
                <a:spcPts val="1600"/>
              </a:lnSpc>
              <a:spcBef>
                <a:spcPts val="225"/>
              </a:spcBef>
            </a:pPr>
            <a:r>
              <a:rPr sz="1400" spc="-95" dirty="0">
                <a:solidFill>
                  <a:srgbClr val="FFFFFF"/>
                </a:solidFill>
                <a:latin typeface="DejaVu Sans"/>
                <a:cs typeface="DejaVu Sans"/>
              </a:rPr>
              <a:t>M</a:t>
            </a:r>
            <a:r>
              <a:rPr sz="1400" spc="-75" dirty="0">
                <a:solidFill>
                  <a:srgbClr val="FFFFFF"/>
                </a:solidFill>
                <a:latin typeface="DejaVu Sans"/>
                <a:cs typeface="DejaVu Sans"/>
              </a:rPr>
              <a:t>e</a:t>
            </a:r>
            <a:r>
              <a:rPr sz="1400" spc="-55" dirty="0">
                <a:solidFill>
                  <a:srgbClr val="FFFFFF"/>
                </a:solidFill>
                <a:latin typeface="DejaVu Sans"/>
                <a:cs typeface="DejaVu Sans"/>
              </a:rPr>
              <a:t>ta</a:t>
            </a:r>
            <a:r>
              <a:rPr sz="1400" spc="-60" dirty="0">
                <a:solidFill>
                  <a:srgbClr val="FFFFFF"/>
                </a:solidFill>
                <a:latin typeface="DejaVu Sans"/>
                <a:cs typeface="DejaVu Sans"/>
              </a:rPr>
              <a:t>d</a:t>
            </a:r>
            <a:r>
              <a:rPr sz="1400" spc="-25" dirty="0">
                <a:solidFill>
                  <a:srgbClr val="FFFFFF"/>
                </a:solidFill>
                <a:latin typeface="DejaVu Sans"/>
                <a:cs typeface="DejaVu Sans"/>
              </a:rPr>
              <a:t>a</a:t>
            </a:r>
            <a:r>
              <a:rPr sz="1400" spc="-50" dirty="0">
                <a:solidFill>
                  <a:srgbClr val="FFFFFF"/>
                </a:solidFill>
                <a:latin typeface="DejaVu Sans"/>
                <a:cs typeface="DejaVu Sans"/>
              </a:rPr>
              <a:t>ta  </a:t>
            </a:r>
            <a:r>
              <a:rPr sz="1400" spc="-35" dirty="0">
                <a:solidFill>
                  <a:srgbClr val="FFFFFF"/>
                </a:solidFill>
                <a:latin typeface="DejaVu Sans"/>
                <a:cs typeface="DejaVu Sans"/>
              </a:rPr>
              <a:t>API</a:t>
            </a:r>
            <a:endParaRPr sz="1400">
              <a:latin typeface="DejaVu Sans"/>
              <a:cs typeface="DejaVu Sans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3592067" y="1728216"/>
            <a:ext cx="1408430" cy="567055"/>
          </a:xfrm>
          <a:custGeom>
            <a:avLst/>
            <a:gdLst/>
            <a:ahLst/>
            <a:cxnLst/>
            <a:rect l="l" t="t" r="r" b="b"/>
            <a:pathLst>
              <a:path w="1408429" h="567055">
                <a:moveTo>
                  <a:pt x="1313688" y="0"/>
                </a:moveTo>
                <a:lnTo>
                  <a:pt x="94487" y="0"/>
                </a:lnTo>
                <a:lnTo>
                  <a:pt x="57703" y="7423"/>
                </a:lnTo>
                <a:lnTo>
                  <a:pt x="27670" y="27670"/>
                </a:lnTo>
                <a:lnTo>
                  <a:pt x="7423" y="57703"/>
                </a:lnTo>
                <a:lnTo>
                  <a:pt x="0" y="94487"/>
                </a:lnTo>
                <a:lnTo>
                  <a:pt x="0" y="472440"/>
                </a:lnTo>
                <a:lnTo>
                  <a:pt x="7423" y="509224"/>
                </a:lnTo>
                <a:lnTo>
                  <a:pt x="27670" y="539257"/>
                </a:lnTo>
                <a:lnTo>
                  <a:pt x="57703" y="559504"/>
                </a:lnTo>
                <a:lnTo>
                  <a:pt x="94487" y="566928"/>
                </a:lnTo>
                <a:lnTo>
                  <a:pt x="1313688" y="566928"/>
                </a:lnTo>
                <a:lnTo>
                  <a:pt x="1350472" y="559504"/>
                </a:lnTo>
                <a:lnTo>
                  <a:pt x="1380505" y="539257"/>
                </a:lnTo>
                <a:lnTo>
                  <a:pt x="1400752" y="509224"/>
                </a:lnTo>
                <a:lnTo>
                  <a:pt x="1408176" y="472440"/>
                </a:lnTo>
                <a:lnTo>
                  <a:pt x="1408176" y="94487"/>
                </a:lnTo>
                <a:lnTo>
                  <a:pt x="1400752" y="57703"/>
                </a:lnTo>
                <a:lnTo>
                  <a:pt x="1380505" y="27670"/>
                </a:lnTo>
                <a:lnTo>
                  <a:pt x="1350472" y="7423"/>
                </a:lnTo>
                <a:lnTo>
                  <a:pt x="1313688" y="0"/>
                </a:lnTo>
                <a:close/>
              </a:path>
            </a:pathLst>
          </a:custGeom>
          <a:solidFill>
            <a:srgbClr val="0087A8">
              <a:alpha val="2980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3942969" y="1717928"/>
            <a:ext cx="707390" cy="4730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145">
              <a:lnSpc>
                <a:spcPts val="1880"/>
              </a:lnSpc>
              <a:spcBef>
                <a:spcPts val="95"/>
              </a:spcBef>
            </a:pPr>
            <a:r>
              <a:rPr sz="1600" spc="35" dirty="0">
                <a:solidFill>
                  <a:srgbClr val="FFFFFF"/>
                </a:solidFill>
                <a:latin typeface="DejaVu Sans"/>
                <a:cs typeface="DejaVu Sans"/>
              </a:rPr>
              <a:t>P</a:t>
            </a:r>
            <a:r>
              <a:rPr sz="1600" spc="-60" dirty="0">
                <a:solidFill>
                  <a:srgbClr val="FFFFFF"/>
                </a:solidFill>
                <a:latin typeface="DejaVu Sans"/>
                <a:cs typeface="DejaVu Sans"/>
              </a:rPr>
              <a:t>arser/</a:t>
            </a:r>
            <a:endParaRPr sz="1600">
              <a:latin typeface="DejaVu Sans"/>
              <a:cs typeface="DejaVu Sans"/>
            </a:endParaRPr>
          </a:p>
          <a:p>
            <a:pPr marL="12700">
              <a:lnSpc>
                <a:spcPts val="1639"/>
              </a:lnSpc>
            </a:pPr>
            <a:r>
              <a:rPr sz="1400" spc="-25" dirty="0">
                <a:solidFill>
                  <a:srgbClr val="FFFFFF"/>
                </a:solidFill>
                <a:latin typeface="DejaVu Sans"/>
                <a:cs typeface="DejaVu Sans"/>
              </a:rPr>
              <a:t>a</a:t>
            </a:r>
            <a:r>
              <a:rPr sz="1400" spc="-90" dirty="0">
                <a:solidFill>
                  <a:srgbClr val="FFFFFF"/>
                </a:solidFill>
                <a:latin typeface="DejaVu Sans"/>
                <a:cs typeface="DejaVu Sans"/>
              </a:rPr>
              <a:t>nalyzer</a:t>
            </a:r>
            <a:endParaRPr sz="1400">
              <a:latin typeface="DejaVu Sans"/>
              <a:cs typeface="DejaVu Sans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5117591" y="1728216"/>
            <a:ext cx="1408430" cy="567055"/>
          </a:xfrm>
          <a:custGeom>
            <a:avLst/>
            <a:gdLst/>
            <a:ahLst/>
            <a:cxnLst/>
            <a:rect l="l" t="t" r="r" b="b"/>
            <a:pathLst>
              <a:path w="1408429" h="567055">
                <a:moveTo>
                  <a:pt x="1313688" y="0"/>
                </a:moveTo>
                <a:lnTo>
                  <a:pt x="94487" y="0"/>
                </a:lnTo>
                <a:lnTo>
                  <a:pt x="57703" y="7423"/>
                </a:lnTo>
                <a:lnTo>
                  <a:pt x="27670" y="27670"/>
                </a:lnTo>
                <a:lnTo>
                  <a:pt x="7423" y="57703"/>
                </a:lnTo>
                <a:lnTo>
                  <a:pt x="0" y="94487"/>
                </a:lnTo>
                <a:lnTo>
                  <a:pt x="0" y="472440"/>
                </a:lnTo>
                <a:lnTo>
                  <a:pt x="7423" y="509224"/>
                </a:lnTo>
                <a:lnTo>
                  <a:pt x="27670" y="539257"/>
                </a:lnTo>
                <a:lnTo>
                  <a:pt x="57703" y="559504"/>
                </a:lnTo>
                <a:lnTo>
                  <a:pt x="94487" y="566928"/>
                </a:lnTo>
                <a:lnTo>
                  <a:pt x="1313688" y="566928"/>
                </a:lnTo>
                <a:lnTo>
                  <a:pt x="1350472" y="559504"/>
                </a:lnTo>
                <a:lnTo>
                  <a:pt x="1380505" y="539257"/>
                </a:lnTo>
                <a:lnTo>
                  <a:pt x="1400752" y="509224"/>
                </a:lnTo>
                <a:lnTo>
                  <a:pt x="1408176" y="472440"/>
                </a:lnTo>
                <a:lnTo>
                  <a:pt x="1408176" y="94487"/>
                </a:lnTo>
                <a:lnTo>
                  <a:pt x="1400752" y="57703"/>
                </a:lnTo>
                <a:lnTo>
                  <a:pt x="1380505" y="27670"/>
                </a:lnTo>
                <a:lnTo>
                  <a:pt x="1350472" y="7423"/>
                </a:lnTo>
                <a:lnTo>
                  <a:pt x="1313688" y="0"/>
                </a:lnTo>
                <a:close/>
              </a:path>
            </a:pathLst>
          </a:custGeom>
          <a:solidFill>
            <a:srgbClr val="0087A8">
              <a:alpha val="2980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5502655" y="1862074"/>
            <a:ext cx="64198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70" dirty="0">
                <a:solidFill>
                  <a:srgbClr val="FFFFFF"/>
                </a:solidFill>
                <a:latin typeface="DejaVu Sans"/>
                <a:cs typeface="DejaVu Sans"/>
              </a:rPr>
              <a:t>Planner</a:t>
            </a:r>
            <a:endParaRPr sz="1400">
              <a:latin typeface="DejaVu Sans"/>
              <a:cs typeface="DejaVu Sans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6643116" y="1728216"/>
            <a:ext cx="1409700" cy="567055"/>
          </a:xfrm>
          <a:custGeom>
            <a:avLst/>
            <a:gdLst/>
            <a:ahLst/>
            <a:cxnLst/>
            <a:rect l="l" t="t" r="r" b="b"/>
            <a:pathLst>
              <a:path w="1409700" h="567055">
                <a:moveTo>
                  <a:pt x="1315211" y="0"/>
                </a:moveTo>
                <a:lnTo>
                  <a:pt x="94487" y="0"/>
                </a:lnTo>
                <a:lnTo>
                  <a:pt x="57703" y="7423"/>
                </a:lnTo>
                <a:lnTo>
                  <a:pt x="27670" y="27670"/>
                </a:lnTo>
                <a:lnTo>
                  <a:pt x="7423" y="57703"/>
                </a:lnTo>
                <a:lnTo>
                  <a:pt x="0" y="94487"/>
                </a:lnTo>
                <a:lnTo>
                  <a:pt x="0" y="472440"/>
                </a:lnTo>
                <a:lnTo>
                  <a:pt x="7423" y="509224"/>
                </a:lnTo>
                <a:lnTo>
                  <a:pt x="27670" y="539257"/>
                </a:lnTo>
                <a:lnTo>
                  <a:pt x="57703" y="559504"/>
                </a:lnTo>
                <a:lnTo>
                  <a:pt x="94487" y="566928"/>
                </a:lnTo>
                <a:lnTo>
                  <a:pt x="1315211" y="566928"/>
                </a:lnTo>
                <a:lnTo>
                  <a:pt x="1351996" y="559504"/>
                </a:lnTo>
                <a:lnTo>
                  <a:pt x="1382029" y="539257"/>
                </a:lnTo>
                <a:lnTo>
                  <a:pt x="1402276" y="509224"/>
                </a:lnTo>
                <a:lnTo>
                  <a:pt x="1409700" y="472440"/>
                </a:lnTo>
                <a:lnTo>
                  <a:pt x="1409700" y="94487"/>
                </a:lnTo>
                <a:lnTo>
                  <a:pt x="1402276" y="57703"/>
                </a:lnTo>
                <a:lnTo>
                  <a:pt x="1382029" y="27670"/>
                </a:lnTo>
                <a:lnTo>
                  <a:pt x="1351996" y="7423"/>
                </a:lnTo>
                <a:lnTo>
                  <a:pt x="1315211" y="0"/>
                </a:lnTo>
                <a:close/>
              </a:path>
            </a:pathLst>
          </a:custGeom>
          <a:solidFill>
            <a:srgbClr val="0087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6930390" y="1862074"/>
            <a:ext cx="83693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75" dirty="0">
                <a:solidFill>
                  <a:srgbClr val="FFFFFF"/>
                </a:solidFill>
                <a:latin typeface="DejaVu Sans"/>
                <a:cs typeface="DejaVu Sans"/>
              </a:rPr>
              <a:t>Scheduler</a:t>
            </a:r>
            <a:endParaRPr sz="1400">
              <a:latin typeface="DejaVu Sans"/>
              <a:cs typeface="DejaVu Sans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4929378" y="1950592"/>
            <a:ext cx="1721485" cy="142240"/>
            <a:chOff x="4929378" y="1950592"/>
            <a:chExt cx="1721485" cy="142240"/>
          </a:xfrm>
        </p:grpSpPr>
        <p:sp>
          <p:nvSpPr>
            <p:cNvPr id="36" name="object 36"/>
            <p:cNvSpPr/>
            <p:nvPr/>
          </p:nvSpPr>
          <p:spPr>
            <a:xfrm>
              <a:off x="4929378" y="1965832"/>
              <a:ext cx="201549" cy="127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448806" y="1950592"/>
              <a:ext cx="201549" cy="1270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1247038" y="3129787"/>
            <a:ext cx="6934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240" dirty="0">
                <a:solidFill>
                  <a:srgbClr val="EBCEB5"/>
                </a:solidFill>
                <a:latin typeface="DejaVu Sans"/>
                <a:cs typeface="DejaVu Sans"/>
              </a:rPr>
              <a:t>W</a:t>
            </a:r>
            <a:r>
              <a:rPr sz="1600" b="1" spc="-195" dirty="0">
                <a:solidFill>
                  <a:srgbClr val="EBCEB5"/>
                </a:solidFill>
                <a:latin typeface="DejaVu Sans"/>
                <a:cs typeface="DejaVu Sans"/>
              </a:rPr>
              <a:t>o</a:t>
            </a:r>
            <a:r>
              <a:rPr sz="1600" b="1" spc="-229" dirty="0">
                <a:solidFill>
                  <a:srgbClr val="EBCEB5"/>
                </a:solidFill>
                <a:latin typeface="DejaVu Sans"/>
                <a:cs typeface="DejaVu Sans"/>
              </a:rPr>
              <a:t>r</a:t>
            </a:r>
            <a:r>
              <a:rPr sz="1600" b="1" spc="-254" dirty="0">
                <a:solidFill>
                  <a:srgbClr val="EBCEB5"/>
                </a:solidFill>
                <a:latin typeface="DejaVu Sans"/>
                <a:cs typeface="DejaVu Sans"/>
              </a:rPr>
              <a:t>k</a:t>
            </a:r>
            <a:r>
              <a:rPr sz="1600" b="1" spc="-220" dirty="0">
                <a:solidFill>
                  <a:srgbClr val="EBCEB5"/>
                </a:solidFill>
                <a:latin typeface="DejaVu Sans"/>
                <a:cs typeface="DejaVu Sans"/>
              </a:rPr>
              <a:t>er</a:t>
            </a:r>
            <a:endParaRPr sz="1600">
              <a:latin typeface="DejaVu Sans"/>
              <a:cs typeface="DejaVu Sans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659891" y="1706879"/>
            <a:ext cx="2950845" cy="2548255"/>
            <a:chOff x="659891" y="1706879"/>
            <a:chExt cx="2950845" cy="2548255"/>
          </a:xfrm>
        </p:grpSpPr>
        <p:sp>
          <p:nvSpPr>
            <p:cNvPr id="40" name="object 40"/>
            <p:cNvSpPr/>
            <p:nvPr/>
          </p:nvSpPr>
          <p:spPr>
            <a:xfrm>
              <a:off x="2070354" y="1926589"/>
              <a:ext cx="1540510" cy="2328545"/>
            </a:xfrm>
            <a:custGeom>
              <a:avLst/>
              <a:gdLst/>
              <a:ahLst/>
              <a:cxnLst/>
              <a:rect l="l" t="t" r="r" b="b"/>
              <a:pathLst>
                <a:path w="1540510" h="2328545">
                  <a:moveTo>
                    <a:pt x="1451356" y="2312479"/>
                  </a:moveTo>
                  <a:lnTo>
                    <a:pt x="1204087" y="2122767"/>
                  </a:lnTo>
                  <a:lnTo>
                    <a:pt x="1210005" y="2115058"/>
                  </a:lnTo>
                  <a:lnTo>
                    <a:pt x="1236713" y="2080260"/>
                  </a:lnTo>
                  <a:lnTo>
                    <a:pt x="1097280" y="2053336"/>
                  </a:lnTo>
                  <a:lnTo>
                    <a:pt x="1159383" y="2181021"/>
                  </a:lnTo>
                  <a:lnTo>
                    <a:pt x="1192034" y="2138489"/>
                  </a:lnTo>
                  <a:lnTo>
                    <a:pt x="1439291" y="2328189"/>
                  </a:lnTo>
                  <a:lnTo>
                    <a:pt x="1451356" y="2312479"/>
                  </a:lnTo>
                  <a:close/>
                </a:path>
                <a:path w="1540510" h="2328545">
                  <a:moveTo>
                    <a:pt x="1468120" y="1331214"/>
                  </a:moveTo>
                  <a:lnTo>
                    <a:pt x="1456055" y="1315466"/>
                  </a:lnTo>
                  <a:lnTo>
                    <a:pt x="1208824" y="1505216"/>
                  </a:lnTo>
                  <a:lnTo>
                    <a:pt x="1176147" y="1462659"/>
                  </a:lnTo>
                  <a:lnTo>
                    <a:pt x="1114044" y="1590294"/>
                  </a:lnTo>
                  <a:lnTo>
                    <a:pt x="1253490" y="1563382"/>
                  </a:lnTo>
                  <a:lnTo>
                    <a:pt x="1226756" y="1528572"/>
                  </a:lnTo>
                  <a:lnTo>
                    <a:pt x="1220851" y="1520875"/>
                  </a:lnTo>
                  <a:lnTo>
                    <a:pt x="1468120" y="1331214"/>
                  </a:lnTo>
                  <a:close/>
                </a:path>
                <a:path w="1540510" h="2328545">
                  <a:moveTo>
                    <a:pt x="1540256" y="63627"/>
                  </a:moveTo>
                  <a:lnTo>
                    <a:pt x="1413256" y="0"/>
                  </a:lnTo>
                  <a:lnTo>
                    <a:pt x="1413192" y="53594"/>
                  </a:lnTo>
                  <a:lnTo>
                    <a:pt x="0" y="53086"/>
                  </a:lnTo>
                  <a:lnTo>
                    <a:pt x="0" y="72898"/>
                  </a:lnTo>
                  <a:lnTo>
                    <a:pt x="1413179" y="73406"/>
                  </a:lnTo>
                  <a:lnTo>
                    <a:pt x="1413129" y="127000"/>
                  </a:lnTo>
                  <a:lnTo>
                    <a:pt x="1520634" y="73406"/>
                  </a:lnTo>
                  <a:lnTo>
                    <a:pt x="1540256" y="63627"/>
                  </a:lnTo>
                  <a:close/>
                </a:path>
              </a:pathLst>
            </a:custGeom>
            <a:solidFill>
              <a:srgbClr val="D1E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59891" y="1706879"/>
              <a:ext cx="1409700" cy="565785"/>
            </a:xfrm>
            <a:custGeom>
              <a:avLst/>
              <a:gdLst/>
              <a:ahLst/>
              <a:cxnLst/>
              <a:rect l="l" t="t" r="r" b="b"/>
              <a:pathLst>
                <a:path w="1409700" h="565785">
                  <a:moveTo>
                    <a:pt x="1315465" y="0"/>
                  </a:moveTo>
                  <a:lnTo>
                    <a:pt x="94234" y="0"/>
                  </a:lnTo>
                  <a:lnTo>
                    <a:pt x="57553" y="7401"/>
                  </a:lnTo>
                  <a:lnTo>
                    <a:pt x="27600" y="27590"/>
                  </a:lnTo>
                  <a:lnTo>
                    <a:pt x="7405" y="57542"/>
                  </a:lnTo>
                  <a:lnTo>
                    <a:pt x="0" y="94234"/>
                  </a:lnTo>
                  <a:lnTo>
                    <a:pt x="0" y="471170"/>
                  </a:lnTo>
                  <a:lnTo>
                    <a:pt x="7405" y="507861"/>
                  </a:lnTo>
                  <a:lnTo>
                    <a:pt x="27600" y="537813"/>
                  </a:lnTo>
                  <a:lnTo>
                    <a:pt x="57553" y="558002"/>
                  </a:lnTo>
                  <a:lnTo>
                    <a:pt x="94234" y="565404"/>
                  </a:lnTo>
                  <a:lnTo>
                    <a:pt x="1315465" y="565404"/>
                  </a:lnTo>
                  <a:lnTo>
                    <a:pt x="1352157" y="558002"/>
                  </a:lnTo>
                  <a:lnTo>
                    <a:pt x="1382109" y="537813"/>
                  </a:lnTo>
                  <a:lnTo>
                    <a:pt x="1402298" y="507861"/>
                  </a:lnTo>
                  <a:lnTo>
                    <a:pt x="1409700" y="471170"/>
                  </a:lnTo>
                  <a:lnTo>
                    <a:pt x="1409700" y="94234"/>
                  </a:lnTo>
                  <a:lnTo>
                    <a:pt x="1402298" y="57542"/>
                  </a:lnTo>
                  <a:lnTo>
                    <a:pt x="1382109" y="27590"/>
                  </a:lnTo>
                  <a:lnTo>
                    <a:pt x="1352157" y="7401"/>
                  </a:lnTo>
                  <a:lnTo>
                    <a:pt x="1315465" y="0"/>
                  </a:lnTo>
                  <a:close/>
                </a:path>
              </a:pathLst>
            </a:custGeom>
            <a:solidFill>
              <a:srgbClr val="808080">
                <a:alpha val="2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1090675" y="1837689"/>
            <a:ext cx="54673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65" dirty="0">
                <a:solidFill>
                  <a:srgbClr val="FFFFFF"/>
                </a:solidFill>
                <a:latin typeface="DejaVu Sans"/>
                <a:cs typeface="DejaVu Sans"/>
              </a:rPr>
              <a:t>C</a:t>
            </a:r>
            <a:r>
              <a:rPr sz="1600" b="1" spc="-220" dirty="0">
                <a:solidFill>
                  <a:srgbClr val="FFFFFF"/>
                </a:solidFill>
                <a:latin typeface="DejaVu Sans"/>
                <a:cs typeface="DejaVu Sans"/>
              </a:rPr>
              <a:t>li</a:t>
            </a:r>
            <a:r>
              <a:rPr sz="1600" b="1" spc="-215" dirty="0">
                <a:solidFill>
                  <a:srgbClr val="FFFFFF"/>
                </a:solidFill>
                <a:latin typeface="DejaVu Sans"/>
                <a:cs typeface="DejaVu Sans"/>
              </a:rPr>
              <a:t>e</a:t>
            </a:r>
            <a:r>
              <a:rPr sz="1600" b="1" spc="-220" dirty="0">
                <a:solidFill>
                  <a:srgbClr val="FFFFFF"/>
                </a:solidFill>
                <a:latin typeface="DejaVu Sans"/>
                <a:cs typeface="DejaVu Sans"/>
              </a:rPr>
              <a:t>n</a:t>
            </a:r>
            <a:r>
              <a:rPr sz="1600" b="1" spc="-245" dirty="0">
                <a:solidFill>
                  <a:srgbClr val="FFFFFF"/>
                </a:solidFill>
                <a:latin typeface="DejaVu Sans"/>
                <a:cs typeface="DejaVu Sans"/>
              </a:rPr>
              <a:t>t</a:t>
            </a:r>
            <a:endParaRPr sz="1600">
              <a:latin typeface="DejaVu Sans"/>
              <a:cs typeface="DejaVu Sans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1078991" y="1527810"/>
            <a:ext cx="6332855" cy="3011170"/>
            <a:chOff x="1078991" y="1527810"/>
            <a:chExt cx="6332855" cy="3011170"/>
          </a:xfrm>
        </p:grpSpPr>
        <p:sp>
          <p:nvSpPr>
            <p:cNvPr id="44" name="object 44"/>
            <p:cNvSpPr/>
            <p:nvPr/>
          </p:nvSpPr>
          <p:spPr>
            <a:xfrm>
              <a:off x="1088897" y="3384042"/>
              <a:ext cx="2078989" cy="739140"/>
            </a:xfrm>
            <a:custGeom>
              <a:avLst/>
              <a:gdLst/>
              <a:ahLst/>
              <a:cxnLst/>
              <a:rect l="l" t="t" r="r" b="b"/>
              <a:pathLst>
                <a:path w="2078989" h="739139">
                  <a:moveTo>
                    <a:pt x="1955546" y="0"/>
                  </a:moveTo>
                  <a:lnTo>
                    <a:pt x="123190" y="0"/>
                  </a:lnTo>
                  <a:lnTo>
                    <a:pt x="75239" y="9675"/>
                  </a:lnTo>
                  <a:lnTo>
                    <a:pt x="36082" y="36067"/>
                  </a:lnTo>
                  <a:lnTo>
                    <a:pt x="9681" y="75223"/>
                  </a:lnTo>
                  <a:lnTo>
                    <a:pt x="0" y="123189"/>
                  </a:lnTo>
                  <a:lnTo>
                    <a:pt x="0" y="615949"/>
                  </a:lnTo>
                  <a:lnTo>
                    <a:pt x="9681" y="663900"/>
                  </a:lnTo>
                  <a:lnTo>
                    <a:pt x="36082" y="703057"/>
                  </a:lnTo>
                  <a:lnTo>
                    <a:pt x="75239" y="729458"/>
                  </a:lnTo>
                  <a:lnTo>
                    <a:pt x="123190" y="739139"/>
                  </a:lnTo>
                  <a:lnTo>
                    <a:pt x="1955546" y="739139"/>
                  </a:lnTo>
                  <a:lnTo>
                    <a:pt x="2003512" y="729458"/>
                  </a:lnTo>
                  <a:lnTo>
                    <a:pt x="2042667" y="703057"/>
                  </a:lnTo>
                  <a:lnTo>
                    <a:pt x="2069060" y="663900"/>
                  </a:lnTo>
                  <a:lnTo>
                    <a:pt x="2078736" y="615949"/>
                  </a:lnTo>
                  <a:lnTo>
                    <a:pt x="2078736" y="123189"/>
                  </a:lnTo>
                  <a:lnTo>
                    <a:pt x="2069060" y="75223"/>
                  </a:lnTo>
                  <a:lnTo>
                    <a:pt x="2042667" y="36067"/>
                  </a:lnTo>
                  <a:lnTo>
                    <a:pt x="2003512" y="9675"/>
                  </a:lnTo>
                  <a:lnTo>
                    <a:pt x="1955546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088897" y="3384042"/>
              <a:ext cx="2078989" cy="739140"/>
            </a:xfrm>
            <a:custGeom>
              <a:avLst/>
              <a:gdLst/>
              <a:ahLst/>
              <a:cxnLst/>
              <a:rect l="l" t="t" r="r" b="b"/>
              <a:pathLst>
                <a:path w="2078989" h="739139">
                  <a:moveTo>
                    <a:pt x="0" y="123189"/>
                  </a:moveTo>
                  <a:lnTo>
                    <a:pt x="9681" y="75223"/>
                  </a:lnTo>
                  <a:lnTo>
                    <a:pt x="36082" y="36067"/>
                  </a:lnTo>
                  <a:lnTo>
                    <a:pt x="75239" y="9675"/>
                  </a:lnTo>
                  <a:lnTo>
                    <a:pt x="123190" y="0"/>
                  </a:lnTo>
                  <a:lnTo>
                    <a:pt x="1955546" y="0"/>
                  </a:lnTo>
                  <a:lnTo>
                    <a:pt x="2003512" y="9675"/>
                  </a:lnTo>
                  <a:lnTo>
                    <a:pt x="2042667" y="36067"/>
                  </a:lnTo>
                  <a:lnTo>
                    <a:pt x="2069060" y="75223"/>
                  </a:lnTo>
                  <a:lnTo>
                    <a:pt x="2078736" y="123189"/>
                  </a:lnTo>
                  <a:lnTo>
                    <a:pt x="2078736" y="615949"/>
                  </a:lnTo>
                  <a:lnTo>
                    <a:pt x="2069060" y="663900"/>
                  </a:lnTo>
                  <a:lnTo>
                    <a:pt x="2042667" y="703057"/>
                  </a:lnTo>
                  <a:lnTo>
                    <a:pt x="2003512" y="729458"/>
                  </a:lnTo>
                  <a:lnTo>
                    <a:pt x="1955546" y="739139"/>
                  </a:lnTo>
                  <a:lnTo>
                    <a:pt x="123190" y="739139"/>
                  </a:lnTo>
                  <a:lnTo>
                    <a:pt x="75239" y="729458"/>
                  </a:lnTo>
                  <a:lnTo>
                    <a:pt x="36082" y="703057"/>
                  </a:lnTo>
                  <a:lnTo>
                    <a:pt x="9681" y="663900"/>
                  </a:lnTo>
                  <a:lnTo>
                    <a:pt x="0" y="615949"/>
                  </a:lnTo>
                  <a:lnTo>
                    <a:pt x="0" y="123189"/>
                  </a:lnTo>
                  <a:close/>
                </a:path>
              </a:pathLst>
            </a:custGeom>
            <a:ln w="19812">
              <a:solidFill>
                <a:srgbClr val="BEBEBE"/>
              </a:solidFill>
              <a:prstDash val="dash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147571" y="3464052"/>
              <a:ext cx="1941830" cy="565785"/>
            </a:xfrm>
            <a:custGeom>
              <a:avLst/>
              <a:gdLst/>
              <a:ahLst/>
              <a:cxnLst/>
              <a:rect l="l" t="t" r="r" b="b"/>
              <a:pathLst>
                <a:path w="1941830" h="565785">
                  <a:moveTo>
                    <a:pt x="1847341" y="0"/>
                  </a:moveTo>
                  <a:lnTo>
                    <a:pt x="94234" y="0"/>
                  </a:lnTo>
                  <a:lnTo>
                    <a:pt x="57553" y="7401"/>
                  </a:lnTo>
                  <a:lnTo>
                    <a:pt x="27600" y="27590"/>
                  </a:lnTo>
                  <a:lnTo>
                    <a:pt x="7405" y="57542"/>
                  </a:lnTo>
                  <a:lnTo>
                    <a:pt x="0" y="94234"/>
                  </a:lnTo>
                  <a:lnTo>
                    <a:pt x="0" y="471170"/>
                  </a:lnTo>
                  <a:lnTo>
                    <a:pt x="7405" y="507850"/>
                  </a:lnTo>
                  <a:lnTo>
                    <a:pt x="27600" y="537803"/>
                  </a:lnTo>
                  <a:lnTo>
                    <a:pt x="57553" y="557998"/>
                  </a:lnTo>
                  <a:lnTo>
                    <a:pt x="94234" y="565404"/>
                  </a:lnTo>
                  <a:lnTo>
                    <a:pt x="1847341" y="565404"/>
                  </a:lnTo>
                  <a:lnTo>
                    <a:pt x="1884033" y="557998"/>
                  </a:lnTo>
                  <a:lnTo>
                    <a:pt x="1913985" y="537803"/>
                  </a:lnTo>
                  <a:lnTo>
                    <a:pt x="1934174" y="507850"/>
                  </a:lnTo>
                  <a:lnTo>
                    <a:pt x="1941576" y="471170"/>
                  </a:lnTo>
                  <a:lnTo>
                    <a:pt x="1941576" y="94234"/>
                  </a:lnTo>
                  <a:lnTo>
                    <a:pt x="1934174" y="57542"/>
                  </a:lnTo>
                  <a:lnTo>
                    <a:pt x="1913985" y="27590"/>
                  </a:lnTo>
                  <a:lnTo>
                    <a:pt x="1884033" y="7401"/>
                  </a:lnTo>
                  <a:lnTo>
                    <a:pt x="1847341" y="0"/>
                  </a:lnTo>
                  <a:close/>
                </a:path>
              </a:pathLst>
            </a:custGeom>
            <a:solidFill>
              <a:srgbClr val="EB871D">
                <a:alpha val="2274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2724912" y="3645408"/>
              <a:ext cx="201168" cy="20116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2292095" y="3645408"/>
              <a:ext cx="201168" cy="201167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1859279" y="3645408"/>
              <a:ext cx="201168" cy="201167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1348740" y="3645407"/>
              <a:ext cx="1475740" cy="201295"/>
            </a:xfrm>
            <a:custGeom>
              <a:avLst/>
              <a:gdLst/>
              <a:ahLst/>
              <a:cxnLst/>
              <a:rect l="l" t="t" r="r" b="b"/>
              <a:pathLst>
                <a:path w="1475739" h="201295">
                  <a:moveTo>
                    <a:pt x="224028" y="0"/>
                  </a:moveTo>
                  <a:lnTo>
                    <a:pt x="0" y="0"/>
                  </a:lnTo>
                  <a:lnTo>
                    <a:pt x="0" y="201168"/>
                  </a:lnTo>
                  <a:lnTo>
                    <a:pt x="224028" y="201168"/>
                  </a:lnTo>
                  <a:lnTo>
                    <a:pt x="224028" y="0"/>
                  </a:lnTo>
                  <a:close/>
                </a:path>
                <a:path w="1475739" h="201295">
                  <a:moveTo>
                    <a:pt x="1475740" y="86868"/>
                  </a:moveTo>
                  <a:lnTo>
                    <a:pt x="369570" y="87122"/>
                  </a:lnTo>
                  <a:lnTo>
                    <a:pt x="369570" y="29210"/>
                  </a:lnTo>
                  <a:lnTo>
                    <a:pt x="224790" y="101600"/>
                  </a:lnTo>
                  <a:lnTo>
                    <a:pt x="369570" y="173990"/>
                  </a:lnTo>
                  <a:lnTo>
                    <a:pt x="369570" y="116078"/>
                  </a:lnTo>
                  <a:lnTo>
                    <a:pt x="1475740" y="115824"/>
                  </a:lnTo>
                  <a:lnTo>
                    <a:pt x="1475740" y="8686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3585971" y="2956560"/>
              <a:ext cx="1941830" cy="565785"/>
            </a:xfrm>
            <a:custGeom>
              <a:avLst/>
              <a:gdLst/>
              <a:ahLst/>
              <a:cxnLst/>
              <a:rect l="l" t="t" r="r" b="b"/>
              <a:pathLst>
                <a:path w="1941829" h="565785">
                  <a:moveTo>
                    <a:pt x="1847341" y="0"/>
                  </a:moveTo>
                  <a:lnTo>
                    <a:pt x="94233" y="0"/>
                  </a:lnTo>
                  <a:lnTo>
                    <a:pt x="57542" y="7401"/>
                  </a:lnTo>
                  <a:lnTo>
                    <a:pt x="27590" y="27590"/>
                  </a:lnTo>
                  <a:lnTo>
                    <a:pt x="7401" y="57542"/>
                  </a:lnTo>
                  <a:lnTo>
                    <a:pt x="0" y="94233"/>
                  </a:lnTo>
                  <a:lnTo>
                    <a:pt x="0" y="471169"/>
                  </a:lnTo>
                  <a:lnTo>
                    <a:pt x="7401" y="507861"/>
                  </a:lnTo>
                  <a:lnTo>
                    <a:pt x="27590" y="537813"/>
                  </a:lnTo>
                  <a:lnTo>
                    <a:pt x="57542" y="558002"/>
                  </a:lnTo>
                  <a:lnTo>
                    <a:pt x="94233" y="565403"/>
                  </a:lnTo>
                  <a:lnTo>
                    <a:pt x="1847341" y="565403"/>
                  </a:lnTo>
                  <a:lnTo>
                    <a:pt x="1884033" y="558002"/>
                  </a:lnTo>
                  <a:lnTo>
                    <a:pt x="1913985" y="537813"/>
                  </a:lnTo>
                  <a:lnTo>
                    <a:pt x="1934174" y="507861"/>
                  </a:lnTo>
                  <a:lnTo>
                    <a:pt x="1941576" y="471169"/>
                  </a:lnTo>
                  <a:lnTo>
                    <a:pt x="1941576" y="94233"/>
                  </a:lnTo>
                  <a:lnTo>
                    <a:pt x="1934174" y="57542"/>
                  </a:lnTo>
                  <a:lnTo>
                    <a:pt x="1913985" y="27590"/>
                  </a:lnTo>
                  <a:lnTo>
                    <a:pt x="1884033" y="7401"/>
                  </a:lnTo>
                  <a:lnTo>
                    <a:pt x="1847341" y="0"/>
                  </a:lnTo>
                  <a:close/>
                </a:path>
              </a:pathLst>
            </a:custGeom>
            <a:solidFill>
              <a:srgbClr val="EB871D">
                <a:alpha val="2274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5163312" y="3137916"/>
              <a:ext cx="201167" cy="201167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4730495" y="3137916"/>
              <a:ext cx="201167" cy="201167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4297680" y="3137916"/>
              <a:ext cx="202692" cy="201167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3787140" y="3137915"/>
              <a:ext cx="1477645" cy="201295"/>
            </a:xfrm>
            <a:custGeom>
              <a:avLst/>
              <a:gdLst/>
              <a:ahLst/>
              <a:cxnLst/>
              <a:rect l="l" t="t" r="r" b="b"/>
              <a:pathLst>
                <a:path w="1477645" h="201295">
                  <a:moveTo>
                    <a:pt x="225552" y="0"/>
                  </a:moveTo>
                  <a:lnTo>
                    <a:pt x="0" y="0"/>
                  </a:lnTo>
                  <a:lnTo>
                    <a:pt x="0" y="201168"/>
                  </a:lnTo>
                  <a:lnTo>
                    <a:pt x="225552" y="201168"/>
                  </a:lnTo>
                  <a:lnTo>
                    <a:pt x="225552" y="0"/>
                  </a:lnTo>
                  <a:close/>
                </a:path>
                <a:path w="1477645" h="201295">
                  <a:moveTo>
                    <a:pt x="1477264" y="88392"/>
                  </a:moveTo>
                  <a:lnTo>
                    <a:pt x="371094" y="88646"/>
                  </a:lnTo>
                  <a:lnTo>
                    <a:pt x="371094" y="30734"/>
                  </a:lnTo>
                  <a:lnTo>
                    <a:pt x="226314" y="103124"/>
                  </a:lnTo>
                  <a:lnTo>
                    <a:pt x="371094" y="175514"/>
                  </a:lnTo>
                  <a:lnTo>
                    <a:pt x="371094" y="117602"/>
                  </a:lnTo>
                  <a:lnTo>
                    <a:pt x="1477264" y="117348"/>
                  </a:lnTo>
                  <a:lnTo>
                    <a:pt x="1477264" y="8839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3585971" y="3973067"/>
              <a:ext cx="1941830" cy="565785"/>
            </a:xfrm>
            <a:custGeom>
              <a:avLst/>
              <a:gdLst/>
              <a:ahLst/>
              <a:cxnLst/>
              <a:rect l="l" t="t" r="r" b="b"/>
              <a:pathLst>
                <a:path w="1941829" h="565785">
                  <a:moveTo>
                    <a:pt x="1847341" y="0"/>
                  </a:moveTo>
                  <a:lnTo>
                    <a:pt x="94233" y="0"/>
                  </a:lnTo>
                  <a:lnTo>
                    <a:pt x="57542" y="7405"/>
                  </a:lnTo>
                  <a:lnTo>
                    <a:pt x="27590" y="27600"/>
                  </a:lnTo>
                  <a:lnTo>
                    <a:pt x="7401" y="57553"/>
                  </a:lnTo>
                  <a:lnTo>
                    <a:pt x="0" y="94233"/>
                  </a:lnTo>
                  <a:lnTo>
                    <a:pt x="0" y="471169"/>
                  </a:lnTo>
                  <a:lnTo>
                    <a:pt x="7401" y="507850"/>
                  </a:lnTo>
                  <a:lnTo>
                    <a:pt x="27590" y="537803"/>
                  </a:lnTo>
                  <a:lnTo>
                    <a:pt x="57542" y="557998"/>
                  </a:lnTo>
                  <a:lnTo>
                    <a:pt x="94233" y="565403"/>
                  </a:lnTo>
                  <a:lnTo>
                    <a:pt x="1847341" y="565403"/>
                  </a:lnTo>
                  <a:lnTo>
                    <a:pt x="1884033" y="557998"/>
                  </a:lnTo>
                  <a:lnTo>
                    <a:pt x="1913985" y="537803"/>
                  </a:lnTo>
                  <a:lnTo>
                    <a:pt x="1934174" y="507850"/>
                  </a:lnTo>
                  <a:lnTo>
                    <a:pt x="1941576" y="471169"/>
                  </a:lnTo>
                  <a:lnTo>
                    <a:pt x="1941576" y="94233"/>
                  </a:lnTo>
                  <a:lnTo>
                    <a:pt x="1934174" y="57553"/>
                  </a:lnTo>
                  <a:lnTo>
                    <a:pt x="1913985" y="27600"/>
                  </a:lnTo>
                  <a:lnTo>
                    <a:pt x="1884033" y="7405"/>
                  </a:lnTo>
                  <a:lnTo>
                    <a:pt x="1847341" y="0"/>
                  </a:lnTo>
                  <a:close/>
                </a:path>
              </a:pathLst>
            </a:custGeom>
            <a:solidFill>
              <a:srgbClr val="EB871D">
                <a:alpha val="2274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5163312" y="4154424"/>
              <a:ext cx="201167" cy="202691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4730495" y="4154424"/>
              <a:ext cx="201167" cy="202691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4297680" y="4154424"/>
              <a:ext cx="202692" cy="202691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3787140" y="4154423"/>
              <a:ext cx="1477645" cy="203200"/>
            </a:xfrm>
            <a:custGeom>
              <a:avLst/>
              <a:gdLst/>
              <a:ahLst/>
              <a:cxnLst/>
              <a:rect l="l" t="t" r="r" b="b"/>
              <a:pathLst>
                <a:path w="1477645" h="203200">
                  <a:moveTo>
                    <a:pt x="225552" y="0"/>
                  </a:moveTo>
                  <a:lnTo>
                    <a:pt x="0" y="0"/>
                  </a:lnTo>
                  <a:lnTo>
                    <a:pt x="0" y="202692"/>
                  </a:lnTo>
                  <a:lnTo>
                    <a:pt x="225552" y="202692"/>
                  </a:lnTo>
                  <a:lnTo>
                    <a:pt x="225552" y="0"/>
                  </a:lnTo>
                  <a:close/>
                </a:path>
                <a:path w="1477645" h="203200">
                  <a:moveTo>
                    <a:pt x="1477264" y="88392"/>
                  </a:moveTo>
                  <a:lnTo>
                    <a:pt x="371094" y="88658"/>
                  </a:lnTo>
                  <a:lnTo>
                    <a:pt x="371094" y="30746"/>
                  </a:lnTo>
                  <a:lnTo>
                    <a:pt x="226314" y="103162"/>
                  </a:lnTo>
                  <a:lnTo>
                    <a:pt x="371094" y="175526"/>
                  </a:lnTo>
                  <a:lnTo>
                    <a:pt x="371094" y="117614"/>
                  </a:lnTo>
                  <a:lnTo>
                    <a:pt x="1477264" y="117348"/>
                  </a:lnTo>
                  <a:lnTo>
                    <a:pt x="1477264" y="8839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7284593" y="1527810"/>
              <a:ext cx="127000" cy="201675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7283322" y="2295906"/>
              <a:ext cx="127000" cy="582295"/>
            </a:xfrm>
            <a:custGeom>
              <a:avLst/>
              <a:gdLst/>
              <a:ahLst/>
              <a:cxnLst/>
              <a:rect l="l" t="t" r="r" b="b"/>
              <a:pathLst>
                <a:path w="127000" h="582294">
                  <a:moveTo>
                    <a:pt x="0" y="454787"/>
                  </a:moveTo>
                  <a:lnTo>
                    <a:pt x="63119" y="582041"/>
                  </a:lnTo>
                  <a:lnTo>
                    <a:pt x="120669" y="467741"/>
                  </a:lnTo>
                  <a:lnTo>
                    <a:pt x="73405" y="467741"/>
                  </a:lnTo>
                  <a:lnTo>
                    <a:pt x="53594" y="467613"/>
                  </a:lnTo>
                  <a:lnTo>
                    <a:pt x="53631" y="454947"/>
                  </a:lnTo>
                  <a:lnTo>
                    <a:pt x="0" y="454787"/>
                  </a:lnTo>
                  <a:close/>
                </a:path>
                <a:path w="127000" h="582294">
                  <a:moveTo>
                    <a:pt x="53631" y="454947"/>
                  </a:moveTo>
                  <a:lnTo>
                    <a:pt x="53594" y="467613"/>
                  </a:lnTo>
                  <a:lnTo>
                    <a:pt x="73405" y="467741"/>
                  </a:lnTo>
                  <a:lnTo>
                    <a:pt x="73444" y="455007"/>
                  </a:lnTo>
                  <a:lnTo>
                    <a:pt x="53631" y="454947"/>
                  </a:lnTo>
                  <a:close/>
                </a:path>
                <a:path w="127000" h="582294">
                  <a:moveTo>
                    <a:pt x="73444" y="455007"/>
                  </a:moveTo>
                  <a:lnTo>
                    <a:pt x="73405" y="467741"/>
                  </a:lnTo>
                  <a:lnTo>
                    <a:pt x="120669" y="467741"/>
                  </a:lnTo>
                  <a:lnTo>
                    <a:pt x="127000" y="455168"/>
                  </a:lnTo>
                  <a:lnTo>
                    <a:pt x="73444" y="455007"/>
                  </a:lnTo>
                  <a:close/>
                </a:path>
                <a:path w="127000" h="582294">
                  <a:moveTo>
                    <a:pt x="74802" y="0"/>
                  </a:moveTo>
                  <a:lnTo>
                    <a:pt x="54991" y="0"/>
                  </a:lnTo>
                  <a:lnTo>
                    <a:pt x="53631" y="454947"/>
                  </a:lnTo>
                  <a:lnTo>
                    <a:pt x="73444" y="455007"/>
                  </a:lnTo>
                  <a:lnTo>
                    <a:pt x="74802" y="0"/>
                  </a:lnTo>
                  <a:close/>
                </a:path>
              </a:pathLst>
            </a:custGeom>
            <a:solidFill>
              <a:srgbClr val="0075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2080768" y="2104389"/>
              <a:ext cx="1501140" cy="1377950"/>
            </a:xfrm>
            <a:custGeom>
              <a:avLst/>
              <a:gdLst/>
              <a:ahLst/>
              <a:cxnLst/>
              <a:rect l="l" t="t" r="r" b="b"/>
              <a:pathLst>
                <a:path w="1501139" h="1377950">
                  <a:moveTo>
                    <a:pt x="1473962" y="53594"/>
                  </a:moveTo>
                  <a:lnTo>
                    <a:pt x="133350" y="53594"/>
                  </a:lnTo>
                  <a:lnTo>
                    <a:pt x="133350" y="0"/>
                  </a:lnTo>
                  <a:lnTo>
                    <a:pt x="6350" y="63500"/>
                  </a:lnTo>
                  <a:lnTo>
                    <a:pt x="133350" y="127000"/>
                  </a:lnTo>
                  <a:lnTo>
                    <a:pt x="133350" y="73406"/>
                  </a:lnTo>
                  <a:lnTo>
                    <a:pt x="1473962" y="73406"/>
                  </a:lnTo>
                  <a:lnTo>
                    <a:pt x="1473962" y="53594"/>
                  </a:lnTo>
                  <a:close/>
                </a:path>
                <a:path w="1501139" h="1377950">
                  <a:moveTo>
                    <a:pt x="1500886" y="104648"/>
                  </a:moveTo>
                  <a:lnTo>
                    <a:pt x="1362964" y="138303"/>
                  </a:lnTo>
                  <a:lnTo>
                    <a:pt x="1397558" y="179184"/>
                  </a:lnTo>
                  <a:lnTo>
                    <a:pt x="0" y="1362837"/>
                  </a:lnTo>
                  <a:lnTo>
                    <a:pt x="12700" y="1377950"/>
                  </a:lnTo>
                  <a:lnTo>
                    <a:pt x="1410373" y="194310"/>
                  </a:lnTo>
                  <a:lnTo>
                    <a:pt x="1445006" y="235204"/>
                  </a:lnTo>
                  <a:lnTo>
                    <a:pt x="1472501" y="170942"/>
                  </a:lnTo>
                  <a:lnTo>
                    <a:pt x="1500886" y="104648"/>
                  </a:lnTo>
                  <a:close/>
                </a:path>
              </a:pathLst>
            </a:custGeom>
            <a:solidFill>
              <a:srgbClr val="D1E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4" name="object 64"/>
          <p:cNvSpPr/>
          <p:nvPr/>
        </p:nvSpPr>
        <p:spPr>
          <a:xfrm>
            <a:off x="6246876" y="505968"/>
            <a:ext cx="364490" cy="281940"/>
          </a:xfrm>
          <a:custGeom>
            <a:avLst/>
            <a:gdLst/>
            <a:ahLst/>
            <a:cxnLst/>
            <a:rect l="l" t="t" r="r" b="b"/>
            <a:pathLst>
              <a:path w="364490" h="281940">
                <a:moveTo>
                  <a:pt x="317246" y="0"/>
                </a:moveTo>
                <a:lnTo>
                  <a:pt x="46989" y="0"/>
                </a:lnTo>
                <a:lnTo>
                  <a:pt x="28717" y="3698"/>
                </a:lnTo>
                <a:lnTo>
                  <a:pt x="13779" y="13779"/>
                </a:lnTo>
                <a:lnTo>
                  <a:pt x="3698" y="28717"/>
                </a:lnTo>
                <a:lnTo>
                  <a:pt x="0" y="46990"/>
                </a:lnTo>
                <a:lnTo>
                  <a:pt x="0" y="234950"/>
                </a:lnTo>
                <a:lnTo>
                  <a:pt x="3698" y="253222"/>
                </a:lnTo>
                <a:lnTo>
                  <a:pt x="13779" y="268160"/>
                </a:lnTo>
                <a:lnTo>
                  <a:pt x="28717" y="278241"/>
                </a:lnTo>
                <a:lnTo>
                  <a:pt x="46989" y="281940"/>
                </a:lnTo>
                <a:lnTo>
                  <a:pt x="317246" y="281940"/>
                </a:lnTo>
                <a:lnTo>
                  <a:pt x="335518" y="278241"/>
                </a:lnTo>
                <a:lnTo>
                  <a:pt x="350456" y="268160"/>
                </a:lnTo>
                <a:lnTo>
                  <a:pt x="360537" y="253222"/>
                </a:lnTo>
                <a:lnTo>
                  <a:pt x="364235" y="234950"/>
                </a:lnTo>
                <a:lnTo>
                  <a:pt x="364235" y="46990"/>
                </a:lnTo>
                <a:lnTo>
                  <a:pt x="360537" y="28717"/>
                </a:lnTo>
                <a:lnTo>
                  <a:pt x="350456" y="13779"/>
                </a:lnTo>
                <a:lnTo>
                  <a:pt x="335518" y="3698"/>
                </a:lnTo>
                <a:lnTo>
                  <a:pt x="317246" y="0"/>
                </a:lnTo>
                <a:close/>
              </a:path>
            </a:pathLst>
          </a:custGeom>
          <a:solidFill>
            <a:srgbClr val="CD39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 txBox="1"/>
          <p:nvPr/>
        </p:nvSpPr>
        <p:spPr>
          <a:xfrm>
            <a:off x="6639559" y="504189"/>
            <a:ext cx="836294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25" dirty="0">
                <a:solidFill>
                  <a:srgbClr val="221F1F"/>
                </a:solidFill>
                <a:latin typeface="DejaVu Sans"/>
                <a:cs typeface="DejaVu Sans"/>
              </a:rPr>
              <a:t>P</a:t>
            </a:r>
            <a:r>
              <a:rPr sz="1400" spc="-75" dirty="0">
                <a:solidFill>
                  <a:srgbClr val="221F1F"/>
                </a:solidFill>
                <a:latin typeface="DejaVu Sans"/>
                <a:cs typeface="DejaVu Sans"/>
              </a:rPr>
              <a:t>lug</a:t>
            </a:r>
            <a:r>
              <a:rPr sz="1400" spc="-85" dirty="0">
                <a:solidFill>
                  <a:srgbClr val="221F1F"/>
                </a:solidFill>
                <a:latin typeface="DejaVu Sans"/>
                <a:cs typeface="DejaVu Sans"/>
              </a:rPr>
              <a:t>g</a:t>
            </a:r>
            <a:r>
              <a:rPr sz="1400" spc="-25" dirty="0">
                <a:solidFill>
                  <a:srgbClr val="221F1F"/>
                </a:solidFill>
                <a:latin typeface="DejaVu Sans"/>
                <a:cs typeface="DejaVu Sans"/>
              </a:rPr>
              <a:t>a</a:t>
            </a:r>
            <a:r>
              <a:rPr sz="1400" spc="-55" dirty="0">
                <a:solidFill>
                  <a:srgbClr val="221F1F"/>
                </a:solidFill>
                <a:latin typeface="DejaVu Sans"/>
                <a:cs typeface="DejaVu Sans"/>
              </a:rPr>
              <a:t>b</a:t>
            </a:r>
            <a:r>
              <a:rPr sz="1400" spc="-95" dirty="0">
                <a:solidFill>
                  <a:srgbClr val="221F1F"/>
                </a:solidFill>
                <a:latin typeface="DejaVu Sans"/>
                <a:cs typeface="DejaVu Sans"/>
              </a:rPr>
              <a:t>le</a:t>
            </a:r>
            <a:endParaRPr sz="1400">
              <a:latin typeface="DejaVu Sans"/>
              <a:cs typeface="DejaVu Sans"/>
            </a:endParaRPr>
          </a:p>
        </p:txBody>
      </p:sp>
      <p:sp>
        <p:nvSpPr>
          <p:cNvPr id="66" name="object 6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969"/>
              </a:lnSpc>
            </a:pPr>
            <a:fld id="{81D60167-4931-47E6-BA6A-407CBD079E47}" type="slidenum">
              <a:rPr spc="-75" dirty="0"/>
              <a:t>17</a:t>
            </a:fld>
            <a:endParaRPr spc="-75" dirty="0"/>
          </a:p>
        </p:txBody>
      </p:sp>
      <p:sp>
        <p:nvSpPr>
          <p:cNvPr id="67" name="object 2">
            <a:extLst>
              <a:ext uri="{FF2B5EF4-FFF2-40B4-BE49-F238E27FC236}">
                <a16:creationId xmlns:a16="http://schemas.microsoft.com/office/drawing/2014/main" id="{51AEC5FF-8098-C040-979D-2FF5E163EC1F}"/>
              </a:ext>
            </a:extLst>
          </p:cNvPr>
          <p:cNvSpPr txBox="1">
            <a:spLocks/>
          </p:cNvSpPr>
          <p:nvPr/>
        </p:nvSpPr>
        <p:spPr>
          <a:xfrm>
            <a:off x="1072650" y="233055"/>
            <a:ext cx="1443037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DejaVu Sans"/>
                <a:ea typeface="+mj-ea"/>
                <a:cs typeface="DejaVu San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IE" kern="0" spc="-65" dirty="0"/>
              <a:t>STARBURST</a:t>
            </a:r>
          </a:p>
        </p:txBody>
      </p:sp>
    </p:spTree>
    <p:extLst>
      <p:ext uri="{BB962C8B-B14F-4D97-AF65-F5344CB8AC3E}">
        <p14:creationId xmlns:p14="http://schemas.microsoft.com/office/powerpoint/2010/main" val="35313574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523488" y="2868167"/>
            <a:ext cx="4689475" cy="762000"/>
            <a:chOff x="3523488" y="2868167"/>
            <a:chExt cx="4689475" cy="762000"/>
          </a:xfrm>
        </p:grpSpPr>
        <p:sp>
          <p:nvSpPr>
            <p:cNvPr id="3" name="object 3"/>
            <p:cNvSpPr/>
            <p:nvPr/>
          </p:nvSpPr>
          <p:spPr>
            <a:xfrm>
              <a:off x="3533394" y="2878073"/>
              <a:ext cx="4669790" cy="742315"/>
            </a:xfrm>
            <a:custGeom>
              <a:avLst/>
              <a:gdLst/>
              <a:ahLst/>
              <a:cxnLst/>
              <a:rect l="l" t="t" r="r" b="b"/>
              <a:pathLst>
                <a:path w="4669790" h="742314">
                  <a:moveTo>
                    <a:pt x="4545837" y="0"/>
                  </a:moveTo>
                  <a:lnTo>
                    <a:pt x="123697" y="0"/>
                  </a:lnTo>
                  <a:lnTo>
                    <a:pt x="75545" y="9719"/>
                  </a:lnTo>
                  <a:lnTo>
                    <a:pt x="36226" y="36226"/>
                  </a:lnTo>
                  <a:lnTo>
                    <a:pt x="9719" y="75545"/>
                  </a:lnTo>
                  <a:lnTo>
                    <a:pt x="0" y="123698"/>
                  </a:lnTo>
                  <a:lnTo>
                    <a:pt x="0" y="618489"/>
                  </a:lnTo>
                  <a:lnTo>
                    <a:pt x="9719" y="666642"/>
                  </a:lnTo>
                  <a:lnTo>
                    <a:pt x="36226" y="705961"/>
                  </a:lnTo>
                  <a:lnTo>
                    <a:pt x="75545" y="732468"/>
                  </a:lnTo>
                  <a:lnTo>
                    <a:pt x="123697" y="742188"/>
                  </a:lnTo>
                  <a:lnTo>
                    <a:pt x="4545837" y="742188"/>
                  </a:lnTo>
                  <a:lnTo>
                    <a:pt x="4593990" y="732468"/>
                  </a:lnTo>
                  <a:lnTo>
                    <a:pt x="4633309" y="705961"/>
                  </a:lnTo>
                  <a:lnTo>
                    <a:pt x="4659816" y="666642"/>
                  </a:lnTo>
                  <a:lnTo>
                    <a:pt x="4669535" y="618489"/>
                  </a:lnTo>
                  <a:lnTo>
                    <a:pt x="4669535" y="123698"/>
                  </a:lnTo>
                  <a:lnTo>
                    <a:pt x="4659816" y="75545"/>
                  </a:lnTo>
                  <a:lnTo>
                    <a:pt x="4633309" y="36226"/>
                  </a:lnTo>
                  <a:lnTo>
                    <a:pt x="4593990" y="9719"/>
                  </a:lnTo>
                  <a:lnTo>
                    <a:pt x="4545837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533394" y="2878073"/>
              <a:ext cx="4669790" cy="742315"/>
            </a:xfrm>
            <a:custGeom>
              <a:avLst/>
              <a:gdLst/>
              <a:ahLst/>
              <a:cxnLst/>
              <a:rect l="l" t="t" r="r" b="b"/>
              <a:pathLst>
                <a:path w="4669790" h="742314">
                  <a:moveTo>
                    <a:pt x="0" y="123698"/>
                  </a:moveTo>
                  <a:lnTo>
                    <a:pt x="9719" y="75545"/>
                  </a:lnTo>
                  <a:lnTo>
                    <a:pt x="36226" y="36226"/>
                  </a:lnTo>
                  <a:lnTo>
                    <a:pt x="75545" y="9719"/>
                  </a:lnTo>
                  <a:lnTo>
                    <a:pt x="123697" y="0"/>
                  </a:lnTo>
                  <a:lnTo>
                    <a:pt x="4545837" y="0"/>
                  </a:lnTo>
                  <a:lnTo>
                    <a:pt x="4593990" y="9719"/>
                  </a:lnTo>
                  <a:lnTo>
                    <a:pt x="4633309" y="36226"/>
                  </a:lnTo>
                  <a:lnTo>
                    <a:pt x="4659816" y="75545"/>
                  </a:lnTo>
                  <a:lnTo>
                    <a:pt x="4669535" y="123698"/>
                  </a:lnTo>
                  <a:lnTo>
                    <a:pt x="4669535" y="618489"/>
                  </a:lnTo>
                  <a:lnTo>
                    <a:pt x="4659816" y="666642"/>
                  </a:lnTo>
                  <a:lnTo>
                    <a:pt x="4633309" y="705961"/>
                  </a:lnTo>
                  <a:lnTo>
                    <a:pt x="4593990" y="732468"/>
                  </a:lnTo>
                  <a:lnTo>
                    <a:pt x="4545837" y="742188"/>
                  </a:lnTo>
                  <a:lnTo>
                    <a:pt x="123697" y="742188"/>
                  </a:lnTo>
                  <a:lnTo>
                    <a:pt x="75545" y="732468"/>
                  </a:lnTo>
                  <a:lnTo>
                    <a:pt x="36226" y="705961"/>
                  </a:lnTo>
                  <a:lnTo>
                    <a:pt x="9719" y="666642"/>
                  </a:lnTo>
                  <a:lnTo>
                    <a:pt x="0" y="618489"/>
                  </a:lnTo>
                  <a:lnTo>
                    <a:pt x="0" y="123698"/>
                  </a:lnTo>
                  <a:close/>
                </a:path>
              </a:pathLst>
            </a:custGeom>
            <a:ln w="19811">
              <a:solidFill>
                <a:srgbClr val="BEBEBE"/>
              </a:solidFill>
              <a:prstDash val="dash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3523234" y="2956560"/>
            <a:ext cx="5318125" cy="1681480"/>
            <a:chOff x="3523234" y="2956560"/>
            <a:chExt cx="5318125" cy="1681480"/>
          </a:xfrm>
        </p:grpSpPr>
        <p:sp>
          <p:nvSpPr>
            <p:cNvPr id="6" name="object 6"/>
            <p:cNvSpPr/>
            <p:nvPr/>
          </p:nvSpPr>
          <p:spPr>
            <a:xfrm>
              <a:off x="3533394" y="3885438"/>
              <a:ext cx="4669790" cy="742315"/>
            </a:xfrm>
            <a:custGeom>
              <a:avLst/>
              <a:gdLst/>
              <a:ahLst/>
              <a:cxnLst/>
              <a:rect l="l" t="t" r="r" b="b"/>
              <a:pathLst>
                <a:path w="4669790" h="742314">
                  <a:moveTo>
                    <a:pt x="4545837" y="0"/>
                  </a:moveTo>
                  <a:lnTo>
                    <a:pt x="123697" y="0"/>
                  </a:lnTo>
                  <a:lnTo>
                    <a:pt x="75545" y="9721"/>
                  </a:lnTo>
                  <a:lnTo>
                    <a:pt x="36226" y="36231"/>
                  </a:lnTo>
                  <a:lnTo>
                    <a:pt x="9719" y="75550"/>
                  </a:lnTo>
                  <a:lnTo>
                    <a:pt x="0" y="123698"/>
                  </a:lnTo>
                  <a:lnTo>
                    <a:pt x="0" y="618490"/>
                  </a:lnTo>
                  <a:lnTo>
                    <a:pt x="9719" y="666637"/>
                  </a:lnTo>
                  <a:lnTo>
                    <a:pt x="36226" y="705956"/>
                  </a:lnTo>
                  <a:lnTo>
                    <a:pt x="75545" y="732466"/>
                  </a:lnTo>
                  <a:lnTo>
                    <a:pt x="123697" y="742188"/>
                  </a:lnTo>
                  <a:lnTo>
                    <a:pt x="4545837" y="742188"/>
                  </a:lnTo>
                  <a:lnTo>
                    <a:pt x="4593990" y="732466"/>
                  </a:lnTo>
                  <a:lnTo>
                    <a:pt x="4633309" y="705956"/>
                  </a:lnTo>
                  <a:lnTo>
                    <a:pt x="4659816" y="666637"/>
                  </a:lnTo>
                  <a:lnTo>
                    <a:pt x="4669535" y="618490"/>
                  </a:lnTo>
                  <a:lnTo>
                    <a:pt x="4669535" y="123698"/>
                  </a:lnTo>
                  <a:lnTo>
                    <a:pt x="4659816" y="75550"/>
                  </a:lnTo>
                  <a:lnTo>
                    <a:pt x="4633309" y="36231"/>
                  </a:lnTo>
                  <a:lnTo>
                    <a:pt x="4593990" y="9721"/>
                  </a:lnTo>
                  <a:lnTo>
                    <a:pt x="4545837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533394" y="3885438"/>
              <a:ext cx="4669790" cy="742315"/>
            </a:xfrm>
            <a:custGeom>
              <a:avLst/>
              <a:gdLst/>
              <a:ahLst/>
              <a:cxnLst/>
              <a:rect l="l" t="t" r="r" b="b"/>
              <a:pathLst>
                <a:path w="4669790" h="742314">
                  <a:moveTo>
                    <a:pt x="0" y="123698"/>
                  </a:moveTo>
                  <a:lnTo>
                    <a:pt x="9719" y="75550"/>
                  </a:lnTo>
                  <a:lnTo>
                    <a:pt x="36226" y="36231"/>
                  </a:lnTo>
                  <a:lnTo>
                    <a:pt x="75545" y="9721"/>
                  </a:lnTo>
                  <a:lnTo>
                    <a:pt x="123697" y="0"/>
                  </a:lnTo>
                  <a:lnTo>
                    <a:pt x="4545837" y="0"/>
                  </a:lnTo>
                  <a:lnTo>
                    <a:pt x="4593990" y="9721"/>
                  </a:lnTo>
                  <a:lnTo>
                    <a:pt x="4633309" y="36231"/>
                  </a:lnTo>
                  <a:lnTo>
                    <a:pt x="4659816" y="75550"/>
                  </a:lnTo>
                  <a:lnTo>
                    <a:pt x="4669535" y="123698"/>
                  </a:lnTo>
                  <a:lnTo>
                    <a:pt x="4669535" y="618490"/>
                  </a:lnTo>
                  <a:lnTo>
                    <a:pt x="4659816" y="666637"/>
                  </a:lnTo>
                  <a:lnTo>
                    <a:pt x="4633309" y="705956"/>
                  </a:lnTo>
                  <a:lnTo>
                    <a:pt x="4593990" y="732466"/>
                  </a:lnTo>
                  <a:lnTo>
                    <a:pt x="4545837" y="742188"/>
                  </a:lnTo>
                  <a:lnTo>
                    <a:pt x="123697" y="742188"/>
                  </a:lnTo>
                  <a:lnTo>
                    <a:pt x="75545" y="732466"/>
                  </a:lnTo>
                  <a:lnTo>
                    <a:pt x="36226" y="705956"/>
                  </a:lnTo>
                  <a:lnTo>
                    <a:pt x="9719" y="666637"/>
                  </a:lnTo>
                  <a:lnTo>
                    <a:pt x="0" y="618490"/>
                  </a:lnTo>
                  <a:lnTo>
                    <a:pt x="0" y="123698"/>
                  </a:lnTo>
                  <a:close/>
                </a:path>
              </a:pathLst>
            </a:custGeom>
            <a:ln w="19811">
              <a:solidFill>
                <a:srgbClr val="BEBEBE"/>
              </a:solidFill>
              <a:prstDash val="dash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359541" y="2965704"/>
              <a:ext cx="481263" cy="54711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111240" y="2956560"/>
              <a:ext cx="1941830" cy="565785"/>
            </a:xfrm>
            <a:custGeom>
              <a:avLst/>
              <a:gdLst/>
              <a:ahLst/>
              <a:cxnLst/>
              <a:rect l="l" t="t" r="r" b="b"/>
              <a:pathLst>
                <a:path w="1941829" h="565785">
                  <a:moveTo>
                    <a:pt x="1847341" y="0"/>
                  </a:moveTo>
                  <a:lnTo>
                    <a:pt x="94234" y="0"/>
                  </a:lnTo>
                  <a:lnTo>
                    <a:pt x="57542" y="7401"/>
                  </a:lnTo>
                  <a:lnTo>
                    <a:pt x="27590" y="27590"/>
                  </a:lnTo>
                  <a:lnTo>
                    <a:pt x="7401" y="57542"/>
                  </a:lnTo>
                  <a:lnTo>
                    <a:pt x="0" y="94233"/>
                  </a:lnTo>
                  <a:lnTo>
                    <a:pt x="0" y="471169"/>
                  </a:lnTo>
                  <a:lnTo>
                    <a:pt x="7401" y="507861"/>
                  </a:lnTo>
                  <a:lnTo>
                    <a:pt x="27590" y="537813"/>
                  </a:lnTo>
                  <a:lnTo>
                    <a:pt x="57542" y="558002"/>
                  </a:lnTo>
                  <a:lnTo>
                    <a:pt x="94234" y="565403"/>
                  </a:lnTo>
                  <a:lnTo>
                    <a:pt x="1847341" y="565403"/>
                  </a:lnTo>
                  <a:lnTo>
                    <a:pt x="1884033" y="558002"/>
                  </a:lnTo>
                  <a:lnTo>
                    <a:pt x="1913985" y="537813"/>
                  </a:lnTo>
                  <a:lnTo>
                    <a:pt x="1934174" y="507861"/>
                  </a:lnTo>
                  <a:lnTo>
                    <a:pt x="1941576" y="471169"/>
                  </a:lnTo>
                  <a:lnTo>
                    <a:pt x="1941576" y="94233"/>
                  </a:lnTo>
                  <a:lnTo>
                    <a:pt x="1934174" y="57542"/>
                  </a:lnTo>
                  <a:lnTo>
                    <a:pt x="1913985" y="27590"/>
                  </a:lnTo>
                  <a:lnTo>
                    <a:pt x="1884033" y="7401"/>
                  </a:lnTo>
                  <a:lnTo>
                    <a:pt x="1847341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423608" y="709402"/>
            <a:ext cx="22707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320" dirty="0">
                <a:solidFill>
                  <a:srgbClr val="EB871D"/>
                </a:solidFill>
                <a:latin typeface="DejaVu Sans"/>
                <a:cs typeface="DejaVu Sans"/>
              </a:rPr>
              <a:t>Query</a:t>
            </a:r>
            <a:r>
              <a:rPr sz="2400" b="1" spc="-420" dirty="0">
                <a:solidFill>
                  <a:srgbClr val="EB871D"/>
                </a:solidFill>
                <a:latin typeface="DejaVu Sans"/>
                <a:cs typeface="DejaVu Sans"/>
              </a:rPr>
              <a:t> </a:t>
            </a:r>
            <a:r>
              <a:rPr sz="2400" b="1" spc="-295" dirty="0">
                <a:solidFill>
                  <a:srgbClr val="EB871D"/>
                </a:solidFill>
                <a:latin typeface="DejaVu Sans"/>
                <a:cs typeface="DejaVu Sans"/>
              </a:rPr>
              <a:t>Execution</a:t>
            </a:r>
            <a:endParaRPr sz="2400" dirty="0">
              <a:latin typeface="DejaVu Sans"/>
              <a:cs typeface="DejaVu San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396354" y="3106039"/>
            <a:ext cx="13722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60" dirty="0">
                <a:solidFill>
                  <a:srgbClr val="FFFFFF"/>
                </a:solidFill>
                <a:latin typeface="DejaVu Sans"/>
                <a:cs typeface="DejaVu Sans"/>
              </a:rPr>
              <a:t>Data </a:t>
            </a:r>
            <a:r>
              <a:rPr sz="1400" spc="-85" dirty="0">
                <a:solidFill>
                  <a:srgbClr val="FFFFFF"/>
                </a:solidFill>
                <a:latin typeface="DejaVu Sans"/>
                <a:cs typeface="DejaVu Sans"/>
              </a:rPr>
              <a:t>stream</a:t>
            </a:r>
            <a:r>
              <a:rPr sz="1400" spc="5" dirty="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DejaVu Sans"/>
                <a:cs typeface="DejaVu Sans"/>
              </a:rPr>
              <a:t>API</a:t>
            </a:r>
            <a:endParaRPr sz="1400">
              <a:latin typeface="DejaVu Sans"/>
              <a:cs typeface="DejaVu Sans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5532882" y="3166998"/>
            <a:ext cx="3308350" cy="1371600"/>
            <a:chOff x="5532882" y="3166998"/>
            <a:chExt cx="3308350" cy="1371600"/>
          </a:xfrm>
        </p:grpSpPr>
        <p:sp>
          <p:nvSpPr>
            <p:cNvPr id="13" name="object 13"/>
            <p:cNvSpPr/>
            <p:nvPr/>
          </p:nvSpPr>
          <p:spPr>
            <a:xfrm>
              <a:off x="6111240" y="3973067"/>
              <a:ext cx="1941830" cy="565785"/>
            </a:xfrm>
            <a:custGeom>
              <a:avLst/>
              <a:gdLst/>
              <a:ahLst/>
              <a:cxnLst/>
              <a:rect l="l" t="t" r="r" b="b"/>
              <a:pathLst>
                <a:path w="1941829" h="565785">
                  <a:moveTo>
                    <a:pt x="1847341" y="0"/>
                  </a:moveTo>
                  <a:lnTo>
                    <a:pt x="94234" y="0"/>
                  </a:lnTo>
                  <a:lnTo>
                    <a:pt x="57542" y="7405"/>
                  </a:lnTo>
                  <a:lnTo>
                    <a:pt x="27590" y="27600"/>
                  </a:lnTo>
                  <a:lnTo>
                    <a:pt x="7401" y="57553"/>
                  </a:lnTo>
                  <a:lnTo>
                    <a:pt x="0" y="94233"/>
                  </a:lnTo>
                  <a:lnTo>
                    <a:pt x="0" y="471169"/>
                  </a:lnTo>
                  <a:lnTo>
                    <a:pt x="7401" y="507850"/>
                  </a:lnTo>
                  <a:lnTo>
                    <a:pt x="27590" y="537803"/>
                  </a:lnTo>
                  <a:lnTo>
                    <a:pt x="57542" y="557998"/>
                  </a:lnTo>
                  <a:lnTo>
                    <a:pt x="94234" y="565403"/>
                  </a:lnTo>
                  <a:lnTo>
                    <a:pt x="1847341" y="565403"/>
                  </a:lnTo>
                  <a:lnTo>
                    <a:pt x="1884033" y="557998"/>
                  </a:lnTo>
                  <a:lnTo>
                    <a:pt x="1913985" y="537803"/>
                  </a:lnTo>
                  <a:lnTo>
                    <a:pt x="1934174" y="507850"/>
                  </a:lnTo>
                  <a:lnTo>
                    <a:pt x="1941576" y="471169"/>
                  </a:lnTo>
                  <a:lnTo>
                    <a:pt x="1941576" y="94233"/>
                  </a:lnTo>
                  <a:lnTo>
                    <a:pt x="1934174" y="57553"/>
                  </a:lnTo>
                  <a:lnTo>
                    <a:pt x="1913985" y="27600"/>
                  </a:lnTo>
                  <a:lnTo>
                    <a:pt x="1884033" y="7405"/>
                  </a:lnTo>
                  <a:lnTo>
                    <a:pt x="1847341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359541" y="3982211"/>
              <a:ext cx="481263" cy="54711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532882" y="3166998"/>
              <a:ext cx="2793365" cy="146685"/>
            </a:xfrm>
            <a:custGeom>
              <a:avLst/>
              <a:gdLst/>
              <a:ahLst/>
              <a:cxnLst/>
              <a:rect l="l" t="t" r="r" b="b"/>
              <a:pathLst>
                <a:path w="2793365" h="146685">
                  <a:moveTo>
                    <a:pt x="563372" y="58039"/>
                  </a:moveTo>
                  <a:lnTo>
                    <a:pt x="144780" y="57924"/>
                  </a:lnTo>
                  <a:lnTo>
                    <a:pt x="144780" y="0"/>
                  </a:lnTo>
                  <a:lnTo>
                    <a:pt x="0" y="72263"/>
                  </a:lnTo>
                  <a:lnTo>
                    <a:pt x="144780" y="144780"/>
                  </a:lnTo>
                  <a:lnTo>
                    <a:pt x="144780" y="86880"/>
                  </a:lnTo>
                  <a:lnTo>
                    <a:pt x="563372" y="86995"/>
                  </a:lnTo>
                  <a:lnTo>
                    <a:pt x="563372" y="58039"/>
                  </a:lnTo>
                  <a:close/>
                </a:path>
                <a:path w="2793365" h="146685">
                  <a:moveTo>
                    <a:pt x="2793111" y="59309"/>
                  </a:moveTo>
                  <a:lnTo>
                    <a:pt x="2663914" y="59423"/>
                  </a:lnTo>
                  <a:lnTo>
                    <a:pt x="2663825" y="1524"/>
                  </a:lnTo>
                  <a:lnTo>
                    <a:pt x="2519172" y="74041"/>
                  </a:lnTo>
                  <a:lnTo>
                    <a:pt x="2664079" y="146304"/>
                  </a:lnTo>
                  <a:lnTo>
                    <a:pt x="2663977" y="88392"/>
                  </a:lnTo>
                  <a:lnTo>
                    <a:pt x="2793111" y="88265"/>
                  </a:lnTo>
                  <a:lnTo>
                    <a:pt x="2793111" y="59309"/>
                  </a:lnTo>
                  <a:close/>
                </a:path>
              </a:pathLst>
            </a:custGeom>
            <a:solidFill>
              <a:srgbClr val="0075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3674109" y="2626613"/>
            <a:ext cx="6934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240" dirty="0">
                <a:solidFill>
                  <a:srgbClr val="EB871D"/>
                </a:solidFill>
                <a:latin typeface="DejaVu Sans"/>
                <a:cs typeface="DejaVu Sans"/>
              </a:rPr>
              <a:t>W</a:t>
            </a:r>
            <a:r>
              <a:rPr sz="1600" b="1" spc="-195" dirty="0">
                <a:solidFill>
                  <a:srgbClr val="EB871D"/>
                </a:solidFill>
                <a:latin typeface="DejaVu Sans"/>
                <a:cs typeface="DejaVu Sans"/>
              </a:rPr>
              <a:t>o</a:t>
            </a:r>
            <a:r>
              <a:rPr sz="1600" b="1" spc="-229" dirty="0">
                <a:solidFill>
                  <a:srgbClr val="EB871D"/>
                </a:solidFill>
                <a:latin typeface="DejaVu Sans"/>
                <a:cs typeface="DejaVu Sans"/>
              </a:rPr>
              <a:t>r</a:t>
            </a:r>
            <a:r>
              <a:rPr sz="1600" b="1" spc="-254" dirty="0">
                <a:solidFill>
                  <a:srgbClr val="EB871D"/>
                </a:solidFill>
                <a:latin typeface="DejaVu Sans"/>
                <a:cs typeface="DejaVu Sans"/>
              </a:rPr>
              <a:t>k</a:t>
            </a:r>
            <a:r>
              <a:rPr sz="1600" b="1" spc="-220" dirty="0">
                <a:solidFill>
                  <a:srgbClr val="EB871D"/>
                </a:solidFill>
                <a:latin typeface="DejaVu Sans"/>
                <a:cs typeface="DejaVu Sans"/>
              </a:rPr>
              <a:t>er</a:t>
            </a:r>
            <a:endParaRPr sz="1600">
              <a:latin typeface="DejaVu Sans"/>
              <a:cs typeface="DejaVu San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396354" y="4123131"/>
            <a:ext cx="13722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60" dirty="0">
                <a:solidFill>
                  <a:srgbClr val="FFFFFF"/>
                </a:solidFill>
                <a:latin typeface="DejaVu Sans"/>
                <a:cs typeface="DejaVu Sans"/>
              </a:rPr>
              <a:t>Data </a:t>
            </a:r>
            <a:r>
              <a:rPr sz="1400" spc="-85" dirty="0">
                <a:solidFill>
                  <a:srgbClr val="FFFFFF"/>
                </a:solidFill>
                <a:latin typeface="DejaVu Sans"/>
                <a:cs typeface="DejaVu Sans"/>
              </a:rPr>
              <a:t>stream</a:t>
            </a:r>
            <a:r>
              <a:rPr sz="1400" spc="5" dirty="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DejaVu Sans"/>
                <a:cs typeface="DejaVu Sans"/>
              </a:rPr>
              <a:t>API</a:t>
            </a:r>
            <a:endParaRPr sz="1400">
              <a:latin typeface="DejaVu Sans"/>
              <a:cs typeface="DejaVu Sans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523234" y="876046"/>
            <a:ext cx="4803140" cy="3454400"/>
            <a:chOff x="3523234" y="876046"/>
            <a:chExt cx="4803140" cy="3454400"/>
          </a:xfrm>
        </p:grpSpPr>
        <p:sp>
          <p:nvSpPr>
            <p:cNvPr id="19" name="object 19"/>
            <p:cNvSpPr/>
            <p:nvPr/>
          </p:nvSpPr>
          <p:spPr>
            <a:xfrm>
              <a:off x="5532882" y="4183456"/>
              <a:ext cx="2793365" cy="146685"/>
            </a:xfrm>
            <a:custGeom>
              <a:avLst/>
              <a:gdLst/>
              <a:ahLst/>
              <a:cxnLst/>
              <a:rect l="l" t="t" r="r" b="b"/>
              <a:pathLst>
                <a:path w="2793365" h="146685">
                  <a:moveTo>
                    <a:pt x="563372" y="58140"/>
                  </a:moveTo>
                  <a:lnTo>
                    <a:pt x="144780" y="57912"/>
                  </a:lnTo>
                  <a:lnTo>
                    <a:pt x="144780" y="0"/>
                  </a:lnTo>
                  <a:lnTo>
                    <a:pt x="0" y="72313"/>
                  </a:lnTo>
                  <a:lnTo>
                    <a:pt x="144780" y="144780"/>
                  </a:lnTo>
                  <a:lnTo>
                    <a:pt x="144780" y="86868"/>
                  </a:lnTo>
                  <a:lnTo>
                    <a:pt x="563372" y="87096"/>
                  </a:lnTo>
                  <a:lnTo>
                    <a:pt x="563372" y="58140"/>
                  </a:lnTo>
                  <a:close/>
                </a:path>
                <a:path w="2793365" h="146685">
                  <a:moveTo>
                    <a:pt x="2793111" y="59359"/>
                  </a:moveTo>
                  <a:lnTo>
                    <a:pt x="2663914" y="59499"/>
                  </a:lnTo>
                  <a:lnTo>
                    <a:pt x="2663825" y="1587"/>
                  </a:lnTo>
                  <a:lnTo>
                    <a:pt x="2519172" y="74129"/>
                  </a:lnTo>
                  <a:lnTo>
                    <a:pt x="2664079" y="146367"/>
                  </a:lnTo>
                  <a:lnTo>
                    <a:pt x="2663977" y="88468"/>
                  </a:lnTo>
                  <a:lnTo>
                    <a:pt x="2793111" y="88315"/>
                  </a:lnTo>
                  <a:lnTo>
                    <a:pt x="2793111" y="59359"/>
                  </a:lnTo>
                  <a:close/>
                </a:path>
              </a:pathLst>
            </a:custGeom>
            <a:solidFill>
              <a:srgbClr val="0075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533394" y="886206"/>
              <a:ext cx="4622800" cy="1490980"/>
            </a:xfrm>
            <a:custGeom>
              <a:avLst/>
              <a:gdLst/>
              <a:ahLst/>
              <a:cxnLst/>
              <a:rect l="l" t="t" r="r" b="b"/>
              <a:pathLst>
                <a:path w="4622800" h="1490980">
                  <a:moveTo>
                    <a:pt x="4461636" y="0"/>
                  </a:moveTo>
                  <a:lnTo>
                    <a:pt x="160654" y="0"/>
                  </a:lnTo>
                  <a:lnTo>
                    <a:pt x="109858" y="8185"/>
                  </a:lnTo>
                  <a:lnTo>
                    <a:pt x="65754" y="30983"/>
                  </a:lnTo>
                  <a:lnTo>
                    <a:pt x="30983" y="65754"/>
                  </a:lnTo>
                  <a:lnTo>
                    <a:pt x="8185" y="109858"/>
                  </a:lnTo>
                  <a:lnTo>
                    <a:pt x="0" y="160655"/>
                  </a:lnTo>
                  <a:lnTo>
                    <a:pt x="0" y="1329817"/>
                  </a:lnTo>
                  <a:lnTo>
                    <a:pt x="8185" y="1380613"/>
                  </a:lnTo>
                  <a:lnTo>
                    <a:pt x="30983" y="1424717"/>
                  </a:lnTo>
                  <a:lnTo>
                    <a:pt x="65754" y="1459488"/>
                  </a:lnTo>
                  <a:lnTo>
                    <a:pt x="109858" y="1482286"/>
                  </a:lnTo>
                  <a:lnTo>
                    <a:pt x="160654" y="1490472"/>
                  </a:lnTo>
                  <a:lnTo>
                    <a:pt x="4461636" y="1490472"/>
                  </a:lnTo>
                  <a:lnTo>
                    <a:pt x="4512433" y="1482286"/>
                  </a:lnTo>
                  <a:lnTo>
                    <a:pt x="4556537" y="1459488"/>
                  </a:lnTo>
                  <a:lnTo>
                    <a:pt x="4591308" y="1424717"/>
                  </a:lnTo>
                  <a:lnTo>
                    <a:pt x="4614106" y="1380613"/>
                  </a:lnTo>
                  <a:lnTo>
                    <a:pt x="4622291" y="1329817"/>
                  </a:lnTo>
                  <a:lnTo>
                    <a:pt x="4622291" y="160655"/>
                  </a:lnTo>
                  <a:lnTo>
                    <a:pt x="4614106" y="109858"/>
                  </a:lnTo>
                  <a:lnTo>
                    <a:pt x="4591308" y="65754"/>
                  </a:lnTo>
                  <a:lnTo>
                    <a:pt x="4556537" y="30983"/>
                  </a:lnTo>
                  <a:lnTo>
                    <a:pt x="4512433" y="8185"/>
                  </a:lnTo>
                  <a:lnTo>
                    <a:pt x="4461636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533394" y="886206"/>
              <a:ext cx="4622800" cy="1490980"/>
            </a:xfrm>
            <a:custGeom>
              <a:avLst/>
              <a:gdLst/>
              <a:ahLst/>
              <a:cxnLst/>
              <a:rect l="l" t="t" r="r" b="b"/>
              <a:pathLst>
                <a:path w="4622800" h="1490980">
                  <a:moveTo>
                    <a:pt x="0" y="160655"/>
                  </a:moveTo>
                  <a:lnTo>
                    <a:pt x="8185" y="109858"/>
                  </a:lnTo>
                  <a:lnTo>
                    <a:pt x="30983" y="65754"/>
                  </a:lnTo>
                  <a:lnTo>
                    <a:pt x="65754" y="30983"/>
                  </a:lnTo>
                  <a:lnTo>
                    <a:pt x="109858" y="8185"/>
                  </a:lnTo>
                  <a:lnTo>
                    <a:pt x="160654" y="0"/>
                  </a:lnTo>
                  <a:lnTo>
                    <a:pt x="4461636" y="0"/>
                  </a:lnTo>
                  <a:lnTo>
                    <a:pt x="4512433" y="8185"/>
                  </a:lnTo>
                  <a:lnTo>
                    <a:pt x="4556537" y="30983"/>
                  </a:lnTo>
                  <a:lnTo>
                    <a:pt x="4591308" y="65754"/>
                  </a:lnTo>
                  <a:lnTo>
                    <a:pt x="4614106" y="109858"/>
                  </a:lnTo>
                  <a:lnTo>
                    <a:pt x="4622291" y="160655"/>
                  </a:lnTo>
                  <a:lnTo>
                    <a:pt x="4622291" y="1329817"/>
                  </a:lnTo>
                  <a:lnTo>
                    <a:pt x="4614106" y="1380613"/>
                  </a:lnTo>
                  <a:lnTo>
                    <a:pt x="4591308" y="1424717"/>
                  </a:lnTo>
                  <a:lnTo>
                    <a:pt x="4556537" y="1459488"/>
                  </a:lnTo>
                  <a:lnTo>
                    <a:pt x="4512433" y="1482286"/>
                  </a:lnTo>
                  <a:lnTo>
                    <a:pt x="4461636" y="1490472"/>
                  </a:lnTo>
                  <a:lnTo>
                    <a:pt x="160654" y="1490472"/>
                  </a:lnTo>
                  <a:lnTo>
                    <a:pt x="109858" y="1482286"/>
                  </a:lnTo>
                  <a:lnTo>
                    <a:pt x="65754" y="1459488"/>
                  </a:lnTo>
                  <a:lnTo>
                    <a:pt x="30983" y="1424717"/>
                  </a:lnTo>
                  <a:lnTo>
                    <a:pt x="8185" y="1380613"/>
                  </a:lnTo>
                  <a:lnTo>
                    <a:pt x="0" y="1329817"/>
                  </a:lnTo>
                  <a:lnTo>
                    <a:pt x="0" y="160655"/>
                  </a:lnTo>
                  <a:close/>
                </a:path>
              </a:pathLst>
            </a:custGeom>
            <a:ln w="19812">
              <a:solidFill>
                <a:srgbClr val="BEBEBE"/>
              </a:solidFill>
              <a:prstDash val="dash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233545" y="1543050"/>
              <a:ext cx="127000" cy="20167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643116" y="973836"/>
              <a:ext cx="1409700" cy="565785"/>
            </a:xfrm>
            <a:custGeom>
              <a:avLst/>
              <a:gdLst/>
              <a:ahLst/>
              <a:cxnLst/>
              <a:rect l="l" t="t" r="r" b="b"/>
              <a:pathLst>
                <a:path w="1409700" h="565785">
                  <a:moveTo>
                    <a:pt x="1315465" y="0"/>
                  </a:moveTo>
                  <a:lnTo>
                    <a:pt x="94233" y="0"/>
                  </a:lnTo>
                  <a:lnTo>
                    <a:pt x="57542" y="7401"/>
                  </a:lnTo>
                  <a:lnTo>
                    <a:pt x="27590" y="27590"/>
                  </a:lnTo>
                  <a:lnTo>
                    <a:pt x="7401" y="57542"/>
                  </a:lnTo>
                  <a:lnTo>
                    <a:pt x="0" y="94234"/>
                  </a:lnTo>
                  <a:lnTo>
                    <a:pt x="0" y="471169"/>
                  </a:lnTo>
                  <a:lnTo>
                    <a:pt x="7401" y="507861"/>
                  </a:lnTo>
                  <a:lnTo>
                    <a:pt x="27590" y="537813"/>
                  </a:lnTo>
                  <a:lnTo>
                    <a:pt x="57542" y="558002"/>
                  </a:lnTo>
                  <a:lnTo>
                    <a:pt x="94233" y="565403"/>
                  </a:lnTo>
                  <a:lnTo>
                    <a:pt x="1315465" y="565403"/>
                  </a:lnTo>
                  <a:lnTo>
                    <a:pt x="1352157" y="558002"/>
                  </a:lnTo>
                  <a:lnTo>
                    <a:pt x="1382109" y="537813"/>
                  </a:lnTo>
                  <a:lnTo>
                    <a:pt x="1402298" y="507861"/>
                  </a:lnTo>
                  <a:lnTo>
                    <a:pt x="1409700" y="471169"/>
                  </a:lnTo>
                  <a:lnTo>
                    <a:pt x="1409700" y="94234"/>
                  </a:lnTo>
                  <a:lnTo>
                    <a:pt x="1402298" y="57542"/>
                  </a:lnTo>
                  <a:lnTo>
                    <a:pt x="1382109" y="27590"/>
                  </a:lnTo>
                  <a:lnTo>
                    <a:pt x="1352157" y="7401"/>
                  </a:lnTo>
                  <a:lnTo>
                    <a:pt x="1315465" y="0"/>
                  </a:lnTo>
                  <a:close/>
                </a:path>
              </a:pathLst>
            </a:custGeom>
            <a:solidFill>
              <a:srgbClr val="C00000">
                <a:alpha val="2352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3674109" y="3633596"/>
            <a:ext cx="6934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240" dirty="0">
                <a:solidFill>
                  <a:srgbClr val="EB871D"/>
                </a:solidFill>
                <a:latin typeface="DejaVu Sans"/>
                <a:cs typeface="DejaVu Sans"/>
              </a:rPr>
              <a:t>W</a:t>
            </a:r>
            <a:r>
              <a:rPr sz="1600" b="1" spc="-195" dirty="0">
                <a:solidFill>
                  <a:srgbClr val="EB871D"/>
                </a:solidFill>
                <a:latin typeface="DejaVu Sans"/>
                <a:cs typeface="DejaVu Sans"/>
              </a:rPr>
              <a:t>o</a:t>
            </a:r>
            <a:r>
              <a:rPr sz="1600" b="1" spc="-229" dirty="0">
                <a:solidFill>
                  <a:srgbClr val="EB871D"/>
                </a:solidFill>
                <a:latin typeface="DejaVu Sans"/>
                <a:cs typeface="DejaVu Sans"/>
              </a:rPr>
              <a:t>r</a:t>
            </a:r>
            <a:r>
              <a:rPr sz="1600" b="1" spc="-254" dirty="0">
                <a:solidFill>
                  <a:srgbClr val="EB871D"/>
                </a:solidFill>
                <a:latin typeface="DejaVu Sans"/>
                <a:cs typeface="DejaVu Sans"/>
              </a:rPr>
              <a:t>k</a:t>
            </a:r>
            <a:r>
              <a:rPr sz="1600" b="1" spc="-220" dirty="0">
                <a:solidFill>
                  <a:srgbClr val="EB871D"/>
                </a:solidFill>
                <a:latin typeface="DejaVu Sans"/>
                <a:cs typeface="DejaVu Sans"/>
              </a:rPr>
              <a:t>er</a:t>
            </a:r>
            <a:endParaRPr sz="1600">
              <a:latin typeface="DejaVu Sans"/>
              <a:cs typeface="DejaVu San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727196" y="475868"/>
            <a:ext cx="111696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200" dirty="0">
                <a:solidFill>
                  <a:srgbClr val="BACCDE"/>
                </a:solidFill>
                <a:latin typeface="DejaVu Sans"/>
                <a:cs typeface="DejaVu Sans"/>
              </a:rPr>
              <a:t>Coordinator</a:t>
            </a:r>
            <a:endParaRPr sz="1600">
              <a:latin typeface="DejaVu Sans"/>
              <a:cs typeface="DejaVu San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771258" y="1021841"/>
            <a:ext cx="1155065" cy="442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ts val="1639"/>
              </a:lnSpc>
              <a:spcBef>
                <a:spcPts val="105"/>
              </a:spcBef>
            </a:pPr>
            <a:r>
              <a:rPr sz="1400" spc="-60" dirty="0">
                <a:solidFill>
                  <a:srgbClr val="FFFFFF"/>
                </a:solidFill>
                <a:latin typeface="DejaVu Sans"/>
                <a:cs typeface="DejaVu Sans"/>
              </a:rPr>
              <a:t>Data</a:t>
            </a:r>
            <a:r>
              <a:rPr sz="1400" spc="-210" dirty="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sz="1400" spc="-60" dirty="0">
                <a:solidFill>
                  <a:srgbClr val="FFFFFF"/>
                </a:solidFill>
                <a:latin typeface="DejaVu Sans"/>
                <a:cs typeface="DejaVu Sans"/>
              </a:rPr>
              <a:t>Location</a:t>
            </a:r>
            <a:endParaRPr sz="1400">
              <a:latin typeface="DejaVu Sans"/>
              <a:cs typeface="DejaVu Sans"/>
            </a:endParaRPr>
          </a:p>
          <a:p>
            <a:pPr algn="ctr">
              <a:lnSpc>
                <a:spcPts val="1639"/>
              </a:lnSpc>
            </a:pPr>
            <a:r>
              <a:rPr sz="1400" spc="-35" dirty="0">
                <a:solidFill>
                  <a:srgbClr val="FFFFFF"/>
                </a:solidFill>
                <a:latin typeface="DejaVu Sans"/>
                <a:cs typeface="DejaVu Sans"/>
              </a:rPr>
              <a:t>API</a:t>
            </a:r>
            <a:endParaRPr sz="1400">
              <a:latin typeface="DejaVu Sans"/>
              <a:cs typeface="DejaVu Sans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3592067" y="973836"/>
            <a:ext cx="1408430" cy="565785"/>
          </a:xfrm>
          <a:custGeom>
            <a:avLst/>
            <a:gdLst/>
            <a:ahLst/>
            <a:cxnLst/>
            <a:rect l="l" t="t" r="r" b="b"/>
            <a:pathLst>
              <a:path w="1408429" h="565785">
                <a:moveTo>
                  <a:pt x="1313942" y="0"/>
                </a:moveTo>
                <a:lnTo>
                  <a:pt x="94234" y="0"/>
                </a:lnTo>
                <a:lnTo>
                  <a:pt x="57542" y="7401"/>
                </a:lnTo>
                <a:lnTo>
                  <a:pt x="27590" y="27590"/>
                </a:lnTo>
                <a:lnTo>
                  <a:pt x="7401" y="57542"/>
                </a:lnTo>
                <a:lnTo>
                  <a:pt x="0" y="94234"/>
                </a:lnTo>
                <a:lnTo>
                  <a:pt x="0" y="471169"/>
                </a:lnTo>
                <a:lnTo>
                  <a:pt x="7401" y="507861"/>
                </a:lnTo>
                <a:lnTo>
                  <a:pt x="27590" y="537813"/>
                </a:lnTo>
                <a:lnTo>
                  <a:pt x="57542" y="558002"/>
                </a:lnTo>
                <a:lnTo>
                  <a:pt x="94234" y="565403"/>
                </a:lnTo>
                <a:lnTo>
                  <a:pt x="1313942" y="565403"/>
                </a:lnTo>
                <a:lnTo>
                  <a:pt x="1350633" y="558002"/>
                </a:lnTo>
                <a:lnTo>
                  <a:pt x="1380585" y="537813"/>
                </a:lnTo>
                <a:lnTo>
                  <a:pt x="1400774" y="507861"/>
                </a:lnTo>
                <a:lnTo>
                  <a:pt x="1408176" y="471169"/>
                </a:lnTo>
                <a:lnTo>
                  <a:pt x="1408176" y="94234"/>
                </a:lnTo>
                <a:lnTo>
                  <a:pt x="1400774" y="57542"/>
                </a:lnTo>
                <a:lnTo>
                  <a:pt x="1380585" y="27590"/>
                </a:lnTo>
                <a:lnTo>
                  <a:pt x="1350633" y="7401"/>
                </a:lnTo>
                <a:lnTo>
                  <a:pt x="1313942" y="0"/>
                </a:lnTo>
                <a:close/>
              </a:path>
            </a:pathLst>
          </a:custGeom>
          <a:solidFill>
            <a:srgbClr val="C00000">
              <a:alpha val="2196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3919220" y="986789"/>
            <a:ext cx="809625" cy="442595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268605" marR="5080" indent="-256540">
              <a:lnSpc>
                <a:spcPts val="1600"/>
              </a:lnSpc>
              <a:spcBef>
                <a:spcPts val="225"/>
              </a:spcBef>
            </a:pPr>
            <a:r>
              <a:rPr sz="1400" spc="-95" dirty="0">
                <a:solidFill>
                  <a:srgbClr val="FFFFFF"/>
                </a:solidFill>
                <a:latin typeface="DejaVu Sans"/>
                <a:cs typeface="DejaVu Sans"/>
              </a:rPr>
              <a:t>M</a:t>
            </a:r>
            <a:r>
              <a:rPr sz="1400" spc="-75" dirty="0">
                <a:solidFill>
                  <a:srgbClr val="FFFFFF"/>
                </a:solidFill>
                <a:latin typeface="DejaVu Sans"/>
                <a:cs typeface="DejaVu Sans"/>
              </a:rPr>
              <a:t>e</a:t>
            </a:r>
            <a:r>
              <a:rPr sz="1400" spc="-55" dirty="0">
                <a:solidFill>
                  <a:srgbClr val="FFFFFF"/>
                </a:solidFill>
                <a:latin typeface="DejaVu Sans"/>
                <a:cs typeface="DejaVu Sans"/>
              </a:rPr>
              <a:t>ta</a:t>
            </a:r>
            <a:r>
              <a:rPr sz="1400" spc="-60" dirty="0">
                <a:solidFill>
                  <a:srgbClr val="FFFFFF"/>
                </a:solidFill>
                <a:latin typeface="DejaVu Sans"/>
                <a:cs typeface="DejaVu Sans"/>
              </a:rPr>
              <a:t>d</a:t>
            </a:r>
            <a:r>
              <a:rPr sz="1400" spc="-25" dirty="0">
                <a:solidFill>
                  <a:srgbClr val="FFFFFF"/>
                </a:solidFill>
                <a:latin typeface="DejaVu Sans"/>
                <a:cs typeface="DejaVu Sans"/>
              </a:rPr>
              <a:t>a</a:t>
            </a:r>
            <a:r>
              <a:rPr sz="1400" spc="-50" dirty="0">
                <a:solidFill>
                  <a:srgbClr val="FFFFFF"/>
                </a:solidFill>
                <a:latin typeface="DejaVu Sans"/>
                <a:cs typeface="DejaVu Sans"/>
              </a:rPr>
              <a:t>ta  </a:t>
            </a:r>
            <a:r>
              <a:rPr sz="1400" spc="-35" dirty="0">
                <a:solidFill>
                  <a:srgbClr val="FFFFFF"/>
                </a:solidFill>
                <a:latin typeface="DejaVu Sans"/>
                <a:cs typeface="DejaVu Sans"/>
              </a:rPr>
              <a:t>API</a:t>
            </a:r>
            <a:endParaRPr sz="1400">
              <a:latin typeface="DejaVu Sans"/>
              <a:cs typeface="DejaVu Sans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3592067" y="1728216"/>
            <a:ext cx="1408430" cy="567055"/>
          </a:xfrm>
          <a:custGeom>
            <a:avLst/>
            <a:gdLst/>
            <a:ahLst/>
            <a:cxnLst/>
            <a:rect l="l" t="t" r="r" b="b"/>
            <a:pathLst>
              <a:path w="1408429" h="567055">
                <a:moveTo>
                  <a:pt x="1313688" y="0"/>
                </a:moveTo>
                <a:lnTo>
                  <a:pt x="94487" y="0"/>
                </a:lnTo>
                <a:lnTo>
                  <a:pt x="57703" y="7423"/>
                </a:lnTo>
                <a:lnTo>
                  <a:pt x="27670" y="27670"/>
                </a:lnTo>
                <a:lnTo>
                  <a:pt x="7423" y="57703"/>
                </a:lnTo>
                <a:lnTo>
                  <a:pt x="0" y="94487"/>
                </a:lnTo>
                <a:lnTo>
                  <a:pt x="0" y="472440"/>
                </a:lnTo>
                <a:lnTo>
                  <a:pt x="7423" y="509224"/>
                </a:lnTo>
                <a:lnTo>
                  <a:pt x="27670" y="539257"/>
                </a:lnTo>
                <a:lnTo>
                  <a:pt x="57703" y="559504"/>
                </a:lnTo>
                <a:lnTo>
                  <a:pt x="94487" y="566928"/>
                </a:lnTo>
                <a:lnTo>
                  <a:pt x="1313688" y="566928"/>
                </a:lnTo>
                <a:lnTo>
                  <a:pt x="1350472" y="559504"/>
                </a:lnTo>
                <a:lnTo>
                  <a:pt x="1380505" y="539257"/>
                </a:lnTo>
                <a:lnTo>
                  <a:pt x="1400752" y="509224"/>
                </a:lnTo>
                <a:lnTo>
                  <a:pt x="1408176" y="472440"/>
                </a:lnTo>
                <a:lnTo>
                  <a:pt x="1408176" y="94487"/>
                </a:lnTo>
                <a:lnTo>
                  <a:pt x="1400752" y="57703"/>
                </a:lnTo>
                <a:lnTo>
                  <a:pt x="1380505" y="27670"/>
                </a:lnTo>
                <a:lnTo>
                  <a:pt x="1350472" y="7423"/>
                </a:lnTo>
                <a:lnTo>
                  <a:pt x="1313688" y="0"/>
                </a:lnTo>
                <a:close/>
              </a:path>
            </a:pathLst>
          </a:custGeom>
          <a:solidFill>
            <a:srgbClr val="0087A8">
              <a:alpha val="2980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3942969" y="1717928"/>
            <a:ext cx="707390" cy="4730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145">
              <a:lnSpc>
                <a:spcPts val="1880"/>
              </a:lnSpc>
              <a:spcBef>
                <a:spcPts val="95"/>
              </a:spcBef>
            </a:pPr>
            <a:r>
              <a:rPr sz="1600" spc="35" dirty="0">
                <a:solidFill>
                  <a:srgbClr val="FFFFFF"/>
                </a:solidFill>
                <a:latin typeface="DejaVu Sans"/>
                <a:cs typeface="DejaVu Sans"/>
              </a:rPr>
              <a:t>P</a:t>
            </a:r>
            <a:r>
              <a:rPr sz="1600" spc="-60" dirty="0">
                <a:solidFill>
                  <a:srgbClr val="FFFFFF"/>
                </a:solidFill>
                <a:latin typeface="DejaVu Sans"/>
                <a:cs typeface="DejaVu Sans"/>
              </a:rPr>
              <a:t>arser/</a:t>
            </a:r>
            <a:endParaRPr sz="1600">
              <a:latin typeface="DejaVu Sans"/>
              <a:cs typeface="DejaVu Sans"/>
            </a:endParaRPr>
          </a:p>
          <a:p>
            <a:pPr marL="12700">
              <a:lnSpc>
                <a:spcPts val="1639"/>
              </a:lnSpc>
            </a:pPr>
            <a:r>
              <a:rPr sz="1400" spc="-25" dirty="0">
                <a:solidFill>
                  <a:srgbClr val="FFFFFF"/>
                </a:solidFill>
                <a:latin typeface="DejaVu Sans"/>
                <a:cs typeface="DejaVu Sans"/>
              </a:rPr>
              <a:t>a</a:t>
            </a:r>
            <a:r>
              <a:rPr sz="1400" spc="-90" dirty="0">
                <a:solidFill>
                  <a:srgbClr val="FFFFFF"/>
                </a:solidFill>
                <a:latin typeface="DejaVu Sans"/>
                <a:cs typeface="DejaVu Sans"/>
              </a:rPr>
              <a:t>nalyzer</a:t>
            </a:r>
            <a:endParaRPr sz="1400">
              <a:latin typeface="DejaVu Sans"/>
              <a:cs typeface="DejaVu Sans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5117591" y="1728216"/>
            <a:ext cx="1408430" cy="567055"/>
          </a:xfrm>
          <a:custGeom>
            <a:avLst/>
            <a:gdLst/>
            <a:ahLst/>
            <a:cxnLst/>
            <a:rect l="l" t="t" r="r" b="b"/>
            <a:pathLst>
              <a:path w="1408429" h="567055">
                <a:moveTo>
                  <a:pt x="1313688" y="0"/>
                </a:moveTo>
                <a:lnTo>
                  <a:pt x="94487" y="0"/>
                </a:lnTo>
                <a:lnTo>
                  <a:pt x="57703" y="7423"/>
                </a:lnTo>
                <a:lnTo>
                  <a:pt x="27670" y="27670"/>
                </a:lnTo>
                <a:lnTo>
                  <a:pt x="7423" y="57703"/>
                </a:lnTo>
                <a:lnTo>
                  <a:pt x="0" y="94487"/>
                </a:lnTo>
                <a:lnTo>
                  <a:pt x="0" y="472440"/>
                </a:lnTo>
                <a:lnTo>
                  <a:pt x="7423" y="509224"/>
                </a:lnTo>
                <a:lnTo>
                  <a:pt x="27670" y="539257"/>
                </a:lnTo>
                <a:lnTo>
                  <a:pt x="57703" y="559504"/>
                </a:lnTo>
                <a:lnTo>
                  <a:pt x="94487" y="566928"/>
                </a:lnTo>
                <a:lnTo>
                  <a:pt x="1313688" y="566928"/>
                </a:lnTo>
                <a:lnTo>
                  <a:pt x="1350472" y="559504"/>
                </a:lnTo>
                <a:lnTo>
                  <a:pt x="1380505" y="539257"/>
                </a:lnTo>
                <a:lnTo>
                  <a:pt x="1400752" y="509224"/>
                </a:lnTo>
                <a:lnTo>
                  <a:pt x="1408176" y="472440"/>
                </a:lnTo>
                <a:lnTo>
                  <a:pt x="1408176" y="94487"/>
                </a:lnTo>
                <a:lnTo>
                  <a:pt x="1400752" y="57703"/>
                </a:lnTo>
                <a:lnTo>
                  <a:pt x="1380505" y="27670"/>
                </a:lnTo>
                <a:lnTo>
                  <a:pt x="1350472" y="7423"/>
                </a:lnTo>
                <a:lnTo>
                  <a:pt x="1313688" y="0"/>
                </a:lnTo>
                <a:close/>
              </a:path>
            </a:pathLst>
          </a:custGeom>
          <a:solidFill>
            <a:srgbClr val="0087A8">
              <a:alpha val="2980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5502655" y="1862074"/>
            <a:ext cx="64198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70" dirty="0">
                <a:solidFill>
                  <a:srgbClr val="FFFFFF"/>
                </a:solidFill>
                <a:latin typeface="DejaVu Sans"/>
                <a:cs typeface="DejaVu Sans"/>
              </a:rPr>
              <a:t>Planner</a:t>
            </a:r>
            <a:endParaRPr sz="1400">
              <a:latin typeface="DejaVu Sans"/>
              <a:cs typeface="DejaVu Sans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6643116" y="1728216"/>
            <a:ext cx="1409700" cy="567055"/>
          </a:xfrm>
          <a:custGeom>
            <a:avLst/>
            <a:gdLst/>
            <a:ahLst/>
            <a:cxnLst/>
            <a:rect l="l" t="t" r="r" b="b"/>
            <a:pathLst>
              <a:path w="1409700" h="567055">
                <a:moveTo>
                  <a:pt x="1315211" y="0"/>
                </a:moveTo>
                <a:lnTo>
                  <a:pt x="94487" y="0"/>
                </a:lnTo>
                <a:lnTo>
                  <a:pt x="57703" y="7423"/>
                </a:lnTo>
                <a:lnTo>
                  <a:pt x="27670" y="27670"/>
                </a:lnTo>
                <a:lnTo>
                  <a:pt x="7423" y="57703"/>
                </a:lnTo>
                <a:lnTo>
                  <a:pt x="0" y="94487"/>
                </a:lnTo>
                <a:lnTo>
                  <a:pt x="0" y="472440"/>
                </a:lnTo>
                <a:lnTo>
                  <a:pt x="7423" y="509224"/>
                </a:lnTo>
                <a:lnTo>
                  <a:pt x="27670" y="539257"/>
                </a:lnTo>
                <a:lnTo>
                  <a:pt x="57703" y="559504"/>
                </a:lnTo>
                <a:lnTo>
                  <a:pt x="94487" y="566928"/>
                </a:lnTo>
                <a:lnTo>
                  <a:pt x="1315211" y="566928"/>
                </a:lnTo>
                <a:lnTo>
                  <a:pt x="1351996" y="559504"/>
                </a:lnTo>
                <a:lnTo>
                  <a:pt x="1382029" y="539257"/>
                </a:lnTo>
                <a:lnTo>
                  <a:pt x="1402276" y="509224"/>
                </a:lnTo>
                <a:lnTo>
                  <a:pt x="1409700" y="472440"/>
                </a:lnTo>
                <a:lnTo>
                  <a:pt x="1409700" y="94487"/>
                </a:lnTo>
                <a:lnTo>
                  <a:pt x="1402276" y="57703"/>
                </a:lnTo>
                <a:lnTo>
                  <a:pt x="1382029" y="27670"/>
                </a:lnTo>
                <a:lnTo>
                  <a:pt x="1351996" y="7423"/>
                </a:lnTo>
                <a:lnTo>
                  <a:pt x="1315211" y="0"/>
                </a:lnTo>
                <a:close/>
              </a:path>
            </a:pathLst>
          </a:custGeom>
          <a:solidFill>
            <a:srgbClr val="0087A8">
              <a:alpha val="2980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6930390" y="1862074"/>
            <a:ext cx="83693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75" dirty="0">
                <a:solidFill>
                  <a:srgbClr val="FFFFFF"/>
                </a:solidFill>
                <a:latin typeface="DejaVu Sans"/>
                <a:cs typeface="DejaVu Sans"/>
              </a:rPr>
              <a:t>Scheduler</a:t>
            </a:r>
            <a:endParaRPr sz="1400">
              <a:latin typeface="DejaVu Sans"/>
              <a:cs typeface="DejaVu Sans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4929378" y="1950592"/>
            <a:ext cx="1721485" cy="142240"/>
            <a:chOff x="4929378" y="1950592"/>
            <a:chExt cx="1721485" cy="142240"/>
          </a:xfrm>
        </p:grpSpPr>
        <p:sp>
          <p:nvSpPr>
            <p:cNvPr id="36" name="object 36"/>
            <p:cNvSpPr/>
            <p:nvPr/>
          </p:nvSpPr>
          <p:spPr>
            <a:xfrm>
              <a:off x="4929378" y="1965832"/>
              <a:ext cx="201549" cy="127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448806" y="1950592"/>
              <a:ext cx="201549" cy="127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1247038" y="3129787"/>
            <a:ext cx="6934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240" dirty="0">
                <a:solidFill>
                  <a:srgbClr val="EB871D"/>
                </a:solidFill>
                <a:latin typeface="DejaVu Sans"/>
                <a:cs typeface="DejaVu Sans"/>
              </a:rPr>
              <a:t>W</a:t>
            </a:r>
            <a:r>
              <a:rPr sz="1600" b="1" spc="-195" dirty="0">
                <a:solidFill>
                  <a:srgbClr val="EB871D"/>
                </a:solidFill>
                <a:latin typeface="DejaVu Sans"/>
                <a:cs typeface="DejaVu Sans"/>
              </a:rPr>
              <a:t>o</a:t>
            </a:r>
            <a:r>
              <a:rPr sz="1600" b="1" spc="-229" dirty="0">
                <a:solidFill>
                  <a:srgbClr val="EB871D"/>
                </a:solidFill>
                <a:latin typeface="DejaVu Sans"/>
                <a:cs typeface="DejaVu Sans"/>
              </a:rPr>
              <a:t>r</a:t>
            </a:r>
            <a:r>
              <a:rPr sz="1600" b="1" spc="-254" dirty="0">
                <a:solidFill>
                  <a:srgbClr val="EB871D"/>
                </a:solidFill>
                <a:latin typeface="DejaVu Sans"/>
                <a:cs typeface="DejaVu Sans"/>
              </a:rPr>
              <a:t>k</a:t>
            </a:r>
            <a:r>
              <a:rPr sz="1600" b="1" spc="-220" dirty="0">
                <a:solidFill>
                  <a:srgbClr val="EB871D"/>
                </a:solidFill>
                <a:latin typeface="DejaVu Sans"/>
                <a:cs typeface="DejaVu Sans"/>
              </a:rPr>
              <a:t>er</a:t>
            </a:r>
            <a:endParaRPr sz="1600">
              <a:latin typeface="DejaVu Sans"/>
              <a:cs typeface="DejaVu Sans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659891" y="1706879"/>
            <a:ext cx="2951480" cy="2548255"/>
            <a:chOff x="659891" y="1706879"/>
            <a:chExt cx="2951480" cy="2548255"/>
          </a:xfrm>
        </p:grpSpPr>
        <p:sp>
          <p:nvSpPr>
            <p:cNvPr id="40" name="object 40"/>
            <p:cNvSpPr/>
            <p:nvPr/>
          </p:nvSpPr>
          <p:spPr>
            <a:xfrm>
              <a:off x="3167634" y="3242055"/>
              <a:ext cx="370840" cy="1012825"/>
            </a:xfrm>
            <a:custGeom>
              <a:avLst/>
              <a:gdLst/>
              <a:ahLst/>
              <a:cxnLst/>
              <a:rect l="l" t="t" r="r" b="b"/>
              <a:pathLst>
                <a:path w="370839" h="1012825">
                  <a:moveTo>
                    <a:pt x="354076" y="997013"/>
                  </a:moveTo>
                  <a:lnTo>
                    <a:pt x="106807" y="807300"/>
                  </a:lnTo>
                  <a:lnTo>
                    <a:pt x="112725" y="799592"/>
                  </a:lnTo>
                  <a:lnTo>
                    <a:pt x="139433" y="764794"/>
                  </a:lnTo>
                  <a:lnTo>
                    <a:pt x="0" y="737870"/>
                  </a:lnTo>
                  <a:lnTo>
                    <a:pt x="62103" y="865555"/>
                  </a:lnTo>
                  <a:lnTo>
                    <a:pt x="94754" y="823023"/>
                  </a:lnTo>
                  <a:lnTo>
                    <a:pt x="342011" y="1012723"/>
                  </a:lnTo>
                  <a:lnTo>
                    <a:pt x="354076" y="997013"/>
                  </a:lnTo>
                  <a:close/>
                </a:path>
                <a:path w="370839" h="1012825">
                  <a:moveTo>
                    <a:pt x="370840" y="15748"/>
                  </a:moveTo>
                  <a:lnTo>
                    <a:pt x="358775" y="0"/>
                  </a:lnTo>
                  <a:lnTo>
                    <a:pt x="111544" y="189750"/>
                  </a:lnTo>
                  <a:lnTo>
                    <a:pt x="78867" y="147193"/>
                  </a:lnTo>
                  <a:lnTo>
                    <a:pt x="16764" y="274828"/>
                  </a:lnTo>
                  <a:lnTo>
                    <a:pt x="156210" y="247916"/>
                  </a:lnTo>
                  <a:lnTo>
                    <a:pt x="129476" y="213106"/>
                  </a:lnTo>
                  <a:lnTo>
                    <a:pt x="123571" y="205409"/>
                  </a:lnTo>
                  <a:lnTo>
                    <a:pt x="370840" y="15748"/>
                  </a:lnTo>
                  <a:close/>
                </a:path>
              </a:pathLst>
            </a:custGeom>
            <a:solidFill>
              <a:srgbClr val="0075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070353" y="1926843"/>
              <a:ext cx="1540510" cy="127000"/>
            </a:xfrm>
            <a:custGeom>
              <a:avLst/>
              <a:gdLst/>
              <a:ahLst/>
              <a:cxnLst/>
              <a:rect l="l" t="t" r="r" b="b"/>
              <a:pathLst>
                <a:path w="1540510" h="127000">
                  <a:moveTo>
                    <a:pt x="1413509" y="73525"/>
                  </a:moveTo>
                  <a:lnTo>
                    <a:pt x="1413509" y="127000"/>
                  </a:lnTo>
                  <a:lnTo>
                    <a:pt x="1520658" y="73532"/>
                  </a:lnTo>
                  <a:lnTo>
                    <a:pt x="1413509" y="73525"/>
                  </a:lnTo>
                  <a:close/>
                </a:path>
                <a:path w="1540510" h="127000">
                  <a:moveTo>
                    <a:pt x="1413509" y="53713"/>
                  </a:moveTo>
                  <a:lnTo>
                    <a:pt x="1413509" y="73525"/>
                  </a:lnTo>
                  <a:lnTo>
                    <a:pt x="1426209" y="73532"/>
                  </a:lnTo>
                  <a:lnTo>
                    <a:pt x="1426209" y="53720"/>
                  </a:lnTo>
                  <a:lnTo>
                    <a:pt x="1413509" y="53713"/>
                  </a:lnTo>
                  <a:close/>
                </a:path>
                <a:path w="1540510" h="127000">
                  <a:moveTo>
                    <a:pt x="1413509" y="0"/>
                  </a:moveTo>
                  <a:lnTo>
                    <a:pt x="1413509" y="53713"/>
                  </a:lnTo>
                  <a:lnTo>
                    <a:pt x="1426209" y="53720"/>
                  </a:lnTo>
                  <a:lnTo>
                    <a:pt x="1426209" y="73532"/>
                  </a:lnTo>
                  <a:lnTo>
                    <a:pt x="1520674" y="73525"/>
                  </a:lnTo>
                  <a:lnTo>
                    <a:pt x="1540509" y="63626"/>
                  </a:lnTo>
                  <a:lnTo>
                    <a:pt x="1413509" y="0"/>
                  </a:lnTo>
                  <a:close/>
                </a:path>
                <a:path w="1540510" h="127000">
                  <a:moveTo>
                    <a:pt x="0" y="52831"/>
                  </a:moveTo>
                  <a:lnTo>
                    <a:pt x="0" y="72643"/>
                  </a:lnTo>
                  <a:lnTo>
                    <a:pt x="1413509" y="73525"/>
                  </a:lnTo>
                  <a:lnTo>
                    <a:pt x="1413509" y="53713"/>
                  </a:lnTo>
                  <a:lnTo>
                    <a:pt x="0" y="52831"/>
                  </a:lnTo>
                  <a:close/>
                </a:path>
              </a:pathLst>
            </a:custGeom>
            <a:solidFill>
              <a:srgbClr val="D1E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659891" y="1706879"/>
              <a:ext cx="1409700" cy="565785"/>
            </a:xfrm>
            <a:custGeom>
              <a:avLst/>
              <a:gdLst/>
              <a:ahLst/>
              <a:cxnLst/>
              <a:rect l="l" t="t" r="r" b="b"/>
              <a:pathLst>
                <a:path w="1409700" h="565785">
                  <a:moveTo>
                    <a:pt x="1315465" y="0"/>
                  </a:moveTo>
                  <a:lnTo>
                    <a:pt x="94234" y="0"/>
                  </a:lnTo>
                  <a:lnTo>
                    <a:pt x="57553" y="7401"/>
                  </a:lnTo>
                  <a:lnTo>
                    <a:pt x="27600" y="27590"/>
                  </a:lnTo>
                  <a:lnTo>
                    <a:pt x="7405" y="57542"/>
                  </a:lnTo>
                  <a:lnTo>
                    <a:pt x="0" y="94234"/>
                  </a:lnTo>
                  <a:lnTo>
                    <a:pt x="0" y="471170"/>
                  </a:lnTo>
                  <a:lnTo>
                    <a:pt x="7405" y="507861"/>
                  </a:lnTo>
                  <a:lnTo>
                    <a:pt x="27600" y="537813"/>
                  </a:lnTo>
                  <a:lnTo>
                    <a:pt x="57553" y="558002"/>
                  </a:lnTo>
                  <a:lnTo>
                    <a:pt x="94234" y="565404"/>
                  </a:lnTo>
                  <a:lnTo>
                    <a:pt x="1315465" y="565404"/>
                  </a:lnTo>
                  <a:lnTo>
                    <a:pt x="1352157" y="558002"/>
                  </a:lnTo>
                  <a:lnTo>
                    <a:pt x="1382109" y="537813"/>
                  </a:lnTo>
                  <a:lnTo>
                    <a:pt x="1402298" y="507861"/>
                  </a:lnTo>
                  <a:lnTo>
                    <a:pt x="1409700" y="471170"/>
                  </a:lnTo>
                  <a:lnTo>
                    <a:pt x="1409700" y="94234"/>
                  </a:lnTo>
                  <a:lnTo>
                    <a:pt x="1402298" y="57542"/>
                  </a:lnTo>
                  <a:lnTo>
                    <a:pt x="1382109" y="27590"/>
                  </a:lnTo>
                  <a:lnTo>
                    <a:pt x="1352157" y="7401"/>
                  </a:lnTo>
                  <a:lnTo>
                    <a:pt x="1315465" y="0"/>
                  </a:lnTo>
                  <a:close/>
                </a:path>
              </a:pathLst>
            </a:custGeom>
            <a:solidFill>
              <a:srgbClr val="808080">
                <a:alpha val="2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1090675" y="1837689"/>
            <a:ext cx="54673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65" dirty="0">
                <a:solidFill>
                  <a:srgbClr val="FFFFFF"/>
                </a:solidFill>
                <a:latin typeface="DejaVu Sans"/>
                <a:cs typeface="DejaVu Sans"/>
              </a:rPr>
              <a:t>C</a:t>
            </a:r>
            <a:r>
              <a:rPr sz="1600" b="1" spc="-220" dirty="0">
                <a:solidFill>
                  <a:srgbClr val="FFFFFF"/>
                </a:solidFill>
                <a:latin typeface="DejaVu Sans"/>
                <a:cs typeface="DejaVu Sans"/>
              </a:rPr>
              <a:t>li</a:t>
            </a:r>
            <a:r>
              <a:rPr sz="1600" b="1" spc="-215" dirty="0">
                <a:solidFill>
                  <a:srgbClr val="FFFFFF"/>
                </a:solidFill>
                <a:latin typeface="DejaVu Sans"/>
                <a:cs typeface="DejaVu Sans"/>
              </a:rPr>
              <a:t>e</a:t>
            </a:r>
            <a:r>
              <a:rPr sz="1600" b="1" spc="-220" dirty="0">
                <a:solidFill>
                  <a:srgbClr val="FFFFFF"/>
                </a:solidFill>
                <a:latin typeface="DejaVu Sans"/>
                <a:cs typeface="DejaVu Sans"/>
              </a:rPr>
              <a:t>n</a:t>
            </a:r>
            <a:r>
              <a:rPr sz="1600" b="1" spc="-245" dirty="0">
                <a:solidFill>
                  <a:srgbClr val="FFFFFF"/>
                </a:solidFill>
                <a:latin typeface="DejaVu Sans"/>
                <a:cs typeface="DejaVu Sans"/>
              </a:rPr>
              <a:t>t</a:t>
            </a:r>
            <a:endParaRPr sz="1600">
              <a:latin typeface="DejaVu Sans"/>
              <a:cs typeface="DejaVu Sans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1078991" y="1527810"/>
            <a:ext cx="6332855" cy="3011170"/>
            <a:chOff x="1078991" y="1527810"/>
            <a:chExt cx="6332855" cy="3011170"/>
          </a:xfrm>
        </p:grpSpPr>
        <p:sp>
          <p:nvSpPr>
            <p:cNvPr id="45" name="object 45"/>
            <p:cNvSpPr/>
            <p:nvPr/>
          </p:nvSpPr>
          <p:spPr>
            <a:xfrm>
              <a:off x="1088897" y="3384042"/>
              <a:ext cx="2078989" cy="739140"/>
            </a:xfrm>
            <a:custGeom>
              <a:avLst/>
              <a:gdLst/>
              <a:ahLst/>
              <a:cxnLst/>
              <a:rect l="l" t="t" r="r" b="b"/>
              <a:pathLst>
                <a:path w="2078989" h="739139">
                  <a:moveTo>
                    <a:pt x="1955546" y="0"/>
                  </a:moveTo>
                  <a:lnTo>
                    <a:pt x="123190" y="0"/>
                  </a:lnTo>
                  <a:lnTo>
                    <a:pt x="75239" y="9675"/>
                  </a:lnTo>
                  <a:lnTo>
                    <a:pt x="36082" y="36067"/>
                  </a:lnTo>
                  <a:lnTo>
                    <a:pt x="9681" y="75223"/>
                  </a:lnTo>
                  <a:lnTo>
                    <a:pt x="0" y="123189"/>
                  </a:lnTo>
                  <a:lnTo>
                    <a:pt x="0" y="615949"/>
                  </a:lnTo>
                  <a:lnTo>
                    <a:pt x="9681" y="663900"/>
                  </a:lnTo>
                  <a:lnTo>
                    <a:pt x="36082" y="703057"/>
                  </a:lnTo>
                  <a:lnTo>
                    <a:pt x="75239" y="729458"/>
                  </a:lnTo>
                  <a:lnTo>
                    <a:pt x="123190" y="739139"/>
                  </a:lnTo>
                  <a:lnTo>
                    <a:pt x="1955546" y="739139"/>
                  </a:lnTo>
                  <a:lnTo>
                    <a:pt x="2003512" y="729458"/>
                  </a:lnTo>
                  <a:lnTo>
                    <a:pt x="2042667" y="703057"/>
                  </a:lnTo>
                  <a:lnTo>
                    <a:pt x="2069060" y="663900"/>
                  </a:lnTo>
                  <a:lnTo>
                    <a:pt x="2078736" y="615949"/>
                  </a:lnTo>
                  <a:lnTo>
                    <a:pt x="2078736" y="123189"/>
                  </a:lnTo>
                  <a:lnTo>
                    <a:pt x="2069060" y="75223"/>
                  </a:lnTo>
                  <a:lnTo>
                    <a:pt x="2042667" y="36067"/>
                  </a:lnTo>
                  <a:lnTo>
                    <a:pt x="2003512" y="9675"/>
                  </a:lnTo>
                  <a:lnTo>
                    <a:pt x="1955546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088897" y="3384042"/>
              <a:ext cx="2078989" cy="739140"/>
            </a:xfrm>
            <a:custGeom>
              <a:avLst/>
              <a:gdLst/>
              <a:ahLst/>
              <a:cxnLst/>
              <a:rect l="l" t="t" r="r" b="b"/>
              <a:pathLst>
                <a:path w="2078989" h="739139">
                  <a:moveTo>
                    <a:pt x="0" y="123189"/>
                  </a:moveTo>
                  <a:lnTo>
                    <a:pt x="9681" y="75223"/>
                  </a:lnTo>
                  <a:lnTo>
                    <a:pt x="36082" y="36067"/>
                  </a:lnTo>
                  <a:lnTo>
                    <a:pt x="75239" y="9675"/>
                  </a:lnTo>
                  <a:lnTo>
                    <a:pt x="123190" y="0"/>
                  </a:lnTo>
                  <a:lnTo>
                    <a:pt x="1955546" y="0"/>
                  </a:lnTo>
                  <a:lnTo>
                    <a:pt x="2003512" y="9675"/>
                  </a:lnTo>
                  <a:lnTo>
                    <a:pt x="2042667" y="36067"/>
                  </a:lnTo>
                  <a:lnTo>
                    <a:pt x="2069060" y="75223"/>
                  </a:lnTo>
                  <a:lnTo>
                    <a:pt x="2078736" y="123189"/>
                  </a:lnTo>
                  <a:lnTo>
                    <a:pt x="2078736" y="615949"/>
                  </a:lnTo>
                  <a:lnTo>
                    <a:pt x="2069060" y="663900"/>
                  </a:lnTo>
                  <a:lnTo>
                    <a:pt x="2042667" y="703057"/>
                  </a:lnTo>
                  <a:lnTo>
                    <a:pt x="2003512" y="729458"/>
                  </a:lnTo>
                  <a:lnTo>
                    <a:pt x="1955546" y="739139"/>
                  </a:lnTo>
                  <a:lnTo>
                    <a:pt x="123190" y="739139"/>
                  </a:lnTo>
                  <a:lnTo>
                    <a:pt x="75239" y="729458"/>
                  </a:lnTo>
                  <a:lnTo>
                    <a:pt x="36082" y="703057"/>
                  </a:lnTo>
                  <a:lnTo>
                    <a:pt x="9681" y="663900"/>
                  </a:lnTo>
                  <a:lnTo>
                    <a:pt x="0" y="615949"/>
                  </a:lnTo>
                  <a:lnTo>
                    <a:pt x="0" y="123189"/>
                  </a:lnTo>
                  <a:close/>
                </a:path>
              </a:pathLst>
            </a:custGeom>
            <a:ln w="19812">
              <a:solidFill>
                <a:srgbClr val="BEBEBE"/>
              </a:solidFill>
              <a:prstDash val="dash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147571" y="3464052"/>
              <a:ext cx="1941830" cy="565785"/>
            </a:xfrm>
            <a:custGeom>
              <a:avLst/>
              <a:gdLst/>
              <a:ahLst/>
              <a:cxnLst/>
              <a:rect l="l" t="t" r="r" b="b"/>
              <a:pathLst>
                <a:path w="1941830" h="565785">
                  <a:moveTo>
                    <a:pt x="1847341" y="0"/>
                  </a:moveTo>
                  <a:lnTo>
                    <a:pt x="94234" y="0"/>
                  </a:lnTo>
                  <a:lnTo>
                    <a:pt x="57553" y="7401"/>
                  </a:lnTo>
                  <a:lnTo>
                    <a:pt x="27600" y="27590"/>
                  </a:lnTo>
                  <a:lnTo>
                    <a:pt x="7405" y="57542"/>
                  </a:lnTo>
                  <a:lnTo>
                    <a:pt x="0" y="94234"/>
                  </a:lnTo>
                  <a:lnTo>
                    <a:pt x="0" y="471170"/>
                  </a:lnTo>
                  <a:lnTo>
                    <a:pt x="7405" y="507850"/>
                  </a:lnTo>
                  <a:lnTo>
                    <a:pt x="27600" y="537803"/>
                  </a:lnTo>
                  <a:lnTo>
                    <a:pt x="57553" y="557998"/>
                  </a:lnTo>
                  <a:lnTo>
                    <a:pt x="94234" y="565404"/>
                  </a:lnTo>
                  <a:lnTo>
                    <a:pt x="1847341" y="565404"/>
                  </a:lnTo>
                  <a:lnTo>
                    <a:pt x="1884033" y="557998"/>
                  </a:lnTo>
                  <a:lnTo>
                    <a:pt x="1913985" y="537803"/>
                  </a:lnTo>
                  <a:lnTo>
                    <a:pt x="1934174" y="507850"/>
                  </a:lnTo>
                  <a:lnTo>
                    <a:pt x="1941576" y="471170"/>
                  </a:lnTo>
                  <a:lnTo>
                    <a:pt x="1941576" y="94234"/>
                  </a:lnTo>
                  <a:lnTo>
                    <a:pt x="1934174" y="57542"/>
                  </a:lnTo>
                  <a:lnTo>
                    <a:pt x="1913985" y="27590"/>
                  </a:lnTo>
                  <a:lnTo>
                    <a:pt x="1884033" y="7401"/>
                  </a:lnTo>
                  <a:lnTo>
                    <a:pt x="1847341" y="0"/>
                  </a:lnTo>
                  <a:close/>
                </a:path>
              </a:pathLst>
            </a:custGeom>
            <a:solidFill>
              <a:srgbClr val="EB87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2724912" y="3645408"/>
              <a:ext cx="201168" cy="20116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2292095" y="3645408"/>
              <a:ext cx="201168" cy="20116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1859279" y="3645408"/>
              <a:ext cx="201168" cy="20116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1348740" y="3645407"/>
              <a:ext cx="1475740" cy="201295"/>
            </a:xfrm>
            <a:custGeom>
              <a:avLst/>
              <a:gdLst/>
              <a:ahLst/>
              <a:cxnLst/>
              <a:rect l="l" t="t" r="r" b="b"/>
              <a:pathLst>
                <a:path w="1475739" h="201295">
                  <a:moveTo>
                    <a:pt x="224028" y="0"/>
                  </a:moveTo>
                  <a:lnTo>
                    <a:pt x="0" y="0"/>
                  </a:lnTo>
                  <a:lnTo>
                    <a:pt x="0" y="201168"/>
                  </a:lnTo>
                  <a:lnTo>
                    <a:pt x="224028" y="201168"/>
                  </a:lnTo>
                  <a:lnTo>
                    <a:pt x="224028" y="0"/>
                  </a:lnTo>
                  <a:close/>
                </a:path>
                <a:path w="1475739" h="201295">
                  <a:moveTo>
                    <a:pt x="1475740" y="86868"/>
                  </a:moveTo>
                  <a:lnTo>
                    <a:pt x="369570" y="87122"/>
                  </a:lnTo>
                  <a:lnTo>
                    <a:pt x="369570" y="29210"/>
                  </a:lnTo>
                  <a:lnTo>
                    <a:pt x="224790" y="101600"/>
                  </a:lnTo>
                  <a:lnTo>
                    <a:pt x="369570" y="173990"/>
                  </a:lnTo>
                  <a:lnTo>
                    <a:pt x="369570" y="116078"/>
                  </a:lnTo>
                  <a:lnTo>
                    <a:pt x="1475740" y="115824"/>
                  </a:lnTo>
                  <a:lnTo>
                    <a:pt x="1475740" y="8686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3585971" y="2956560"/>
              <a:ext cx="1941830" cy="565785"/>
            </a:xfrm>
            <a:custGeom>
              <a:avLst/>
              <a:gdLst/>
              <a:ahLst/>
              <a:cxnLst/>
              <a:rect l="l" t="t" r="r" b="b"/>
              <a:pathLst>
                <a:path w="1941829" h="565785">
                  <a:moveTo>
                    <a:pt x="1847341" y="0"/>
                  </a:moveTo>
                  <a:lnTo>
                    <a:pt x="94233" y="0"/>
                  </a:lnTo>
                  <a:lnTo>
                    <a:pt x="57542" y="7401"/>
                  </a:lnTo>
                  <a:lnTo>
                    <a:pt x="27590" y="27590"/>
                  </a:lnTo>
                  <a:lnTo>
                    <a:pt x="7401" y="57542"/>
                  </a:lnTo>
                  <a:lnTo>
                    <a:pt x="0" y="94233"/>
                  </a:lnTo>
                  <a:lnTo>
                    <a:pt x="0" y="471169"/>
                  </a:lnTo>
                  <a:lnTo>
                    <a:pt x="7401" y="507861"/>
                  </a:lnTo>
                  <a:lnTo>
                    <a:pt x="27590" y="537813"/>
                  </a:lnTo>
                  <a:lnTo>
                    <a:pt x="57542" y="558002"/>
                  </a:lnTo>
                  <a:lnTo>
                    <a:pt x="94233" y="565403"/>
                  </a:lnTo>
                  <a:lnTo>
                    <a:pt x="1847341" y="565403"/>
                  </a:lnTo>
                  <a:lnTo>
                    <a:pt x="1884033" y="558002"/>
                  </a:lnTo>
                  <a:lnTo>
                    <a:pt x="1913985" y="537813"/>
                  </a:lnTo>
                  <a:lnTo>
                    <a:pt x="1934174" y="507861"/>
                  </a:lnTo>
                  <a:lnTo>
                    <a:pt x="1941576" y="471169"/>
                  </a:lnTo>
                  <a:lnTo>
                    <a:pt x="1941576" y="94233"/>
                  </a:lnTo>
                  <a:lnTo>
                    <a:pt x="1934174" y="57542"/>
                  </a:lnTo>
                  <a:lnTo>
                    <a:pt x="1913985" y="27590"/>
                  </a:lnTo>
                  <a:lnTo>
                    <a:pt x="1884033" y="7401"/>
                  </a:lnTo>
                  <a:lnTo>
                    <a:pt x="1847341" y="0"/>
                  </a:lnTo>
                  <a:close/>
                </a:path>
              </a:pathLst>
            </a:custGeom>
            <a:solidFill>
              <a:srgbClr val="EB87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5163312" y="3137916"/>
              <a:ext cx="201167" cy="201167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4730495" y="3137916"/>
              <a:ext cx="201167" cy="201167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4297680" y="3137916"/>
              <a:ext cx="202692" cy="201167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3787140" y="3137915"/>
              <a:ext cx="1477645" cy="201295"/>
            </a:xfrm>
            <a:custGeom>
              <a:avLst/>
              <a:gdLst/>
              <a:ahLst/>
              <a:cxnLst/>
              <a:rect l="l" t="t" r="r" b="b"/>
              <a:pathLst>
                <a:path w="1477645" h="201295">
                  <a:moveTo>
                    <a:pt x="225552" y="0"/>
                  </a:moveTo>
                  <a:lnTo>
                    <a:pt x="0" y="0"/>
                  </a:lnTo>
                  <a:lnTo>
                    <a:pt x="0" y="201168"/>
                  </a:lnTo>
                  <a:lnTo>
                    <a:pt x="225552" y="201168"/>
                  </a:lnTo>
                  <a:lnTo>
                    <a:pt x="225552" y="0"/>
                  </a:lnTo>
                  <a:close/>
                </a:path>
                <a:path w="1477645" h="201295">
                  <a:moveTo>
                    <a:pt x="1477264" y="88392"/>
                  </a:moveTo>
                  <a:lnTo>
                    <a:pt x="371094" y="88646"/>
                  </a:lnTo>
                  <a:lnTo>
                    <a:pt x="371094" y="30734"/>
                  </a:lnTo>
                  <a:lnTo>
                    <a:pt x="226314" y="103124"/>
                  </a:lnTo>
                  <a:lnTo>
                    <a:pt x="371094" y="175514"/>
                  </a:lnTo>
                  <a:lnTo>
                    <a:pt x="371094" y="117602"/>
                  </a:lnTo>
                  <a:lnTo>
                    <a:pt x="1477264" y="117348"/>
                  </a:lnTo>
                  <a:lnTo>
                    <a:pt x="1477264" y="8839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3585971" y="3973067"/>
              <a:ext cx="1941830" cy="565785"/>
            </a:xfrm>
            <a:custGeom>
              <a:avLst/>
              <a:gdLst/>
              <a:ahLst/>
              <a:cxnLst/>
              <a:rect l="l" t="t" r="r" b="b"/>
              <a:pathLst>
                <a:path w="1941829" h="565785">
                  <a:moveTo>
                    <a:pt x="1847341" y="0"/>
                  </a:moveTo>
                  <a:lnTo>
                    <a:pt x="94233" y="0"/>
                  </a:lnTo>
                  <a:lnTo>
                    <a:pt x="57542" y="7405"/>
                  </a:lnTo>
                  <a:lnTo>
                    <a:pt x="27590" y="27600"/>
                  </a:lnTo>
                  <a:lnTo>
                    <a:pt x="7401" y="57553"/>
                  </a:lnTo>
                  <a:lnTo>
                    <a:pt x="0" y="94233"/>
                  </a:lnTo>
                  <a:lnTo>
                    <a:pt x="0" y="471169"/>
                  </a:lnTo>
                  <a:lnTo>
                    <a:pt x="7401" y="507850"/>
                  </a:lnTo>
                  <a:lnTo>
                    <a:pt x="27590" y="537803"/>
                  </a:lnTo>
                  <a:lnTo>
                    <a:pt x="57542" y="557998"/>
                  </a:lnTo>
                  <a:lnTo>
                    <a:pt x="94233" y="565403"/>
                  </a:lnTo>
                  <a:lnTo>
                    <a:pt x="1847341" y="565403"/>
                  </a:lnTo>
                  <a:lnTo>
                    <a:pt x="1884033" y="557998"/>
                  </a:lnTo>
                  <a:lnTo>
                    <a:pt x="1913985" y="537803"/>
                  </a:lnTo>
                  <a:lnTo>
                    <a:pt x="1934174" y="507850"/>
                  </a:lnTo>
                  <a:lnTo>
                    <a:pt x="1941576" y="471169"/>
                  </a:lnTo>
                  <a:lnTo>
                    <a:pt x="1941576" y="94233"/>
                  </a:lnTo>
                  <a:lnTo>
                    <a:pt x="1934174" y="57553"/>
                  </a:lnTo>
                  <a:lnTo>
                    <a:pt x="1913985" y="27600"/>
                  </a:lnTo>
                  <a:lnTo>
                    <a:pt x="1884033" y="7405"/>
                  </a:lnTo>
                  <a:lnTo>
                    <a:pt x="1847341" y="0"/>
                  </a:lnTo>
                  <a:close/>
                </a:path>
              </a:pathLst>
            </a:custGeom>
            <a:solidFill>
              <a:srgbClr val="EB87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5163312" y="4154424"/>
              <a:ext cx="201167" cy="20269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4730495" y="4154424"/>
              <a:ext cx="201167" cy="202691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4297680" y="4154424"/>
              <a:ext cx="202692" cy="202691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3787140" y="4154423"/>
              <a:ext cx="1477645" cy="203200"/>
            </a:xfrm>
            <a:custGeom>
              <a:avLst/>
              <a:gdLst/>
              <a:ahLst/>
              <a:cxnLst/>
              <a:rect l="l" t="t" r="r" b="b"/>
              <a:pathLst>
                <a:path w="1477645" h="203200">
                  <a:moveTo>
                    <a:pt x="225552" y="0"/>
                  </a:moveTo>
                  <a:lnTo>
                    <a:pt x="0" y="0"/>
                  </a:lnTo>
                  <a:lnTo>
                    <a:pt x="0" y="202692"/>
                  </a:lnTo>
                  <a:lnTo>
                    <a:pt x="225552" y="202692"/>
                  </a:lnTo>
                  <a:lnTo>
                    <a:pt x="225552" y="0"/>
                  </a:lnTo>
                  <a:close/>
                </a:path>
                <a:path w="1477645" h="203200">
                  <a:moveTo>
                    <a:pt x="1477264" y="88392"/>
                  </a:moveTo>
                  <a:lnTo>
                    <a:pt x="371094" y="88658"/>
                  </a:lnTo>
                  <a:lnTo>
                    <a:pt x="371094" y="30746"/>
                  </a:lnTo>
                  <a:lnTo>
                    <a:pt x="226314" y="103162"/>
                  </a:lnTo>
                  <a:lnTo>
                    <a:pt x="371094" y="175526"/>
                  </a:lnTo>
                  <a:lnTo>
                    <a:pt x="371094" y="117614"/>
                  </a:lnTo>
                  <a:lnTo>
                    <a:pt x="1477264" y="117348"/>
                  </a:lnTo>
                  <a:lnTo>
                    <a:pt x="1477264" y="8839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7284593" y="1527810"/>
              <a:ext cx="127000" cy="201675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2080768" y="2104389"/>
              <a:ext cx="5329555" cy="1377950"/>
            </a:xfrm>
            <a:custGeom>
              <a:avLst/>
              <a:gdLst/>
              <a:ahLst/>
              <a:cxnLst/>
              <a:rect l="l" t="t" r="r" b="b"/>
              <a:pathLst>
                <a:path w="5329555" h="1377950">
                  <a:moveTo>
                    <a:pt x="1473962" y="53594"/>
                  </a:moveTo>
                  <a:lnTo>
                    <a:pt x="133350" y="53594"/>
                  </a:lnTo>
                  <a:lnTo>
                    <a:pt x="133350" y="0"/>
                  </a:lnTo>
                  <a:lnTo>
                    <a:pt x="6350" y="63500"/>
                  </a:lnTo>
                  <a:lnTo>
                    <a:pt x="133350" y="127000"/>
                  </a:lnTo>
                  <a:lnTo>
                    <a:pt x="133350" y="73406"/>
                  </a:lnTo>
                  <a:lnTo>
                    <a:pt x="1473962" y="73406"/>
                  </a:lnTo>
                  <a:lnTo>
                    <a:pt x="1473962" y="53594"/>
                  </a:lnTo>
                  <a:close/>
                </a:path>
                <a:path w="5329555" h="1377950">
                  <a:moveTo>
                    <a:pt x="1500886" y="104648"/>
                  </a:moveTo>
                  <a:lnTo>
                    <a:pt x="1362964" y="138303"/>
                  </a:lnTo>
                  <a:lnTo>
                    <a:pt x="1397558" y="179184"/>
                  </a:lnTo>
                  <a:lnTo>
                    <a:pt x="0" y="1362837"/>
                  </a:lnTo>
                  <a:lnTo>
                    <a:pt x="12700" y="1377950"/>
                  </a:lnTo>
                  <a:lnTo>
                    <a:pt x="1410373" y="194310"/>
                  </a:lnTo>
                  <a:lnTo>
                    <a:pt x="1445006" y="235204"/>
                  </a:lnTo>
                  <a:lnTo>
                    <a:pt x="1472501" y="170942"/>
                  </a:lnTo>
                  <a:lnTo>
                    <a:pt x="1500886" y="104648"/>
                  </a:lnTo>
                  <a:close/>
                </a:path>
                <a:path w="5329555" h="1377950">
                  <a:moveTo>
                    <a:pt x="5329555" y="646684"/>
                  </a:moveTo>
                  <a:lnTo>
                    <a:pt x="5275986" y="646531"/>
                  </a:lnTo>
                  <a:lnTo>
                    <a:pt x="5277358" y="191516"/>
                  </a:lnTo>
                  <a:lnTo>
                    <a:pt x="5257546" y="191516"/>
                  </a:lnTo>
                  <a:lnTo>
                    <a:pt x="5256174" y="646468"/>
                  </a:lnTo>
                  <a:lnTo>
                    <a:pt x="5202555" y="646303"/>
                  </a:lnTo>
                  <a:lnTo>
                    <a:pt x="5265674" y="773557"/>
                  </a:lnTo>
                  <a:lnTo>
                    <a:pt x="5323217" y="659257"/>
                  </a:lnTo>
                  <a:lnTo>
                    <a:pt x="5329555" y="646684"/>
                  </a:lnTo>
                  <a:close/>
                </a:path>
              </a:pathLst>
            </a:custGeom>
            <a:solidFill>
              <a:srgbClr val="D1E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4" name="object 64"/>
          <p:cNvSpPr/>
          <p:nvPr/>
        </p:nvSpPr>
        <p:spPr>
          <a:xfrm>
            <a:off x="6246876" y="505968"/>
            <a:ext cx="364490" cy="281940"/>
          </a:xfrm>
          <a:custGeom>
            <a:avLst/>
            <a:gdLst/>
            <a:ahLst/>
            <a:cxnLst/>
            <a:rect l="l" t="t" r="r" b="b"/>
            <a:pathLst>
              <a:path w="364490" h="281940">
                <a:moveTo>
                  <a:pt x="317246" y="0"/>
                </a:moveTo>
                <a:lnTo>
                  <a:pt x="46989" y="0"/>
                </a:lnTo>
                <a:lnTo>
                  <a:pt x="28717" y="3698"/>
                </a:lnTo>
                <a:lnTo>
                  <a:pt x="13779" y="13779"/>
                </a:lnTo>
                <a:lnTo>
                  <a:pt x="3698" y="28717"/>
                </a:lnTo>
                <a:lnTo>
                  <a:pt x="0" y="46990"/>
                </a:lnTo>
                <a:lnTo>
                  <a:pt x="0" y="234950"/>
                </a:lnTo>
                <a:lnTo>
                  <a:pt x="3698" y="253222"/>
                </a:lnTo>
                <a:lnTo>
                  <a:pt x="13779" y="268160"/>
                </a:lnTo>
                <a:lnTo>
                  <a:pt x="28717" y="278241"/>
                </a:lnTo>
                <a:lnTo>
                  <a:pt x="46989" y="281940"/>
                </a:lnTo>
                <a:lnTo>
                  <a:pt x="317246" y="281940"/>
                </a:lnTo>
                <a:lnTo>
                  <a:pt x="335518" y="278241"/>
                </a:lnTo>
                <a:lnTo>
                  <a:pt x="350456" y="268160"/>
                </a:lnTo>
                <a:lnTo>
                  <a:pt x="360537" y="253222"/>
                </a:lnTo>
                <a:lnTo>
                  <a:pt x="364235" y="234950"/>
                </a:lnTo>
                <a:lnTo>
                  <a:pt x="364235" y="46990"/>
                </a:lnTo>
                <a:lnTo>
                  <a:pt x="360537" y="28717"/>
                </a:lnTo>
                <a:lnTo>
                  <a:pt x="350456" y="13779"/>
                </a:lnTo>
                <a:lnTo>
                  <a:pt x="335518" y="3698"/>
                </a:lnTo>
                <a:lnTo>
                  <a:pt x="317246" y="0"/>
                </a:lnTo>
                <a:close/>
              </a:path>
            </a:pathLst>
          </a:custGeom>
          <a:solidFill>
            <a:srgbClr val="CD39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 txBox="1"/>
          <p:nvPr/>
        </p:nvSpPr>
        <p:spPr>
          <a:xfrm>
            <a:off x="6639559" y="504189"/>
            <a:ext cx="836294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25" dirty="0">
                <a:solidFill>
                  <a:srgbClr val="221F1F"/>
                </a:solidFill>
                <a:latin typeface="DejaVu Sans"/>
                <a:cs typeface="DejaVu Sans"/>
              </a:rPr>
              <a:t>P</a:t>
            </a:r>
            <a:r>
              <a:rPr sz="1400" spc="-75" dirty="0">
                <a:solidFill>
                  <a:srgbClr val="221F1F"/>
                </a:solidFill>
                <a:latin typeface="DejaVu Sans"/>
                <a:cs typeface="DejaVu Sans"/>
              </a:rPr>
              <a:t>lug</a:t>
            </a:r>
            <a:r>
              <a:rPr sz="1400" spc="-85" dirty="0">
                <a:solidFill>
                  <a:srgbClr val="221F1F"/>
                </a:solidFill>
                <a:latin typeface="DejaVu Sans"/>
                <a:cs typeface="DejaVu Sans"/>
              </a:rPr>
              <a:t>g</a:t>
            </a:r>
            <a:r>
              <a:rPr sz="1400" spc="-25" dirty="0">
                <a:solidFill>
                  <a:srgbClr val="221F1F"/>
                </a:solidFill>
                <a:latin typeface="DejaVu Sans"/>
                <a:cs typeface="DejaVu Sans"/>
              </a:rPr>
              <a:t>a</a:t>
            </a:r>
            <a:r>
              <a:rPr sz="1400" spc="-55" dirty="0">
                <a:solidFill>
                  <a:srgbClr val="221F1F"/>
                </a:solidFill>
                <a:latin typeface="DejaVu Sans"/>
                <a:cs typeface="DejaVu Sans"/>
              </a:rPr>
              <a:t>b</a:t>
            </a:r>
            <a:r>
              <a:rPr sz="1400" spc="-95" dirty="0">
                <a:solidFill>
                  <a:srgbClr val="221F1F"/>
                </a:solidFill>
                <a:latin typeface="DejaVu Sans"/>
                <a:cs typeface="DejaVu Sans"/>
              </a:rPr>
              <a:t>le</a:t>
            </a:r>
            <a:endParaRPr sz="1400">
              <a:latin typeface="DejaVu Sans"/>
              <a:cs typeface="DejaVu Sans"/>
            </a:endParaRPr>
          </a:p>
        </p:txBody>
      </p:sp>
      <p:sp>
        <p:nvSpPr>
          <p:cNvPr id="66" name="object 6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969"/>
              </a:lnSpc>
            </a:pPr>
            <a:fld id="{81D60167-4931-47E6-BA6A-407CBD079E47}" type="slidenum">
              <a:rPr spc="-75" dirty="0"/>
              <a:t>18</a:t>
            </a:fld>
            <a:endParaRPr spc="-75" dirty="0"/>
          </a:p>
        </p:txBody>
      </p:sp>
      <p:sp>
        <p:nvSpPr>
          <p:cNvPr id="67" name="object 2">
            <a:extLst>
              <a:ext uri="{FF2B5EF4-FFF2-40B4-BE49-F238E27FC236}">
                <a16:creationId xmlns:a16="http://schemas.microsoft.com/office/drawing/2014/main" id="{5BAE5D6E-27B5-8E4C-B98D-94E87401A3BF}"/>
              </a:ext>
            </a:extLst>
          </p:cNvPr>
          <p:cNvSpPr txBox="1">
            <a:spLocks/>
          </p:cNvSpPr>
          <p:nvPr/>
        </p:nvSpPr>
        <p:spPr>
          <a:xfrm>
            <a:off x="1072650" y="233055"/>
            <a:ext cx="1443037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DejaVu Sans"/>
                <a:ea typeface="+mj-ea"/>
                <a:cs typeface="DejaVu San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IE" kern="0" spc="-65" dirty="0"/>
              <a:t>STARBURST</a:t>
            </a:r>
          </a:p>
        </p:txBody>
      </p:sp>
    </p:spTree>
    <p:extLst>
      <p:ext uri="{BB962C8B-B14F-4D97-AF65-F5344CB8AC3E}">
        <p14:creationId xmlns:p14="http://schemas.microsoft.com/office/powerpoint/2010/main" val="1929713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523488" y="2868167"/>
            <a:ext cx="4689475" cy="762000"/>
            <a:chOff x="3523488" y="2868167"/>
            <a:chExt cx="4689475" cy="762000"/>
          </a:xfrm>
        </p:grpSpPr>
        <p:sp>
          <p:nvSpPr>
            <p:cNvPr id="3" name="object 3"/>
            <p:cNvSpPr/>
            <p:nvPr/>
          </p:nvSpPr>
          <p:spPr>
            <a:xfrm>
              <a:off x="3533394" y="2878073"/>
              <a:ext cx="4669790" cy="742315"/>
            </a:xfrm>
            <a:custGeom>
              <a:avLst/>
              <a:gdLst/>
              <a:ahLst/>
              <a:cxnLst/>
              <a:rect l="l" t="t" r="r" b="b"/>
              <a:pathLst>
                <a:path w="4669790" h="742314">
                  <a:moveTo>
                    <a:pt x="4545837" y="0"/>
                  </a:moveTo>
                  <a:lnTo>
                    <a:pt x="123697" y="0"/>
                  </a:lnTo>
                  <a:lnTo>
                    <a:pt x="75545" y="9719"/>
                  </a:lnTo>
                  <a:lnTo>
                    <a:pt x="36226" y="36226"/>
                  </a:lnTo>
                  <a:lnTo>
                    <a:pt x="9719" y="75545"/>
                  </a:lnTo>
                  <a:lnTo>
                    <a:pt x="0" y="123698"/>
                  </a:lnTo>
                  <a:lnTo>
                    <a:pt x="0" y="618489"/>
                  </a:lnTo>
                  <a:lnTo>
                    <a:pt x="9719" y="666642"/>
                  </a:lnTo>
                  <a:lnTo>
                    <a:pt x="36226" y="705961"/>
                  </a:lnTo>
                  <a:lnTo>
                    <a:pt x="75545" y="732468"/>
                  </a:lnTo>
                  <a:lnTo>
                    <a:pt x="123697" y="742188"/>
                  </a:lnTo>
                  <a:lnTo>
                    <a:pt x="4545837" y="742188"/>
                  </a:lnTo>
                  <a:lnTo>
                    <a:pt x="4593990" y="732468"/>
                  </a:lnTo>
                  <a:lnTo>
                    <a:pt x="4633309" y="705961"/>
                  </a:lnTo>
                  <a:lnTo>
                    <a:pt x="4659816" y="666642"/>
                  </a:lnTo>
                  <a:lnTo>
                    <a:pt x="4669535" y="618489"/>
                  </a:lnTo>
                  <a:lnTo>
                    <a:pt x="4669535" y="123698"/>
                  </a:lnTo>
                  <a:lnTo>
                    <a:pt x="4659816" y="75545"/>
                  </a:lnTo>
                  <a:lnTo>
                    <a:pt x="4633309" y="36226"/>
                  </a:lnTo>
                  <a:lnTo>
                    <a:pt x="4593990" y="9719"/>
                  </a:lnTo>
                  <a:lnTo>
                    <a:pt x="4545837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533394" y="2878073"/>
              <a:ext cx="4669790" cy="742315"/>
            </a:xfrm>
            <a:custGeom>
              <a:avLst/>
              <a:gdLst/>
              <a:ahLst/>
              <a:cxnLst/>
              <a:rect l="l" t="t" r="r" b="b"/>
              <a:pathLst>
                <a:path w="4669790" h="742314">
                  <a:moveTo>
                    <a:pt x="0" y="123698"/>
                  </a:moveTo>
                  <a:lnTo>
                    <a:pt x="9719" y="75545"/>
                  </a:lnTo>
                  <a:lnTo>
                    <a:pt x="36226" y="36226"/>
                  </a:lnTo>
                  <a:lnTo>
                    <a:pt x="75545" y="9719"/>
                  </a:lnTo>
                  <a:lnTo>
                    <a:pt x="123697" y="0"/>
                  </a:lnTo>
                  <a:lnTo>
                    <a:pt x="4545837" y="0"/>
                  </a:lnTo>
                  <a:lnTo>
                    <a:pt x="4593990" y="9719"/>
                  </a:lnTo>
                  <a:lnTo>
                    <a:pt x="4633309" y="36226"/>
                  </a:lnTo>
                  <a:lnTo>
                    <a:pt x="4659816" y="75545"/>
                  </a:lnTo>
                  <a:lnTo>
                    <a:pt x="4669535" y="123698"/>
                  </a:lnTo>
                  <a:lnTo>
                    <a:pt x="4669535" y="618489"/>
                  </a:lnTo>
                  <a:lnTo>
                    <a:pt x="4659816" y="666642"/>
                  </a:lnTo>
                  <a:lnTo>
                    <a:pt x="4633309" y="705961"/>
                  </a:lnTo>
                  <a:lnTo>
                    <a:pt x="4593990" y="732468"/>
                  </a:lnTo>
                  <a:lnTo>
                    <a:pt x="4545837" y="742188"/>
                  </a:lnTo>
                  <a:lnTo>
                    <a:pt x="123697" y="742188"/>
                  </a:lnTo>
                  <a:lnTo>
                    <a:pt x="75545" y="732468"/>
                  </a:lnTo>
                  <a:lnTo>
                    <a:pt x="36226" y="705961"/>
                  </a:lnTo>
                  <a:lnTo>
                    <a:pt x="9719" y="666642"/>
                  </a:lnTo>
                  <a:lnTo>
                    <a:pt x="0" y="618489"/>
                  </a:lnTo>
                  <a:lnTo>
                    <a:pt x="0" y="123698"/>
                  </a:lnTo>
                  <a:close/>
                </a:path>
              </a:pathLst>
            </a:custGeom>
            <a:ln w="19811">
              <a:solidFill>
                <a:srgbClr val="BEBEBE"/>
              </a:solidFill>
              <a:prstDash val="dash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3523234" y="2956560"/>
            <a:ext cx="5318125" cy="1681480"/>
            <a:chOff x="3523234" y="2956560"/>
            <a:chExt cx="5318125" cy="1681480"/>
          </a:xfrm>
        </p:grpSpPr>
        <p:sp>
          <p:nvSpPr>
            <p:cNvPr id="6" name="object 6"/>
            <p:cNvSpPr/>
            <p:nvPr/>
          </p:nvSpPr>
          <p:spPr>
            <a:xfrm>
              <a:off x="3533394" y="3885438"/>
              <a:ext cx="4669790" cy="742315"/>
            </a:xfrm>
            <a:custGeom>
              <a:avLst/>
              <a:gdLst/>
              <a:ahLst/>
              <a:cxnLst/>
              <a:rect l="l" t="t" r="r" b="b"/>
              <a:pathLst>
                <a:path w="4669790" h="742314">
                  <a:moveTo>
                    <a:pt x="4545837" y="0"/>
                  </a:moveTo>
                  <a:lnTo>
                    <a:pt x="123697" y="0"/>
                  </a:lnTo>
                  <a:lnTo>
                    <a:pt x="75545" y="9721"/>
                  </a:lnTo>
                  <a:lnTo>
                    <a:pt x="36226" y="36231"/>
                  </a:lnTo>
                  <a:lnTo>
                    <a:pt x="9719" y="75550"/>
                  </a:lnTo>
                  <a:lnTo>
                    <a:pt x="0" y="123698"/>
                  </a:lnTo>
                  <a:lnTo>
                    <a:pt x="0" y="618490"/>
                  </a:lnTo>
                  <a:lnTo>
                    <a:pt x="9719" y="666637"/>
                  </a:lnTo>
                  <a:lnTo>
                    <a:pt x="36226" y="705956"/>
                  </a:lnTo>
                  <a:lnTo>
                    <a:pt x="75545" y="732466"/>
                  </a:lnTo>
                  <a:lnTo>
                    <a:pt x="123697" y="742188"/>
                  </a:lnTo>
                  <a:lnTo>
                    <a:pt x="4545837" y="742188"/>
                  </a:lnTo>
                  <a:lnTo>
                    <a:pt x="4593990" y="732466"/>
                  </a:lnTo>
                  <a:lnTo>
                    <a:pt x="4633309" y="705956"/>
                  </a:lnTo>
                  <a:lnTo>
                    <a:pt x="4659816" y="666637"/>
                  </a:lnTo>
                  <a:lnTo>
                    <a:pt x="4669535" y="618490"/>
                  </a:lnTo>
                  <a:lnTo>
                    <a:pt x="4669535" y="123698"/>
                  </a:lnTo>
                  <a:lnTo>
                    <a:pt x="4659816" y="75550"/>
                  </a:lnTo>
                  <a:lnTo>
                    <a:pt x="4633309" y="36231"/>
                  </a:lnTo>
                  <a:lnTo>
                    <a:pt x="4593990" y="9721"/>
                  </a:lnTo>
                  <a:lnTo>
                    <a:pt x="4545837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533394" y="3885438"/>
              <a:ext cx="4669790" cy="742315"/>
            </a:xfrm>
            <a:custGeom>
              <a:avLst/>
              <a:gdLst/>
              <a:ahLst/>
              <a:cxnLst/>
              <a:rect l="l" t="t" r="r" b="b"/>
              <a:pathLst>
                <a:path w="4669790" h="742314">
                  <a:moveTo>
                    <a:pt x="0" y="123698"/>
                  </a:moveTo>
                  <a:lnTo>
                    <a:pt x="9719" y="75550"/>
                  </a:lnTo>
                  <a:lnTo>
                    <a:pt x="36226" y="36231"/>
                  </a:lnTo>
                  <a:lnTo>
                    <a:pt x="75545" y="9721"/>
                  </a:lnTo>
                  <a:lnTo>
                    <a:pt x="123697" y="0"/>
                  </a:lnTo>
                  <a:lnTo>
                    <a:pt x="4545837" y="0"/>
                  </a:lnTo>
                  <a:lnTo>
                    <a:pt x="4593990" y="9721"/>
                  </a:lnTo>
                  <a:lnTo>
                    <a:pt x="4633309" y="36231"/>
                  </a:lnTo>
                  <a:lnTo>
                    <a:pt x="4659816" y="75550"/>
                  </a:lnTo>
                  <a:lnTo>
                    <a:pt x="4669535" y="123698"/>
                  </a:lnTo>
                  <a:lnTo>
                    <a:pt x="4669535" y="618490"/>
                  </a:lnTo>
                  <a:lnTo>
                    <a:pt x="4659816" y="666637"/>
                  </a:lnTo>
                  <a:lnTo>
                    <a:pt x="4633309" y="705956"/>
                  </a:lnTo>
                  <a:lnTo>
                    <a:pt x="4593990" y="732466"/>
                  </a:lnTo>
                  <a:lnTo>
                    <a:pt x="4545837" y="742188"/>
                  </a:lnTo>
                  <a:lnTo>
                    <a:pt x="123697" y="742188"/>
                  </a:lnTo>
                  <a:lnTo>
                    <a:pt x="75545" y="732466"/>
                  </a:lnTo>
                  <a:lnTo>
                    <a:pt x="36226" y="705956"/>
                  </a:lnTo>
                  <a:lnTo>
                    <a:pt x="9719" y="666637"/>
                  </a:lnTo>
                  <a:lnTo>
                    <a:pt x="0" y="618490"/>
                  </a:lnTo>
                  <a:lnTo>
                    <a:pt x="0" y="123698"/>
                  </a:lnTo>
                  <a:close/>
                </a:path>
              </a:pathLst>
            </a:custGeom>
            <a:ln w="19811">
              <a:solidFill>
                <a:srgbClr val="BEBEBE"/>
              </a:solidFill>
              <a:prstDash val="dash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359541" y="2965704"/>
              <a:ext cx="481263" cy="54711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111240" y="2956560"/>
              <a:ext cx="1941830" cy="565785"/>
            </a:xfrm>
            <a:custGeom>
              <a:avLst/>
              <a:gdLst/>
              <a:ahLst/>
              <a:cxnLst/>
              <a:rect l="l" t="t" r="r" b="b"/>
              <a:pathLst>
                <a:path w="1941829" h="565785">
                  <a:moveTo>
                    <a:pt x="1847341" y="0"/>
                  </a:moveTo>
                  <a:lnTo>
                    <a:pt x="94234" y="0"/>
                  </a:lnTo>
                  <a:lnTo>
                    <a:pt x="57542" y="7401"/>
                  </a:lnTo>
                  <a:lnTo>
                    <a:pt x="27590" y="27590"/>
                  </a:lnTo>
                  <a:lnTo>
                    <a:pt x="7401" y="57542"/>
                  </a:lnTo>
                  <a:lnTo>
                    <a:pt x="0" y="94233"/>
                  </a:lnTo>
                  <a:lnTo>
                    <a:pt x="0" y="471169"/>
                  </a:lnTo>
                  <a:lnTo>
                    <a:pt x="7401" y="507861"/>
                  </a:lnTo>
                  <a:lnTo>
                    <a:pt x="27590" y="537813"/>
                  </a:lnTo>
                  <a:lnTo>
                    <a:pt x="57542" y="558002"/>
                  </a:lnTo>
                  <a:lnTo>
                    <a:pt x="94234" y="565403"/>
                  </a:lnTo>
                  <a:lnTo>
                    <a:pt x="1847341" y="565403"/>
                  </a:lnTo>
                  <a:lnTo>
                    <a:pt x="1884033" y="558002"/>
                  </a:lnTo>
                  <a:lnTo>
                    <a:pt x="1913985" y="537813"/>
                  </a:lnTo>
                  <a:lnTo>
                    <a:pt x="1934174" y="507861"/>
                  </a:lnTo>
                  <a:lnTo>
                    <a:pt x="1941576" y="471169"/>
                  </a:lnTo>
                  <a:lnTo>
                    <a:pt x="1941576" y="94233"/>
                  </a:lnTo>
                  <a:lnTo>
                    <a:pt x="1934174" y="57542"/>
                  </a:lnTo>
                  <a:lnTo>
                    <a:pt x="1913985" y="27590"/>
                  </a:lnTo>
                  <a:lnTo>
                    <a:pt x="1884033" y="7401"/>
                  </a:lnTo>
                  <a:lnTo>
                    <a:pt x="1847341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454151" y="860405"/>
            <a:ext cx="22707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320" dirty="0">
                <a:solidFill>
                  <a:srgbClr val="EB871D"/>
                </a:solidFill>
                <a:latin typeface="DejaVu Sans"/>
                <a:cs typeface="DejaVu Sans"/>
              </a:rPr>
              <a:t>Query</a:t>
            </a:r>
            <a:r>
              <a:rPr sz="2400" b="1" spc="-420" dirty="0">
                <a:solidFill>
                  <a:srgbClr val="EB871D"/>
                </a:solidFill>
                <a:latin typeface="DejaVu Sans"/>
                <a:cs typeface="DejaVu Sans"/>
              </a:rPr>
              <a:t> </a:t>
            </a:r>
            <a:r>
              <a:rPr sz="2400" b="1" spc="-295" dirty="0">
                <a:solidFill>
                  <a:srgbClr val="EB871D"/>
                </a:solidFill>
                <a:latin typeface="DejaVu Sans"/>
                <a:cs typeface="DejaVu Sans"/>
              </a:rPr>
              <a:t>Execution</a:t>
            </a:r>
            <a:endParaRPr sz="2400">
              <a:latin typeface="DejaVu Sans"/>
              <a:cs typeface="DejaVu San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396354" y="3106039"/>
            <a:ext cx="13722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60" dirty="0">
                <a:solidFill>
                  <a:srgbClr val="FFFFFF"/>
                </a:solidFill>
                <a:latin typeface="DejaVu Sans"/>
                <a:cs typeface="DejaVu Sans"/>
              </a:rPr>
              <a:t>Data </a:t>
            </a:r>
            <a:r>
              <a:rPr sz="1400" spc="-85" dirty="0">
                <a:solidFill>
                  <a:srgbClr val="FFFFFF"/>
                </a:solidFill>
                <a:latin typeface="DejaVu Sans"/>
                <a:cs typeface="DejaVu Sans"/>
              </a:rPr>
              <a:t>stream</a:t>
            </a:r>
            <a:r>
              <a:rPr sz="1400" spc="5" dirty="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DejaVu Sans"/>
                <a:cs typeface="DejaVu Sans"/>
              </a:rPr>
              <a:t>API</a:t>
            </a:r>
            <a:endParaRPr sz="1400">
              <a:latin typeface="DejaVu Sans"/>
              <a:cs typeface="DejaVu Sans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5532882" y="3166998"/>
            <a:ext cx="3308350" cy="1371600"/>
            <a:chOff x="5532882" y="3166998"/>
            <a:chExt cx="3308350" cy="1371600"/>
          </a:xfrm>
        </p:grpSpPr>
        <p:sp>
          <p:nvSpPr>
            <p:cNvPr id="13" name="object 13"/>
            <p:cNvSpPr/>
            <p:nvPr/>
          </p:nvSpPr>
          <p:spPr>
            <a:xfrm>
              <a:off x="6111240" y="3973067"/>
              <a:ext cx="1941830" cy="565785"/>
            </a:xfrm>
            <a:custGeom>
              <a:avLst/>
              <a:gdLst/>
              <a:ahLst/>
              <a:cxnLst/>
              <a:rect l="l" t="t" r="r" b="b"/>
              <a:pathLst>
                <a:path w="1941829" h="565785">
                  <a:moveTo>
                    <a:pt x="1847341" y="0"/>
                  </a:moveTo>
                  <a:lnTo>
                    <a:pt x="94234" y="0"/>
                  </a:lnTo>
                  <a:lnTo>
                    <a:pt x="57542" y="7405"/>
                  </a:lnTo>
                  <a:lnTo>
                    <a:pt x="27590" y="27600"/>
                  </a:lnTo>
                  <a:lnTo>
                    <a:pt x="7401" y="57553"/>
                  </a:lnTo>
                  <a:lnTo>
                    <a:pt x="0" y="94233"/>
                  </a:lnTo>
                  <a:lnTo>
                    <a:pt x="0" y="471169"/>
                  </a:lnTo>
                  <a:lnTo>
                    <a:pt x="7401" y="507850"/>
                  </a:lnTo>
                  <a:lnTo>
                    <a:pt x="27590" y="537803"/>
                  </a:lnTo>
                  <a:lnTo>
                    <a:pt x="57542" y="557998"/>
                  </a:lnTo>
                  <a:lnTo>
                    <a:pt x="94234" y="565403"/>
                  </a:lnTo>
                  <a:lnTo>
                    <a:pt x="1847341" y="565403"/>
                  </a:lnTo>
                  <a:lnTo>
                    <a:pt x="1884033" y="557998"/>
                  </a:lnTo>
                  <a:lnTo>
                    <a:pt x="1913985" y="537803"/>
                  </a:lnTo>
                  <a:lnTo>
                    <a:pt x="1934174" y="507850"/>
                  </a:lnTo>
                  <a:lnTo>
                    <a:pt x="1941576" y="471169"/>
                  </a:lnTo>
                  <a:lnTo>
                    <a:pt x="1941576" y="94233"/>
                  </a:lnTo>
                  <a:lnTo>
                    <a:pt x="1934174" y="57553"/>
                  </a:lnTo>
                  <a:lnTo>
                    <a:pt x="1913985" y="27600"/>
                  </a:lnTo>
                  <a:lnTo>
                    <a:pt x="1884033" y="7405"/>
                  </a:lnTo>
                  <a:lnTo>
                    <a:pt x="1847341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359541" y="3982211"/>
              <a:ext cx="481263" cy="54711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532882" y="3166998"/>
              <a:ext cx="2793365" cy="146685"/>
            </a:xfrm>
            <a:custGeom>
              <a:avLst/>
              <a:gdLst/>
              <a:ahLst/>
              <a:cxnLst/>
              <a:rect l="l" t="t" r="r" b="b"/>
              <a:pathLst>
                <a:path w="2793365" h="146685">
                  <a:moveTo>
                    <a:pt x="563372" y="58039"/>
                  </a:moveTo>
                  <a:lnTo>
                    <a:pt x="144780" y="57924"/>
                  </a:lnTo>
                  <a:lnTo>
                    <a:pt x="144780" y="0"/>
                  </a:lnTo>
                  <a:lnTo>
                    <a:pt x="0" y="72263"/>
                  </a:lnTo>
                  <a:lnTo>
                    <a:pt x="144780" y="144780"/>
                  </a:lnTo>
                  <a:lnTo>
                    <a:pt x="144780" y="86880"/>
                  </a:lnTo>
                  <a:lnTo>
                    <a:pt x="563372" y="86995"/>
                  </a:lnTo>
                  <a:lnTo>
                    <a:pt x="563372" y="58039"/>
                  </a:lnTo>
                  <a:close/>
                </a:path>
                <a:path w="2793365" h="146685">
                  <a:moveTo>
                    <a:pt x="2793111" y="59309"/>
                  </a:moveTo>
                  <a:lnTo>
                    <a:pt x="2663914" y="59423"/>
                  </a:lnTo>
                  <a:lnTo>
                    <a:pt x="2663825" y="1524"/>
                  </a:lnTo>
                  <a:lnTo>
                    <a:pt x="2519172" y="74041"/>
                  </a:lnTo>
                  <a:lnTo>
                    <a:pt x="2664079" y="146304"/>
                  </a:lnTo>
                  <a:lnTo>
                    <a:pt x="2663977" y="88392"/>
                  </a:lnTo>
                  <a:lnTo>
                    <a:pt x="2793111" y="88265"/>
                  </a:lnTo>
                  <a:lnTo>
                    <a:pt x="2793111" y="59309"/>
                  </a:lnTo>
                  <a:close/>
                </a:path>
              </a:pathLst>
            </a:custGeom>
            <a:solidFill>
              <a:srgbClr val="0075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3674109" y="2626613"/>
            <a:ext cx="6934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240" dirty="0">
                <a:solidFill>
                  <a:srgbClr val="EB871D"/>
                </a:solidFill>
                <a:latin typeface="DejaVu Sans"/>
                <a:cs typeface="DejaVu Sans"/>
              </a:rPr>
              <a:t>W</a:t>
            </a:r>
            <a:r>
              <a:rPr sz="1600" b="1" spc="-195" dirty="0">
                <a:solidFill>
                  <a:srgbClr val="EB871D"/>
                </a:solidFill>
                <a:latin typeface="DejaVu Sans"/>
                <a:cs typeface="DejaVu Sans"/>
              </a:rPr>
              <a:t>o</a:t>
            </a:r>
            <a:r>
              <a:rPr sz="1600" b="1" spc="-229" dirty="0">
                <a:solidFill>
                  <a:srgbClr val="EB871D"/>
                </a:solidFill>
                <a:latin typeface="DejaVu Sans"/>
                <a:cs typeface="DejaVu Sans"/>
              </a:rPr>
              <a:t>r</a:t>
            </a:r>
            <a:r>
              <a:rPr sz="1600" b="1" spc="-254" dirty="0">
                <a:solidFill>
                  <a:srgbClr val="EB871D"/>
                </a:solidFill>
                <a:latin typeface="DejaVu Sans"/>
                <a:cs typeface="DejaVu Sans"/>
              </a:rPr>
              <a:t>k</a:t>
            </a:r>
            <a:r>
              <a:rPr sz="1600" b="1" spc="-220" dirty="0">
                <a:solidFill>
                  <a:srgbClr val="EB871D"/>
                </a:solidFill>
                <a:latin typeface="DejaVu Sans"/>
                <a:cs typeface="DejaVu Sans"/>
              </a:rPr>
              <a:t>er</a:t>
            </a:r>
            <a:endParaRPr sz="1600">
              <a:latin typeface="DejaVu Sans"/>
              <a:cs typeface="DejaVu San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396354" y="4123131"/>
            <a:ext cx="13722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60" dirty="0">
                <a:solidFill>
                  <a:srgbClr val="FFFFFF"/>
                </a:solidFill>
                <a:latin typeface="DejaVu Sans"/>
                <a:cs typeface="DejaVu Sans"/>
              </a:rPr>
              <a:t>Data </a:t>
            </a:r>
            <a:r>
              <a:rPr sz="1400" spc="-85" dirty="0">
                <a:solidFill>
                  <a:srgbClr val="FFFFFF"/>
                </a:solidFill>
                <a:latin typeface="DejaVu Sans"/>
                <a:cs typeface="DejaVu Sans"/>
              </a:rPr>
              <a:t>stream</a:t>
            </a:r>
            <a:r>
              <a:rPr sz="1400" spc="5" dirty="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DejaVu Sans"/>
                <a:cs typeface="DejaVu Sans"/>
              </a:rPr>
              <a:t>API</a:t>
            </a:r>
            <a:endParaRPr sz="1400">
              <a:latin typeface="DejaVu Sans"/>
              <a:cs typeface="DejaVu Sans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523234" y="876046"/>
            <a:ext cx="4803140" cy="3454400"/>
            <a:chOff x="3523234" y="876046"/>
            <a:chExt cx="4803140" cy="3454400"/>
          </a:xfrm>
        </p:grpSpPr>
        <p:sp>
          <p:nvSpPr>
            <p:cNvPr id="19" name="object 19"/>
            <p:cNvSpPr/>
            <p:nvPr/>
          </p:nvSpPr>
          <p:spPr>
            <a:xfrm>
              <a:off x="5532882" y="4183456"/>
              <a:ext cx="2793365" cy="146685"/>
            </a:xfrm>
            <a:custGeom>
              <a:avLst/>
              <a:gdLst/>
              <a:ahLst/>
              <a:cxnLst/>
              <a:rect l="l" t="t" r="r" b="b"/>
              <a:pathLst>
                <a:path w="2793365" h="146685">
                  <a:moveTo>
                    <a:pt x="563372" y="58140"/>
                  </a:moveTo>
                  <a:lnTo>
                    <a:pt x="144780" y="57912"/>
                  </a:lnTo>
                  <a:lnTo>
                    <a:pt x="144780" y="0"/>
                  </a:lnTo>
                  <a:lnTo>
                    <a:pt x="0" y="72313"/>
                  </a:lnTo>
                  <a:lnTo>
                    <a:pt x="144780" y="144780"/>
                  </a:lnTo>
                  <a:lnTo>
                    <a:pt x="144780" y="86868"/>
                  </a:lnTo>
                  <a:lnTo>
                    <a:pt x="563372" y="87096"/>
                  </a:lnTo>
                  <a:lnTo>
                    <a:pt x="563372" y="58140"/>
                  </a:lnTo>
                  <a:close/>
                </a:path>
                <a:path w="2793365" h="146685">
                  <a:moveTo>
                    <a:pt x="2793111" y="59359"/>
                  </a:moveTo>
                  <a:lnTo>
                    <a:pt x="2663914" y="59499"/>
                  </a:lnTo>
                  <a:lnTo>
                    <a:pt x="2663825" y="1587"/>
                  </a:lnTo>
                  <a:lnTo>
                    <a:pt x="2519172" y="74129"/>
                  </a:lnTo>
                  <a:lnTo>
                    <a:pt x="2664079" y="146367"/>
                  </a:lnTo>
                  <a:lnTo>
                    <a:pt x="2663977" y="88468"/>
                  </a:lnTo>
                  <a:lnTo>
                    <a:pt x="2793111" y="88315"/>
                  </a:lnTo>
                  <a:lnTo>
                    <a:pt x="2793111" y="59359"/>
                  </a:lnTo>
                  <a:close/>
                </a:path>
              </a:pathLst>
            </a:custGeom>
            <a:solidFill>
              <a:srgbClr val="0075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533394" y="886206"/>
              <a:ext cx="4622800" cy="1490980"/>
            </a:xfrm>
            <a:custGeom>
              <a:avLst/>
              <a:gdLst/>
              <a:ahLst/>
              <a:cxnLst/>
              <a:rect l="l" t="t" r="r" b="b"/>
              <a:pathLst>
                <a:path w="4622800" h="1490980">
                  <a:moveTo>
                    <a:pt x="4461636" y="0"/>
                  </a:moveTo>
                  <a:lnTo>
                    <a:pt x="160654" y="0"/>
                  </a:lnTo>
                  <a:lnTo>
                    <a:pt x="109858" y="8185"/>
                  </a:lnTo>
                  <a:lnTo>
                    <a:pt x="65754" y="30983"/>
                  </a:lnTo>
                  <a:lnTo>
                    <a:pt x="30983" y="65754"/>
                  </a:lnTo>
                  <a:lnTo>
                    <a:pt x="8185" y="109858"/>
                  </a:lnTo>
                  <a:lnTo>
                    <a:pt x="0" y="160655"/>
                  </a:lnTo>
                  <a:lnTo>
                    <a:pt x="0" y="1329817"/>
                  </a:lnTo>
                  <a:lnTo>
                    <a:pt x="8185" y="1380613"/>
                  </a:lnTo>
                  <a:lnTo>
                    <a:pt x="30983" y="1424717"/>
                  </a:lnTo>
                  <a:lnTo>
                    <a:pt x="65754" y="1459488"/>
                  </a:lnTo>
                  <a:lnTo>
                    <a:pt x="109858" y="1482286"/>
                  </a:lnTo>
                  <a:lnTo>
                    <a:pt x="160654" y="1490472"/>
                  </a:lnTo>
                  <a:lnTo>
                    <a:pt x="4461636" y="1490472"/>
                  </a:lnTo>
                  <a:lnTo>
                    <a:pt x="4512433" y="1482286"/>
                  </a:lnTo>
                  <a:lnTo>
                    <a:pt x="4556537" y="1459488"/>
                  </a:lnTo>
                  <a:lnTo>
                    <a:pt x="4591308" y="1424717"/>
                  </a:lnTo>
                  <a:lnTo>
                    <a:pt x="4614106" y="1380613"/>
                  </a:lnTo>
                  <a:lnTo>
                    <a:pt x="4622291" y="1329817"/>
                  </a:lnTo>
                  <a:lnTo>
                    <a:pt x="4622291" y="160655"/>
                  </a:lnTo>
                  <a:lnTo>
                    <a:pt x="4614106" y="109858"/>
                  </a:lnTo>
                  <a:lnTo>
                    <a:pt x="4591308" y="65754"/>
                  </a:lnTo>
                  <a:lnTo>
                    <a:pt x="4556537" y="30983"/>
                  </a:lnTo>
                  <a:lnTo>
                    <a:pt x="4512433" y="8185"/>
                  </a:lnTo>
                  <a:lnTo>
                    <a:pt x="4461636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533394" y="886206"/>
              <a:ext cx="4622800" cy="1490980"/>
            </a:xfrm>
            <a:custGeom>
              <a:avLst/>
              <a:gdLst/>
              <a:ahLst/>
              <a:cxnLst/>
              <a:rect l="l" t="t" r="r" b="b"/>
              <a:pathLst>
                <a:path w="4622800" h="1490980">
                  <a:moveTo>
                    <a:pt x="0" y="160655"/>
                  </a:moveTo>
                  <a:lnTo>
                    <a:pt x="8185" y="109858"/>
                  </a:lnTo>
                  <a:lnTo>
                    <a:pt x="30983" y="65754"/>
                  </a:lnTo>
                  <a:lnTo>
                    <a:pt x="65754" y="30983"/>
                  </a:lnTo>
                  <a:lnTo>
                    <a:pt x="109858" y="8185"/>
                  </a:lnTo>
                  <a:lnTo>
                    <a:pt x="160654" y="0"/>
                  </a:lnTo>
                  <a:lnTo>
                    <a:pt x="4461636" y="0"/>
                  </a:lnTo>
                  <a:lnTo>
                    <a:pt x="4512433" y="8185"/>
                  </a:lnTo>
                  <a:lnTo>
                    <a:pt x="4556537" y="30983"/>
                  </a:lnTo>
                  <a:lnTo>
                    <a:pt x="4591308" y="65754"/>
                  </a:lnTo>
                  <a:lnTo>
                    <a:pt x="4614106" y="109858"/>
                  </a:lnTo>
                  <a:lnTo>
                    <a:pt x="4622291" y="160655"/>
                  </a:lnTo>
                  <a:lnTo>
                    <a:pt x="4622291" y="1329817"/>
                  </a:lnTo>
                  <a:lnTo>
                    <a:pt x="4614106" y="1380613"/>
                  </a:lnTo>
                  <a:lnTo>
                    <a:pt x="4591308" y="1424717"/>
                  </a:lnTo>
                  <a:lnTo>
                    <a:pt x="4556537" y="1459488"/>
                  </a:lnTo>
                  <a:lnTo>
                    <a:pt x="4512433" y="1482286"/>
                  </a:lnTo>
                  <a:lnTo>
                    <a:pt x="4461636" y="1490472"/>
                  </a:lnTo>
                  <a:lnTo>
                    <a:pt x="160654" y="1490472"/>
                  </a:lnTo>
                  <a:lnTo>
                    <a:pt x="109858" y="1482286"/>
                  </a:lnTo>
                  <a:lnTo>
                    <a:pt x="65754" y="1459488"/>
                  </a:lnTo>
                  <a:lnTo>
                    <a:pt x="30983" y="1424717"/>
                  </a:lnTo>
                  <a:lnTo>
                    <a:pt x="8185" y="1380613"/>
                  </a:lnTo>
                  <a:lnTo>
                    <a:pt x="0" y="1329817"/>
                  </a:lnTo>
                  <a:lnTo>
                    <a:pt x="0" y="160655"/>
                  </a:lnTo>
                  <a:close/>
                </a:path>
              </a:pathLst>
            </a:custGeom>
            <a:ln w="19812">
              <a:solidFill>
                <a:srgbClr val="BEBEBE"/>
              </a:solidFill>
              <a:prstDash val="dash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233545" y="1543050"/>
              <a:ext cx="127000" cy="20167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643116" y="973836"/>
              <a:ext cx="1409700" cy="565785"/>
            </a:xfrm>
            <a:custGeom>
              <a:avLst/>
              <a:gdLst/>
              <a:ahLst/>
              <a:cxnLst/>
              <a:rect l="l" t="t" r="r" b="b"/>
              <a:pathLst>
                <a:path w="1409700" h="565785">
                  <a:moveTo>
                    <a:pt x="1315465" y="0"/>
                  </a:moveTo>
                  <a:lnTo>
                    <a:pt x="94233" y="0"/>
                  </a:lnTo>
                  <a:lnTo>
                    <a:pt x="57542" y="7401"/>
                  </a:lnTo>
                  <a:lnTo>
                    <a:pt x="27590" y="27590"/>
                  </a:lnTo>
                  <a:lnTo>
                    <a:pt x="7401" y="57542"/>
                  </a:lnTo>
                  <a:lnTo>
                    <a:pt x="0" y="94234"/>
                  </a:lnTo>
                  <a:lnTo>
                    <a:pt x="0" y="471169"/>
                  </a:lnTo>
                  <a:lnTo>
                    <a:pt x="7401" y="507861"/>
                  </a:lnTo>
                  <a:lnTo>
                    <a:pt x="27590" y="537813"/>
                  </a:lnTo>
                  <a:lnTo>
                    <a:pt x="57542" y="558002"/>
                  </a:lnTo>
                  <a:lnTo>
                    <a:pt x="94233" y="565403"/>
                  </a:lnTo>
                  <a:lnTo>
                    <a:pt x="1315465" y="565403"/>
                  </a:lnTo>
                  <a:lnTo>
                    <a:pt x="1352157" y="558002"/>
                  </a:lnTo>
                  <a:lnTo>
                    <a:pt x="1382109" y="537813"/>
                  </a:lnTo>
                  <a:lnTo>
                    <a:pt x="1402298" y="507861"/>
                  </a:lnTo>
                  <a:lnTo>
                    <a:pt x="1409700" y="471169"/>
                  </a:lnTo>
                  <a:lnTo>
                    <a:pt x="1409700" y="94234"/>
                  </a:lnTo>
                  <a:lnTo>
                    <a:pt x="1402298" y="57542"/>
                  </a:lnTo>
                  <a:lnTo>
                    <a:pt x="1382109" y="27590"/>
                  </a:lnTo>
                  <a:lnTo>
                    <a:pt x="1352157" y="7401"/>
                  </a:lnTo>
                  <a:lnTo>
                    <a:pt x="1315465" y="0"/>
                  </a:lnTo>
                  <a:close/>
                </a:path>
              </a:pathLst>
            </a:custGeom>
            <a:solidFill>
              <a:srgbClr val="C00000">
                <a:alpha val="2352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592068" y="973836"/>
              <a:ext cx="1408430" cy="565785"/>
            </a:xfrm>
            <a:custGeom>
              <a:avLst/>
              <a:gdLst/>
              <a:ahLst/>
              <a:cxnLst/>
              <a:rect l="l" t="t" r="r" b="b"/>
              <a:pathLst>
                <a:path w="1408429" h="565785">
                  <a:moveTo>
                    <a:pt x="1313942" y="0"/>
                  </a:moveTo>
                  <a:lnTo>
                    <a:pt x="94234" y="0"/>
                  </a:lnTo>
                  <a:lnTo>
                    <a:pt x="57542" y="7401"/>
                  </a:lnTo>
                  <a:lnTo>
                    <a:pt x="27590" y="27590"/>
                  </a:lnTo>
                  <a:lnTo>
                    <a:pt x="7401" y="57542"/>
                  </a:lnTo>
                  <a:lnTo>
                    <a:pt x="0" y="94234"/>
                  </a:lnTo>
                  <a:lnTo>
                    <a:pt x="0" y="471169"/>
                  </a:lnTo>
                  <a:lnTo>
                    <a:pt x="7401" y="507861"/>
                  </a:lnTo>
                  <a:lnTo>
                    <a:pt x="27590" y="537813"/>
                  </a:lnTo>
                  <a:lnTo>
                    <a:pt x="57542" y="558002"/>
                  </a:lnTo>
                  <a:lnTo>
                    <a:pt x="94234" y="565403"/>
                  </a:lnTo>
                  <a:lnTo>
                    <a:pt x="1313942" y="565403"/>
                  </a:lnTo>
                  <a:lnTo>
                    <a:pt x="1350633" y="558002"/>
                  </a:lnTo>
                  <a:lnTo>
                    <a:pt x="1380585" y="537813"/>
                  </a:lnTo>
                  <a:lnTo>
                    <a:pt x="1400774" y="507861"/>
                  </a:lnTo>
                  <a:lnTo>
                    <a:pt x="1408176" y="471169"/>
                  </a:lnTo>
                  <a:lnTo>
                    <a:pt x="1408176" y="94234"/>
                  </a:lnTo>
                  <a:lnTo>
                    <a:pt x="1400774" y="57542"/>
                  </a:lnTo>
                  <a:lnTo>
                    <a:pt x="1380585" y="27590"/>
                  </a:lnTo>
                  <a:lnTo>
                    <a:pt x="1350633" y="7401"/>
                  </a:lnTo>
                  <a:lnTo>
                    <a:pt x="1313942" y="0"/>
                  </a:lnTo>
                  <a:close/>
                </a:path>
              </a:pathLst>
            </a:custGeom>
            <a:solidFill>
              <a:srgbClr val="C00000">
                <a:alpha val="2196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3674109" y="3633596"/>
            <a:ext cx="6934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240" dirty="0">
                <a:solidFill>
                  <a:srgbClr val="EB871D"/>
                </a:solidFill>
                <a:latin typeface="DejaVu Sans"/>
                <a:cs typeface="DejaVu Sans"/>
              </a:rPr>
              <a:t>W</a:t>
            </a:r>
            <a:r>
              <a:rPr sz="1600" b="1" spc="-195" dirty="0">
                <a:solidFill>
                  <a:srgbClr val="EB871D"/>
                </a:solidFill>
                <a:latin typeface="DejaVu Sans"/>
                <a:cs typeface="DejaVu Sans"/>
              </a:rPr>
              <a:t>o</a:t>
            </a:r>
            <a:r>
              <a:rPr sz="1600" b="1" spc="-229" dirty="0">
                <a:solidFill>
                  <a:srgbClr val="EB871D"/>
                </a:solidFill>
                <a:latin typeface="DejaVu Sans"/>
                <a:cs typeface="DejaVu Sans"/>
              </a:rPr>
              <a:t>r</a:t>
            </a:r>
            <a:r>
              <a:rPr sz="1600" b="1" spc="-254" dirty="0">
                <a:solidFill>
                  <a:srgbClr val="EB871D"/>
                </a:solidFill>
                <a:latin typeface="DejaVu Sans"/>
                <a:cs typeface="DejaVu Sans"/>
              </a:rPr>
              <a:t>k</a:t>
            </a:r>
            <a:r>
              <a:rPr sz="1600" b="1" spc="-220" dirty="0">
                <a:solidFill>
                  <a:srgbClr val="EB871D"/>
                </a:solidFill>
                <a:latin typeface="DejaVu Sans"/>
                <a:cs typeface="DejaVu Sans"/>
              </a:rPr>
              <a:t>er</a:t>
            </a:r>
            <a:endParaRPr sz="1600">
              <a:latin typeface="DejaVu Sans"/>
              <a:cs typeface="DejaVu San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727196" y="475868"/>
            <a:ext cx="111696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200" dirty="0">
                <a:solidFill>
                  <a:srgbClr val="BACCDE"/>
                </a:solidFill>
                <a:latin typeface="DejaVu Sans"/>
                <a:cs typeface="DejaVu Sans"/>
              </a:rPr>
              <a:t>Coordinator</a:t>
            </a:r>
            <a:endParaRPr sz="1600">
              <a:latin typeface="DejaVu Sans"/>
              <a:cs typeface="DejaVu Sans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919220" y="986789"/>
            <a:ext cx="809625" cy="442595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268605" marR="5080" indent="-256540">
              <a:lnSpc>
                <a:spcPts val="1600"/>
              </a:lnSpc>
              <a:spcBef>
                <a:spcPts val="225"/>
              </a:spcBef>
            </a:pPr>
            <a:r>
              <a:rPr sz="1400" spc="-95" dirty="0">
                <a:solidFill>
                  <a:srgbClr val="FFFFFF"/>
                </a:solidFill>
                <a:latin typeface="DejaVu Sans"/>
                <a:cs typeface="DejaVu Sans"/>
              </a:rPr>
              <a:t>M</a:t>
            </a:r>
            <a:r>
              <a:rPr sz="1400" spc="-75" dirty="0">
                <a:solidFill>
                  <a:srgbClr val="FFFFFF"/>
                </a:solidFill>
                <a:latin typeface="DejaVu Sans"/>
                <a:cs typeface="DejaVu Sans"/>
              </a:rPr>
              <a:t>e</a:t>
            </a:r>
            <a:r>
              <a:rPr sz="1400" spc="-55" dirty="0">
                <a:solidFill>
                  <a:srgbClr val="FFFFFF"/>
                </a:solidFill>
                <a:latin typeface="DejaVu Sans"/>
                <a:cs typeface="DejaVu Sans"/>
              </a:rPr>
              <a:t>ta</a:t>
            </a:r>
            <a:r>
              <a:rPr sz="1400" spc="-60" dirty="0">
                <a:solidFill>
                  <a:srgbClr val="FFFFFF"/>
                </a:solidFill>
                <a:latin typeface="DejaVu Sans"/>
                <a:cs typeface="DejaVu Sans"/>
              </a:rPr>
              <a:t>d</a:t>
            </a:r>
            <a:r>
              <a:rPr sz="1400" spc="-25" dirty="0">
                <a:solidFill>
                  <a:srgbClr val="FFFFFF"/>
                </a:solidFill>
                <a:latin typeface="DejaVu Sans"/>
                <a:cs typeface="DejaVu Sans"/>
              </a:rPr>
              <a:t>a</a:t>
            </a:r>
            <a:r>
              <a:rPr sz="1400" spc="-50" dirty="0">
                <a:solidFill>
                  <a:srgbClr val="FFFFFF"/>
                </a:solidFill>
                <a:latin typeface="DejaVu Sans"/>
                <a:cs typeface="DejaVu Sans"/>
              </a:rPr>
              <a:t>ta  </a:t>
            </a:r>
            <a:r>
              <a:rPr sz="1400" spc="-35" dirty="0">
                <a:solidFill>
                  <a:srgbClr val="FFFFFF"/>
                </a:solidFill>
                <a:latin typeface="DejaVu Sans"/>
                <a:cs typeface="DejaVu Sans"/>
              </a:rPr>
              <a:t>API</a:t>
            </a:r>
            <a:endParaRPr sz="1400">
              <a:latin typeface="DejaVu Sans"/>
              <a:cs typeface="DejaVu Sans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592067" y="1728216"/>
            <a:ext cx="1408430" cy="567055"/>
          </a:xfrm>
          <a:custGeom>
            <a:avLst/>
            <a:gdLst/>
            <a:ahLst/>
            <a:cxnLst/>
            <a:rect l="l" t="t" r="r" b="b"/>
            <a:pathLst>
              <a:path w="1408429" h="567055">
                <a:moveTo>
                  <a:pt x="1313688" y="0"/>
                </a:moveTo>
                <a:lnTo>
                  <a:pt x="94487" y="0"/>
                </a:lnTo>
                <a:lnTo>
                  <a:pt x="57703" y="7423"/>
                </a:lnTo>
                <a:lnTo>
                  <a:pt x="27670" y="27670"/>
                </a:lnTo>
                <a:lnTo>
                  <a:pt x="7423" y="57703"/>
                </a:lnTo>
                <a:lnTo>
                  <a:pt x="0" y="94487"/>
                </a:lnTo>
                <a:lnTo>
                  <a:pt x="0" y="472440"/>
                </a:lnTo>
                <a:lnTo>
                  <a:pt x="7423" y="509224"/>
                </a:lnTo>
                <a:lnTo>
                  <a:pt x="27670" y="539257"/>
                </a:lnTo>
                <a:lnTo>
                  <a:pt x="57703" y="559504"/>
                </a:lnTo>
                <a:lnTo>
                  <a:pt x="94487" y="566928"/>
                </a:lnTo>
                <a:lnTo>
                  <a:pt x="1313688" y="566928"/>
                </a:lnTo>
                <a:lnTo>
                  <a:pt x="1350472" y="559504"/>
                </a:lnTo>
                <a:lnTo>
                  <a:pt x="1380505" y="539257"/>
                </a:lnTo>
                <a:lnTo>
                  <a:pt x="1400752" y="509224"/>
                </a:lnTo>
                <a:lnTo>
                  <a:pt x="1408176" y="472440"/>
                </a:lnTo>
                <a:lnTo>
                  <a:pt x="1408176" y="94487"/>
                </a:lnTo>
                <a:lnTo>
                  <a:pt x="1400752" y="57703"/>
                </a:lnTo>
                <a:lnTo>
                  <a:pt x="1380505" y="27670"/>
                </a:lnTo>
                <a:lnTo>
                  <a:pt x="1350472" y="7423"/>
                </a:lnTo>
                <a:lnTo>
                  <a:pt x="1313688" y="0"/>
                </a:lnTo>
                <a:close/>
              </a:path>
            </a:pathLst>
          </a:custGeom>
          <a:solidFill>
            <a:srgbClr val="0087A8">
              <a:alpha val="2980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3942969" y="1717928"/>
            <a:ext cx="707390" cy="4730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145">
              <a:lnSpc>
                <a:spcPts val="1880"/>
              </a:lnSpc>
              <a:spcBef>
                <a:spcPts val="95"/>
              </a:spcBef>
            </a:pPr>
            <a:r>
              <a:rPr sz="1600" spc="35" dirty="0">
                <a:solidFill>
                  <a:srgbClr val="FFFFFF"/>
                </a:solidFill>
                <a:latin typeface="DejaVu Sans"/>
                <a:cs typeface="DejaVu Sans"/>
              </a:rPr>
              <a:t>P</a:t>
            </a:r>
            <a:r>
              <a:rPr sz="1600" spc="-60" dirty="0">
                <a:solidFill>
                  <a:srgbClr val="FFFFFF"/>
                </a:solidFill>
                <a:latin typeface="DejaVu Sans"/>
                <a:cs typeface="DejaVu Sans"/>
              </a:rPr>
              <a:t>arser/</a:t>
            </a:r>
            <a:endParaRPr sz="1600">
              <a:latin typeface="DejaVu Sans"/>
              <a:cs typeface="DejaVu Sans"/>
            </a:endParaRPr>
          </a:p>
          <a:p>
            <a:pPr marL="12700">
              <a:lnSpc>
                <a:spcPts val="1639"/>
              </a:lnSpc>
            </a:pPr>
            <a:r>
              <a:rPr sz="1400" spc="-25" dirty="0">
                <a:solidFill>
                  <a:srgbClr val="FFFFFF"/>
                </a:solidFill>
                <a:latin typeface="DejaVu Sans"/>
                <a:cs typeface="DejaVu Sans"/>
              </a:rPr>
              <a:t>a</a:t>
            </a:r>
            <a:r>
              <a:rPr sz="1400" spc="-90" dirty="0">
                <a:solidFill>
                  <a:srgbClr val="FFFFFF"/>
                </a:solidFill>
                <a:latin typeface="DejaVu Sans"/>
                <a:cs typeface="DejaVu Sans"/>
              </a:rPr>
              <a:t>nalyzer</a:t>
            </a:r>
            <a:endParaRPr sz="1400">
              <a:latin typeface="DejaVu Sans"/>
              <a:cs typeface="DejaVu Sans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5117591" y="1728216"/>
            <a:ext cx="1408430" cy="567055"/>
          </a:xfrm>
          <a:custGeom>
            <a:avLst/>
            <a:gdLst/>
            <a:ahLst/>
            <a:cxnLst/>
            <a:rect l="l" t="t" r="r" b="b"/>
            <a:pathLst>
              <a:path w="1408429" h="567055">
                <a:moveTo>
                  <a:pt x="1313688" y="0"/>
                </a:moveTo>
                <a:lnTo>
                  <a:pt x="94487" y="0"/>
                </a:lnTo>
                <a:lnTo>
                  <a:pt x="57703" y="7423"/>
                </a:lnTo>
                <a:lnTo>
                  <a:pt x="27670" y="27670"/>
                </a:lnTo>
                <a:lnTo>
                  <a:pt x="7423" y="57703"/>
                </a:lnTo>
                <a:lnTo>
                  <a:pt x="0" y="94487"/>
                </a:lnTo>
                <a:lnTo>
                  <a:pt x="0" y="472440"/>
                </a:lnTo>
                <a:lnTo>
                  <a:pt x="7423" y="509224"/>
                </a:lnTo>
                <a:lnTo>
                  <a:pt x="27670" y="539257"/>
                </a:lnTo>
                <a:lnTo>
                  <a:pt x="57703" y="559504"/>
                </a:lnTo>
                <a:lnTo>
                  <a:pt x="94487" y="566928"/>
                </a:lnTo>
                <a:lnTo>
                  <a:pt x="1313688" y="566928"/>
                </a:lnTo>
                <a:lnTo>
                  <a:pt x="1350472" y="559504"/>
                </a:lnTo>
                <a:lnTo>
                  <a:pt x="1380505" y="539257"/>
                </a:lnTo>
                <a:lnTo>
                  <a:pt x="1400752" y="509224"/>
                </a:lnTo>
                <a:lnTo>
                  <a:pt x="1408176" y="472440"/>
                </a:lnTo>
                <a:lnTo>
                  <a:pt x="1408176" y="94487"/>
                </a:lnTo>
                <a:lnTo>
                  <a:pt x="1400752" y="57703"/>
                </a:lnTo>
                <a:lnTo>
                  <a:pt x="1380505" y="27670"/>
                </a:lnTo>
                <a:lnTo>
                  <a:pt x="1350472" y="7423"/>
                </a:lnTo>
                <a:lnTo>
                  <a:pt x="1313688" y="0"/>
                </a:lnTo>
                <a:close/>
              </a:path>
            </a:pathLst>
          </a:custGeom>
          <a:solidFill>
            <a:srgbClr val="0087A8">
              <a:alpha val="2980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5502655" y="1862074"/>
            <a:ext cx="64198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70" dirty="0">
                <a:solidFill>
                  <a:srgbClr val="FFFFFF"/>
                </a:solidFill>
                <a:latin typeface="DejaVu Sans"/>
                <a:cs typeface="DejaVu Sans"/>
              </a:rPr>
              <a:t>Planner</a:t>
            </a:r>
            <a:endParaRPr sz="1400">
              <a:latin typeface="DejaVu Sans"/>
              <a:cs typeface="DejaVu Sans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4929378" y="1728216"/>
            <a:ext cx="3123565" cy="567055"/>
            <a:chOff x="4929378" y="1728216"/>
            <a:chExt cx="3123565" cy="567055"/>
          </a:xfrm>
        </p:grpSpPr>
        <p:sp>
          <p:nvSpPr>
            <p:cNvPr id="33" name="object 33"/>
            <p:cNvSpPr/>
            <p:nvPr/>
          </p:nvSpPr>
          <p:spPr>
            <a:xfrm>
              <a:off x="6643116" y="1728216"/>
              <a:ext cx="1409700" cy="567055"/>
            </a:xfrm>
            <a:custGeom>
              <a:avLst/>
              <a:gdLst/>
              <a:ahLst/>
              <a:cxnLst/>
              <a:rect l="l" t="t" r="r" b="b"/>
              <a:pathLst>
                <a:path w="1409700" h="567055">
                  <a:moveTo>
                    <a:pt x="1315211" y="0"/>
                  </a:moveTo>
                  <a:lnTo>
                    <a:pt x="94487" y="0"/>
                  </a:lnTo>
                  <a:lnTo>
                    <a:pt x="57703" y="7423"/>
                  </a:lnTo>
                  <a:lnTo>
                    <a:pt x="27670" y="27670"/>
                  </a:lnTo>
                  <a:lnTo>
                    <a:pt x="7423" y="57703"/>
                  </a:lnTo>
                  <a:lnTo>
                    <a:pt x="0" y="94487"/>
                  </a:lnTo>
                  <a:lnTo>
                    <a:pt x="0" y="472440"/>
                  </a:lnTo>
                  <a:lnTo>
                    <a:pt x="7423" y="509224"/>
                  </a:lnTo>
                  <a:lnTo>
                    <a:pt x="27670" y="539257"/>
                  </a:lnTo>
                  <a:lnTo>
                    <a:pt x="57703" y="559504"/>
                  </a:lnTo>
                  <a:lnTo>
                    <a:pt x="94487" y="566928"/>
                  </a:lnTo>
                  <a:lnTo>
                    <a:pt x="1315211" y="566928"/>
                  </a:lnTo>
                  <a:lnTo>
                    <a:pt x="1351996" y="559504"/>
                  </a:lnTo>
                  <a:lnTo>
                    <a:pt x="1382029" y="539257"/>
                  </a:lnTo>
                  <a:lnTo>
                    <a:pt x="1402276" y="509224"/>
                  </a:lnTo>
                  <a:lnTo>
                    <a:pt x="1409700" y="472440"/>
                  </a:lnTo>
                  <a:lnTo>
                    <a:pt x="1409700" y="94487"/>
                  </a:lnTo>
                  <a:lnTo>
                    <a:pt x="1402276" y="57703"/>
                  </a:lnTo>
                  <a:lnTo>
                    <a:pt x="1382029" y="27670"/>
                  </a:lnTo>
                  <a:lnTo>
                    <a:pt x="1351996" y="7423"/>
                  </a:lnTo>
                  <a:lnTo>
                    <a:pt x="1315211" y="0"/>
                  </a:lnTo>
                  <a:close/>
                </a:path>
              </a:pathLst>
            </a:custGeom>
            <a:solidFill>
              <a:srgbClr val="0087A8">
                <a:alpha val="29803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929378" y="1965833"/>
              <a:ext cx="201549" cy="127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448806" y="1950593"/>
              <a:ext cx="201549" cy="127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1247038" y="3129787"/>
            <a:ext cx="6934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240" dirty="0">
                <a:solidFill>
                  <a:srgbClr val="EB871D"/>
                </a:solidFill>
                <a:latin typeface="DejaVu Sans"/>
                <a:cs typeface="DejaVu Sans"/>
              </a:rPr>
              <a:t>W</a:t>
            </a:r>
            <a:r>
              <a:rPr sz="1600" b="1" spc="-195" dirty="0">
                <a:solidFill>
                  <a:srgbClr val="EB871D"/>
                </a:solidFill>
                <a:latin typeface="DejaVu Sans"/>
                <a:cs typeface="DejaVu Sans"/>
              </a:rPr>
              <a:t>o</a:t>
            </a:r>
            <a:r>
              <a:rPr sz="1600" b="1" spc="-229" dirty="0">
                <a:solidFill>
                  <a:srgbClr val="EB871D"/>
                </a:solidFill>
                <a:latin typeface="DejaVu Sans"/>
                <a:cs typeface="DejaVu Sans"/>
              </a:rPr>
              <a:t>r</a:t>
            </a:r>
            <a:r>
              <a:rPr sz="1600" b="1" spc="-254" dirty="0">
                <a:solidFill>
                  <a:srgbClr val="EB871D"/>
                </a:solidFill>
                <a:latin typeface="DejaVu Sans"/>
                <a:cs typeface="DejaVu Sans"/>
              </a:rPr>
              <a:t>k</a:t>
            </a:r>
            <a:r>
              <a:rPr sz="1600" b="1" spc="-220" dirty="0">
                <a:solidFill>
                  <a:srgbClr val="EB871D"/>
                </a:solidFill>
                <a:latin typeface="DejaVu Sans"/>
                <a:cs typeface="DejaVu Sans"/>
              </a:rPr>
              <a:t>er</a:t>
            </a:r>
            <a:endParaRPr sz="1600">
              <a:latin typeface="DejaVu Sans"/>
              <a:cs typeface="DejaVu Sans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659891" y="1706879"/>
            <a:ext cx="2951480" cy="2548255"/>
            <a:chOff x="659891" y="1706879"/>
            <a:chExt cx="2951480" cy="2548255"/>
          </a:xfrm>
        </p:grpSpPr>
        <p:sp>
          <p:nvSpPr>
            <p:cNvPr id="38" name="object 38"/>
            <p:cNvSpPr/>
            <p:nvPr/>
          </p:nvSpPr>
          <p:spPr>
            <a:xfrm>
              <a:off x="3167634" y="3242055"/>
              <a:ext cx="370840" cy="1012825"/>
            </a:xfrm>
            <a:custGeom>
              <a:avLst/>
              <a:gdLst/>
              <a:ahLst/>
              <a:cxnLst/>
              <a:rect l="l" t="t" r="r" b="b"/>
              <a:pathLst>
                <a:path w="370839" h="1012825">
                  <a:moveTo>
                    <a:pt x="354076" y="997013"/>
                  </a:moveTo>
                  <a:lnTo>
                    <a:pt x="106807" y="807300"/>
                  </a:lnTo>
                  <a:lnTo>
                    <a:pt x="112725" y="799592"/>
                  </a:lnTo>
                  <a:lnTo>
                    <a:pt x="139433" y="764794"/>
                  </a:lnTo>
                  <a:lnTo>
                    <a:pt x="0" y="737870"/>
                  </a:lnTo>
                  <a:lnTo>
                    <a:pt x="62103" y="865555"/>
                  </a:lnTo>
                  <a:lnTo>
                    <a:pt x="94754" y="823023"/>
                  </a:lnTo>
                  <a:lnTo>
                    <a:pt x="342011" y="1012723"/>
                  </a:lnTo>
                  <a:lnTo>
                    <a:pt x="354076" y="997013"/>
                  </a:lnTo>
                  <a:close/>
                </a:path>
                <a:path w="370839" h="1012825">
                  <a:moveTo>
                    <a:pt x="370840" y="15748"/>
                  </a:moveTo>
                  <a:lnTo>
                    <a:pt x="358775" y="0"/>
                  </a:lnTo>
                  <a:lnTo>
                    <a:pt x="111544" y="189750"/>
                  </a:lnTo>
                  <a:lnTo>
                    <a:pt x="78867" y="147193"/>
                  </a:lnTo>
                  <a:lnTo>
                    <a:pt x="16764" y="274828"/>
                  </a:lnTo>
                  <a:lnTo>
                    <a:pt x="156210" y="247916"/>
                  </a:lnTo>
                  <a:lnTo>
                    <a:pt x="129476" y="213106"/>
                  </a:lnTo>
                  <a:lnTo>
                    <a:pt x="123571" y="205409"/>
                  </a:lnTo>
                  <a:lnTo>
                    <a:pt x="370840" y="15748"/>
                  </a:lnTo>
                  <a:close/>
                </a:path>
              </a:pathLst>
            </a:custGeom>
            <a:solidFill>
              <a:srgbClr val="0075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070353" y="1926843"/>
              <a:ext cx="1540510" cy="127000"/>
            </a:xfrm>
            <a:custGeom>
              <a:avLst/>
              <a:gdLst/>
              <a:ahLst/>
              <a:cxnLst/>
              <a:rect l="l" t="t" r="r" b="b"/>
              <a:pathLst>
                <a:path w="1540510" h="127000">
                  <a:moveTo>
                    <a:pt x="1413509" y="73525"/>
                  </a:moveTo>
                  <a:lnTo>
                    <a:pt x="1413509" y="127000"/>
                  </a:lnTo>
                  <a:lnTo>
                    <a:pt x="1520658" y="73532"/>
                  </a:lnTo>
                  <a:lnTo>
                    <a:pt x="1413509" y="73525"/>
                  </a:lnTo>
                  <a:close/>
                </a:path>
                <a:path w="1540510" h="127000">
                  <a:moveTo>
                    <a:pt x="1413509" y="53713"/>
                  </a:moveTo>
                  <a:lnTo>
                    <a:pt x="1413509" y="73525"/>
                  </a:lnTo>
                  <a:lnTo>
                    <a:pt x="1426209" y="73532"/>
                  </a:lnTo>
                  <a:lnTo>
                    <a:pt x="1426209" y="53720"/>
                  </a:lnTo>
                  <a:lnTo>
                    <a:pt x="1413509" y="53713"/>
                  </a:lnTo>
                  <a:close/>
                </a:path>
                <a:path w="1540510" h="127000">
                  <a:moveTo>
                    <a:pt x="1413509" y="0"/>
                  </a:moveTo>
                  <a:lnTo>
                    <a:pt x="1413509" y="53713"/>
                  </a:lnTo>
                  <a:lnTo>
                    <a:pt x="1426209" y="53720"/>
                  </a:lnTo>
                  <a:lnTo>
                    <a:pt x="1426209" y="73532"/>
                  </a:lnTo>
                  <a:lnTo>
                    <a:pt x="1520674" y="73525"/>
                  </a:lnTo>
                  <a:lnTo>
                    <a:pt x="1540509" y="63626"/>
                  </a:lnTo>
                  <a:lnTo>
                    <a:pt x="1413509" y="0"/>
                  </a:lnTo>
                  <a:close/>
                </a:path>
                <a:path w="1540510" h="127000">
                  <a:moveTo>
                    <a:pt x="0" y="52831"/>
                  </a:moveTo>
                  <a:lnTo>
                    <a:pt x="0" y="72643"/>
                  </a:lnTo>
                  <a:lnTo>
                    <a:pt x="1413509" y="73525"/>
                  </a:lnTo>
                  <a:lnTo>
                    <a:pt x="1413509" y="53713"/>
                  </a:lnTo>
                  <a:lnTo>
                    <a:pt x="0" y="52831"/>
                  </a:lnTo>
                  <a:close/>
                </a:path>
              </a:pathLst>
            </a:custGeom>
            <a:solidFill>
              <a:srgbClr val="D1E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59891" y="1706879"/>
              <a:ext cx="1409700" cy="565785"/>
            </a:xfrm>
            <a:custGeom>
              <a:avLst/>
              <a:gdLst/>
              <a:ahLst/>
              <a:cxnLst/>
              <a:rect l="l" t="t" r="r" b="b"/>
              <a:pathLst>
                <a:path w="1409700" h="565785">
                  <a:moveTo>
                    <a:pt x="1315465" y="0"/>
                  </a:moveTo>
                  <a:lnTo>
                    <a:pt x="94234" y="0"/>
                  </a:lnTo>
                  <a:lnTo>
                    <a:pt x="57553" y="7401"/>
                  </a:lnTo>
                  <a:lnTo>
                    <a:pt x="27600" y="27590"/>
                  </a:lnTo>
                  <a:lnTo>
                    <a:pt x="7405" y="57542"/>
                  </a:lnTo>
                  <a:lnTo>
                    <a:pt x="0" y="94234"/>
                  </a:lnTo>
                  <a:lnTo>
                    <a:pt x="0" y="471170"/>
                  </a:lnTo>
                  <a:lnTo>
                    <a:pt x="7405" y="507861"/>
                  </a:lnTo>
                  <a:lnTo>
                    <a:pt x="27600" y="537813"/>
                  </a:lnTo>
                  <a:lnTo>
                    <a:pt x="57553" y="558002"/>
                  </a:lnTo>
                  <a:lnTo>
                    <a:pt x="94234" y="565404"/>
                  </a:lnTo>
                  <a:lnTo>
                    <a:pt x="1315465" y="565404"/>
                  </a:lnTo>
                  <a:lnTo>
                    <a:pt x="1352157" y="558002"/>
                  </a:lnTo>
                  <a:lnTo>
                    <a:pt x="1382109" y="537813"/>
                  </a:lnTo>
                  <a:lnTo>
                    <a:pt x="1402298" y="507861"/>
                  </a:lnTo>
                  <a:lnTo>
                    <a:pt x="1409700" y="471170"/>
                  </a:lnTo>
                  <a:lnTo>
                    <a:pt x="1409700" y="94234"/>
                  </a:lnTo>
                  <a:lnTo>
                    <a:pt x="1402298" y="57542"/>
                  </a:lnTo>
                  <a:lnTo>
                    <a:pt x="1382109" y="27590"/>
                  </a:lnTo>
                  <a:lnTo>
                    <a:pt x="1352157" y="7401"/>
                  </a:lnTo>
                  <a:lnTo>
                    <a:pt x="1315465" y="0"/>
                  </a:lnTo>
                  <a:close/>
                </a:path>
              </a:pathLst>
            </a:custGeom>
            <a:solidFill>
              <a:srgbClr val="808080">
                <a:alpha val="2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1090675" y="1837689"/>
            <a:ext cx="54673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65" dirty="0">
                <a:solidFill>
                  <a:srgbClr val="FFFFFF"/>
                </a:solidFill>
                <a:latin typeface="DejaVu Sans"/>
                <a:cs typeface="DejaVu Sans"/>
              </a:rPr>
              <a:t>C</a:t>
            </a:r>
            <a:r>
              <a:rPr sz="1600" b="1" spc="-220" dirty="0">
                <a:solidFill>
                  <a:srgbClr val="FFFFFF"/>
                </a:solidFill>
                <a:latin typeface="DejaVu Sans"/>
                <a:cs typeface="DejaVu Sans"/>
              </a:rPr>
              <a:t>li</a:t>
            </a:r>
            <a:r>
              <a:rPr sz="1600" b="1" spc="-215" dirty="0">
                <a:solidFill>
                  <a:srgbClr val="FFFFFF"/>
                </a:solidFill>
                <a:latin typeface="DejaVu Sans"/>
                <a:cs typeface="DejaVu Sans"/>
              </a:rPr>
              <a:t>e</a:t>
            </a:r>
            <a:r>
              <a:rPr sz="1600" b="1" spc="-220" dirty="0">
                <a:solidFill>
                  <a:srgbClr val="FFFFFF"/>
                </a:solidFill>
                <a:latin typeface="DejaVu Sans"/>
                <a:cs typeface="DejaVu Sans"/>
              </a:rPr>
              <a:t>n</a:t>
            </a:r>
            <a:r>
              <a:rPr sz="1600" b="1" spc="-245" dirty="0">
                <a:solidFill>
                  <a:srgbClr val="FFFFFF"/>
                </a:solidFill>
                <a:latin typeface="DejaVu Sans"/>
                <a:cs typeface="DejaVu Sans"/>
              </a:rPr>
              <a:t>t</a:t>
            </a:r>
            <a:endParaRPr sz="1600">
              <a:latin typeface="DejaVu Sans"/>
              <a:cs typeface="DejaVu Sans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1078738" y="505968"/>
            <a:ext cx="6332855" cy="4032885"/>
            <a:chOff x="1078738" y="505968"/>
            <a:chExt cx="6332855" cy="4032885"/>
          </a:xfrm>
        </p:grpSpPr>
        <p:sp>
          <p:nvSpPr>
            <p:cNvPr id="43" name="object 43"/>
            <p:cNvSpPr/>
            <p:nvPr/>
          </p:nvSpPr>
          <p:spPr>
            <a:xfrm>
              <a:off x="1088898" y="3384041"/>
              <a:ext cx="2078989" cy="739140"/>
            </a:xfrm>
            <a:custGeom>
              <a:avLst/>
              <a:gdLst/>
              <a:ahLst/>
              <a:cxnLst/>
              <a:rect l="l" t="t" r="r" b="b"/>
              <a:pathLst>
                <a:path w="2078989" h="739139">
                  <a:moveTo>
                    <a:pt x="1955546" y="0"/>
                  </a:moveTo>
                  <a:lnTo>
                    <a:pt x="123190" y="0"/>
                  </a:lnTo>
                  <a:lnTo>
                    <a:pt x="75239" y="9675"/>
                  </a:lnTo>
                  <a:lnTo>
                    <a:pt x="36082" y="36067"/>
                  </a:lnTo>
                  <a:lnTo>
                    <a:pt x="9681" y="75223"/>
                  </a:lnTo>
                  <a:lnTo>
                    <a:pt x="0" y="123189"/>
                  </a:lnTo>
                  <a:lnTo>
                    <a:pt x="0" y="615949"/>
                  </a:lnTo>
                  <a:lnTo>
                    <a:pt x="9681" y="663900"/>
                  </a:lnTo>
                  <a:lnTo>
                    <a:pt x="36082" y="703057"/>
                  </a:lnTo>
                  <a:lnTo>
                    <a:pt x="75239" y="729458"/>
                  </a:lnTo>
                  <a:lnTo>
                    <a:pt x="123190" y="739139"/>
                  </a:lnTo>
                  <a:lnTo>
                    <a:pt x="1955546" y="739139"/>
                  </a:lnTo>
                  <a:lnTo>
                    <a:pt x="2003512" y="729458"/>
                  </a:lnTo>
                  <a:lnTo>
                    <a:pt x="2042667" y="703057"/>
                  </a:lnTo>
                  <a:lnTo>
                    <a:pt x="2069060" y="663900"/>
                  </a:lnTo>
                  <a:lnTo>
                    <a:pt x="2078736" y="615949"/>
                  </a:lnTo>
                  <a:lnTo>
                    <a:pt x="2078736" y="123189"/>
                  </a:lnTo>
                  <a:lnTo>
                    <a:pt x="2069060" y="75223"/>
                  </a:lnTo>
                  <a:lnTo>
                    <a:pt x="2042667" y="36067"/>
                  </a:lnTo>
                  <a:lnTo>
                    <a:pt x="2003512" y="9675"/>
                  </a:lnTo>
                  <a:lnTo>
                    <a:pt x="1955546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088898" y="3384041"/>
              <a:ext cx="2078989" cy="739140"/>
            </a:xfrm>
            <a:custGeom>
              <a:avLst/>
              <a:gdLst/>
              <a:ahLst/>
              <a:cxnLst/>
              <a:rect l="l" t="t" r="r" b="b"/>
              <a:pathLst>
                <a:path w="2078989" h="739139">
                  <a:moveTo>
                    <a:pt x="0" y="123189"/>
                  </a:moveTo>
                  <a:lnTo>
                    <a:pt x="9681" y="75223"/>
                  </a:lnTo>
                  <a:lnTo>
                    <a:pt x="36082" y="36067"/>
                  </a:lnTo>
                  <a:lnTo>
                    <a:pt x="75239" y="9675"/>
                  </a:lnTo>
                  <a:lnTo>
                    <a:pt x="123190" y="0"/>
                  </a:lnTo>
                  <a:lnTo>
                    <a:pt x="1955546" y="0"/>
                  </a:lnTo>
                  <a:lnTo>
                    <a:pt x="2003512" y="9675"/>
                  </a:lnTo>
                  <a:lnTo>
                    <a:pt x="2042667" y="36067"/>
                  </a:lnTo>
                  <a:lnTo>
                    <a:pt x="2069060" y="75223"/>
                  </a:lnTo>
                  <a:lnTo>
                    <a:pt x="2078736" y="123189"/>
                  </a:lnTo>
                  <a:lnTo>
                    <a:pt x="2078736" y="615949"/>
                  </a:lnTo>
                  <a:lnTo>
                    <a:pt x="2069060" y="663900"/>
                  </a:lnTo>
                  <a:lnTo>
                    <a:pt x="2042667" y="703057"/>
                  </a:lnTo>
                  <a:lnTo>
                    <a:pt x="2003512" y="729458"/>
                  </a:lnTo>
                  <a:lnTo>
                    <a:pt x="1955546" y="739139"/>
                  </a:lnTo>
                  <a:lnTo>
                    <a:pt x="123190" y="739139"/>
                  </a:lnTo>
                  <a:lnTo>
                    <a:pt x="75239" y="729458"/>
                  </a:lnTo>
                  <a:lnTo>
                    <a:pt x="36082" y="703057"/>
                  </a:lnTo>
                  <a:lnTo>
                    <a:pt x="9681" y="663900"/>
                  </a:lnTo>
                  <a:lnTo>
                    <a:pt x="0" y="615949"/>
                  </a:lnTo>
                  <a:lnTo>
                    <a:pt x="0" y="123189"/>
                  </a:lnTo>
                  <a:close/>
                </a:path>
              </a:pathLst>
            </a:custGeom>
            <a:ln w="19812">
              <a:solidFill>
                <a:srgbClr val="BEBEBE"/>
              </a:solidFill>
              <a:prstDash val="dash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147572" y="3464051"/>
              <a:ext cx="1941830" cy="565785"/>
            </a:xfrm>
            <a:custGeom>
              <a:avLst/>
              <a:gdLst/>
              <a:ahLst/>
              <a:cxnLst/>
              <a:rect l="l" t="t" r="r" b="b"/>
              <a:pathLst>
                <a:path w="1941830" h="565785">
                  <a:moveTo>
                    <a:pt x="1847341" y="0"/>
                  </a:moveTo>
                  <a:lnTo>
                    <a:pt x="94234" y="0"/>
                  </a:lnTo>
                  <a:lnTo>
                    <a:pt x="57553" y="7401"/>
                  </a:lnTo>
                  <a:lnTo>
                    <a:pt x="27600" y="27590"/>
                  </a:lnTo>
                  <a:lnTo>
                    <a:pt x="7405" y="57542"/>
                  </a:lnTo>
                  <a:lnTo>
                    <a:pt x="0" y="94234"/>
                  </a:lnTo>
                  <a:lnTo>
                    <a:pt x="0" y="471170"/>
                  </a:lnTo>
                  <a:lnTo>
                    <a:pt x="7405" y="507850"/>
                  </a:lnTo>
                  <a:lnTo>
                    <a:pt x="27600" y="537803"/>
                  </a:lnTo>
                  <a:lnTo>
                    <a:pt x="57553" y="557998"/>
                  </a:lnTo>
                  <a:lnTo>
                    <a:pt x="94234" y="565404"/>
                  </a:lnTo>
                  <a:lnTo>
                    <a:pt x="1847341" y="565404"/>
                  </a:lnTo>
                  <a:lnTo>
                    <a:pt x="1884033" y="557998"/>
                  </a:lnTo>
                  <a:lnTo>
                    <a:pt x="1913985" y="537803"/>
                  </a:lnTo>
                  <a:lnTo>
                    <a:pt x="1934174" y="507850"/>
                  </a:lnTo>
                  <a:lnTo>
                    <a:pt x="1941576" y="471170"/>
                  </a:lnTo>
                  <a:lnTo>
                    <a:pt x="1941576" y="94234"/>
                  </a:lnTo>
                  <a:lnTo>
                    <a:pt x="1934174" y="57542"/>
                  </a:lnTo>
                  <a:lnTo>
                    <a:pt x="1913985" y="27590"/>
                  </a:lnTo>
                  <a:lnTo>
                    <a:pt x="1884033" y="7401"/>
                  </a:lnTo>
                  <a:lnTo>
                    <a:pt x="1847341" y="0"/>
                  </a:lnTo>
                  <a:close/>
                </a:path>
              </a:pathLst>
            </a:custGeom>
            <a:solidFill>
              <a:srgbClr val="EB87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2724911" y="3645407"/>
              <a:ext cx="201168" cy="20116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2292096" y="3645407"/>
              <a:ext cx="201168" cy="20116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1859280" y="3645407"/>
              <a:ext cx="201168" cy="20116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1348740" y="3645407"/>
              <a:ext cx="1475740" cy="201295"/>
            </a:xfrm>
            <a:custGeom>
              <a:avLst/>
              <a:gdLst/>
              <a:ahLst/>
              <a:cxnLst/>
              <a:rect l="l" t="t" r="r" b="b"/>
              <a:pathLst>
                <a:path w="1475739" h="201295">
                  <a:moveTo>
                    <a:pt x="224028" y="0"/>
                  </a:moveTo>
                  <a:lnTo>
                    <a:pt x="0" y="0"/>
                  </a:lnTo>
                  <a:lnTo>
                    <a:pt x="0" y="201168"/>
                  </a:lnTo>
                  <a:lnTo>
                    <a:pt x="224028" y="201168"/>
                  </a:lnTo>
                  <a:lnTo>
                    <a:pt x="224028" y="0"/>
                  </a:lnTo>
                  <a:close/>
                </a:path>
                <a:path w="1475739" h="201295">
                  <a:moveTo>
                    <a:pt x="1475740" y="86868"/>
                  </a:moveTo>
                  <a:lnTo>
                    <a:pt x="369570" y="87122"/>
                  </a:lnTo>
                  <a:lnTo>
                    <a:pt x="369570" y="29210"/>
                  </a:lnTo>
                  <a:lnTo>
                    <a:pt x="224790" y="101600"/>
                  </a:lnTo>
                  <a:lnTo>
                    <a:pt x="369570" y="173990"/>
                  </a:lnTo>
                  <a:lnTo>
                    <a:pt x="369570" y="116078"/>
                  </a:lnTo>
                  <a:lnTo>
                    <a:pt x="1475740" y="115824"/>
                  </a:lnTo>
                  <a:lnTo>
                    <a:pt x="1475740" y="8686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3585972" y="2956560"/>
              <a:ext cx="1941830" cy="565785"/>
            </a:xfrm>
            <a:custGeom>
              <a:avLst/>
              <a:gdLst/>
              <a:ahLst/>
              <a:cxnLst/>
              <a:rect l="l" t="t" r="r" b="b"/>
              <a:pathLst>
                <a:path w="1941829" h="565785">
                  <a:moveTo>
                    <a:pt x="1847341" y="0"/>
                  </a:moveTo>
                  <a:lnTo>
                    <a:pt x="94233" y="0"/>
                  </a:lnTo>
                  <a:lnTo>
                    <a:pt x="57542" y="7401"/>
                  </a:lnTo>
                  <a:lnTo>
                    <a:pt x="27590" y="27590"/>
                  </a:lnTo>
                  <a:lnTo>
                    <a:pt x="7401" y="57542"/>
                  </a:lnTo>
                  <a:lnTo>
                    <a:pt x="0" y="94233"/>
                  </a:lnTo>
                  <a:lnTo>
                    <a:pt x="0" y="471169"/>
                  </a:lnTo>
                  <a:lnTo>
                    <a:pt x="7401" y="507861"/>
                  </a:lnTo>
                  <a:lnTo>
                    <a:pt x="27590" y="537813"/>
                  </a:lnTo>
                  <a:lnTo>
                    <a:pt x="57542" y="558002"/>
                  </a:lnTo>
                  <a:lnTo>
                    <a:pt x="94233" y="565403"/>
                  </a:lnTo>
                  <a:lnTo>
                    <a:pt x="1847341" y="565403"/>
                  </a:lnTo>
                  <a:lnTo>
                    <a:pt x="1884033" y="558002"/>
                  </a:lnTo>
                  <a:lnTo>
                    <a:pt x="1913985" y="537813"/>
                  </a:lnTo>
                  <a:lnTo>
                    <a:pt x="1934174" y="507861"/>
                  </a:lnTo>
                  <a:lnTo>
                    <a:pt x="1941576" y="471169"/>
                  </a:lnTo>
                  <a:lnTo>
                    <a:pt x="1941576" y="94233"/>
                  </a:lnTo>
                  <a:lnTo>
                    <a:pt x="1934174" y="57542"/>
                  </a:lnTo>
                  <a:lnTo>
                    <a:pt x="1913985" y="27590"/>
                  </a:lnTo>
                  <a:lnTo>
                    <a:pt x="1884033" y="7401"/>
                  </a:lnTo>
                  <a:lnTo>
                    <a:pt x="1847341" y="0"/>
                  </a:lnTo>
                  <a:close/>
                </a:path>
              </a:pathLst>
            </a:custGeom>
            <a:solidFill>
              <a:srgbClr val="EB87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5163311" y="3137916"/>
              <a:ext cx="201167" cy="201167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4730496" y="3137916"/>
              <a:ext cx="201167" cy="201167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4297680" y="3137916"/>
              <a:ext cx="202692" cy="201167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3787140" y="3137915"/>
              <a:ext cx="1477645" cy="201295"/>
            </a:xfrm>
            <a:custGeom>
              <a:avLst/>
              <a:gdLst/>
              <a:ahLst/>
              <a:cxnLst/>
              <a:rect l="l" t="t" r="r" b="b"/>
              <a:pathLst>
                <a:path w="1477645" h="201295">
                  <a:moveTo>
                    <a:pt x="225552" y="0"/>
                  </a:moveTo>
                  <a:lnTo>
                    <a:pt x="0" y="0"/>
                  </a:lnTo>
                  <a:lnTo>
                    <a:pt x="0" y="201168"/>
                  </a:lnTo>
                  <a:lnTo>
                    <a:pt x="225552" y="201168"/>
                  </a:lnTo>
                  <a:lnTo>
                    <a:pt x="225552" y="0"/>
                  </a:lnTo>
                  <a:close/>
                </a:path>
                <a:path w="1477645" h="201295">
                  <a:moveTo>
                    <a:pt x="1477264" y="88392"/>
                  </a:moveTo>
                  <a:lnTo>
                    <a:pt x="371094" y="88646"/>
                  </a:lnTo>
                  <a:lnTo>
                    <a:pt x="371094" y="30734"/>
                  </a:lnTo>
                  <a:lnTo>
                    <a:pt x="226314" y="103124"/>
                  </a:lnTo>
                  <a:lnTo>
                    <a:pt x="371094" y="175514"/>
                  </a:lnTo>
                  <a:lnTo>
                    <a:pt x="371094" y="117602"/>
                  </a:lnTo>
                  <a:lnTo>
                    <a:pt x="1477264" y="117348"/>
                  </a:lnTo>
                  <a:lnTo>
                    <a:pt x="1477264" y="8839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3585972" y="3973068"/>
              <a:ext cx="1941830" cy="565785"/>
            </a:xfrm>
            <a:custGeom>
              <a:avLst/>
              <a:gdLst/>
              <a:ahLst/>
              <a:cxnLst/>
              <a:rect l="l" t="t" r="r" b="b"/>
              <a:pathLst>
                <a:path w="1941829" h="565785">
                  <a:moveTo>
                    <a:pt x="1847341" y="0"/>
                  </a:moveTo>
                  <a:lnTo>
                    <a:pt x="94233" y="0"/>
                  </a:lnTo>
                  <a:lnTo>
                    <a:pt x="57542" y="7405"/>
                  </a:lnTo>
                  <a:lnTo>
                    <a:pt x="27590" y="27600"/>
                  </a:lnTo>
                  <a:lnTo>
                    <a:pt x="7401" y="57553"/>
                  </a:lnTo>
                  <a:lnTo>
                    <a:pt x="0" y="94233"/>
                  </a:lnTo>
                  <a:lnTo>
                    <a:pt x="0" y="471169"/>
                  </a:lnTo>
                  <a:lnTo>
                    <a:pt x="7401" y="507850"/>
                  </a:lnTo>
                  <a:lnTo>
                    <a:pt x="27590" y="537803"/>
                  </a:lnTo>
                  <a:lnTo>
                    <a:pt x="57542" y="557998"/>
                  </a:lnTo>
                  <a:lnTo>
                    <a:pt x="94233" y="565403"/>
                  </a:lnTo>
                  <a:lnTo>
                    <a:pt x="1847341" y="565403"/>
                  </a:lnTo>
                  <a:lnTo>
                    <a:pt x="1884033" y="557998"/>
                  </a:lnTo>
                  <a:lnTo>
                    <a:pt x="1913985" y="537803"/>
                  </a:lnTo>
                  <a:lnTo>
                    <a:pt x="1934174" y="507850"/>
                  </a:lnTo>
                  <a:lnTo>
                    <a:pt x="1941576" y="471169"/>
                  </a:lnTo>
                  <a:lnTo>
                    <a:pt x="1941576" y="94233"/>
                  </a:lnTo>
                  <a:lnTo>
                    <a:pt x="1934174" y="57553"/>
                  </a:lnTo>
                  <a:lnTo>
                    <a:pt x="1913985" y="27600"/>
                  </a:lnTo>
                  <a:lnTo>
                    <a:pt x="1884033" y="7405"/>
                  </a:lnTo>
                  <a:lnTo>
                    <a:pt x="1847341" y="0"/>
                  </a:lnTo>
                  <a:close/>
                </a:path>
              </a:pathLst>
            </a:custGeom>
            <a:solidFill>
              <a:srgbClr val="EB87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5163311" y="4154423"/>
              <a:ext cx="201167" cy="20269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4730496" y="4154423"/>
              <a:ext cx="201167" cy="202691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4297680" y="4154423"/>
              <a:ext cx="202692" cy="202691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3787140" y="4154423"/>
              <a:ext cx="1477645" cy="203200"/>
            </a:xfrm>
            <a:custGeom>
              <a:avLst/>
              <a:gdLst/>
              <a:ahLst/>
              <a:cxnLst/>
              <a:rect l="l" t="t" r="r" b="b"/>
              <a:pathLst>
                <a:path w="1477645" h="203200">
                  <a:moveTo>
                    <a:pt x="225552" y="0"/>
                  </a:moveTo>
                  <a:lnTo>
                    <a:pt x="0" y="0"/>
                  </a:lnTo>
                  <a:lnTo>
                    <a:pt x="0" y="202692"/>
                  </a:lnTo>
                  <a:lnTo>
                    <a:pt x="225552" y="202692"/>
                  </a:lnTo>
                  <a:lnTo>
                    <a:pt x="225552" y="0"/>
                  </a:lnTo>
                  <a:close/>
                </a:path>
                <a:path w="1477645" h="203200">
                  <a:moveTo>
                    <a:pt x="1477264" y="88392"/>
                  </a:moveTo>
                  <a:lnTo>
                    <a:pt x="371094" y="88658"/>
                  </a:lnTo>
                  <a:lnTo>
                    <a:pt x="371094" y="30746"/>
                  </a:lnTo>
                  <a:lnTo>
                    <a:pt x="226314" y="103162"/>
                  </a:lnTo>
                  <a:lnTo>
                    <a:pt x="371094" y="175526"/>
                  </a:lnTo>
                  <a:lnTo>
                    <a:pt x="371094" y="117614"/>
                  </a:lnTo>
                  <a:lnTo>
                    <a:pt x="1477264" y="117348"/>
                  </a:lnTo>
                  <a:lnTo>
                    <a:pt x="1477264" y="8839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7284592" y="1527809"/>
              <a:ext cx="127000" cy="201675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7283322" y="2295906"/>
              <a:ext cx="127000" cy="582295"/>
            </a:xfrm>
            <a:custGeom>
              <a:avLst/>
              <a:gdLst/>
              <a:ahLst/>
              <a:cxnLst/>
              <a:rect l="l" t="t" r="r" b="b"/>
              <a:pathLst>
                <a:path w="127000" h="582294">
                  <a:moveTo>
                    <a:pt x="0" y="454787"/>
                  </a:moveTo>
                  <a:lnTo>
                    <a:pt x="63119" y="582041"/>
                  </a:lnTo>
                  <a:lnTo>
                    <a:pt x="120669" y="467741"/>
                  </a:lnTo>
                  <a:lnTo>
                    <a:pt x="73405" y="467741"/>
                  </a:lnTo>
                  <a:lnTo>
                    <a:pt x="53594" y="467613"/>
                  </a:lnTo>
                  <a:lnTo>
                    <a:pt x="53631" y="454947"/>
                  </a:lnTo>
                  <a:lnTo>
                    <a:pt x="0" y="454787"/>
                  </a:lnTo>
                  <a:close/>
                </a:path>
                <a:path w="127000" h="582294">
                  <a:moveTo>
                    <a:pt x="53631" y="454947"/>
                  </a:moveTo>
                  <a:lnTo>
                    <a:pt x="53594" y="467613"/>
                  </a:lnTo>
                  <a:lnTo>
                    <a:pt x="73405" y="467741"/>
                  </a:lnTo>
                  <a:lnTo>
                    <a:pt x="73444" y="455007"/>
                  </a:lnTo>
                  <a:lnTo>
                    <a:pt x="53631" y="454947"/>
                  </a:lnTo>
                  <a:close/>
                </a:path>
                <a:path w="127000" h="582294">
                  <a:moveTo>
                    <a:pt x="73444" y="455007"/>
                  </a:moveTo>
                  <a:lnTo>
                    <a:pt x="73405" y="467741"/>
                  </a:lnTo>
                  <a:lnTo>
                    <a:pt x="120669" y="467741"/>
                  </a:lnTo>
                  <a:lnTo>
                    <a:pt x="127000" y="455168"/>
                  </a:lnTo>
                  <a:lnTo>
                    <a:pt x="73444" y="455007"/>
                  </a:lnTo>
                  <a:close/>
                </a:path>
                <a:path w="127000" h="582294">
                  <a:moveTo>
                    <a:pt x="74802" y="0"/>
                  </a:moveTo>
                  <a:lnTo>
                    <a:pt x="54991" y="0"/>
                  </a:lnTo>
                  <a:lnTo>
                    <a:pt x="53631" y="454947"/>
                  </a:lnTo>
                  <a:lnTo>
                    <a:pt x="73444" y="455007"/>
                  </a:lnTo>
                  <a:lnTo>
                    <a:pt x="74802" y="0"/>
                  </a:lnTo>
                  <a:close/>
                </a:path>
              </a:pathLst>
            </a:custGeom>
            <a:solidFill>
              <a:srgbClr val="D1E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6246876" y="505968"/>
              <a:ext cx="364490" cy="281940"/>
            </a:xfrm>
            <a:custGeom>
              <a:avLst/>
              <a:gdLst/>
              <a:ahLst/>
              <a:cxnLst/>
              <a:rect l="l" t="t" r="r" b="b"/>
              <a:pathLst>
                <a:path w="364490" h="281940">
                  <a:moveTo>
                    <a:pt x="317246" y="0"/>
                  </a:moveTo>
                  <a:lnTo>
                    <a:pt x="46989" y="0"/>
                  </a:lnTo>
                  <a:lnTo>
                    <a:pt x="28717" y="3698"/>
                  </a:lnTo>
                  <a:lnTo>
                    <a:pt x="13779" y="13779"/>
                  </a:lnTo>
                  <a:lnTo>
                    <a:pt x="3698" y="28717"/>
                  </a:lnTo>
                  <a:lnTo>
                    <a:pt x="0" y="46990"/>
                  </a:lnTo>
                  <a:lnTo>
                    <a:pt x="0" y="234950"/>
                  </a:lnTo>
                  <a:lnTo>
                    <a:pt x="3698" y="253222"/>
                  </a:lnTo>
                  <a:lnTo>
                    <a:pt x="13779" y="268160"/>
                  </a:lnTo>
                  <a:lnTo>
                    <a:pt x="28717" y="278241"/>
                  </a:lnTo>
                  <a:lnTo>
                    <a:pt x="46989" y="281940"/>
                  </a:lnTo>
                  <a:lnTo>
                    <a:pt x="317246" y="281940"/>
                  </a:lnTo>
                  <a:lnTo>
                    <a:pt x="335518" y="278241"/>
                  </a:lnTo>
                  <a:lnTo>
                    <a:pt x="350456" y="268160"/>
                  </a:lnTo>
                  <a:lnTo>
                    <a:pt x="360537" y="253222"/>
                  </a:lnTo>
                  <a:lnTo>
                    <a:pt x="364235" y="234950"/>
                  </a:lnTo>
                  <a:lnTo>
                    <a:pt x="364235" y="46990"/>
                  </a:lnTo>
                  <a:lnTo>
                    <a:pt x="360537" y="28717"/>
                  </a:lnTo>
                  <a:lnTo>
                    <a:pt x="350456" y="13779"/>
                  </a:lnTo>
                  <a:lnTo>
                    <a:pt x="335518" y="3698"/>
                  </a:lnTo>
                  <a:lnTo>
                    <a:pt x="317246" y="0"/>
                  </a:lnTo>
                  <a:close/>
                </a:path>
              </a:pathLst>
            </a:custGeom>
            <a:solidFill>
              <a:srgbClr val="CD39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3" name="object 63"/>
          <p:cNvSpPr txBox="1"/>
          <p:nvPr/>
        </p:nvSpPr>
        <p:spPr>
          <a:xfrm>
            <a:off x="6639559" y="504189"/>
            <a:ext cx="836294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25" dirty="0">
                <a:solidFill>
                  <a:srgbClr val="221F1F"/>
                </a:solidFill>
                <a:latin typeface="DejaVu Sans"/>
                <a:cs typeface="DejaVu Sans"/>
              </a:rPr>
              <a:t>P</a:t>
            </a:r>
            <a:r>
              <a:rPr sz="1400" spc="-75" dirty="0">
                <a:solidFill>
                  <a:srgbClr val="221F1F"/>
                </a:solidFill>
                <a:latin typeface="DejaVu Sans"/>
                <a:cs typeface="DejaVu Sans"/>
              </a:rPr>
              <a:t>lug</a:t>
            </a:r>
            <a:r>
              <a:rPr sz="1400" spc="-85" dirty="0">
                <a:solidFill>
                  <a:srgbClr val="221F1F"/>
                </a:solidFill>
                <a:latin typeface="DejaVu Sans"/>
                <a:cs typeface="DejaVu Sans"/>
              </a:rPr>
              <a:t>g</a:t>
            </a:r>
            <a:r>
              <a:rPr sz="1400" spc="-25" dirty="0">
                <a:solidFill>
                  <a:srgbClr val="221F1F"/>
                </a:solidFill>
                <a:latin typeface="DejaVu Sans"/>
                <a:cs typeface="DejaVu Sans"/>
              </a:rPr>
              <a:t>a</a:t>
            </a:r>
            <a:r>
              <a:rPr sz="1400" spc="-55" dirty="0">
                <a:solidFill>
                  <a:srgbClr val="221F1F"/>
                </a:solidFill>
                <a:latin typeface="DejaVu Sans"/>
                <a:cs typeface="DejaVu Sans"/>
              </a:rPr>
              <a:t>b</a:t>
            </a:r>
            <a:r>
              <a:rPr sz="1400" spc="-95" dirty="0">
                <a:solidFill>
                  <a:srgbClr val="221F1F"/>
                </a:solidFill>
                <a:latin typeface="DejaVu Sans"/>
                <a:cs typeface="DejaVu Sans"/>
              </a:rPr>
              <a:t>le</a:t>
            </a:r>
            <a:endParaRPr sz="1400">
              <a:latin typeface="DejaVu Sans"/>
              <a:cs typeface="DejaVu Sans"/>
            </a:endParaRPr>
          </a:p>
        </p:txBody>
      </p:sp>
      <p:grpSp>
        <p:nvGrpSpPr>
          <p:cNvPr id="64" name="object 64"/>
          <p:cNvGrpSpPr/>
          <p:nvPr/>
        </p:nvGrpSpPr>
        <p:grpSpPr>
          <a:xfrm>
            <a:off x="4978717" y="307657"/>
            <a:ext cx="3280410" cy="2807970"/>
            <a:chOff x="4978717" y="307657"/>
            <a:chExt cx="3280410" cy="2807970"/>
          </a:xfrm>
        </p:grpSpPr>
        <p:sp>
          <p:nvSpPr>
            <p:cNvPr id="65" name="object 65"/>
            <p:cNvSpPr/>
            <p:nvPr/>
          </p:nvSpPr>
          <p:spPr>
            <a:xfrm>
              <a:off x="4983479" y="312420"/>
              <a:ext cx="3270885" cy="2798445"/>
            </a:xfrm>
            <a:custGeom>
              <a:avLst/>
              <a:gdLst/>
              <a:ahLst/>
              <a:cxnLst/>
              <a:rect l="l" t="t" r="r" b="b"/>
              <a:pathLst>
                <a:path w="3270884" h="2798445">
                  <a:moveTo>
                    <a:pt x="3171444" y="0"/>
                  </a:moveTo>
                  <a:lnTo>
                    <a:pt x="0" y="0"/>
                  </a:lnTo>
                  <a:lnTo>
                    <a:pt x="0" y="2299716"/>
                  </a:lnTo>
                  <a:lnTo>
                    <a:pt x="1850009" y="2299716"/>
                  </a:lnTo>
                  <a:lnTo>
                    <a:pt x="3270885" y="2797936"/>
                  </a:lnTo>
                  <a:lnTo>
                    <a:pt x="2642870" y="2299716"/>
                  </a:lnTo>
                  <a:lnTo>
                    <a:pt x="3171444" y="2299716"/>
                  </a:lnTo>
                  <a:lnTo>
                    <a:pt x="3171444" y="0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4983479" y="312420"/>
              <a:ext cx="3270885" cy="2798445"/>
            </a:xfrm>
            <a:custGeom>
              <a:avLst/>
              <a:gdLst/>
              <a:ahLst/>
              <a:cxnLst/>
              <a:rect l="l" t="t" r="r" b="b"/>
              <a:pathLst>
                <a:path w="3270884" h="2798445">
                  <a:moveTo>
                    <a:pt x="0" y="0"/>
                  </a:moveTo>
                  <a:lnTo>
                    <a:pt x="1850009" y="0"/>
                  </a:lnTo>
                  <a:lnTo>
                    <a:pt x="2642870" y="0"/>
                  </a:lnTo>
                  <a:lnTo>
                    <a:pt x="3171444" y="0"/>
                  </a:lnTo>
                  <a:lnTo>
                    <a:pt x="3171444" y="1341501"/>
                  </a:lnTo>
                  <a:lnTo>
                    <a:pt x="3171444" y="1916429"/>
                  </a:lnTo>
                  <a:lnTo>
                    <a:pt x="3171444" y="2299716"/>
                  </a:lnTo>
                  <a:lnTo>
                    <a:pt x="2642870" y="2299716"/>
                  </a:lnTo>
                  <a:lnTo>
                    <a:pt x="3270885" y="2797936"/>
                  </a:lnTo>
                  <a:lnTo>
                    <a:pt x="1850009" y="2299716"/>
                  </a:lnTo>
                  <a:lnTo>
                    <a:pt x="0" y="2299716"/>
                  </a:lnTo>
                  <a:lnTo>
                    <a:pt x="0" y="1916429"/>
                  </a:lnTo>
                  <a:lnTo>
                    <a:pt x="0" y="1341501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1F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5117591" y="509015"/>
              <a:ext cx="1027430" cy="1579245"/>
            </a:xfrm>
            <a:custGeom>
              <a:avLst/>
              <a:gdLst/>
              <a:ahLst/>
              <a:cxnLst/>
              <a:rect l="l" t="t" r="r" b="b"/>
              <a:pathLst>
                <a:path w="1027429" h="1579245">
                  <a:moveTo>
                    <a:pt x="855980" y="0"/>
                  </a:moveTo>
                  <a:lnTo>
                    <a:pt x="171196" y="0"/>
                  </a:lnTo>
                  <a:lnTo>
                    <a:pt x="125706" y="6119"/>
                  </a:lnTo>
                  <a:lnTo>
                    <a:pt x="84817" y="23386"/>
                  </a:lnTo>
                  <a:lnTo>
                    <a:pt x="50164" y="50164"/>
                  </a:lnTo>
                  <a:lnTo>
                    <a:pt x="23386" y="84817"/>
                  </a:lnTo>
                  <a:lnTo>
                    <a:pt x="6119" y="125706"/>
                  </a:lnTo>
                  <a:lnTo>
                    <a:pt x="0" y="171196"/>
                  </a:lnTo>
                  <a:lnTo>
                    <a:pt x="0" y="1407668"/>
                  </a:lnTo>
                  <a:lnTo>
                    <a:pt x="6119" y="1453157"/>
                  </a:lnTo>
                  <a:lnTo>
                    <a:pt x="23386" y="1494046"/>
                  </a:lnTo>
                  <a:lnTo>
                    <a:pt x="50164" y="1528699"/>
                  </a:lnTo>
                  <a:lnTo>
                    <a:pt x="84817" y="1555477"/>
                  </a:lnTo>
                  <a:lnTo>
                    <a:pt x="125706" y="1572744"/>
                  </a:lnTo>
                  <a:lnTo>
                    <a:pt x="171196" y="1578864"/>
                  </a:lnTo>
                  <a:lnTo>
                    <a:pt x="855980" y="1578864"/>
                  </a:lnTo>
                  <a:lnTo>
                    <a:pt x="901469" y="1572744"/>
                  </a:lnTo>
                  <a:lnTo>
                    <a:pt x="942358" y="1555477"/>
                  </a:lnTo>
                  <a:lnTo>
                    <a:pt x="977011" y="1528699"/>
                  </a:lnTo>
                  <a:lnTo>
                    <a:pt x="1003789" y="1494046"/>
                  </a:lnTo>
                  <a:lnTo>
                    <a:pt x="1021056" y="1453157"/>
                  </a:lnTo>
                  <a:lnTo>
                    <a:pt x="1027176" y="1407668"/>
                  </a:lnTo>
                  <a:lnTo>
                    <a:pt x="1027176" y="171196"/>
                  </a:lnTo>
                  <a:lnTo>
                    <a:pt x="1021056" y="125706"/>
                  </a:lnTo>
                  <a:lnTo>
                    <a:pt x="1003789" y="84817"/>
                  </a:lnTo>
                  <a:lnTo>
                    <a:pt x="977011" y="50164"/>
                  </a:lnTo>
                  <a:lnTo>
                    <a:pt x="942358" y="23386"/>
                  </a:lnTo>
                  <a:lnTo>
                    <a:pt x="901469" y="6119"/>
                  </a:lnTo>
                  <a:lnTo>
                    <a:pt x="855980" y="0"/>
                  </a:lnTo>
                  <a:close/>
                </a:path>
              </a:pathLst>
            </a:custGeom>
            <a:solidFill>
              <a:srgbClr val="0087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5117591" y="509015"/>
              <a:ext cx="1027430" cy="1579245"/>
            </a:xfrm>
            <a:custGeom>
              <a:avLst/>
              <a:gdLst/>
              <a:ahLst/>
              <a:cxnLst/>
              <a:rect l="l" t="t" r="r" b="b"/>
              <a:pathLst>
                <a:path w="1027429" h="1579245">
                  <a:moveTo>
                    <a:pt x="0" y="171196"/>
                  </a:moveTo>
                  <a:lnTo>
                    <a:pt x="6119" y="125706"/>
                  </a:lnTo>
                  <a:lnTo>
                    <a:pt x="23386" y="84817"/>
                  </a:lnTo>
                  <a:lnTo>
                    <a:pt x="50164" y="50164"/>
                  </a:lnTo>
                  <a:lnTo>
                    <a:pt x="84817" y="23386"/>
                  </a:lnTo>
                  <a:lnTo>
                    <a:pt x="125706" y="6119"/>
                  </a:lnTo>
                  <a:lnTo>
                    <a:pt x="171196" y="0"/>
                  </a:lnTo>
                  <a:lnTo>
                    <a:pt x="855980" y="0"/>
                  </a:lnTo>
                  <a:lnTo>
                    <a:pt x="901469" y="6119"/>
                  </a:lnTo>
                  <a:lnTo>
                    <a:pt x="942358" y="23386"/>
                  </a:lnTo>
                  <a:lnTo>
                    <a:pt x="977011" y="50164"/>
                  </a:lnTo>
                  <a:lnTo>
                    <a:pt x="1003789" y="84817"/>
                  </a:lnTo>
                  <a:lnTo>
                    <a:pt x="1021056" y="125706"/>
                  </a:lnTo>
                  <a:lnTo>
                    <a:pt x="1027176" y="171196"/>
                  </a:lnTo>
                  <a:lnTo>
                    <a:pt x="1027176" y="1407668"/>
                  </a:lnTo>
                  <a:lnTo>
                    <a:pt x="1021056" y="1453157"/>
                  </a:lnTo>
                  <a:lnTo>
                    <a:pt x="1003789" y="1494046"/>
                  </a:lnTo>
                  <a:lnTo>
                    <a:pt x="977011" y="1528699"/>
                  </a:lnTo>
                  <a:lnTo>
                    <a:pt x="942358" y="1555477"/>
                  </a:lnTo>
                  <a:lnTo>
                    <a:pt x="901469" y="1572744"/>
                  </a:lnTo>
                  <a:lnTo>
                    <a:pt x="855980" y="1578864"/>
                  </a:lnTo>
                  <a:lnTo>
                    <a:pt x="171196" y="1578864"/>
                  </a:lnTo>
                  <a:lnTo>
                    <a:pt x="125706" y="1572744"/>
                  </a:lnTo>
                  <a:lnTo>
                    <a:pt x="84817" y="1555477"/>
                  </a:lnTo>
                  <a:lnTo>
                    <a:pt x="50164" y="1528699"/>
                  </a:lnTo>
                  <a:lnTo>
                    <a:pt x="23386" y="1494046"/>
                  </a:lnTo>
                  <a:lnTo>
                    <a:pt x="6119" y="1453157"/>
                  </a:lnTo>
                  <a:lnTo>
                    <a:pt x="0" y="1407668"/>
                  </a:lnTo>
                  <a:lnTo>
                    <a:pt x="0" y="171196"/>
                  </a:lnTo>
                  <a:close/>
                </a:path>
              </a:pathLst>
            </a:custGeom>
            <a:ln w="9144">
              <a:solidFill>
                <a:srgbClr val="1F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9" name="object 69"/>
          <p:cNvSpPr txBox="1"/>
          <p:nvPr/>
        </p:nvSpPr>
        <p:spPr>
          <a:xfrm>
            <a:off x="5342001" y="629538"/>
            <a:ext cx="57912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5" dirty="0">
                <a:solidFill>
                  <a:srgbClr val="FFFFFF"/>
                </a:solidFill>
                <a:latin typeface="DejaVu Sans"/>
                <a:cs typeface="DejaVu Sans"/>
              </a:rPr>
              <a:t>page</a:t>
            </a:r>
            <a:r>
              <a:rPr sz="1400" spc="-225" dirty="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sz="1400" spc="-120" dirty="0">
                <a:solidFill>
                  <a:srgbClr val="FFFFFF"/>
                </a:solidFill>
                <a:latin typeface="DejaVu Sans"/>
                <a:cs typeface="DejaVu Sans"/>
              </a:rPr>
              <a:t>1</a:t>
            </a:r>
            <a:endParaRPr sz="1400">
              <a:latin typeface="DejaVu Sans"/>
              <a:cs typeface="DejaVu Sans"/>
            </a:endParaRPr>
          </a:p>
        </p:txBody>
      </p:sp>
      <p:grpSp>
        <p:nvGrpSpPr>
          <p:cNvPr id="70" name="object 70"/>
          <p:cNvGrpSpPr/>
          <p:nvPr/>
        </p:nvGrpSpPr>
        <p:grpSpPr>
          <a:xfrm>
            <a:off x="5201221" y="969073"/>
            <a:ext cx="858519" cy="342265"/>
            <a:chOff x="5201221" y="969073"/>
            <a:chExt cx="858519" cy="342265"/>
          </a:xfrm>
        </p:grpSpPr>
        <p:sp>
          <p:nvSpPr>
            <p:cNvPr id="71" name="object 71"/>
            <p:cNvSpPr/>
            <p:nvPr/>
          </p:nvSpPr>
          <p:spPr>
            <a:xfrm>
              <a:off x="5205984" y="973836"/>
              <a:ext cx="848994" cy="332740"/>
            </a:xfrm>
            <a:custGeom>
              <a:avLst/>
              <a:gdLst/>
              <a:ahLst/>
              <a:cxnLst/>
              <a:rect l="l" t="t" r="r" b="b"/>
              <a:pathLst>
                <a:path w="848995" h="332740">
                  <a:moveTo>
                    <a:pt x="793495" y="0"/>
                  </a:moveTo>
                  <a:lnTo>
                    <a:pt x="55371" y="0"/>
                  </a:lnTo>
                  <a:lnTo>
                    <a:pt x="33807" y="4347"/>
                  </a:lnTo>
                  <a:lnTo>
                    <a:pt x="16208" y="16208"/>
                  </a:lnTo>
                  <a:lnTo>
                    <a:pt x="4347" y="33807"/>
                  </a:lnTo>
                  <a:lnTo>
                    <a:pt x="0" y="55372"/>
                  </a:lnTo>
                  <a:lnTo>
                    <a:pt x="0" y="276860"/>
                  </a:lnTo>
                  <a:lnTo>
                    <a:pt x="4347" y="298424"/>
                  </a:lnTo>
                  <a:lnTo>
                    <a:pt x="16208" y="316023"/>
                  </a:lnTo>
                  <a:lnTo>
                    <a:pt x="33807" y="327884"/>
                  </a:lnTo>
                  <a:lnTo>
                    <a:pt x="55371" y="332231"/>
                  </a:lnTo>
                  <a:lnTo>
                    <a:pt x="793495" y="332231"/>
                  </a:lnTo>
                  <a:lnTo>
                    <a:pt x="815060" y="327884"/>
                  </a:lnTo>
                  <a:lnTo>
                    <a:pt x="832659" y="316023"/>
                  </a:lnTo>
                  <a:lnTo>
                    <a:pt x="844520" y="298424"/>
                  </a:lnTo>
                  <a:lnTo>
                    <a:pt x="848867" y="276860"/>
                  </a:lnTo>
                  <a:lnTo>
                    <a:pt x="848867" y="55372"/>
                  </a:lnTo>
                  <a:lnTo>
                    <a:pt x="844520" y="33807"/>
                  </a:lnTo>
                  <a:lnTo>
                    <a:pt x="832659" y="16208"/>
                  </a:lnTo>
                  <a:lnTo>
                    <a:pt x="815060" y="4347"/>
                  </a:lnTo>
                  <a:lnTo>
                    <a:pt x="793495" y="0"/>
                  </a:lnTo>
                  <a:close/>
                </a:path>
              </a:pathLst>
            </a:custGeom>
            <a:solidFill>
              <a:srgbClr val="58BE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5205984" y="973836"/>
              <a:ext cx="848994" cy="332740"/>
            </a:xfrm>
            <a:custGeom>
              <a:avLst/>
              <a:gdLst/>
              <a:ahLst/>
              <a:cxnLst/>
              <a:rect l="l" t="t" r="r" b="b"/>
              <a:pathLst>
                <a:path w="848995" h="332740">
                  <a:moveTo>
                    <a:pt x="0" y="55372"/>
                  </a:moveTo>
                  <a:lnTo>
                    <a:pt x="4347" y="33807"/>
                  </a:lnTo>
                  <a:lnTo>
                    <a:pt x="16208" y="16208"/>
                  </a:lnTo>
                  <a:lnTo>
                    <a:pt x="33807" y="4347"/>
                  </a:lnTo>
                  <a:lnTo>
                    <a:pt x="55371" y="0"/>
                  </a:lnTo>
                  <a:lnTo>
                    <a:pt x="793495" y="0"/>
                  </a:lnTo>
                  <a:lnTo>
                    <a:pt x="815060" y="4347"/>
                  </a:lnTo>
                  <a:lnTo>
                    <a:pt x="832659" y="16208"/>
                  </a:lnTo>
                  <a:lnTo>
                    <a:pt x="844520" y="33807"/>
                  </a:lnTo>
                  <a:lnTo>
                    <a:pt x="848867" y="55372"/>
                  </a:lnTo>
                  <a:lnTo>
                    <a:pt x="848867" y="276860"/>
                  </a:lnTo>
                  <a:lnTo>
                    <a:pt x="844520" y="298424"/>
                  </a:lnTo>
                  <a:lnTo>
                    <a:pt x="832659" y="316023"/>
                  </a:lnTo>
                  <a:lnTo>
                    <a:pt x="815060" y="327884"/>
                  </a:lnTo>
                  <a:lnTo>
                    <a:pt x="793495" y="332231"/>
                  </a:lnTo>
                  <a:lnTo>
                    <a:pt x="55371" y="332231"/>
                  </a:lnTo>
                  <a:lnTo>
                    <a:pt x="33807" y="327884"/>
                  </a:lnTo>
                  <a:lnTo>
                    <a:pt x="16208" y="316023"/>
                  </a:lnTo>
                  <a:lnTo>
                    <a:pt x="4347" y="298424"/>
                  </a:lnTo>
                  <a:lnTo>
                    <a:pt x="0" y="276860"/>
                  </a:lnTo>
                  <a:lnTo>
                    <a:pt x="0" y="55372"/>
                  </a:lnTo>
                  <a:close/>
                </a:path>
              </a:pathLst>
            </a:custGeom>
            <a:ln w="9143">
              <a:solidFill>
                <a:srgbClr val="1F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3" name="object 73"/>
          <p:cNvSpPr txBox="1"/>
          <p:nvPr/>
        </p:nvSpPr>
        <p:spPr>
          <a:xfrm>
            <a:off x="5344159" y="1012063"/>
            <a:ext cx="57404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65" dirty="0">
                <a:solidFill>
                  <a:srgbClr val="FFFFFF"/>
                </a:solidFill>
                <a:latin typeface="DejaVu Sans"/>
                <a:cs typeface="DejaVu Sans"/>
              </a:rPr>
              <a:t>blockA</a:t>
            </a:r>
            <a:endParaRPr sz="1400" dirty="0">
              <a:latin typeface="DejaVu Sans"/>
              <a:cs typeface="DejaVu Sans"/>
            </a:endParaRPr>
          </a:p>
        </p:txBody>
      </p:sp>
      <p:grpSp>
        <p:nvGrpSpPr>
          <p:cNvPr id="74" name="object 74"/>
          <p:cNvGrpSpPr/>
          <p:nvPr/>
        </p:nvGrpSpPr>
        <p:grpSpPr>
          <a:xfrm>
            <a:off x="5201221" y="1347025"/>
            <a:ext cx="858519" cy="342265"/>
            <a:chOff x="5201221" y="1347025"/>
            <a:chExt cx="858519" cy="342265"/>
          </a:xfrm>
        </p:grpSpPr>
        <p:sp>
          <p:nvSpPr>
            <p:cNvPr id="75" name="object 75"/>
            <p:cNvSpPr/>
            <p:nvPr/>
          </p:nvSpPr>
          <p:spPr>
            <a:xfrm>
              <a:off x="5205984" y="1351788"/>
              <a:ext cx="848994" cy="332740"/>
            </a:xfrm>
            <a:custGeom>
              <a:avLst/>
              <a:gdLst/>
              <a:ahLst/>
              <a:cxnLst/>
              <a:rect l="l" t="t" r="r" b="b"/>
              <a:pathLst>
                <a:path w="848995" h="332739">
                  <a:moveTo>
                    <a:pt x="793495" y="0"/>
                  </a:moveTo>
                  <a:lnTo>
                    <a:pt x="55371" y="0"/>
                  </a:lnTo>
                  <a:lnTo>
                    <a:pt x="33807" y="4347"/>
                  </a:lnTo>
                  <a:lnTo>
                    <a:pt x="16208" y="16208"/>
                  </a:lnTo>
                  <a:lnTo>
                    <a:pt x="4347" y="33807"/>
                  </a:lnTo>
                  <a:lnTo>
                    <a:pt x="0" y="55372"/>
                  </a:lnTo>
                  <a:lnTo>
                    <a:pt x="0" y="276860"/>
                  </a:lnTo>
                  <a:lnTo>
                    <a:pt x="4347" y="298424"/>
                  </a:lnTo>
                  <a:lnTo>
                    <a:pt x="16208" y="316023"/>
                  </a:lnTo>
                  <a:lnTo>
                    <a:pt x="33807" y="327884"/>
                  </a:lnTo>
                  <a:lnTo>
                    <a:pt x="55371" y="332232"/>
                  </a:lnTo>
                  <a:lnTo>
                    <a:pt x="793495" y="332232"/>
                  </a:lnTo>
                  <a:lnTo>
                    <a:pt x="815060" y="327884"/>
                  </a:lnTo>
                  <a:lnTo>
                    <a:pt x="832659" y="316023"/>
                  </a:lnTo>
                  <a:lnTo>
                    <a:pt x="844520" y="298424"/>
                  </a:lnTo>
                  <a:lnTo>
                    <a:pt x="848867" y="276860"/>
                  </a:lnTo>
                  <a:lnTo>
                    <a:pt x="848867" y="55372"/>
                  </a:lnTo>
                  <a:lnTo>
                    <a:pt x="844520" y="33807"/>
                  </a:lnTo>
                  <a:lnTo>
                    <a:pt x="832659" y="16208"/>
                  </a:lnTo>
                  <a:lnTo>
                    <a:pt x="815060" y="4347"/>
                  </a:lnTo>
                  <a:lnTo>
                    <a:pt x="793495" y="0"/>
                  </a:lnTo>
                  <a:close/>
                </a:path>
              </a:pathLst>
            </a:custGeom>
            <a:solidFill>
              <a:srgbClr val="58BE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5205984" y="1351788"/>
              <a:ext cx="848994" cy="332740"/>
            </a:xfrm>
            <a:custGeom>
              <a:avLst/>
              <a:gdLst/>
              <a:ahLst/>
              <a:cxnLst/>
              <a:rect l="l" t="t" r="r" b="b"/>
              <a:pathLst>
                <a:path w="848995" h="332739">
                  <a:moveTo>
                    <a:pt x="0" y="55372"/>
                  </a:moveTo>
                  <a:lnTo>
                    <a:pt x="4347" y="33807"/>
                  </a:lnTo>
                  <a:lnTo>
                    <a:pt x="16208" y="16208"/>
                  </a:lnTo>
                  <a:lnTo>
                    <a:pt x="33807" y="4347"/>
                  </a:lnTo>
                  <a:lnTo>
                    <a:pt x="55371" y="0"/>
                  </a:lnTo>
                  <a:lnTo>
                    <a:pt x="793495" y="0"/>
                  </a:lnTo>
                  <a:lnTo>
                    <a:pt x="815060" y="4347"/>
                  </a:lnTo>
                  <a:lnTo>
                    <a:pt x="832659" y="16208"/>
                  </a:lnTo>
                  <a:lnTo>
                    <a:pt x="844520" y="33807"/>
                  </a:lnTo>
                  <a:lnTo>
                    <a:pt x="848867" y="55372"/>
                  </a:lnTo>
                  <a:lnTo>
                    <a:pt x="848867" y="276860"/>
                  </a:lnTo>
                  <a:lnTo>
                    <a:pt x="844520" y="298424"/>
                  </a:lnTo>
                  <a:lnTo>
                    <a:pt x="832659" y="316023"/>
                  </a:lnTo>
                  <a:lnTo>
                    <a:pt x="815060" y="327884"/>
                  </a:lnTo>
                  <a:lnTo>
                    <a:pt x="793495" y="332232"/>
                  </a:lnTo>
                  <a:lnTo>
                    <a:pt x="55371" y="332232"/>
                  </a:lnTo>
                  <a:lnTo>
                    <a:pt x="33807" y="327884"/>
                  </a:lnTo>
                  <a:lnTo>
                    <a:pt x="16208" y="316023"/>
                  </a:lnTo>
                  <a:lnTo>
                    <a:pt x="4347" y="298424"/>
                  </a:lnTo>
                  <a:lnTo>
                    <a:pt x="0" y="276860"/>
                  </a:lnTo>
                  <a:lnTo>
                    <a:pt x="0" y="55372"/>
                  </a:lnTo>
                  <a:close/>
                </a:path>
              </a:pathLst>
            </a:custGeom>
            <a:ln w="9144">
              <a:solidFill>
                <a:srgbClr val="1F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7" name="object 77"/>
          <p:cNvSpPr txBox="1"/>
          <p:nvPr/>
        </p:nvSpPr>
        <p:spPr>
          <a:xfrm>
            <a:off x="5344159" y="1389633"/>
            <a:ext cx="57404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5" dirty="0">
                <a:solidFill>
                  <a:srgbClr val="FFFFFF"/>
                </a:solidFill>
                <a:latin typeface="DejaVu Sans"/>
                <a:cs typeface="DejaVu Sans"/>
              </a:rPr>
              <a:t>b</a:t>
            </a:r>
            <a:r>
              <a:rPr sz="1400" spc="-60" dirty="0">
                <a:solidFill>
                  <a:srgbClr val="FFFFFF"/>
                </a:solidFill>
                <a:latin typeface="DejaVu Sans"/>
                <a:cs typeface="DejaVu Sans"/>
              </a:rPr>
              <a:t>loc</a:t>
            </a:r>
            <a:r>
              <a:rPr sz="1400" spc="-70" dirty="0">
                <a:solidFill>
                  <a:srgbClr val="FFFFFF"/>
                </a:solidFill>
                <a:latin typeface="DejaVu Sans"/>
                <a:cs typeface="DejaVu Sans"/>
              </a:rPr>
              <a:t>kB</a:t>
            </a:r>
            <a:endParaRPr sz="1400" dirty="0">
              <a:latin typeface="DejaVu Sans"/>
              <a:cs typeface="DejaVu Sans"/>
            </a:endParaRPr>
          </a:p>
        </p:txBody>
      </p:sp>
      <p:grpSp>
        <p:nvGrpSpPr>
          <p:cNvPr id="78" name="object 78"/>
          <p:cNvGrpSpPr/>
          <p:nvPr/>
        </p:nvGrpSpPr>
        <p:grpSpPr>
          <a:xfrm>
            <a:off x="6280213" y="504253"/>
            <a:ext cx="1036955" cy="1588770"/>
            <a:chOff x="6280213" y="504253"/>
            <a:chExt cx="1036955" cy="1588770"/>
          </a:xfrm>
        </p:grpSpPr>
        <p:sp>
          <p:nvSpPr>
            <p:cNvPr id="79" name="object 79"/>
            <p:cNvSpPr/>
            <p:nvPr/>
          </p:nvSpPr>
          <p:spPr>
            <a:xfrm>
              <a:off x="6284976" y="509016"/>
              <a:ext cx="1027430" cy="1579245"/>
            </a:xfrm>
            <a:custGeom>
              <a:avLst/>
              <a:gdLst/>
              <a:ahLst/>
              <a:cxnLst/>
              <a:rect l="l" t="t" r="r" b="b"/>
              <a:pathLst>
                <a:path w="1027429" h="1579245">
                  <a:moveTo>
                    <a:pt x="855979" y="0"/>
                  </a:moveTo>
                  <a:lnTo>
                    <a:pt x="171196" y="0"/>
                  </a:lnTo>
                  <a:lnTo>
                    <a:pt x="125706" y="6119"/>
                  </a:lnTo>
                  <a:lnTo>
                    <a:pt x="84817" y="23386"/>
                  </a:lnTo>
                  <a:lnTo>
                    <a:pt x="50164" y="50164"/>
                  </a:lnTo>
                  <a:lnTo>
                    <a:pt x="23386" y="84817"/>
                  </a:lnTo>
                  <a:lnTo>
                    <a:pt x="6119" y="125706"/>
                  </a:lnTo>
                  <a:lnTo>
                    <a:pt x="0" y="171196"/>
                  </a:lnTo>
                  <a:lnTo>
                    <a:pt x="0" y="1407668"/>
                  </a:lnTo>
                  <a:lnTo>
                    <a:pt x="6119" y="1453157"/>
                  </a:lnTo>
                  <a:lnTo>
                    <a:pt x="23386" y="1494046"/>
                  </a:lnTo>
                  <a:lnTo>
                    <a:pt x="50164" y="1528699"/>
                  </a:lnTo>
                  <a:lnTo>
                    <a:pt x="84817" y="1555477"/>
                  </a:lnTo>
                  <a:lnTo>
                    <a:pt x="125706" y="1572744"/>
                  </a:lnTo>
                  <a:lnTo>
                    <a:pt x="171196" y="1578864"/>
                  </a:lnTo>
                  <a:lnTo>
                    <a:pt x="855979" y="1578864"/>
                  </a:lnTo>
                  <a:lnTo>
                    <a:pt x="901469" y="1572744"/>
                  </a:lnTo>
                  <a:lnTo>
                    <a:pt x="942358" y="1555477"/>
                  </a:lnTo>
                  <a:lnTo>
                    <a:pt x="977011" y="1528699"/>
                  </a:lnTo>
                  <a:lnTo>
                    <a:pt x="1003789" y="1494046"/>
                  </a:lnTo>
                  <a:lnTo>
                    <a:pt x="1021056" y="1453157"/>
                  </a:lnTo>
                  <a:lnTo>
                    <a:pt x="1027176" y="1407668"/>
                  </a:lnTo>
                  <a:lnTo>
                    <a:pt x="1027176" y="171196"/>
                  </a:lnTo>
                  <a:lnTo>
                    <a:pt x="1021056" y="125706"/>
                  </a:lnTo>
                  <a:lnTo>
                    <a:pt x="1003789" y="84817"/>
                  </a:lnTo>
                  <a:lnTo>
                    <a:pt x="977010" y="50164"/>
                  </a:lnTo>
                  <a:lnTo>
                    <a:pt x="942358" y="23386"/>
                  </a:lnTo>
                  <a:lnTo>
                    <a:pt x="901469" y="6119"/>
                  </a:lnTo>
                  <a:lnTo>
                    <a:pt x="855979" y="0"/>
                  </a:lnTo>
                  <a:close/>
                </a:path>
              </a:pathLst>
            </a:custGeom>
            <a:solidFill>
              <a:srgbClr val="0087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6284976" y="509016"/>
              <a:ext cx="1027430" cy="1579245"/>
            </a:xfrm>
            <a:custGeom>
              <a:avLst/>
              <a:gdLst/>
              <a:ahLst/>
              <a:cxnLst/>
              <a:rect l="l" t="t" r="r" b="b"/>
              <a:pathLst>
                <a:path w="1027429" h="1579245">
                  <a:moveTo>
                    <a:pt x="0" y="171196"/>
                  </a:moveTo>
                  <a:lnTo>
                    <a:pt x="6119" y="125706"/>
                  </a:lnTo>
                  <a:lnTo>
                    <a:pt x="23386" y="84817"/>
                  </a:lnTo>
                  <a:lnTo>
                    <a:pt x="50164" y="50164"/>
                  </a:lnTo>
                  <a:lnTo>
                    <a:pt x="84817" y="23386"/>
                  </a:lnTo>
                  <a:lnTo>
                    <a:pt x="125706" y="6119"/>
                  </a:lnTo>
                  <a:lnTo>
                    <a:pt x="171196" y="0"/>
                  </a:lnTo>
                  <a:lnTo>
                    <a:pt x="855979" y="0"/>
                  </a:lnTo>
                  <a:lnTo>
                    <a:pt x="901469" y="6119"/>
                  </a:lnTo>
                  <a:lnTo>
                    <a:pt x="942358" y="23386"/>
                  </a:lnTo>
                  <a:lnTo>
                    <a:pt x="977010" y="50164"/>
                  </a:lnTo>
                  <a:lnTo>
                    <a:pt x="1003789" y="84817"/>
                  </a:lnTo>
                  <a:lnTo>
                    <a:pt x="1021056" y="125706"/>
                  </a:lnTo>
                  <a:lnTo>
                    <a:pt x="1027176" y="171196"/>
                  </a:lnTo>
                  <a:lnTo>
                    <a:pt x="1027176" y="1407668"/>
                  </a:lnTo>
                  <a:lnTo>
                    <a:pt x="1021056" y="1453157"/>
                  </a:lnTo>
                  <a:lnTo>
                    <a:pt x="1003789" y="1494046"/>
                  </a:lnTo>
                  <a:lnTo>
                    <a:pt x="977011" y="1528699"/>
                  </a:lnTo>
                  <a:lnTo>
                    <a:pt x="942358" y="1555477"/>
                  </a:lnTo>
                  <a:lnTo>
                    <a:pt x="901469" y="1572744"/>
                  </a:lnTo>
                  <a:lnTo>
                    <a:pt x="855979" y="1578864"/>
                  </a:lnTo>
                  <a:lnTo>
                    <a:pt x="171196" y="1578864"/>
                  </a:lnTo>
                  <a:lnTo>
                    <a:pt x="125706" y="1572744"/>
                  </a:lnTo>
                  <a:lnTo>
                    <a:pt x="84817" y="1555477"/>
                  </a:lnTo>
                  <a:lnTo>
                    <a:pt x="50164" y="1528699"/>
                  </a:lnTo>
                  <a:lnTo>
                    <a:pt x="23386" y="1494046"/>
                  </a:lnTo>
                  <a:lnTo>
                    <a:pt x="6119" y="1453157"/>
                  </a:lnTo>
                  <a:lnTo>
                    <a:pt x="0" y="1407668"/>
                  </a:lnTo>
                  <a:lnTo>
                    <a:pt x="0" y="171196"/>
                  </a:lnTo>
                  <a:close/>
                </a:path>
              </a:pathLst>
            </a:custGeom>
            <a:ln w="9144">
              <a:solidFill>
                <a:srgbClr val="1F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1" name="object 81"/>
          <p:cNvSpPr txBox="1"/>
          <p:nvPr/>
        </p:nvSpPr>
        <p:spPr>
          <a:xfrm>
            <a:off x="6577709" y="629538"/>
            <a:ext cx="574039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E" sz="1400" spc="-55" dirty="0">
                <a:solidFill>
                  <a:srgbClr val="FFFFFF"/>
                </a:solidFill>
                <a:latin typeface="DejaVu Sans"/>
                <a:cs typeface="DejaVu Sans"/>
              </a:rPr>
              <a:t>P</a:t>
            </a:r>
            <a:r>
              <a:rPr sz="1400" spc="-25" dirty="0">
                <a:solidFill>
                  <a:srgbClr val="FFFFFF"/>
                </a:solidFill>
                <a:latin typeface="DejaVu Sans"/>
                <a:cs typeface="DejaVu Sans"/>
              </a:rPr>
              <a:t>a</a:t>
            </a:r>
            <a:r>
              <a:rPr sz="1400" spc="-55" dirty="0">
                <a:solidFill>
                  <a:srgbClr val="FFFFFF"/>
                </a:solidFill>
                <a:latin typeface="DejaVu Sans"/>
                <a:cs typeface="DejaVu Sans"/>
              </a:rPr>
              <a:t>g</a:t>
            </a:r>
            <a:r>
              <a:rPr sz="1400" spc="-80" dirty="0">
                <a:solidFill>
                  <a:srgbClr val="FFFFFF"/>
                </a:solidFill>
                <a:latin typeface="DejaVu Sans"/>
                <a:cs typeface="DejaVu Sans"/>
              </a:rPr>
              <a:t>e</a:t>
            </a:r>
            <a:r>
              <a:rPr lang="en-US" sz="1400" spc="-80" dirty="0">
                <a:solidFill>
                  <a:srgbClr val="FFFFFF"/>
                </a:solidFill>
                <a:latin typeface="DejaVu Sans"/>
                <a:cs typeface="DejaVu Sans"/>
              </a:rPr>
              <a:t> 2</a:t>
            </a:r>
            <a:endParaRPr sz="1400" dirty="0">
              <a:latin typeface="DejaVu Sans"/>
              <a:cs typeface="DejaVu Sans"/>
            </a:endParaRPr>
          </a:p>
        </p:txBody>
      </p:sp>
      <p:grpSp>
        <p:nvGrpSpPr>
          <p:cNvPr id="82" name="object 82"/>
          <p:cNvGrpSpPr/>
          <p:nvPr/>
        </p:nvGrpSpPr>
        <p:grpSpPr>
          <a:xfrm>
            <a:off x="6370129" y="969073"/>
            <a:ext cx="858519" cy="720090"/>
            <a:chOff x="6370129" y="969073"/>
            <a:chExt cx="858519" cy="720090"/>
          </a:xfrm>
        </p:grpSpPr>
        <p:sp>
          <p:nvSpPr>
            <p:cNvPr id="83" name="object 83"/>
            <p:cNvSpPr/>
            <p:nvPr/>
          </p:nvSpPr>
          <p:spPr>
            <a:xfrm>
              <a:off x="6374891" y="973836"/>
              <a:ext cx="848994" cy="332740"/>
            </a:xfrm>
            <a:custGeom>
              <a:avLst/>
              <a:gdLst/>
              <a:ahLst/>
              <a:cxnLst/>
              <a:rect l="l" t="t" r="r" b="b"/>
              <a:pathLst>
                <a:path w="848995" h="332740">
                  <a:moveTo>
                    <a:pt x="793496" y="0"/>
                  </a:moveTo>
                  <a:lnTo>
                    <a:pt x="55372" y="0"/>
                  </a:lnTo>
                  <a:lnTo>
                    <a:pt x="33807" y="4347"/>
                  </a:lnTo>
                  <a:lnTo>
                    <a:pt x="16208" y="16208"/>
                  </a:lnTo>
                  <a:lnTo>
                    <a:pt x="4347" y="33807"/>
                  </a:lnTo>
                  <a:lnTo>
                    <a:pt x="0" y="55372"/>
                  </a:lnTo>
                  <a:lnTo>
                    <a:pt x="0" y="276860"/>
                  </a:lnTo>
                  <a:lnTo>
                    <a:pt x="4347" y="298424"/>
                  </a:lnTo>
                  <a:lnTo>
                    <a:pt x="16208" y="316023"/>
                  </a:lnTo>
                  <a:lnTo>
                    <a:pt x="33807" y="327884"/>
                  </a:lnTo>
                  <a:lnTo>
                    <a:pt x="55372" y="332231"/>
                  </a:lnTo>
                  <a:lnTo>
                    <a:pt x="793496" y="332231"/>
                  </a:lnTo>
                  <a:lnTo>
                    <a:pt x="815060" y="327884"/>
                  </a:lnTo>
                  <a:lnTo>
                    <a:pt x="832659" y="316023"/>
                  </a:lnTo>
                  <a:lnTo>
                    <a:pt x="844520" y="298424"/>
                  </a:lnTo>
                  <a:lnTo>
                    <a:pt x="848867" y="276860"/>
                  </a:lnTo>
                  <a:lnTo>
                    <a:pt x="848867" y="55372"/>
                  </a:lnTo>
                  <a:lnTo>
                    <a:pt x="844520" y="33807"/>
                  </a:lnTo>
                  <a:lnTo>
                    <a:pt x="832659" y="16208"/>
                  </a:lnTo>
                  <a:lnTo>
                    <a:pt x="815060" y="4347"/>
                  </a:lnTo>
                  <a:lnTo>
                    <a:pt x="793496" y="0"/>
                  </a:lnTo>
                  <a:close/>
                </a:path>
              </a:pathLst>
            </a:custGeom>
            <a:solidFill>
              <a:srgbClr val="58BE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6374891" y="973836"/>
              <a:ext cx="848994" cy="332740"/>
            </a:xfrm>
            <a:custGeom>
              <a:avLst/>
              <a:gdLst/>
              <a:ahLst/>
              <a:cxnLst/>
              <a:rect l="l" t="t" r="r" b="b"/>
              <a:pathLst>
                <a:path w="848995" h="332740">
                  <a:moveTo>
                    <a:pt x="0" y="55372"/>
                  </a:moveTo>
                  <a:lnTo>
                    <a:pt x="4347" y="33807"/>
                  </a:lnTo>
                  <a:lnTo>
                    <a:pt x="16208" y="16208"/>
                  </a:lnTo>
                  <a:lnTo>
                    <a:pt x="33807" y="4347"/>
                  </a:lnTo>
                  <a:lnTo>
                    <a:pt x="55372" y="0"/>
                  </a:lnTo>
                  <a:lnTo>
                    <a:pt x="793496" y="0"/>
                  </a:lnTo>
                  <a:lnTo>
                    <a:pt x="815060" y="4347"/>
                  </a:lnTo>
                  <a:lnTo>
                    <a:pt x="832659" y="16208"/>
                  </a:lnTo>
                  <a:lnTo>
                    <a:pt x="844520" y="33807"/>
                  </a:lnTo>
                  <a:lnTo>
                    <a:pt x="848867" y="55372"/>
                  </a:lnTo>
                  <a:lnTo>
                    <a:pt x="848867" y="276860"/>
                  </a:lnTo>
                  <a:lnTo>
                    <a:pt x="844520" y="298424"/>
                  </a:lnTo>
                  <a:lnTo>
                    <a:pt x="832659" y="316023"/>
                  </a:lnTo>
                  <a:lnTo>
                    <a:pt x="815060" y="327884"/>
                  </a:lnTo>
                  <a:lnTo>
                    <a:pt x="793496" y="332231"/>
                  </a:lnTo>
                  <a:lnTo>
                    <a:pt x="55372" y="332231"/>
                  </a:lnTo>
                  <a:lnTo>
                    <a:pt x="33807" y="327884"/>
                  </a:lnTo>
                  <a:lnTo>
                    <a:pt x="16208" y="316023"/>
                  </a:lnTo>
                  <a:lnTo>
                    <a:pt x="4347" y="298424"/>
                  </a:lnTo>
                  <a:lnTo>
                    <a:pt x="0" y="276860"/>
                  </a:lnTo>
                  <a:lnTo>
                    <a:pt x="0" y="55372"/>
                  </a:lnTo>
                  <a:close/>
                </a:path>
              </a:pathLst>
            </a:custGeom>
            <a:ln w="9143">
              <a:solidFill>
                <a:srgbClr val="1F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6374891" y="1351788"/>
              <a:ext cx="848994" cy="332740"/>
            </a:xfrm>
            <a:custGeom>
              <a:avLst/>
              <a:gdLst/>
              <a:ahLst/>
              <a:cxnLst/>
              <a:rect l="l" t="t" r="r" b="b"/>
              <a:pathLst>
                <a:path w="848995" h="332739">
                  <a:moveTo>
                    <a:pt x="793496" y="0"/>
                  </a:moveTo>
                  <a:lnTo>
                    <a:pt x="55372" y="0"/>
                  </a:lnTo>
                  <a:lnTo>
                    <a:pt x="33807" y="4347"/>
                  </a:lnTo>
                  <a:lnTo>
                    <a:pt x="16208" y="16208"/>
                  </a:lnTo>
                  <a:lnTo>
                    <a:pt x="4347" y="33807"/>
                  </a:lnTo>
                  <a:lnTo>
                    <a:pt x="0" y="55372"/>
                  </a:lnTo>
                  <a:lnTo>
                    <a:pt x="0" y="276860"/>
                  </a:lnTo>
                  <a:lnTo>
                    <a:pt x="4347" y="298424"/>
                  </a:lnTo>
                  <a:lnTo>
                    <a:pt x="16208" y="316023"/>
                  </a:lnTo>
                  <a:lnTo>
                    <a:pt x="33807" y="327884"/>
                  </a:lnTo>
                  <a:lnTo>
                    <a:pt x="55372" y="332232"/>
                  </a:lnTo>
                  <a:lnTo>
                    <a:pt x="793496" y="332232"/>
                  </a:lnTo>
                  <a:lnTo>
                    <a:pt x="815060" y="327884"/>
                  </a:lnTo>
                  <a:lnTo>
                    <a:pt x="832659" y="316023"/>
                  </a:lnTo>
                  <a:lnTo>
                    <a:pt x="844520" y="298424"/>
                  </a:lnTo>
                  <a:lnTo>
                    <a:pt x="848867" y="276860"/>
                  </a:lnTo>
                  <a:lnTo>
                    <a:pt x="848867" y="55372"/>
                  </a:lnTo>
                  <a:lnTo>
                    <a:pt x="844520" y="33807"/>
                  </a:lnTo>
                  <a:lnTo>
                    <a:pt x="832659" y="16208"/>
                  </a:lnTo>
                  <a:lnTo>
                    <a:pt x="815060" y="4347"/>
                  </a:lnTo>
                  <a:lnTo>
                    <a:pt x="793496" y="0"/>
                  </a:lnTo>
                  <a:close/>
                </a:path>
              </a:pathLst>
            </a:custGeom>
            <a:solidFill>
              <a:srgbClr val="58BE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6374891" y="1351788"/>
              <a:ext cx="848994" cy="332740"/>
            </a:xfrm>
            <a:custGeom>
              <a:avLst/>
              <a:gdLst/>
              <a:ahLst/>
              <a:cxnLst/>
              <a:rect l="l" t="t" r="r" b="b"/>
              <a:pathLst>
                <a:path w="848995" h="332739">
                  <a:moveTo>
                    <a:pt x="0" y="55372"/>
                  </a:moveTo>
                  <a:lnTo>
                    <a:pt x="4347" y="33807"/>
                  </a:lnTo>
                  <a:lnTo>
                    <a:pt x="16208" y="16208"/>
                  </a:lnTo>
                  <a:lnTo>
                    <a:pt x="33807" y="4347"/>
                  </a:lnTo>
                  <a:lnTo>
                    <a:pt x="55372" y="0"/>
                  </a:lnTo>
                  <a:lnTo>
                    <a:pt x="793496" y="0"/>
                  </a:lnTo>
                  <a:lnTo>
                    <a:pt x="815060" y="4347"/>
                  </a:lnTo>
                  <a:lnTo>
                    <a:pt x="832659" y="16208"/>
                  </a:lnTo>
                  <a:lnTo>
                    <a:pt x="844520" y="33807"/>
                  </a:lnTo>
                  <a:lnTo>
                    <a:pt x="848867" y="55372"/>
                  </a:lnTo>
                  <a:lnTo>
                    <a:pt x="848867" y="276860"/>
                  </a:lnTo>
                  <a:lnTo>
                    <a:pt x="844520" y="298424"/>
                  </a:lnTo>
                  <a:lnTo>
                    <a:pt x="832659" y="316023"/>
                  </a:lnTo>
                  <a:lnTo>
                    <a:pt x="815060" y="327884"/>
                  </a:lnTo>
                  <a:lnTo>
                    <a:pt x="793496" y="332232"/>
                  </a:lnTo>
                  <a:lnTo>
                    <a:pt x="55372" y="332232"/>
                  </a:lnTo>
                  <a:lnTo>
                    <a:pt x="33807" y="327884"/>
                  </a:lnTo>
                  <a:lnTo>
                    <a:pt x="16208" y="316023"/>
                  </a:lnTo>
                  <a:lnTo>
                    <a:pt x="4347" y="298424"/>
                  </a:lnTo>
                  <a:lnTo>
                    <a:pt x="0" y="276860"/>
                  </a:lnTo>
                  <a:lnTo>
                    <a:pt x="0" y="55372"/>
                  </a:lnTo>
                  <a:close/>
                </a:path>
              </a:pathLst>
            </a:custGeom>
            <a:ln w="9144">
              <a:solidFill>
                <a:srgbClr val="1F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8" name="object 88"/>
          <p:cNvSpPr/>
          <p:nvPr/>
        </p:nvSpPr>
        <p:spPr>
          <a:xfrm>
            <a:off x="2080768" y="2104389"/>
            <a:ext cx="1501140" cy="1377950"/>
          </a:xfrm>
          <a:custGeom>
            <a:avLst/>
            <a:gdLst/>
            <a:ahLst/>
            <a:cxnLst/>
            <a:rect l="l" t="t" r="r" b="b"/>
            <a:pathLst>
              <a:path w="1501139" h="1377950">
                <a:moveTo>
                  <a:pt x="1473962" y="53594"/>
                </a:moveTo>
                <a:lnTo>
                  <a:pt x="133350" y="53594"/>
                </a:lnTo>
                <a:lnTo>
                  <a:pt x="133350" y="0"/>
                </a:lnTo>
                <a:lnTo>
                  <a:pt x="6350" y="63500"/>
                </a:lnTo>
                <a:lnTo>
                  <a:pt x="133350" y="127000"/>
                </a:lnTo>
                <a:lnTo>
                  <a:pt x="133350" y="73406"/>
                </a:lnTo>
                <a:lnTo>
                  <a:pt x="1473962" y="73406"/>
                </a:lnTo>
                <a:lnTo>
                  <a:pt x="1473962" y="53594"/>
                </a:lnTo>
                <a:close/>
              </a:path>
              <a:path w="1501139" h="1377950">
                <a:moveTo>
                  <a:pt x="1500886" y="104648"/>
                </a:moveTo>
                <a:lnTo>
                  <a:pt x="1362964" y="138303"/>
                </a:lnTo>
                <a:lnTo>
                  <a:pt x="1397558" y="179184"/>
                </a:lnTo>
                <a:lnTo>
                  <a:pt x="0" y="1362837"/>
                </a:lnTo>
                <a:lnTo>
                  <a:pt x="12700" y="1377950"/>
                </a:lnTo>
                <a:lnTo>
                  <a:pt x="1410373" y="194310"/>
                </a:lnTo>
                <a:lnTo>
                  <a:pt x="1445006" y="235204"/>
                </a:lnTo>
                <a:lnTo>
                  <a:pt x="1472501" y="170942"/>
                </a:lnTo>
                <a:lnTo>
                  <a:pt x="1500886" y="104648"/>
                </a:lnTo>
                <a:close/>
              </a:path>
            </a:pathLst>
          </a:custGeom>
          <a:solidFill>
            <a:srgbClr val="D1E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969"/>
              </a:lnSpc>
            </a:pPr>
            <a:fld id="{81D60167-4931-47E6-BA6A-407CBD079E47}" type="slidenum">
              <a:rPr spc="-75" dirty="0"/>
              <a:t>19</a:t>
            </a:fld>
            <a:endParaRPr spc="-75" dirty="0"/>
          </a:p>
        </p:txBody>
      </p:sp>
      <p:sp>
        <p:nvSpPr>
          <p:cNvPr id="90" name="object 2">
            <a:extLst>
              <a:ext uri="{FF2B5EF4-FFF2-40B4-BE49-F238E27FC236}">
                <a16:creationId xmlns:a16="http://schemas.microsoft.com/office/drawing/2014/main" id="{FE6F9C8C-C0F5-AA4E-85EB-3EAB31298CAE}"/>
              </a:ext>
            </a:extLst>
          </p:cNvPr>
          <p:cNvSpPr txBox="1">
            <a:spLocks/>
          </p:cNvSpPr>
          <p:nvPr/>
        </p:nvSpPr>
        <p:spPr>
          <a:xfrm>
            <a:off x="1072650" y="233055"/>
            <a:ext cx="1443037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DejaVu Sans"/>
                <a:ea typeface="+mj-ea"/>
                <a:cs typeface="DejaVu San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IE" kern="0" spc="-65" dirty="0"/>
              <a:t>STARBURST</a:t>
            </a:r>
          </a:p>
        </p:txBody>
      </p:sp>
      <p:sp>
        <p:nvSpPr>
          <p:cNvPr id="91" name="object 73">
            <a:extLst>
              <a:ext uri="{FF2B5EF4-FFF2-40B4-BE49-F238E27FC236}">
                <a16:creationId xmlns:a16="http://schemas.microsoft.com/office/drawing/2014/main" id="{C9608A51-D80B-E046-8C97-FF323134594D}"/>
              </a:ext>
            </a:extLst>
          </p:cNvPr>
          <p:cNvSpPr txBox="1"/>
          <p:nvPr/>
        </p:nvSpPr>
        <p:spPr>
          <a:xfrm>
            <a:off x="6439662" y="1041602"/>
            <a:ext cx="57404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65" dirty="0">
                <a:solidFill>
                  <a:srgbClr val="FFFFFF"/>
                </a:solidFill>
                <a:latin typeface="DejaVu Sans"/>
                <a:cs typeface="DejaVu Sans"/>
              </a:rPr>
              <a:t>blockA</a:t>
            </a:r>
            <a:endParaRPr sz="1400" dirty="0">
              <a:latin typeface="DejaVu Sans"/>
              <a:cs typeface="DejaVu Sans"/>
            </a:endParaRPr>
          </a:p>
        </p:txBody>
      </p:sp>
      <p:sp>
        <p:nvSpPr>
          <p:cNvPr id="92" name="object 77">
            <a:extLst>
              <a:ext uri="{FF2B5EF4-FFF2-40B4-BE49-F238E27FC236}">
                <a16:creationId xmlns:a16="http://schemas.microsoft.com/office/drawing/2014/main" id="{CB6DBE25-0793-8D41-A518-A3EF25A7F89E}"/>
              </a:ext>
            </a:extLst>
          </p:cNvPr>
          <p:cNvSpPr txBox="1"/>
          <p:nvPr/>
        </p:nvSpPr>
        <p:spPr>
          <a:xfrm>
            <a:off x="6385179" y="1404875"/>
            <a:ext cx="848994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5" dirty="0">
                <a:solidFill>
                  <a:srgbClr val="FFFFFF"/>
                </a:solidFill>
                <a:latin typeface="DejaVu Sans"/>
                <a:cs typeface="DejaVu Sans"/>
              </a:rPr>
              <a:t>b</a:t>
            </a:r>
            <a:r>
              <a:rPr sz="1400" spc="-60" dirty="0">
                <a:solidFill>
                  <a:srgbClr val="FFFFFF"/>
                </a:solidFill>
                <a:latin typeface="DejaVu Sans"/>
                <a:cs typeface="DejaVu Sans"/>
              </a:rPr>
              <a:t>loc</a:t>
            </a:r>
            <a:r>
              <a:rPr sz="1400" spc="-70" dirty="0">
                <a:solidFill>
                  <a:srgbClr val="FFFFFF"/>
                </a:solidFill>
                <a:latin typeface="DejaVu Sans"/>
                <a:cs typeface="DejaVu Sans"/>
              </a:rPr>
              <a:t>kB</a:t>
            </a:r>
            <a:endParaRPr sz="1400" dirty="0">
              <a:latin typeface="DejaVu Sans"/>
              <a:cs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975398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2650" y="233055"/>
            <a:ext cx="14419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" dirty="0"/>
              <a:t>STARBURST</a:t>
            </a: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B70FB9E0-D159-3F4F-AEB5-A8936780C9E0}"/>
              </a:ext>
            </a:extLst>
          </p:cNvPr>
          <p:cNvSpPr txBox="1">
            <a:spLocks/>
          </p:cNvSpPr>
          <p:nvPr/>
        </p:nvSpPr>
        <p:spPr>
          <a:xfrm>
            <a:off x="609600" y="971550"/>
            <a:ext cx="175196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DejaVu Sans"/>
                <a:ea typeface="+mj-ea"/>
                <a:cs typeface="DejaVu San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IE" sz="2400" b="1" kern="0" spc="-295">
                <a:solidFill>
                  <a:srgbClr val="EB871D"/>
                </a:solidFill>
              </a:rPr>
              <a:t>Talk</a:t>
            </a:r>
            <a:r>
              <a:rPr lang="en-IE" sz="2400" b="1" kern="0" spc="-420">
                <a:solidFill>
                  <a:srgbClr val="EB871D"/>
                </a:solidFill>
              </a:rPr>
              <a:t> </a:t>
            </a:r>
            <a:r>
              <a:rPr lang="en-IE" sz="2400" b="1" kern="0" spc="-280">
                <a:solidFill>
                  <a:srgbClr val="EB871D"/>
                </a:solidFill>
              </a:rPr>
              <a:t>Agenda</a:t>
            </a:r>
            <a:endParaRPr lang="en-IE" sz="2400" kern="0" dirty="0"/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8F2B94CE-2A50-BC41-A0A6-E5901A5FB266}"/>
              </a:ext>
            </a:extLst>
          </p:cNvPr>
          <p:cNvSpPr txBox="1"/>
          <p:nvPr/>
        </p:nvSpPr>
        <p:spPr>
          <a:xfrm>
            <a:off x="838200" y="1801485"/>
            <a:ext cx="3352800" cy="17107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90" dirty="0">
                <a:solidFill>
                  <a:srgbClr val="3B3B3A"/>
                </a:solidFill>
                <a:latin typeface="DejaVu Sans"/>
                <a:cs typeface="DejaVu Sans"/>
              </a:rPr>
              <a:t>➔ </a:t>
            </a:r>
            <a:r>
              <a:rPr sz="1800" spc="-85" dirty="0">
                <a:solidFill>
                  <a:srgbClr val="3B3B3A"/>
                </a:solidFill>
                <a:latin typeface="DejaVu Sans"/>
                <a:cs typeface="DejaVu Sans"/>
              </a:rPr>
              <a:t>What </a:t>
            </a:r>
            <a:r>
              <a:rPr sz="1800" spc="-105" dirty="0">
                <a:solidFill>
                  <a:srgbClr val="3B3B3A"/>
                </a:solidFill>
                <a:latin typeface="DejaVu Sans"/>
                <a:cs typeface="DejaVu Sans"/>
              </a:rPr>
              <a:t>is</a:t>
            </a:r>
            <a:r>
              <a:rPr sz="1800" spc="-260" dirty="0">
                <a:solidFill>
                  <a:srgbClr val="3B3B3A"/>
                </a:solidFill>
                <a:latin typeface="DejaVu Sans"/>
                <a:cs typeface="DejaVu Sans"/>
              </a:rPr>
              <a:t> </a:t>
            </a:r>
            <a:r>
              <a:rPr sz="1800" spc="-70" dirty="0">
                <a:solidFill>
                  <a:srgbClr val="3B3B3A"/>
                </a:solidFill>
                <a:latin typeface="DejaVu Sans"/>
                <a:cs typeface="DejaVu Sans"/>
              </a:rPr>
              <a:t>Presto?</a:t>
            </a:r>
            <a:endParaRPr sz="1800" dirty="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850" dirty="0">
              <a:latin typeface="DejaVu Sans"/>
              <a:cs typeface="DejaVu Sans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90" dirty="0">
                <a:solidFill>
                  <a:srgbClr val="3B3B3A"/>
                </a:solidFill>
                <a:latin typeface="DejaVu Sans"/>
                <a:cs typeface="DejaVu Sans"/>
              </a:rPr>
              <a:t>➔ </a:t>
            </a:r>
            <a:r>
              <a:rPr lang="en-IE" spc="-85" dirty="0">
                <a:solidFill>
                  <a:srgbClr val="3B3B3A"/>
                </a:solidFill>
                <a:latin typeface="DejaVu Sans"/>
              </a:rPr>
              <a:t>Why Presto?</a:t>
            </a: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850" dirty="0">
              <a:latin typeface="DejaVu Sans"/>
              <a:cs typeface="DejaVu Sans"/>
            </a:endParaRPr>
          </a:p>
          <a:p>
            <a:pPr marL="12700">
              <a:lnSpc>
                <a:spcPct val="100000"/>
              </a:lnSpc>
            </a:pPr>
            <a:r>
              <a:rPr sz="1800" spc="290" dirty="0">
                <a:solidFill>
                  <a:srgbClr val="3B3B3A"/>
                </a:solidFill>
                <a:latin typeface="DejaVu Sans"/>
                <a:cs typeface="DejaVu Sans"/>
              </a:rPr>
              <a:t>➔</a:t>
            </a:r>
            <a:r>
              <a:rPr sz="1800" spc="-160" dirty="0">
                <a:solidFill>
                  <a:srgbClr val="3B3B3A"/>
                </a:solidFill>
                <a:latin typeface="DejaVu Sans"/>
                <a:cs typeface="DejaVu Sans"/>
              </a:rPr>
              <a:t> </a:t>
            </a:r>
            <a:r>
              <a:rPr lang="en-US" sz="1800" spc="-60" dirty="0">
                <a:solidFill>
                  <a:srgbClr val="3B3B3A"/>
                </a:solidFill>
                <a:latin typeface="DejaVu Sans"/>
                <a:cs typeface="DejaVu Sans"/>
              </a:rPr>
              <a:t>Presto </a:t>
            </a:r>
            <a:r>
              <a:rPr sz="1800" spc="-105" dirty="0">
                <a:solidFill>
                  <a:srgbClr val="3B3B3A"/>
                </a:solidFill>
                <a:latin typeface="DejaVu Sans"/>
                <a:cs typeface="DejaVu Sans"/>
              </a:rPr>
              <a:t>Demo?</a:t>
            </a:r>
            <a:endParaRPr sz="1800" dirty="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850" dirty="0">
              <a:latin typeface="DejaVu Sans"/>
              <a:cs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6508632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2650" y="233055"/>
            <a:ext cx="1443037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" dirty="0"/>
              <a:t>STARBURST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935618" y="2291053"/>
            <a:ext cx="7276465" cy="2345690"/>
            <a:chOff x="935618" y="2291053"/>
            <a:chExt cx="7276465" cy="2345690"/>
          </a:xfrm>
        </p:grpSpPr>
        <p:sp>
          <p:nvSpPr>
            <p:cNvPr id="4" name="object 4"/>
            <p:cNvSpPr/>
            <p:nvPr/>
          </p:nvSpPr>
          <p:spPr>
            <a:xfrm>
              <a:off x="976608" y="2387029"/>
              <a:ext cx="300990" cy="1383665"/>
            </a:xfrm>
            <a:custGeom>
              <a:avLst/>
              <a:gdLst/>
              <a:ahLst/>
              <a:cxnLst/>
              <a:rect l="l" t="t" r="r" b="b"/>
              <a:pathLst>
                <a:path w="300990" h="1383664">
                  <a:moveTo>
                    <a:pt x="300599" y="1383299"/>
                  </a:moveTo>
                  <a:lnTo>
                    <a:pt x="0" y="1383299"/>
                  </a:lnTo>
                  <a:lnTo>
                    <a:pt x="0" y="0"/>
                  </a:lnTo>
                </a:path>
              </a:pathLst>
            </a:custGeom>
            <a:ln w="19049">
              <a:solidFill>
                <a:srgbClr val="0078D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35618" y="2291053"/>
              <a:ext cx="81980" cy="1055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532339" y="2877864"/>
              <a:ext cx="4670425" cy="742315"/>
            </a:xfrm>
            <a:custGeom>
              <a:avLst/>
              <a:gdLst/>
              <a:ahLst/>
              <a:cxnLst/>
              <a:rect l="l" t="t" r="r" b="b"/>
              <a:pathLst>
                <a:path w="4670425" h="742314">
                  <a:moveTo>
                    <a:pt x="4546397" y="742199"/>
                  </a:moveTo>
                  <a:lnTo>
                    <a:pt x="123702" y="742199"/>
                  </a:lnTo>
                  <a:lnTo>
                    <a:pt x="75551" y="732478"/>
                  </a:lnTo>
                  <a:lnTo>
                    <a:pt x="36231" y="705968"/>
                  </a:lnTo>
                  <a:lnTo>
                    <a:pt x="9721" y="666648"/>
                  </a:lnTo>
                  <a:lnTo>
                    <a:pt x="0" y="618497"/>
                  </a:lnTo>
                  <a:lnTo>
                    <a:pt x="0" y="123702"/>
                  </a:lnTo>
                  <a:lnTo>
                    <a:pt x="9721" y="75551"/>
                  </a:lnTo>
                  <a:lnTo>
                    <a:pt x="36231" y="36231"/>
                  </a:lnTo>
                  <a:lnTo>
                    <a:pt x="75551" y="9721"/>
                  </a:lnTo>
                  <a:lnTo>
                    <a:pt x="123702" y="0"/>
                  </a:lnTo>
                  <a:lnTo>
                    <a:pt x="4546397" y="0"/>
                  </a:lnTo>
                  <a:lnTo>
                    <a:pt x="4593736" y="9416"/>
                  </a:lnTo>
                  <a:lnTo>
                    <a:pt x="4633868" y="36231"/>
                  </a:lnTo>
                  <a:lnTo>
                    <a:pt x="4660683" y="76363"/>
                  </a:lnTo>
                  <a:lnTo>
                    <a:pt x="4670099" y="123702"/>
                  </a:lnTo>
                  <a:lnTo>
                    <a:pt x="4670099" y="618497"/>
                  </a:lnTo>
                  <a:lnTo>
                    <a:pt x="4660378" y="666648"/>
                  </a:lnTo>
                  <a:lnTo>
                    <a:pt x="4633868" y="705968"/>
                  </a:lnTo>
                  <a:lnTo>
                    <a:pt x="4594548" y="732478"/>
                  </a:lnTo>
                  <a:lnTo>
                    <a:pt x="4546397" y="742199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532339" y="2877864"/>
              <a:ext cx="4670425" cy="742315"/>
            </a:xfrm>
            <a:custGeom>
              <a:avLst/>
              <a:gdLst/>
              <a:ahLst/>
              <a:cxnLst/>
              <a:rect l="l" t="t" r="r" b="b"/>
              <a:pathLst>
                <a:path w="4670425" h="742314">
                  <a:moveTo>
                    <a:pt x="0" y="123702"/>
                  </a:moveTo>
                  <a:lnTo>
                    <a:pt x="9721" y="75551"/>
                  </a:lnTo>
                  <a:lnTo>
                    <a:pt x="36231" y="36231"/>
                  </a:lnTo>
                  <a:lnTo>
                    <a:pt x="75551" y="9721"/>
                  </a:lnTo>
                  <a:lnTo>
                    <a:pt x="123702" y="0"/>
                  </a:lnTo>
                  <a:lnTo>
                    <a:pt x="4546397" y="0"/>
                  </a:lnTo>
                  <a:lnTo>
                    <a:pt x="4593736" y="9416"/>
                  </a:lnTo>
                  <a:lnTo>
                    <a:pt x="4633868" y="36231"/>
                  </a:lnTo>
                  <a:lnTo>
                    <a:pt x="4660683" y="76363"/>
                  </a:lnTo>
                  <a:lnTo>
                    <a:pt x="4670099" y="123702"/>
                  </a:lnTo>
                  <a:lnTo>
                    <a:pt x="4670099" y="618497"/>
                  </a:lnTo>
                  <a:lnTo>
                    <a:pt x="4660378" y="666648"/>
                  </a:lnTo>
                  <a:lnTo>
                    <a:pt x="4633868" y="705968"/>
                  </a:lnTo>
                  <a:lnTo>
                    <a:pt x="4594548" y="732478"/>
                  </a:lnTo>
                  <a:lnTo>
                    <a:pt x="4546397" y="742199"/>
                  </a:lnTo>
                  <a:lnTo>
                    <a:pt x="123702" y="742199"/>
                  </a:lnTo>
                  <a:lnTo>
                    <a:pt x="75551" y="732478"/>
                  </a:lnTo>
                  <a:lnTo>
                    <a:pt x="36231" y="705968"/>
                  </a:lnTo>
                  <a:lnTo>
                    <a:pt x="9721" y="666648"/>
                  </a:lnTo>
                  <a:lnTo>
                    <a:pt x="0" y="618497"/>
                  </a:lnTo>
                  <a:lnTo>
                    <a:pt x="0" y="123702"/>
                  </a:lnTo>
                  <a:close/>
                </a:path>
              </a:pathLst>
            </a:custGeom>
            <a:ln w="19049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111795" y="2956123"/>
              <a:ext cx="1941195" cy="566420"/>
            </a:xfrm>
            <a:custGeom>
              <a:avLst/>
              <a:gdLst/>
              <a:ahLst/>
              <a:cxnLst/>
              <a:rect l="l" t="t" r="r" b="b"/>
              <a:pathLst>
                <a:path w="1941195" h="566420">
                  <a:moveTo>
                    <a:pt x="1846597" y="566399"/>
                  </a:moveTo>
                  <a:lnTo>
                    <a:pt x="94401" y="566399"/>
                  </a:lnTo>
                  <a:lnTo>
                    <a:pt x="57656" y="558981"/>
                  </a:lnTo>
                  <a:lnTo>
                    <a:pt x="27649" y="538750"/>
                  </a:lnTo>
                  <a:lnTo>
                    <a:pt x="7418" y="508743"/>
                  </a:lnTo>
                  <a:lnTo>
                    <a:pt x="0" y="471997"/>
                  </a:lnTo>
                  <a:lnTo>
                    <a:pt x="0" y="94401"/>
                  </a:lnTo>
                  <a:lnTo>
                    <a:pt x="7418" y="57656"/>
                  </a:lnTo>
                  <a:lnTo>
                    <a:pt x="27649" y="27649"/>
                  </a:lnTo>
                  <a:lnTo>
                    <a:pt x="57656" y="7418"/>
                  </a:lnTo>
                  <a:lnTo>
                    <a:pt x="94401" y="0"/>
                  </a:lnTo>
                  <a:lnTo>
                    <a:pt x="1846597" y="0"/>
                  </a:lnTo>
                  <a:lnTo>
                    <a:pt x="1898972" y="15860"/>
                  </a:lnTo>
                  <a:lnTo>
                    <a:pt x="1933814" y="58275"/>
                  </a:lnTo>
                  <a:lnTo>
                    <a:pt x="1941000" y="94401"/>
                  </a:lnTo>
                  <a:lnTo>
                    <a:pt x="1941000" y="471997"/>
                  </a:lnTo>
                  <a:lnTo>
                    <a:pt x="1933581" y="508743"/>
                  </a:lnTo>
                  <a:lnTo>
                    <a:pt x="1913350" y="538750"/>
                  </a:lnTo>
                  <a:lnTo>
                    <a:pt x="1883343" y="558981"/>
                  </a:lnTo>
                  <a:lnTo>
                    <a:pt x="1846597" y="566399"/>
                  </a:lnTo>
                  <a:close/>
                </a:path>
              </a:pathLst>
            </a:custGeom>
            <a:solidFill>
              <a:srgbClr val="3776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532339" y="3884957"/>
              <a:ext cx="4670425" cy="742315"/>
            </a:xfrm>
            <a:custGeom>
              <a:avLst/>
              <a:gdLst/>
              <a:ahLst/>
              <a:cxnLst/>
              <a:rect l="l" t="t" r="r" b="b"/>
              <a:pathLst>
                <a:path w="4670425" h="742314">
                  <a:moveTo>
                    <a:pt x="4546397" y="742199"/>
                  </a:moveTo>
                  <a:lnTo>
                    <a:pt x="123702" y="742199"/>
                  </a:lnTo>
                  <a:lnTo>
                    <a:pt x="75551" y="732478"/>
                  </a:lnTo>
                  <a:lnTo>
                    <a:pt x="36231" y="705968"/>
                  </a:lnTo>
                  <a:lnTo>
                    <a:pt x="9721" y="666648"/>
                  </a:lnTo>
                  <a:lnTo>
                    <a:pt x="0" y="618497"/>
                  </a:lnTo>
                  <a:lnTo>
                    <a:pt x="0" y="123702"/>
                  </a:lnTo>
                  <a:lnTo>
                    <a:pt x="9721" y="75551"/>
                  </a:lnTo>
                  <a:lnTo>
                    <a:pt x="36231" y="36231"/>
                  </a:lnTo>
                  <a:lnTo>
                    <a:pt x="75551" y="9721"/>
                  </a:lnTo>
                  <a:lnTo>
                    <a:pt x="123702" y="0"/>
                  </a:lnTo>
                  <a:lnTo>
                    <a:pt x="4546397" y="0"/>
                  </a:lnTo>
                  <a:lnTo>
                    <a:pt x="4593736" y="9416"/>
                  </a:lnTo>
                  <a:lnTo>
                    <a:pt x="4633868" y="36231"/>
                  </a:lnTo>
                  <a:lnTo>
                    <a:pt x="4660683" y="76363"/>
                  </a:lnTo>
                  <a:lnTo>
                    <a:pt x="4670099" y="123702"/>
                  </a:lnTo>
                  <a:lnTo>
                    <a:pt x="4670099" y="618497"/>
                  </a:lnTo>
                  <a:lnTo>
                    <a:pt x="4660378" y="666648"/>
                  </a:lnTo>
                  <a:lnTo>
                    <a:pt x="4633868" y="705968"/>
                  </a:lnTo>
                  <a:lnTo>
                    <a:pt x="4594548" y="732478"/>
                  </a:lnTo>
                  <a:lnTo>
                    <a:pt x="4546397" y="742199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532339" y="3884957"/>
              <a:ext cx="4670425" cy="742315"/>
            </a:xfrm>
            <a:custGeom>
              <a:avLst/>
              <a:gdLst/>
              <a:ahLst/>
              <a:cxnLst/>
              <a:rect l="l" t="t" r="r" b="b"/>
              <a:pathLst>
                <a:path w="4670425" h="742314">
                  <a:moveTo>
                    <a:pt x="0" y="123702"/>
                  </a:moveTo>
                  <a:lnTo>
                    <a:pt x="9721" y="75551"/>
                  </a:lnTo>
                  <a:lnTo>
                    <a:pt x="36231" y="36231"/>
                  </a:lnTo>
                  <a:lnTo>
                    <a:pt x="75551" y="9721"/>
                  </a:lnTo>
                  <a:lnTo>
                    <a:pt x="123702" y="0"/>
                  </a:lnTo>
                  <a:lnTo>
                    <a:pt x="4546397" y="0"/>
                  </a:lnTo>
                  <a:lnTo>
                    <a:pt x="4593736" y="9416"/>
                  </a:lnTo>
                  <a:lnTo>
                    <a:pt x="4633868" y="36231"/>
                  </a:lnTo>
                  <a:lnTo>
                    <a:pt x="4660683" y="76363"/>
                  </a:lnTo>
                  <a:lnTo>
                    <a:pt x="4670099" y="123702"/>
                  </a:lnTo>
                  <a:lnTo>
                    <a:pt x="4670099" y="618497"/>
                  </a:lnTo>
                  <a:lnTo>
                    <a:pt x="4660378" y="666648"/>
                  </a:lnTo>
                  <a:lnTo>
                    <a:pt x="4633868" y="705968"/>
                  </a:lnTo>
                  <a:lnTo>
                    <a:pt x="4594548" y="732478"/>
                  </a:lnTo>
                  <a:lnTo>
                    <a:pt x="4546397" y="742199"/>
                  </a:lnTo>
                  <a:lnTo>
                    <a:pt x="123702" y="742199"/>
                  </a:lnTo>
                  <a:lnTo>
                    <a:pt x="75551" y="732478"/>
                  </a:lnTo>
                  <a:lnTo>
                    <a:pt x="36231" y="705968"/>
                  </a:lnTo>
                  <a:lnTo>
                    <a:pt x="9721" y="666648"/>
                  </a:lnTo>
                  <a:lnTo>
                    <a:pt x="0" y="618497"/>
                  </a:lnTo>
                  <a:lnTo>
                    <a:pt x="0" y="123702"/>
                  </a:lnTo>
                  <a:close/>
                </a:path>
              </a:pathLst>
            </a:custGeom>
            <a:ln w="19049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6413943" y="3094477"/>
            <a:ext cx="13379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90" dirty="0">
                <a:solidFill>
                  <a:srgbClr val="FFFFFF"/>
                </a:solidFill>
                <a:latin typeface="DejaVu Sans"/>
                <a:cs typeface="DejaVu Sans"/>
              </a:rPr>
              <a:t>Data </a:t>
            </a:r>
            <a:r>
              <a:rPr sz="1400" spc="-110" dirty="0">
                <a:solidFill>
                  <a:srgbClr val="FFFFFF"/>
                </a:solidFill>
                <a:latin typeface="DejaVu Sans"/>
                <a:cs typeface="DejaVu Sans"/>
              </a:rPr>
              <a:t>stream</a:t>
            </a:r>
            <a:r>
              <a:rPr sz="1400" spc="-55" dirty="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sz="1400" spc="5" dirty="0">
                <a:solidFill>
                  <a:srgbClr val="FFFFFF"/>
                </a:solidFill>
                <a:latin typeface="DejaVu Sans"/>
                <a:cs typeface="DejaVu Sans"/>
              </a:rPr>
              <a:t>API</a:t>
            </a:r>
            <a:endParaRPr sz="1400">
              <a:latin typeface="DejaVu Sans"/>
              <a:cs typeface="DejaVu Sans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5559758" y="3177824"/>
            <a:ext cx="2767330" cy="123189"/>
            <a:chOff x="5559758" y="3177824"/>
            <a:chExt cx="2767330" cy="123189"/>
          </a:xfrm>
        </p:grpSpPr>
        <p:sp>
          <p:nvSpPr>
            <p:cNvPr id="13" name="object 13"/>
            <p:cNvSpPr/>
            <p:nvPr/>
          </p:nvSpPr>
          <p:spPr>
            <a:xfrm>
              <a:off x="8080133" y="3177824"/>
              <a:ext cx="246713" cy="12297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703722" y="3239310"/>
              <a:ext cx="393065" cy="0"/>
            </a:xfrm>
            <a:custGeom>
              <a:avLst/>
              <a:gdLst/>
              <a:ahLst/>
              <a:cxnLst/>
              <a:rect l="l" t="t" r="r" b="b"/>
              <a:pathLst>
                <a:path w="393064">
                  <a:moveTo>
                    <a:pt x="392549" y="0"/>
                  </a:moveTo>
                  <a:lnTo>
                    <a:pt x="0" y="0"/>
                  </a:lnTo>
                </a:path>
              </a:pathLst>
            </a:custGeom>
            <a:ln w="28574">
              <a:solidFill>
                <a:srgbClr val="0078D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559758" y="3177825"/>
              <a:ext cx="158251" cy="12297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3730582" y="2631796"/>
            <a:ext cx="67246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i="1" spc="15" dirty="0">
                <a:latin typeface="Nimbus Roman No9 L"/>
                <a:cs typeface="Nimbus Roman No9 L"/>
              </a:rPr>
              <a:t>Worker</a:t>
            </a:r>
            <a:endParaRPr sz="1600">
              <a:latin typeface="Nimbus Roman No9 L"/>
              <a:cs typeface="Nimbus Roman No9 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111795" y="3972797"/>
            <a:ext cx="1941195" cy="566420"/>
          </a:xfrm>
          <a:custGeom>
            <a:avLst/>
            <a:gdLst/>
            <a:ahLst/>
            <a:cxnLst/>
            <a:rect l="l" t="t" r="r" b="b"/>
            <a:pathLst>
              <a:path w="1941195" h="566420">
                <a:moveTo>
                  <a:pt x="1846597" y="566399"/>
                </a:moveTo>
                <a:lnTo>
                  <a:pt x="94401" y="566399"/>
                </a:lnTo>
                <a:lnTo>
                  <a:pt x="57656" y="558981"/>
                </a:lnTo>
                <a:lnTo>
                  <a:pt x="27649" y="538750"/>
                </a:lnTo>
                <a:lnTo>
                  <a:pt x="7418" y="508743"/>
                </a:lnTo>
                <a:lnTo>
                  <a:pt x="0" y="471997"/>
                </a:lnTo>
                <a:lnTo>
                  <a:pt x="0" y="94401"/>
                </a:lnTo>
                <a:lnTo>
                  <a:pt x="7418" y="57656"/>
                </a:lnTo>
                <a:lnTo>
                  <a:pt x="27649" y="27649"/>
                </a:lnTo>
                <a:lnTo>
                  <a:pt x="57656" y="7418"/>
                </a:lnTo>
                <a:lnTo>
                  <a:pt x="94401" y="0"/>
                </a:lnTo>
                <a:lnTo>
                  <a:pt x="1846597" y="0"/>
                </a:lnTo>
                <a:lnTo>
                  <a:pt x="1898972" y="15860"/>
                </a:lnTo>
                <a:lnTo>
                  <a:pt x="1933814" y="58275"/>
                </a:lnTo>
                <a:lnTo>
                  <a:pt x="1941000" y="94401"/>
                </a:lnTo>
                <a:lnTo>
                  <a:pt x="1941000" y="471997"/>
                </a:lnTo>
                <a:lnTo>
                  <a:pt x="1933581" y="508743"/>
                </a:lnTo>
                <a:lnTo>
                  <a:pt x="1913350" y="538750"/>
                </a:lnTo>
                <a:lnTo>
                  <a:pt x="1883343" y="558981"/>
                </a:lnTo>
                <a:lnTo>
                  <a:pt x="1846597" y="566399"/>
                </a:lnTo>
                <a:close/>
              </a:path>
            </a:pathLst>
          </a:custGeom>
          <a:solidFill>
            <a:srgbClr val="3776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6366796" y="4110135"/>
            <a:ext cx="143129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90" dirty="0">
                <a:solidFill>
                  <a:srgbClr val="FFFFFF"/>
                </a:solidFill>
                <a:latin typeface="DejaVu Sans"/>
                <a:cs typeface="DejaVu Sans"/>
              </a:rPr>
              <a:t>Data </a:t>
            </a:r>
            <a:r>
              <a:rPr sz="1600" spc="-125" dirty="0">
                <a:solidFill>
                  <a:srgbClr val="FFFFFF"/>
                </a:solidFill>
                <a:latin typeface="DejaVu Sans"/>
                <a:cs typeface="DejaVu Sans"/>
              </a:rPr>
              <a:t>stream</a:t>
            </a:r>
            <a:r>
              <a:rPr sz="1600" spc="-310" dirty="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sz="1600" spc="5" dirty="0">
                <a:solidFill>
                  <a:srgbClr val="FFFFFF"/>
                </a:solidFill>
                <a:latin typeface="DejaVu Sans"/>
                <a:cs typeface="DejaVu Sans"/>
              </a:rPr>
              <a:t>API</a:t>
            </a:r>
            <a:endParaRPr sz="1600">
              <a:latin typeface="DejaVu Sans"/>
              <a:cs typeface="DejaVu Sans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3522814" y="876555"/>
            <a:ext cx="4804410" cy="3441065"/>
            <a:chOff x="3522814" y="876555"/>
            <a:chExt cx="4804410" cy="3441065"/>
          </a:xfrm>
        </p:grpSpPr>
        <p:sp>
          <p:nvSpPr>
            <p:cNvPr id="20" name="object 20"/>
            <p:cNvSpPr/>
            <p:nvPr/>
          </p:nvSpPr>
          <p:spPr>
            <a:xfrm>
              <a:off x="3532339" y="886080"/>
              <a:ext cx="4623435" cy="1489710"/>
            </a:xfrm>
            <a:custGeom>
              <a:avLst/>
              <a:gdLst/>
              <a:ahLst/>
              <a:cxnLst/>
              <a:rect l="l" t="t" r="r" b="b"/>
              <a:pathLst>
                <a:path w="4623434" h="1489710">
                  <a:moveTo>
                    <a:pt x="4462731" y="1489499"/>
                  </a:moveTo>
                  <a:lnTo>
                    <a:pt x="160567" y="1489499"/>
                  </a:lnTo>
                  <a:lnTo>
                    <a:pt x="109816" y="1481314"/>
                  </a:lnTo>
                  <a:lnTo>
                    <a:pt x="65738" y="1458519"/>
                  </a:lnTo>
                  <a:lnTo>
                    <a:pt x="30980" y="1423761"/>
                  </a:lnTo>
                  <a:lnTo>
                    <a:pt x="8185" y="1379683"/>
                  </a:lnTo>
                  <a:lnTo>
                    <a:pt x="0" y="1328931"/>
                  </a:lnTo>
                  <a:lnTo>
                    <a:pt x="0" y="160568"/>
                  </a:lnTo>
                  <a:lnTo>
                    <a:pt x="8185" y="109816"/>
                  </a:lnTo>
                  <a:lnTo>
                    <a:pt x="30980" y="65738"/>
                  </a:lnTo>
                  <a:lnTo>
                    <a:pt x="65738" y="30980"/>
                  </a:lnTo>
                  <a:lnTo>
                    <a:pt x="109816" y="8185"/>
                  </a:lnTo>
                  <a:lnTo>
                    <a:pt x="160567" y="0"/>
                  </a:lnTo>
                  <a:lnTo>
                    <a:pt x="4462731" y="0"/>
                  </a:lnTo>
                  <a:lnTo>
                    <a:pt x="4524178" y="12222"/>
                  </a:lnTo>
                  <a:lnTo>
                    <a:pt x="4576270" y="47029"/>
                  </a:lnTo>
                  <a:lnTo>
                    <a:pt x="4611077" y="99121"/>
                  </a:lnTo>
                  <a:lnTo>
                    <a:pt x="4623299" y="160568"/>
                  </a:lnTo>
                  <a:lnTo>
                    <a:pt x="4623299" y="1328931"/>
                  </a:lnTo>
                  <a:lnTo>
                    <a:pt x="4615114" y="1379683"/>
                  </a:lnTo>
                  <a:lnTo>
                    <a:pt x="4592319" y="1423761"/>
                  </a:lnTo>
                  <a:lnTo>
                    <a:pt x="4557561" y="1458519"/>
                  </a:lnTo>
                  <a:lnTo>
                    <a:pt x="4513483" y="1481314"/>
                  </a:lnTo>
                  <a:lnTo>
                    <a:pt x="4462731" y="1489499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532339" y="886080"/>
              <a:ext cx="4623435" cy="1489710"/>
            </a:xfrm>
            <a:custGeom>
              <a:avLst/>
              <a:gdLst/>
              <a:ahLst/>
              <a:cxnLst/>
              <a:rect l="l" t="t" r="r" b="b"/>
              <a:pathLst>
                <a:path w="4623434" h="1489710">
                  <a:moveTo>
                    <a:pt x="0" y="160568"/>
                  </a:moveTo>
                  <a:lnTo>
                    <a:pt x="8185" y="109816"/>
                  </a:lnTo>
                  <a:lnTo>
                    <a:pt x="30980" y="65738"/>
                  </a:lnTo>
                  <a:lnTo>
                    <a:pt x="65738" y="30980"/>
                  </a:lnTo>
                  <a:lnTo>
                    <a:pt x="109816" y="8185"/>
                  </a:lnTo>
                  <a:lnTo>
                    <a:pt x="160567" y="0"/>
                  </a:lnTo>
                  <a:lnTo>
                    <a:pt x="4462731" y="0"/>
                  </a:lnTo>
                  <a:lnTo>
                    <a:pt x="4524178" y="12222"/>
                  </a:lnTo>
                  <a:lnTo>
                    <a:pt x="4576270" y="47029"/>
                  </a:lnTo>
                  <a:lnTo>
                    <a:pt x="4611077" y="99121"/>
                  </a:lnTo>
                  <a:lnTo>
                    <a:pt x="4623299" y="160568"/>
                  </a:lnTo>
                  <a:lnTo>
                    <a:pt x="4623299" y="1328931"/>
                  </a:lnTo>
                  <a:lnTo>
                    <a:pt x="4615114" y="1379683"/>
                  </a:lnTo>
                  <a:lnTo>
                    <a:pt x="4592319" y="1423761"/>
                  </a:lnTo>
                  <a:lnTo>
                    <a:pt x="4557561" y="1458519"/>
                  </a:lnTo>
                  <a:lnTo>
                    <a:pt x="4513483" y="1481314"/>
                  </a:lnTo>
                  <a:lnTo>
                    <a:pt x="4462731" y="1489499"/>
                  </a:lnTo>
                  <a:lnTo>
                    <a:pt x="160567" y="1489499"/>
                  </a:lnTo>
                  <a:lnTo>
                    <a:pt x="109816" y="1481314"/>
                  </a:lnTo>
                  <a:lnTo>
                    <a:pt x="65738" y="1458519"/>
                  </a:lnTo>
                  <a:lnTo>
                    <a:pt x="30980" y="1423761"/>
                  </a:lnTo>
                  <a:lnTo>
                    <a:pt x="8185" y="1379683"/>
                  </a:lnTo>
                  <a:lnTo>
                    <a:pt x="0" y="1328931"/>
                  </a:lnTo>
                  <a:lnTo>
                    <a:pt x="0" y="160568"/>
                  </a:lnTo>
                  <a:close/>
                </a:path>
              </a:pathLst>
            </a:custGeom>
            <a:ln w="19049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255373" y="1560356"/>
              <a:ext cx="81981" cy="18357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591496" y="973937"/>
              <a:ext cx="4461510" cy="566420"/>
            </a:xfrm>
            <a:custGeom>
              <a:avLst/>
              <a:gdLst/>
              <a:ahLst/>
              <a:cxnLst/>
              <a:rect l="l" t="t" r="r" b="b"/>
              <a:pathLst>
                <a:path w="4461509" h="566419">
                  <a:moveTo>
                    <a:pt x="1274102" y="94399"/>
                  </a:moveTo>
                  <a:lnTo>
                    <a:pt x="1258239" y="42024"/>
                  </a:lnTo>
                  <a:lnTo>
                    <a:pt x="1215821" y="7175"/>
                  </a:lnTo>
                  <a:lnTo>
                    <a:pt x="1179690" y="0"/>
                  </a:lnTo>
                  <a:lnTo>
                    <a:pt x="94399" y="0"/>
                  </a:lnTo>
                  <a:lnTo>
                    <a:pt x="57658" y="7416"/>
                  </a:lnTo>
                  <a:lnTo>
                    <a:pt x="27647" y="27647"/>
                  </a:lnTo>
                  <a:lnTo>
                    <a:pt x="7416" y="57645"/>
                  </a:lnTo>
                  <a:lnTo>
                    <a:pt x="0" y="94399"/>
                  </a:lnTo>
                  <a:lnTo>
                    <a:pt x="0" y="471995"/>
                  </a:lnTo>
                  <a:lnTo>
                    <a:pt x="7416" y="508736"/>
                  </a:lnTo>
                  <a:lnTo>
                    <a:pt x="27647" y="538746"/>
                  </a:lnTo>
                  <a:lnTo>
                    <a:pt x="57658" y="558977"/>
                  </a:lnTo>
                  <a:lnTo>
                    <a:pt x="94399" y="566394"/>
                  </a:lnTo>
                  <a:lnTo>
                    <a:pt x="1179690" y="566394"/>
                  </a:lnTo>
                  <a:lnTo>
                    <a:pt x="1216444" y="558977"/>
                  </a:lnTo>
                  <a:lnTo>
                    <a:pt x="1246454" y="538746"/>
                  </a:lnTo>
                  <a:lnTo>
                    <a:pt x="1266685" y="508736"/>
                  </a:lnTo>
                  <a:lnTo>
                    <a:pt x="1274102" y="471995"/>
                  </a:lnTo>
                  <a:lnTo>
                    <a:pt x="1274102" y="94399"/>
                  </a:lnTo>
                  <a:close/>
                </a:path>
                <a:path w="4461509" h="566419">
                  <a:moveTo>
                    <a:pt x="4461129" y="94399"/>
                  </a:moveTo>
                  <a:lnTo>
                    <a:pt x="4445266" y="42024"/>
                  </a:lnTo>
                  <a:lnTo>
                    <a:pt x="4402848" y="7175"/>
                  </a:lnTo>
                  <a:lnTo>
                    <a:pt x="4366717" y="0"/>
                  </a:lnTo>
                  <a:lnTo>
                    <a:pt x="3261626" y="0"/>
                  </a:lnTo>
                  <a:lnTo>
                    <a:pt x="3224873" y="7416"/>
                  </a:lnTo>
                  <a:lnTo>
                    <a:pt x="3194875" y="27647"/>
                  </a:lnTo>
                  <a:lnTo>
                    <a:pt x="3174644" y="57645"/>
                  </a:lnTo>
                  <a:lnTo>
                    <a:pt x="3167227" y="94399"/>
                  </a:lnTo>
                  <a:lnTo>
                    <a:pt x="3167227" y="471995"/>
                  </a:lnTo>
                  <a:lnTo>
                    <a:pt x="3174644" y="508736"/>
                  </a:lnTo>
                  <a:lnTo>
                    <a:pt x="3194875" y="538746"/>
                  </a:lnTo>
                  <a:lnTo>
                    <a:pt x="3224873" y="558977"/>
                  </a:lnTo>
                  <a:lnTo>
                    <a:pt x="3261626" y="566394"/>
                  </a:lnTo>
                  <a:lnTo>
                    <a:pt x="4366717" y="566394"/>
                  </a:lnTo>
                  <a:lnTo>
                    <a:pt x="4403471" y="558977"/>
                  </a:lnTo>
                  <a:lnTo>
                    <a:pt x="4433468" y="538746"/>
                  </a:lnTo>
                  <a:lnTo>
                    <a:pt x="4453699" y="508736"/>
                  </a:lnTo>
                  <a:lnTo>
                    <a:pt x="4461129" y="471995"/>
                  </a:lnTo>
                  <a:lnTo>
                    <a:pt x="4461129" y="94399"/>
                  </a:lnTo>
                  <a:close/>
                </a:path>
              </a:pathLst>
            </a:custGeom>
            <a:solidFill>
              <a:srgbClr val="3776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591500" y="1728900"/>
              <a:ext cx="1274445" cy="566420"/>
            </a:xfrm>
            <a:custGeom>
              <a:avLst/>
              <a:gdLst/>
              <a:ahLst/>
              <a:cxnLst/>
              <a:rect l="l" t="t" r="r" b="b"/>
              <a:pathLst>
                <a:path w="1274445" h="566419">
                  <a:moveTo>
                    <a:pt x="1179697" y="566399"/>
                  </a:moveTo>
                  <a:lnTo>
                    <a:pt x="94401" y="566399"/>
                  </a:lnTo>
                  <a:lnTo>
                    <a:pt x="57656" y="558981"/>
                  </a:lnTo>
                  <a:lnTo>
                    <a:pt x="27649" y="538750"/>
                  </a:lnTo>
                  <a:lnTo>
                    <a:pt x="7418" y="508743"/>
                  </a:lnTo>
                  <a:lnTo>
                    <a:pt x="0" y="471997"/>
                  </a:lnTo>
                  <a:lnTo>
                    <a:pt x="0" y="94401"/>
                  </a:lnTo>
                  <a:lnTo>
                    <a:pt x="7418" y="57656"/>
                  </a:lnTo>
                  <a:lnTo>
                    <a:pt x="27649" y="27649"/>
                  </a:lnTo>
                  <a:lnTo>
                    <a:pt x="57656" y="7418"/>
                  </a:lnTo>
                  <a:lnTo>
                    <a:pt x="94401" y="0"/>
                  </a:lnTo>
                  <a:lnTo>
                    <a:pt x="1179697" y="0"/>
                  </a:lnTo>
                  <a:lnTo>
                    <a:pt x="1232072" y="15860"/>
                  </a:lnTo>
                  <a:lnTo>
                    <a:pt x="1266914" y="58275"/>
                  </a:lnTo>
                  <a:lnTo>
                    <a:pt x="1274099" y="94401"/>
                  </a:lnTo>
                  <a:lnTo>
                    <a:pt x="1274099" y="471997"/>
                  </a:lnTo>
                  <a:lnTo>
                    <a:pt x="1266681" y="508743"/>
                  </a:lnTo>
                  <a:lnTo>
                    <a:pt x="1246450" y="538750"/>
                  </a:lnTo>
                  <a:lnTo>
                    <a:pt x="1216443" y="558981"/>
                  </a:lnTo>
                  <a:lnTo>
                    <a:pt x="1179697" y="566399"/>
                  </a:lnTo>
                  <a:close/>
                </a:path>
              </a:pathLst>
            </a:custGeom>
            <a:solidFill>
              <a:srgbClr val="99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8080133" y="4194499"/>
              <a:ext cx="246713" cy="12297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703722" y="4255986"/>
              <a:ext cx="393065" cy="0"/>
            </a:xfrm>
            <a:custGeom>
              <a:avLst/>
              <a:gdLst/>
              <a:ahLst/>
              <a:cxnLst/>
              <a:rect l="l" t="t" r="r" b="b"/>
              <a:pathLst>
                <a:path w="393064">
                  <a:moveTo>
                    <a:pt x="392549" y="0"/>
                  </a:moveTo>
                  <a:lnTo>
                    <a:pt x="0" y="0"/>
                  </a:lnTo>
                </a:path>
              </a:pathLst>
            </a:custGeom>
            <a:ln w="28574">
              <a:solidFill>
                <a:srgbClr val="0078D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559758" y="4194499"/>
              <a:ext cx="158251" cy="12297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3730582" y="3638896"/>
            <a:ext cx="67246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i="1" spc="15" dirty="0">
                <a:latin typeface="Nimbus Roman No9 L"/>
                <a:cs typeface="Nimbus Roman No9 L"/>
              </a:rPr>
              <a:t>Worker</a:t>
            </a:r>
            <a:endParaRPr sz="1600">
              <a:latin typeface="Nimbus Roman No9 L"/>
              <a:cs typeface="Nimbus Roman No9 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842870" y="570889"/>
            <a:ext cx="1336675" cy="16694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i="1" spc="-5" dirty="0">
                <a:latin typeface="Nimbus Roman No9 L"/>
                <a:cs typeface="Nimbus Roman No9 L"/>
              </a:rPr>
              <a:t>Coordinator</a:t>
            </a:r>
            <a:endParaRPr sz="1600">
              <a:latin typeface="Nimbus Roman No9 L"/>
              <a:cs typeface="Nimbus Roman No9 L"/>
            </a:endParaRPr>
          </a:p>
          <a:p>
            <a:pPr marL="273685" marR="532130" indent="-237490">
              <a:lnSpc>
                <a:spcPct val="117600"/>
              </a:lnSpc>
              <a:spcBef>
                <a:spcPts val="1085"/>
              </a:spcBef>
            </a:pPr>
            <a:r>
              <a:rPr sz="1400" spc="-75" dirty="0">
                <a:solidFill>
                  <a:srgbClr val="FFFFFF"/>
                </a:solidFill>
                <a:latin typeface="DejaVu Sans"/>
                <a:cs typeface="DejaVu Sans"/>
              </a:rPr>
              <a:t>Metadata  </a:t>
            </a:r>
            <a:r>
              <a:rPr sz="1400" spc="5" dirty="0">
                <a:solidFill>
                  <a:srgbClr val="FFFFFF"/>
                </a:solidFill>
                <a:latin typeface="DejaVu Sans"/>
                <a:cs typeface="DejaVu Sans"/>
              </a:rPr>
              <a:t>API</a:t>
            </a:r>
            <a:endParaRPr sz="14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2000">
              <a:latin typeface="DejaVu Sans"/>
              <a:cs typeface="DejaVu Sans"/>
            </a:endParaRPr>
          </a:p>
          <a:p>
            <a:pPr marL="126364">
              <a:lnSpc>
                <a:spcPct val="100000"/>
              </a:lnSpc>
              <a:tabLst>
                <a:tab pos="1005840" algn="l"/>
                <a:tab pos="1323340" algn="l"/>
              </a:tabLst>
            </a:pPr>
            <a:r>
              <a:rPr sz="1400" spc="-55" dirty="0">
                <a:solidFill>
                  <a:srgbClr val="FFFFFF"/>
                </a:solidFill>
                <a:latin typeface="DejaVu Sans"/>
                <a:cs typeface="DejaVu Sans"/>
              </a:rPr>
              <a:t>Parser/	</a:t>
            </a:r>
            <a:r>
              <a:rPr sz="1400" u="heavy" spc="-55" dirty="0">
                <a:solidFill>
                  <a:srgbClr val="FFFFFF"/>
                </a:solidFill>
                <a:uFill>
                  <a:solidFill>
                    <a:srgbClr val="0078DB"/>
                  </a:solidFill>
                </a:uFill>
                <a:latin typeface="DejaVu Serif"/>
                <a:cs typeface="DejaVu Serif"/>
              </a:rPr>
              <a:t> 	</a:t>
            </a:r>
            <a:endParaRPr sz="1400">
              <a:latin typeface="DejaVu Serif"/>
              <a:cs typeface="DejaVu Serif"/>
            </a:endParaRPr>
          </a:p>
          <a:p>
            <a:pPr marL="84455">
              <a:lnSpc>
                <a:spcPct val="100000"/>
              </a:lnSpc>
              <a:spcBef>
                <a:spcPts val="295"/>
              </a:spcBef>
            </a:pPr>
            <a:r>
              <a:rPr sz="1400" spc="-100" dirty="0">
                <a:solidFill>
                  <a:srgbClr val="FFFFFF"/>
                </a:solidFill>
                <a:latin typeface="DejaVu Sans"/>
                <a:cs typeface="DejaVu Sans"/>
              </a:rPr>
              <a:t>analyzer</a:t>
            </a:r>
            <a:endParaRPr sz="1400">
              <a:latin typeface="DejaVu Sans"/>
              <a:cs typeface="DejaVu Sans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5217324" y="1728899"/>
            <a:ext cx="1174115" cy="566420"/>
          </a:xfrm>
          <a:custGeom>
            <a:avLst/>
            <a:gdLst/>
            <a:ahLst/>
            <a:cxnLst/>
            <a:rect l="l" t="t" r="r" b="b"/>
            <a:pathLst>
              <a:path w="1174114" h="566419">
                <a:moveTo>
                  <a:pt x="1079497" y="566399"/>
                </a:moveTo>
                <a:lnTo>
                  <a:pt x="94401" y="566399"/>
                </a:lnTo>
                <a:lnTo>
                  <a:pt x="57656" y="558981"/>
                </a:lnTo>
                <a:lnTo>
                  <a:pt x="27649" y="538750"/>
                </a:lnTo>
                <a:lnTo>
                  <a:pt x="7418" y="508743"/>
                </a:lnTo>
                <a:lnTo>
                  <a:pt x="0" y="471997"/>
                </a:lnTo>
                <a:lnTo>
                  <a:pt x="0" y="94401"/>
                </a:lnTo>
                <a:lnTo>
                  <a:pt x="7418" y="57656"/>
                </a:lnTo>
                <a:lnTo>
                  <a:pt x="27649" y="27649"/>
                </a:lnTo>
                <a:lnTo>
                  <a:pt x="57656" y="7418"/>
                </a:lnTo>
                <a:lnTo>
                  <a:pt x="94401" y="0"/>
                </a:lnTo>
                <a:lnTo>
                  <a:pt x="1079497" y="0"/>
                </a:lnTo>
                <a:lnTo>
                  <a:pt x="1131872" y="15860"/>
                </a:lnTo>
                <a:lnTo>
                  <a:pt x="1166714" y="58275"/>
                </a:lnTo>
                <a:lnTo>
                  <a:pt x="1173899" y="94401"/>
                </a:lnTo>
                <a:lnTo>
                  <a:pt x="1173899" y="471997"/>
                </a:lnTo>
                <a:lnTo>
                  <a:pt x="1166481" y="508743"/>
                </a:lnTo>
                <a:lnTo>
                  <a:pt x="1146250" y="538750"/>
                </a:lnTo>
                <a:lnTo>
                  <a:pt x="1116243" y="558981"/>
                </a:lnTo>
                <a:lnTo>
                  <a:pt x="1079497" y="566399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5506187" y="1867244"/>
            <a:ext cx="632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75" dirty="0">
                <a:solidFill>
                  <a:srgbClr val="FFFFFF"/>
                </a:solidFill>
                <a:latin typeface="DejaVu Sans"/>
                <a:cs typeface="DejaVu Sans"/>
              </a:rPr>
              <a:t>Planner</a:t>
            </a:r>
            <a:endParaRPr sz="1400">
              <a:latin typeface="DejaVu Sans"/>
              <a:cs typeface="DejaVu Sans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6824026" y="1730712"/>
            <a:ext cx="1274445" cy="566420"/>
          </a:xfrm>
          <a:custGeom>
            <a:avLst/>
            <a:gdLst/>
            <a:ahLst/>
            <a:cxnLst/>
            <a:rect l="l" t="t" r="r" b="b"/>
            <a:pathLst>
              <a:path w="1274445" h="566419">
                <a:moveTo>
                  <a:pt x="1179697" y="566399"/>
                </a:moveTo>
                <a:lnTo>
                  <a:pt x="94401" y="566399"/>
                </a:lnTo>
                <a:lnTo>
                  <a:pt x="57656" y="558981"/>
                </a:lnTo>
                <a:lnTo>
                  <a:pt x="27649" y="538750"/>
                </a:lnTo>
                <a:lnTo>
                  <a:pt x="7418" y="508743"/>
                </a:lnTo>
                <a:lnTo>
                  <a:pt x="0" y="471997"/>
                </a:lnTo>
                <a:lnTo>
                  <a:pt x="0" y="94401"/>
                </a:lnTo>
                <a:lnTo>
                  <a:pt x="7418" y="57656"/>
                </a:lnTo>
                <a:lnTo>
                  <a:pt x="27649" y="27649"/>
                </a:lnTo>
                <a:lnTo>
                  <a:pt x="57656" y="7418"/>
                </a:lnTo>
                <a:lnTo>
                  <a:pt x="94401" y="0"/>
                </a:lnTo>
                <a:lnTo>
                  <a:pt x="1179697" y="0"/>
                </a:lnTo>
                <a:lnTo>
                  <a:pt x="1232072" y="15860"/>
                </a:lnTo>
                <a:lnTo>
                  <a:pt x="1266914" y="58275"/>
                </a:lnTo>
                <a:lnTo>
                  <a:pt x="1274099" y="94401"/>
                </a:lnTo>
                <a:lnTo>
                  <a:pt x="1274099" y="471997"/>
                </a:lnTo>
                <a:lnTo>
                  <a:pt x="1266681" y="508743"/>
                </a:lnTo>
                <a:lnTo>
                  <a:pt x="1246450" y="538750"/>
                </a:lnTo>
                <a:lnTo>
                  <a:pt x="1216443" y="558981"/>
                </a:lnTo>
                <a:lnTo>
                  <a:pt x="1179697" y="566399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7093549" y="1882794"/>
            <a:ext cx="80327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0" dirty="0">
                <a:solidFill>
                  <a:srgbClr val="FFFFFF"/>
                </a:solidFill>
                <a:latin typeface="DejaVu Sans"/>
                <a:cs typeface="DejaVu Sans"/>
              </a:rPr>
              <a:t>Scheduler</a:t>
            </a:r>
            <a:endParaRPr sz="1400">
              <a:latin typeface="DejaVu Sans"/>
              <a:cs typeface="DejaVu Sans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6378199" y="1952609"/>
            <a:ext cx="424815" cy="82550"/>
            <a:chOff x="6378199" y="1952609"/>
            <a:chExt cx="424815" cy="82550"/>
          </a:xfrm>
        </p:grpSpPr>
        <p:sp>
          <p:nvSpPr>
            <p:cNvPr id="35" name="object 35"/>
            <p:cNvSpPr/>
            <p:nvPr/>
          </p:nvSpPr>
          <p:spPr>
            <a:xfrm>
              <a:off x="6387724" y="1993599"/>
              <a:ext cx="319405" cy="0"/>
            </a:xfrm>
            <a:custGeom>
              <a:avLst/>
              <a:gdLst/>
              <a:ahLst/>
              <a:cxnLst/>
              <a:rect l="l" t="t" r="r" b="b"/>
              <a:pathLst>
                <a:path w="319404">
                  <a:moveTo>
                    <a:pt x="0" y="0"/>
                  </a:moveTo>
                  <a:lnTo>
                    <a:pt x="319199" y="0"/>
                  </a:lnTo>
                </a:path>
              </a:pathLst>
            </a:custGeom>
            <a:ln w="19049">
              <a:solidFill>
                <a:srgbClr val="0078D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697399" y="1952609"/>
              <a:ext cx="105500" cy="8198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1340958" y="3103197"/>
            <a:ext cx="67246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i="1" spc="15" dirty="0">
                <a:latin typeface="Nimbus Roman No9 L"/>
                <a:cs typeface="Nimbus Roman No9 L"/>
              </a:rPr>
              <a:t>Worker</a:t>
            </a:r>
            <a:endParaRPr sz="1600">
              <a:latin typeface="Nimbus Roman No9 L"/>
              <a:cs typeface="Nimbus Roman No9 L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659674" y="1706354"/>
            <a:ext cx="2931795" cy="2549525"/>
            <a:chOff x="659674" y="1706354"/>
            <a:chExt cx="2931795" cy="2549525"/>
          </a:xfrm>
        </p:grpSpPr>
        <p:sp>
          <p:nvSpPr>
            <p:cNvPr id="39" name="object 39"/>
            <p:cNvSpPr/>
            <p:nvPr/>
          </p:nvSpPr>
          <p:spPr>
            <a:xfrm>
              <a:off x="1898588" y="1989541"/>
              <a:ext cx="1597025" cy="0"/>
            </a:xfrm>
            <a:custGeom>
              <a:avLst/>
              <a:gdLst/>
              <a:ahLst/>
              <a:cxnLst/>
              <a:rect l="l" t="t" r="r" b="b"/>
              <a:pathLst>
                <a:path w="1597025">
                  <a:moveTo>
                    <a:pt x="0" y="0"/>
                  </a:moveTo>
                  <a:lnTo>
                    <a:pt x="1596599" y="0"/>
                  </a:lnTo>
                </a:path>
              </a:pathLst>
            </a:custGeom>
            <a:ln w="19049">
              <a:solidFill>
                <a:srgbClr val="0078D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3485662" y="1948550"/>
              <a:ext cx="105500" cy="8198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59674" y="1706354"/>
              <a:ext cx="1409700" cy="566420"/>
            </a:xfrm>
            <a:custGeom>
              <a:avLst/>
              <a:gdLst/>
              <a:ahLst/>
              <a:cxnLst/>
              <a:rect l="l" t="t" r="r" b="b"/>
              <a:pathLst>
                <a:path w="1409700" h="566419">
                  <a:moveTo>
                    <a:pt x="1315297" y="566399"/>
                  </a:moveTo>
                  <a:lnTo>
                    <a:pt x="94401" y="566399"/>
                  </a:lnTo>
                  <a:lnTo>
                    <a:pt x="57656" y="558981"/>
                  </a:lnTo>
                  <a:lnTo>
                    <a:pt x="27649" y="538750"/>
                  </a:lnTo>
                  <a:lnTo>
                    <a:pt x="7418" y="508743"/>
                  </a:lnTo>
                  <a:lnTo>
                    <a:pt x="0" y="471998"/>
                  </a:lnTo>
                  <a:lnTo>
                    <a:pt x="0" y="94401"/>
                  </a:lnTo>
                  <a:lnTo>
                    <a:pt x="7418" y="57656"/>
                  </a:lnTo>
                  <a:lnTo>
                    <a:pt x="27649" y="27649"/>
                  </a:lnTo>
                  <a:lnTo>
                    <a:pt x="57656" y="7418"/>
                  </a:lnTo>
                  <a:lnTo>
                    <a:pt x="94401" y="0"/>
                  </a:lnTo>
                  <a:lnTo>
                    <a:pt x="1315297" y="0"/>
                  </a:lnTo>
                  <a:lnTo>
                    <a:pt x="1367672" y="15860"/>
                  </a:lnTo>
                  <a:lnTo>
                    <a:pt x="1402514" y="58275"/>
                  </a:lnTo>
                  <a:lnTo>
                    <a:pt x="1409699" y="94401"/>
                  </a:lnTo>
                  <a:lnTo>
                    <a:pt x="1409699" y="471998"/>
                  </a:lnTo>
                  <a:lnTo>
                    <a:pt x="1402281" y="508743"/>
                  </a:lnTo>
                  <a:lnTo>
                    <a:pt x="1382050" y="538750"/>
                  </a:lnTo>
                  <a:lnTo>
                    <a:pt x="1352043" y="558981"/>
                  </a:lnTo>
                  <a:lnTo>
                    <a:pt x="1315297" y="566399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3274405" y="3248964"/>
              <a:ext cx="258445" cy="198120"/>
            </a:xfrm>
            <a:custGeom>
              <a:avLst/>
              <a:gdLst/>
              <a:ahLst/>
              <a:cxnLst/>
              <a:rect l="l" t="t" r="r" b="b"/>
              <a:pathLst>
                <a:path w="258445" h="198120">
                  <a:moveTo>
                    <a:pt x="257933" y="0"/>
                  </a:moveTo>
                  <a:lnTo>
                    <a:pt x="0" y="198000"/>
                  </a:lnTo>
                </a:path>
              </a:pathLst>
            </a:custGeom>
            <a:ln w="19049">
              <a:solidFill>
                <a:srgbClr val="0078D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3196305" y="3412480"/>
              <a:ext cx="106785" cy="96651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258415" y="4048178"/>
              <a:ext cx="258445" cy="198120"/>
            </a:xfrm>
            <a:custGeom>
              <a:avLst/>
              <a:gdLst/>
              <a:ahLst/>
              <a:cxnLst/>
              <a:rect l="l" t="t" r="r" b="b"/>
              <a:pathLst>
                <a:path w="258445" h="198120">
                  <a:moveTo>
                    <a:pt x="257933" y="198000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0078D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3180314" y="3986011"/>
              <a:ext cx="106785" cy="96651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1077306" y="1843692"/>
            <a:ext cx="57404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165" dirty="0">
                <a:solidFill>
                  <a:srgbClr val="FFFFFF"/>
                </a:solidFill>
                <a:latin typeface="DejaVu Sans"/>
                <a:cs typeface="DejaVu Sans"/>
              </a:rPr>
              <a:t>Client</a:t>
            </a:r>
            <a:endParaRPr sz="1600">
              <a:latin typeface="DejaVu Sans"/>
              <a:cs typeface="DejaVu Sans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1078871" y="1545315"/>
            <a:ext cx="7879080" cy="3006725"/>
            <a:chOff x="1078871" y="1545315"/>
            <a:chExt cx="7879080" cy="3006725"/>
          </a:xfrm>
        </p:grpSpPr>
        <p:sp>
          <p:nvSpPr>
            <p:cNvPr id="48" name="object 48"/>
            <p:cNvSpPr/>
            <p:nvPr/>
          </p:nvSpPr>
          <p:spPr>
            <a:xfrm>
              <a:off x="2228733" y="2273248"/>
              <a:ext cx="4593590" cy="1027430"/>
            </a:xfrm>
            <a:custGeom>
              <a:avLst/>
              <a:gdLst/>
              <a:ahLst/>
              <a:cxnLst/>
              <a:rect l="l" t="t" r="r" b="b"/>
              <a:pathLst>
                <a:path w="4593590" h="1027429">
                  <a:moveTo>
                    <a:pt x="0" y="1027024"/>
                  </a:moveTo>
                  <a:lnTo>
                    <a:pt x="1299067" y="288089"/>
                  </a:lnTo>
                  <a:lnTo>
                    <a:pt x="4104845" y="288089"/>
                  </a:lnTo>
                  <a:lnTo>
                    <a:pt x="4593365" y="0"/>
                  </a:lnTo>
                </a:path>
              </a:pathLst>
            </a:custGeom>
            <a:ln w="12699">
              <a:solidFill>
                <a:srgbClr val="0078D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2178637" y="3282039"/>
              <a:ext cx="60960" cy="46990"/>
            </a:xfrm>
            <a:custGeom>
              <a:avLst/>
              <a:gdLst/>
              <a:ahLst/>
              <a:cxnLst/>
              <a:rect l="l" t="t" r="r" b="b"/>
              <a:pathLst>
                <a:path w="60960" h="46989">
                  <a:moveTo>
                    <a:pt x="0" y="46729"/>
                  </a:moveTo>
                  <a:lnTo>
                    <a:pt x="39724" y="0"/>
                  </a:lnTo>
                  <a:lnTo>
                    <a:pt x="60467" y="36467"/>
                  </a:lnTo>
                  <a:lnTo>
                    <a:pt x="0" y="46729"/>
                  </a:lnTo>
                  <a:close/>
                </a:path>
              </a:pathLst>
            </a:custGeom>
            <a:solidFill>
              <a:srgbClr val="0078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2178637" y="3282039"/>
              <a:ext cx="60960" cy="46990"/>
            </a:xfrm>
            <a:custGeom>
              <a:avLst/>
              <a:gdLst/>
              <a:ahLst/>
              <a:cxnLst/>
              <a:rect l="l" t="t" r="r" b="b"/>
              <a:pathLst>
                <a:path w="60960" h="46989">
                  <a:moveTo>
                    <a:pt x="39724" y="0"/>
                  </a:moveTo>
                  <a:lnTo>
                    <a:pt x="0" y="46729"/>
                  </a:lnTo>
                  <a:lnTo>
                    <a:pt x="60467" y="36467"/>
                  </a:lnTo>
                  <a:lnTo>
                    <a:pt x="39724" y="0"/>
                  </a:lnTo>
                  <a:close/>
                </a:path>
              </a:pathLst>
            </a:custGeom>
            <a:ln w="12699">
              <a:solidFill>
                <a:srgbClr val="0078D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1088396" y="3382761"/>
              <a:ext cx="2079625" cy="741045"/>
            </a:xfrm>
            <a:custGeom>
              <a:avLst/>
              <a:gdLst/>
              <a:ahLst/>
              <a:cxnLst/>
              <a:rect l="l" t="t" r="r" b="b"/>
              <a:pathLst>
                <a:path w="2079625" h="741045">
                  <a:moveTo>
                    <a:pt x="1956012" y="740670"/>
                  </a:moveTo>
                  <a:lnTo>
                    <a:pt x="123447" y="740670"/>
                  </a:lnTo>
                  <a:lnTo>
                    <a:pt x="75396" y="730969"/>
                  </a:lnTo>
                  <a:lnTo>
                    <a:pt x="36156" y="704513"/>
                  </a:lnTo>
                  <a:lnTo>
                    <a:pt x="9701" y="665274"/>
                  </a:lnTo>
                  <a:lnTo>
                    <a:pt x="0" y="617222"/>
                  </a:lnTo>
                  <a:lnTo>
                    <a:pt x="0" y="123447"/>
                  </a:lnTo>
                  <a:lnTo>
                    <a:pt x="9701" y="75396"/>
                  </a:lnTo>
                  <a:lnTo>
                    <a:pt x="36156" y="36157"/>
                  </a:lnTo>
                  <a:lnTo>
                    <a:pt x="75396" y="9701"/>
                  </a:lnTo>
                  <a:lnTo>
                    <a:pt x="123447" y="0"/>
                  </a:lnTo>
                  <a:lnTo>
                    <a:pt x="1956012" y="0"/>
                  </a:lnTo>
                  <a:lnTo>
                    <a:pt x="2003253" y="9396"/>
                  </a:lnTo>
                  <a:lnTo>
                    <a:pt x="2043302" y="36156"/>
                  </a:lnTo>
                  <a:lnTo>
                    <a:pt x="2070063" y="76206"/>
                  </a:lnTo>
                  <a:lnTo>
                    <a:pt x="2079459" y="123447"/>
                  </a:lnTo>
                  <a:lnTo>
                    <a:pt x="2079459" y="617222"/>
                  </a:lnTo>
                  <a:lnTo>
                    <a:pt x="2069758" y="665274"/>
                  </a:lnTo>
                  <a:lnTo>
                    <a:pt x="2043303" y="704513"/>
                  </a:lnTo>
                  <a:lnTo>
                    <a:pt x="2004063" y="730969"/>
                  </a:lnTo>
                  <a:lnTo>
                    <a:pt x="1956012" y="74067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1088396" y="3382761"/>
              <a:ext cx="2079625" cy="741045"/>
            </a:xfrm>
            <a:custGeom>
              <a:avLst/>
              <a:gdLst/>
              <a:ahLst/>
              <a:cxnLst/>
              <a:rect l="l" t="t" r="r" b="b"/>
              <a:pathLst>
                <a:path w="2079625" h="741045">
                  <a:moveTo>
                    <a:pt x="0" y="123447"/>
                  </a:moveTo>
                  <a:lnTo>
                    <a:pt x="9701" y="75396"/>
                  </a:lnTo>
                  <a:lnTo>
                    <a:pt x="36156" y="36157"/>
                  </a:lnTo>
                  <a:lnTo>
                    <a:pt x="75396" y="9701"/>
                  </a:lnTo>
                  <a:lnTo>
                    <a:pt x="123447" y="0"/>
                  </a:lnTo>
                  <a:lnTo>
                    <a:pt x="1956012" y="0"/>
                  </a:lnTo>
                  <a:lnTo>
                    <a:pt x="2003253" y="9396"/>
                  </a:lnTo>
                  <a:lnTo>
                    <a:pt x="2043302" y="36156"/>
                  </a:lnTo>
                  <a:lnTo>
                    <a:pt x="2070063" y="76206"/>
                  </a:lnTo>
                  <a:lnTo>
                    <a:pt x="2079459" y="123447"/>
                  </a:lnTo>
                  <a:lnTo>
                    <a:pt x="2079459" y="617222"/>
                  </a:lnTo>
                  <a:lnTo>
                    <a:pt x="2069758" y="665274"/>
                  </a:lnTo>
                  <a:lnTo>
                    <a:pt x="2043303" y="704513"/>
                  </a:lnTo>
                  <a:lnTo>
                    <a:pt x="2004063" y="730969"/>
                  </a:lnTo>
                  <a:lnTo>
                    <a:pt x="1956012" y="740670"/>
                  </a:lnTo>
                  <a:lnTo>
                    <a:pt x="123447" y="740670"/>
                  </a:lnTo>
                  <a:lnTo>
                    <a:pt x="75396" y="730969"/>
                  </a:lnTo>
                  <a:lnTo>
                    <a:pt x="36156" y="704513"/>
                  </a:lnTo>
                  <a:lnTo>
                    <a:pt x="9701" y="665274"/>
                  </a:lnTo>
                  <a:lnTo>
                    <a:pt x="0" y="617222"/>
                  </a:lnTo>
                  <a:lnTo>
                    <a:pt x="0" y="123447"/>
                  </a:lnTo>
                  <a:close/>
                </a:path>
              </a:pathLst>
            </a:custGeom>
            <a:ln w="19049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1147590" y="3463847"/>
              <a:ext cx="1942464" cy="565785"/>
            </a:xfrm>
            <a:custGeom>
              <a:avLst/>
              <a:gdLst/>
              <a:ahLst/>
              <a:cxnLst/>
              <a:rect l="l" t="t" r="r" b="b"/>
              <a:pathLst>
                <a:path w="1942464" h="565785">
                  <a:moveTo>
                    <a:pt x="1847611" y="565602"/>
                  </a:moveTo>
                  <a:lnTo>
                    <a:pt x="94268" y="565602"/>
                  </a:lnTo>
                  <a:lnTo>
                    <a:pt x="57575" y="558194"/>
                  </a:lnTo>
                  <a:lnTo>
                    <a:pt x="27610" y="537992"/>
                  </a:lnTo>
                  <a:lnTo>
                    <a:pt x="7408" y="508027"/>
                  </a:lnTo>
                  <a:lnTo>
                    <a:pt x="0" y="471333"/>
                  </a:lnTo>
                  <a:lnTo>
                    <a:pt x="0" y="94269"/>
                  </a:lnTo>
                  <a:lnTo>
                    <a:pt x="7408" y="57575"/>
                  </a:lnTo>
                  <a:lnTo>
                    <a:pt x="27610" y="27610"/>
                  </a:lnTo>
                  <a:lnTo>
                    <a:pt x="57575" y="7408"/>
                  </a:lnTo>
                  <a:lnTo>
                    <a:pt x="94268" y="0"/>
                  </a:lnTo>
                  <a:lnTo>
                    <a:pt x="1847611" y="0"/>
                  </a:lnTo>
                  <a:lnTo>
                    <a:pt x="1899912" y="15838"/>
                  </a:lnTo>
                  <a:lnTo>
                    <a:pt x="1934704" y="58194"/>
                  </a:lnTo>
                  <a:lnTo>
                    <a:pt x="1941880" y="94269"/>
                  </a:lnTo>
                  <a:lnTo>
                    <a:pt x="1941880" y="471333"/>
                  </a:lnTo>
                  <a:lnTo>
                    <a:pt x="1934472" y="508027"/>
                  </a:lnTo>
                  <a:lnTo>
                    <a:pt x="1914269" y="537992"/>
                  </a:lnTo>
                  <a:lnTo>
                    <a:pt x="1884305" y="558194"/>
                  </a:lnTo>
                  <a:lnTo>
                    <a:pt x="1847611" y="565602"/>
                  </a:lnTo>
                  <a:close/>
                </a:path>
              </a:pathLst>
            </a:custGeom>
            <a:solidFill>
              <a:srgbClr val="3C7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2724489" y="3645786"/>
              <a:ext cx="201987" cy="201536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2291809" y="3645786"/>
              <a:ext cx="201987" cy="201536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1859127" y="3645786"/>
              <a:ext cx="201987" cy="201536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1348339" y="3645786"/>
              <a:ext cx="226060" cy="201930"/>
            </a:xfrm>
            <a:custGeom>
              <a:avLst/>
              <a:gdLst/>
              <a:ahLst/>
              <a:cxnLst/>
              <a:rect l="l" t="t" r="r" b="b"/>
              <a:pathLst>
                <a:path w="226059" h="201929">
                  <a:moveTo>
                    <a:pt x="225647" y="201536"/>
                  </a:moveTo>
                  <a:lnTo>
                    <a:pt x="0" y="201536"/>
                  </a:lnTo>
                  <a:lnTo>
                    <a:pt x="0" y="0"/>
                  </a:lnTo>
                  <a:lnTo>
                    <a:pt x="225647" y="0"/>
                  </a:lnTo>
                  <a:lnTo>
                    <a:pt x="225647" y="20153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1672052" y="3746555"/>
              <a:ext cx="1153795" cy="0"/>
            </a:xfrm>
            <a:custGeom>
              <a:avLst/>
              <a:gdLst/>
              <a:ahLst/>
              <a:cxnLst/>
              <a:rect l="l" t="t" r="r" b="b"/>
              <a:pathLst>
                <a:path w="1153795">
                  <a:moveTo>
                    <a:pt x="1153427" y="0"/>
                  </a:moveTo>
                  <a:lnTo>
                    <a:pt x="0" y="0"/>
                  </a:lnTo>
                </a:path>
              </a:pathLst>
            </a:custGeom>
            <a:ln w="2857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1601610" y="3700132"/>
              <a:ext cx="116865" cy="92845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3586656" y="2956607"/>
              <a:ext cx="1942464" cy="565785"/>
            </a:xfrm>
            <a:custGeom>
              <a:avLst/>
              <a:gdLst/>
              <a:ahLst/>
              <a:cxnLst/>
              <a:rect l="l" t="t" r="r" b="b"/>
              <a:pathLst>
                <a:path w="1942464" h="565785">
                  <a:moveTo>
                    <a:pt x="1847647" y="565499"/>
                  </a:moveTo>
                  <a:lnTo>
                    <a:pt x="94251" y="565499"/>
                  </a:lnTo>
                  <a:lnTo>
                    <a:pt x="57564" y="558093"/>
                  </a:lnTo>
                  <a:lnTo>
                    <a:pt x="27605" y="537894"/>
                  </a:lnTo>
                  <a:lnTo>
                    <a:pt x="7406" y="507935"/>
                  </a:lnTo>
                  <a:lnTo>
                    <a:pt x="0" y="471247"/>
                  </a:lnTo>
                  <a:lnTo>
                    <a:pt x="0" y="94251"/>
                  </a:lnTo>
                  <a:lnTo>
                    <a:pt x="7406" y="57564"/>
                  </a:lnTo>
                  <a:lnTo>
                    <a:pt x="27605" y="27605"/>
                  </a:lnTo>
                  <a:lnTo>
                    <a:pt x="57564" y="7406"/>
                  </a:lnTo>
                  <a:lnTo>
                    <a:pt x="94251" y="0"/>
                  </a:lnTo>
                  <a:lnTo>
                    <a:pt x="1847647" y="0"/>
                  </a:lnTo>
                  <a:lnTo>
                    <a:pt x="1899939" y="15835"/>
                  </a:lnTo>
                  <a:lnTo>
                    <a:pt x="1934725" y="58183"/>
                  </a:lnTo>
                  <a:lnTo>
                    <a:pt x="1941899" y="94251"/>
                  </a:lnTo>
                  <a:lnTo>
                    <a:pt x="1941899" y="471247"/>
                  </a:lnTo>
                  <a:lnTo>
                    <a:pt x="1934493" y="507935"/>
                  </a:lnTo>
                  <a:lnTo>
                    <a:pt x="1914294" y="537894"/>
                  </a:lnTo>
                  <a:lnTo>
                    <a:pt x="1884335" y="558093"/>
                  </a:lnTo>
                  <a:lnTo>
                    <a:pt x="1847647" y="565499"/>
                  </a:lnTo>
                  <a:close/>
                </a:path>
              </a:pathLst>
            </a:custGeom>
            <a:solidFill>
              <a:srgbClr val="3C7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5163513" y="3138541"/>
              <a:ext cx="201899" cy="20159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4730844" y="3138541"/>
              <a:ext cx="201899" cy="20159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4298174" y="3138541"/>
              <a:ext cx="201899" cy="201599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3787400" y="3138542"/>
              <a:ext cx="226060" cy="201930"/>
            </a:xfrm>
            <a:custGeom>
              <a:avLst/>
              <a:gdLst/>
              <a:ahLst/>
              <a:cxnLst/>
              <a:rect l="l" t="t" r="r" b="b"/>
              <a:pathLst>
                <a:path w="226060" h="201929">
                  <a:moveTo>
                    <a:pt x="225599" y="201599"/>
                  </a:moveTo>
                  <a:lnTo>
                    <a:pt x="0" y="201599"/>
                  </a:lnTo>
                  <a:lnTo>
                    <a:pt x="0" y="0"/>
                  </a:lnTo>
                  <a:lnTo>
                    <a:pt x="225599" y="0"/>
                  </a:lnTo>
                  <a:lnTo>
                    <a:pt x="225599" y="2015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4111129" y="3239310"/>
              <a:ext cx="1153795" cy="0"/>
            </a:xfrm>
            <a:custGeom>
              <a:avLst/>
              <a:gdLst/>
              <a:ahLst/>
              <a:cxnLst/>
              <a:rect l="l" t="t" r="r" b="b"/>
              <a:pathLst>
                <a:path w="1153795">
                  <a:moveTo>
                    <a:pt x="1153371" y="0"/>
                  </a:moveTo>
                  <a:lnTo>
                    <a:pt x="0" y="0"/>
                  </a:lnTo>
                </a:path>
              </a:pathLst>
            </a:custGeom>
            <a:ln w="2857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4040687" y="3192887"/>
              <a:ext cx="116865" cy="92844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3586656" y="3973281"/>
              <a:ext cx="1942464" cy="565785"/>
            </a:xfrm>
            <a:custGeom>
              <a:avLst/>
              <a:gdLst/>
              <a:ahLst/>
              <a:cxnLst/>
              <a:rect l="l" t="t" r="r" b="b"/>
              <a:pathLst>
                <a:path w="1942464" h="565785">
                  <a:moveTo>
                    <a:pt x="1847647" y="565499"/>
                  </a:moveTo>
                  <a:lnTo>
                    <a:pt x="94251" y="565499"/>
                  </a:lnTo>
                  <a:lnTo>
                    <a:pt x="57564" y="558093"/>
                  </a:lnTo>
                  <a:lnTo>
                    <a:pt x="27605" y="537894"/>
                  </a:lnTo>
                  <a:lnTo>
                    <a:pt x="7406" y="507935"/>
                  </a:lnTo>
                  <a:lnTo>
                    <a:pt x="0" y="471247"/>
                  </a:lnTo>
                  <a:lnTo>
                    <a:pt x="0" y="94251"/>
                  </a:lnTo>
                  <a:lnTo>
                    <a:pt x="7406" y="57564"/>
                  </a:lnTo>
                  <a:lnTo>
                    <a:pt x="27605" y="27605"/>
                  </a:lnTo>
                  <a:lnTo>
                    <a:pt x="57564" y="7406"/>
                  </a:lnTo>
                  <a:lnTo>
                    <a:pt x="94251" y="0"/>
                  </a:lnTo>
                  <a:lnTo>
                    <a:pt x="1847647" y="0"/>
                  </a:lnTo>
                  <a:lnTo>
                    <a:pt x="1899939" y="15835"/>
                  </a:lnTo>
                  <a:lnTo>
                    <a:pt x="1934725" y="58183"/>
                  </a:lnTo>
                  <a:lnTo>
                    <a:pt x="1941899" y="94251"/>
                  </a:lnTo>
                  <a:lnTo>
                    <a:pt x="1941899" y="471247"/>
                  </a:lnTo>
                  <a:lnTo>
                    <a:pt x="1934493" y="507935"/>
                  </a:lnTo>
                  <a:lnTo>
                    <a:pt x="1914294" y="537894"/>
                  </a:lnTo>
                  <a:lnTo>
                    <a:pt x="1884335" y="558093"/>
                  </a:lnTo>
                  <a:lnTo>
                    <a:pt x="1847647" y="565499"/>
                  </a:lnTo>
                  <a:close/>
                </a:path>
              </a:pathLst>
            </a:custGeom>
            <a:solidFill>
              <a:srgbClr val="3C7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5163513" y="4155216"/>
              <a:ext cx="201899" cy="201599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4730844" y="4155216"/>
              <a:ext cx="201899" cy="201599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4298174" y="4155216"/>
              <a:ext cx="201899" cy="201599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3787400" y="4155216"/>
              <a:ext cx="226060" cy="201930"/>
            </a:xfrm>
            <a:custGeom>
              <a:avLst/>
              <a:gdLst/>
              <a:ahLst/>
              <a:cxnLst/>
              <a:rect l="l" t="t" r="r" b="b"/>
              <a:pathLst>
                <a:path w="226060" h="201929">
                  <a:moveTo>
                    <a:pt x="225599" y="201599"/>
                  </a:moveTo>
                  <a:lnTo>
                    <a:pt x="0" y="201599"/>
                  </a:lnTo>
                  <a:lnTo>
                    <a:pt x="0" y="0"/>
                  </a:lnTo>
                  <a:lnTo>
                    <a:pt x="225599" y="0"/>
                  </a:lnTo>
                  <a:lnTo>
                    <a:pt x="225599" y="2015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4111129" y="4255985"/>
              <a:ext cx="1153795" cy="0"/>
            </a:xfrm>
            <a:custGeom>
              <a:avLst/>
              <a:gdLst/>
              <a:ahLst/>
              <a:cxnLst/>
              <a:rect l="l" t="t" r="r" b="b"/>
              <a:pathLst>
                <a:path w="1153795">
                  <a:moveTo>
                    <a:pt x="1153371" y="0"/>
                  </a:moveTo>
                  <a:lnTo>
                    <a:pt x="0" y="0"/>
                  </a:lnTo>
                </a:path>
              </a:pathLst>
            </a:custGeom>
            <a:ln w="2857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4040687" y="4209562"/>
              <a:ext cx="116865" cy="92845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7418878" y="1545315"/>
              <a:ext cx="81981" cy="183575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7459146" y="2297112"/>
              <a:ext cx="2540" cy="468630"/>
            </a:xfrm>
            <a:custGeom>
              <a:avLst/>
              <a:gdLst/>
              <a:ahLst/>
              <a:cxnLst/>
              <a:rect l="l" t="t" r="r" b="b"/>
              <a:pathLst>
                <a:path w="2540" h="468630">
                  <a:moveTo>
                    <a:pt x="0" y="468300"/>
                  </a:moveTo>
                  <a:lnTo>
                    <a:pt x="1928" y="0"/>
                  </a:lnTo>
                </a:path>
              </a:pathLst>
            </a:custGeom>
            <a:ln w="19049">
              <a:solidFill>
                <a:srgbClr val="0078D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7418156" y="2755758"/>
              <a:ext cx="81980" cy="105629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5092663" y="2001456"/>
              <a:ext cx="105913" cy="81975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8326850" y="2940625"/>
              <a:ext cx="625799" cy="582599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8326850" y="2940625"/>
              <a:ext cx="626110" cy="582930"/>
            </a:xfrm>
            <a:custGeom>
              <a:avLst/>
              <a:gdLst/>
              <a:ahLst/>
              <a:cxnLst/>
              <a:rect l="l" t="t" r="r" b="b"/>
              <a:pathLst>
                <a:path w="626109" h="582929">
                  <a:moveTo>
                    <a:pt x="625799" y="97099"/>
                  </a:moveTo>
                  <a:lnTo>
                    <a:pt x="617536" y="119364"/>
                  </a:lnTo>
                  <a:lnTo>
                    <a:pt x="593996" y="139802"/>
                  </a:lnTo>
                  <a:lnTo>
                    <a:pt x="557059" y="157831"/>
                  </a:lnTo>
                  <a:lnTo>
                    <a:pt x="508603" y="172868"/>
                  </a:lnTo>
                  <a:lnTo>
                    <a:pt x="450505" y="184330"/>
                  </a:lnTo>
                  <a:lnTo>
                    <a:pt x="384645" y="191635"/>
                  </a:lnTo>
                  <a:lnTo>
                    <a:pt x="312899" y="194199"/>
                  </a:lnTo>
                  <a:lnTo>
                    <a:pt x="241154" y="191635"/>
                  </a:lnTo>
                  <a:lnTo>
                    <a:pt x="175294" y="184330"/>
                  </a:lnTo>
                  <a:lnTo>
                    <a:pt x="117196" y="172868"/>
                  </a:lnTo>
                  <a:lnTo>
                    <a:pt x="68740" y="157831"/>
                  </a:lnTo>
                  <a:lnTo>
                    <a:pt x="31803" y="139802"/>
                  </a:lnTo>
                  <a:lnTo>
                    <a:pt x="8263" y="119364"/>
                  </a:lnTo>
                  <a:lnTo>
                    <a:pt x="0" y="97099"/>
                  </a:lnTo>
                </a:path>
                <a:path w="626109" h="582929">
                  <a:moveTo>
                    <a:pt x="0" y="97099"/>
                  </a:moveTo>
                  <a:lnTo>
                    <a:pt x="8263" y="74835"/>
                  </a:lnTo>
                  <a:lnTo>
                    <a:pt x="31803" y="54397"/>
                  </a:lnTo>
                  <a:lnTo>
                    <a:pt x="68740" y="36368"/>
                  </a:lnTo>
                  <a:lnTo>
                    <a:pt x="117196" y="21331"/>
                  </a:lnTo>
                  <a:lnTo>
                    <a:pt x="175294" y="9869"/>
                  </a:lnTo>
                  <a:lnTo>
                    <a:pt x="241154" y="2564"/>
                  </a:lnTo>
                  <a:lnTo>
                    <a:pt x="312899" y="0"/>
                  </a:lnTo>
                  <a:lnTo>
                    <a:pt x="384645" y="2564"/>
                  </a:lnTo>
                  <a:lnTo>
                    <a:pt x="450505" y="9869"/>
                  </a:lnTo>
                  <a:lnTo>
                    <a:pt x="508603" y="21331"/>
                  </a:lnTo>
                  <a:lnTo>
                    <a:pt x="557059" y="36368"/>
                  </a:lnTo>
                  <a:lnTo>
                    <a:pt x="593996" y="54397"/>
                  </a:lnTo>
                  <a:lnTo>
                    <a:pt x="625799" y="97099"/>
                  </a:lnTo>
                  <a:lnTo>
                    <a:pt x="625799" y="485499"/>
                  </a:lnTo>
                  <a:lnTo>
                    <a:pt x="593996" y="528202"/>
                  </a:lnTo>
                  <a:lnTo>
                    <a:pt x="557059" y="546231"/>
                  </a:lnTo>
                  <a:lnTo>
                    <a:pt x="508603" y="561268"/>
                  </a:lnTo>
                  <a:lnTo>
                    <a:pt x="450505" y="572730"/>
                  </a:lnTo>
                  <a:lnTo>
                    <a:pt x="384645" y="580035"/>
                  </a:lnTo>
                  <a:lnTo>
                    <a:pt x="312899" y="582599"/>
                  </a:lnTo>
                  <a:lnTo>
                    <a:pt x="241154" y="580035"/>
                  </a:lnTo>
                  <a:lnTo>
                    <a:pt x="175294" y="572730"/>
                  </a:lnTo>
                  <a:lnTo>
                    <a:pt x="117196" y="561268"/>
                  </a:lnTo>
                  <a:lnTo>
                    <a:pt x="68740" y="546231"/>
                  </a:lnTo>
                  <a:lnTo>
                    <a:pt x="31803" y="528202"/>
                  </a:lnTo>
                  <a:lnTo>
                    <a:pt x="0" y="485499"/>
                  </a:lnTo>
                  <a:lnTo>
                    <a:pt x="0" y="9709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8326850" y="3964674"/>
              <a:ext cx="625799" cy="582599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8326850" y="3964674"/>
              <a:ext cx="626110" cy="582930"/>
            </a:xfrm>
            <a:custGeom>
              <a:avLst/>
              <a:gdLst/>
              <a:ahLst/>
              <a:cxnLst/>
              <a:rect l="l" t="t" r="r" b="b"/>
              <a:pathLst>
                <a:path w="626109" h="582929">
                  <a:moveTo>
                    <a:pt x="625799" y="97099"/>
                  </a:moveTo>
                  <a:lnTo>
                    <a:pt x="617536" y="119364"/>
                  </a:lnTo>
                  <a:lnTo>
                    <a:pt x="593996" y="139802"/>
                  </a:lnTo>
                  <a:lnTo>
                    <a:pt x="557059" y="157831"/>
                  </a:lnTo>
                  <a:lnTo>
                    <a:pt x="508603" y="172868"/>
                  </a:lnTo>
                  <a:lnTo>
                    <a:pt x="450505" y="184330"/>
                  </a:lnTo>
                  <a:lnTo>
                    <a:pt x="384645" y="191635"/>
                  </a:lnTo>
                  <a:lnTo>
                    <a:pt x="312899" y="194199"/>
                  </a:lnTo>
                  <a:lnTo>
                    <a:pt x="241154" y="191635"/>
                  </a:lnTo>
                  <a:lnTo>
                    <a:pt x="175294" y="184330"/>
                  </a:lnTo>
                  <a:lnTo>
                    <a:pt x="117196" y="172868"/>
                  </a:lnTo>
                  <a:lnTo>
                    <a:pt x="68740" y="157831"/>
                  </a:lnTo>
                  <a:lnTo>
                    <a:pt x="31803" y="139802"/>
                  </a:lnTo>
                  <a:lnTo>
                    <a:pt x="8263" y="119364"/>
                  </a:lnTo>
                  <a:lnTo>
                    <a:pt x="0" y="97099"/>
                  </a:lnTo>
                </a:path>
                <a:path w="626109" h="582929">
                  <a:moveTo>
                    <a:pt x="0" y="97099"/>
                  </a:moveTo>
                  <a:lnTo>
                    <a:pt x="8263" y="74835"/>
                  </a:lnTo>
                  <a:lnTo>
                    <a:pt x="31803" y="54397"/>
                  </a:lnTo>
                  <a:lnTo>
                    <a:pt x="68740" y="36368"/>
                  </a:lnTo>
                  <a:lnTo>
                    <a:pt x="117196" y="21331"/>
                  </a:lnTo>
                  <a:lnTo>
                    <a:pt x="175294" y="9869"/>
                  </a:lnTo>
                  <a:lnTo>
                    <a:pt x="241154" y="2564"/>
                  </a:lnTo>
                  <a:lnTo>
                    <a:pt x="312899" y="0"/>
                  </a:lnTo>
                  <a:lnTo>
                    <a:pt x="384645" y="2564"/>
                  </a:lnTo>
                  <a:lnTo>
                    <a:pt x="450505" y="9869"/>
                  </a:lnTo>
                  <a:lnTo>
                    <a:pt x="508603" y="21331"/>
                  </a:lnTo>
                  <a:lnTo>
                    <a:pt x="557059" y="36368"/>
                  </a:lnTo>
                  <a:lnTo>
                    <a:pt x="593996" y="54397"/>
                  </a:lnTo>
                  <a:lnTo>
                    <a:pt x="625799" y="97099"/>
                  </a:lnTo>
                  <a:lnTo>
                    <a:pt x="625799" y="485499"/>
                  </a:lnTo>
                  <a:lnTo>
                    <a:pt x="593996" y="528202"/>
                  </a:lnTo>
                  <a:lnTo>
                    <a:pt x="557059" y="546231"/>
                  </a:lnTo>
                  <a:lnTo>
                    <a:pt x="508603" y="561268"/>
                  </a:lnTo>
                  <a:lnTo>
                    <a:pt x="450505" y="572730"/>
                  </a:lnTo>
                  <a:lnTo>
                    <a:pt x="384645" y="580035"/>
                  </a:lnTo>
                  <a:lnTo>
                    <a:pt x="312899" y="582599"/>
                  </a:lnTo>
                  <a:lnTo>
                    <a:pt x="241154" y="580035"/>
                  </a:lnTo>
                  <a:lnTo>
                    <a:pt x="175294" y="572730"/>
                  </a:lnTo>
                  <a:lnTo>
                    <a:pt x="117196" y="561268"/>
                  </a:lnTo>
                  <a:lnTo>
                    <a:pt x="68740" y="546231"/>
                  </a:lnTo>
                  <a:lnTo>
                    <a:pt x="31803" y="528202"/>
                  </a:lnTo>
                  <a:lnTo>
                    <a:pt x="0" y="485499"/>
                  </a:lnTo>
                  <a:lnTo>
                    <a:pt x="0" y="9709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2" name="object 82"/>
          <p:cNvSpPr txBox="1"/>
          <p:nvPr/>
        </p:nvSpPr>
        <p:spPr>
          <a:xfrm>
            <a:off x="6872586" y="942322"/>
            <a:ext cx="1067435" cy="5270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1160" marR="5080" indent="-379095">
              <a:lnSpc>
                <a:spcPct val="117600"/>
              </a:lnSpc>
              <a:spcBef>
                <a:spcPts val="100"/>
              </a:spcBef>
            </a:pPr>
            <a:r>
              <a:rPr sz="1400" spc="-90" dirty="0">
                <a:solidFill>
                  <a:srgbClr val="FFFFFF"/>
                </a:solidFill>
                <a:latin typeface="DejaVu Sans"/>
                <a:cs typeface="DejaVu Sans"/>
              </a:rPr>
              <a:t>Data</a:t>
            </a:r>
            <a:r>
              <a:rPr sz="1400" spc="-240" dirty="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sz="1400" spc="-80" dirty="0">
                <a:solidFill>
                  <a:srgbClr val="FFFFFF"/>
                </a:solidFill>
                <a:latin typeface="DejaVu Sans"/>
                <a:cs typeface="DejaVu Sans"/>
              </a:rPr>
              <a:t>location  </a:t>
            </a:r>
            <a:r>
              <a:rPr sz="1400" spc="5" dirty="0">
                <a:solidFill>
                  <a:srgbClr val="FFFFFF"/>
                </a:solidFill>
                <a:latin typeface="DejaVu Sans"/>
                <a:cs typeface="DejaVu Sans"/>
              </a:rPr>
              <a:t>API</a:t>
            </a:r>
            <a:endParaRPr sz="1400">
              <a:latin typeface="DejaVu Sans"/>
              <a:cs typeface="DejaVu Sans"/>
            </a:endParaRPr>
          </a:p>
        </p:txBody>
      </p:sp>
      <p:sp>
        <p:nvSpPr>
          <p:cNvPr id="83" name="object 83"/>
          <p:cNvSpPr/>
          <p:nvPr/>
        </p:nvSpPr>
        <p:spPr>
          <a:xfrm>
            <a:off x="6247374" y="505342"/>
            <a:ext cx="363855" cy="283210"/>
          </a:xfrm>
          <a:custGeom>
            <a:avLst/>
            <a:gdLst/>
            <a:ahLst/>
            <a:cxnLst/>
            <a:rect l="l" t="t" r="r" b="b"/>
            <a:pathLst>
              <a:path w="363854" h="283209">
                <a:moveTo>
                  <a:pt x="316099" y="283199"/>
                </a:moveTo>
                <a:lnTo>
                  <a:pt x="47200" y="283199"/>
                </a:lnTo>
                <a:lnTo>
                  <a:pt x="28828" y="279490"/>
                </a:lnTo>
                <a:lnTo>
                  <a:pt x="13824" y="269375"/>
                </a:lnTo>
                <a:lnTo>
                  <a:pt x="3709" y="254371"/>
                </a:lnTo>
                <a:lnTo>
                  <a:pt x="0" y="235999"/>
                </a:lnTo>
                <a:lnTo>
                  <a:pt x="0" y="47200"/>
                </a:lnTo>
                <a:lnTo>
                  <a:pt x="3709" y="28828"/>
                </a:lnTo>
                <a:lnTo>
                  <a:pt x="13824" y="13824"/>
                </a:lnTo>
                <a:lnTo>
                  <a:pt x="28828" y="3709"/>
                </a:lnTo>
                <a:lnTo>
                  <a:pt x="47200" y="0"/>
                </a:lnTo>
                <a:lnTo>
                  <a:pt x="316099" y="0"/>
                </a:lnTo>
                <a:lnTo>
                  <a:pt x="355369" y="21013"/>
                </a:lnTo>
                <a:lnTo>
                  <a:pt x="363299" y="47200"/>
                </a:lnTo>
                <a:lnTo>
                  <a:pt x="363299" y="235999"/>
                </a:lnTo>
                <a:lnTo>
                  <a:pt x="359590" y="254371"/>
                </a:lnTo>
                <a:lnTo>
                  <a:pt x="349475" y="269375"/>
                </a:lnTo>
                <a:lnTo>
                  <a:pt x="334471" y="279490"/>
                </a:lnTo>
                <a:lnTo>
                  <a:pt x="316099" y="283199"/>
                </a:lnTo>
                <a:close/>
              </a:path>
            </a:pathLst>
          </a:custGeom>
          <a:solidFill>
            <a:srgbClr val="3776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 txBox="1"/>
          <p:nvPr/>
        </p:nvSpPr>
        <p:spPr>
          <a:xfrm>
            <a:off x="6628314" y="509815"/>
            <a:ext cx="80772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195" dirty="0">
                <a:latin typeface="DejaVu Sans"/>
                <a:cs typeface="DejaVu Sans"/>
              </a:rPr>
              <a:t>Pluggable</a:t>
            </a:r>
            <a:endParaRPr sz="1400">
              <a:latin typeface="DejaVu Sans"/>
              <a:cs typeface="DejaVu Sans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376325" y="697960"/>
            <a:ext cx="231838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-254" dirty="0">
                <a:latin typeface="DejaVu Sans"/>
                <a:cs typeface="DejaVu Sans"/>
              </a:rPr>
              <a:t>Architecture</a:t>
            </a:r>
            <a:endParaRPr sz="3000">
              <a:latin typeface="DejaVu Sans"/>
              <a:cs typeface="DejaVu San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2650" y="233055"/>
            <a:ext cx="14006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" dirty="0"/>
              <a:t>STARBURST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73275" y="633734"/>
            <a:ext cx="400372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36294" lvl="1" indent="-336550">
              <a:spcBef>
                <a:spcPts val="330"/>
              </a:spcBef>
              <a:buChar char="○"/>
              <a:tabLst>
                <a:tab pos="836294" algn="l"/>
                <a:tab pos="836930" algn="l"/>
              </a:tabLst>
            </a:pPr>
            <a:r>
              <a:rPr lang="en-IE" sz="1600" b="1" spc="-65" dirty="0">
                <a:solidFill>
                  <a:schemeClr val="accent6">
                    <a:lumMod val="75000"/>
                  </a:schemeClr>
                </a:solidFill>
                <a:latin typeface="DejaVu Sans"/>
              </a:rPr>
              <a:t>Presto Extensibility – plugins</a:t>
            </a:r>
            <a:endParaRPr sz="1600" b="1" spc="-65" dirty="0">
              <a:solidFill>
                <a:schemeClr val="accent6">
                  <a:lumMod val="75000"/>
                </a:schemeClr>
              </a:solidFill>
              <a:latin typeface="DejaVu San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73662" y="1453209"/>
            <a:ext cx="3399154" cy="1359988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254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105" dirty="0">
                <a:latin typeface="DejaVu Sans"/>
                <a:cs typeface="DejaVu Sans"/>
              </a:rPr>
              <a:t>Plugins</a:t>
            </a:r>
            <a:endParaRPr sz="1800" dirty="0">
              <a:latin typeface="DejaVu Sans"/>
              <a:cs typeface="DejaVu Sans"/>
            </a:endParaRPr>
          </a:p>
          <a:p>
            <a:pPr marL="836294" lvl="1" indent="-336550">
              <a:lnSpc>
                <a:spcPct val="100000"/>
              </a:lnSpc>
              <a:spcBef>
                <a:spcPts val="330"/>
              </a:spcBef>
              <a:buChar char="○"/>
              <a:tabLst>
                <a:tab pos="836294" algn="l"/>
                <a:tab pos="836930" algn="l"/>
              </a:tabLst>
            </a:pPr>
            <a:r>
              <a:rPr sz="1400" spc="-90" dirty="0">
                <a:latin typeface="DejaVu Sans"/>
                <a:cs typeface="DejaVu Sans"/>
              </a:rPr>
              <a:t>connectors </a:t>
            </a:r>
            <a:r>
              <a:rPr sz="1400" spc="-20" dirty="0">
                <a:latin typeface="DejaVu Sans"/>
                <a:cs typeface="DejaVu Sans"/>
              </a:rPr>
              <a:t>-</a:t>
            </a:r>
            <a:r>
              <a:rPr sz="1400" spc="-275" dirty="0">
                <a:latin typeface="DejaVu Sans"/>
                <a:cs typeface="DejaVu Sans"/>
              </a:rPr>
              <a:t> </a:t>
            </a:r>
            <a:r>
              <a:rPr sz="1400" spc="-135" dirty="0">
                <a:latin typeface="DejaVu Sans"/>
                <a:cs typeface="DejaVu Sans"/>
              </a:rPr>
              <a:t>data+metadata</a:t>
            </a:r>
            <a:endParaRPr sz="1400" dirty="0">
              <a:latin typeface="DejaVu Sans"/>
              <a:cs typeface="DejaVu Sans"/>
            </a:endParaRPr>
          </a:p>
          <a:p>
            <a:pPr marL="836294" lvl="1" indent="-336550">
              <a:lnSpc>
                <a:spcPct val="100000"/>
              </a:lnSpc>
              <a:spcBef>
                <a:spcPts val="270"/>
              </a:spcBef>
              <a:buChar char="○"/>
              <a:tabLst>
                <a:tab pos="836294" algn="l"/>
                <a:tab pos="836930" algn="l"/>
              </a:tabLst>
            </a:pPr>
            <a:r>
              <a:rPr sz="1400" spc="-95" dirty="0">
                <a:latin typeface="DejaVu Sans"/>
                <a:cs typeface="DejaVu Sans"/>
              </a:rPr>
              <a:t>user </a:t>
            </a:r>
            <a:r>
              <a:rPr sz="1400" spc="-90" dirty="0">
                <a:latin typeface="DejaVu Sans"/>
                <a:cs typeface="DejaVu Sans"/>
              </a:rPr>
              <a:t>defined</a:t>
            </a:r>
            <a:r>
              <a:rPr sz="1400" spc="-260" dirty="0">
                <a:latin typeface="DejaVu Sans"/>
                <a:cs typeface="DejaVu Sans"/>
              </a:rPr>
              <a:t> </a:t>
            </a:r>
            <a:r>
              <a:rPr sz="1400" spc="-85" dirty="0">
                <a:latin typeface="DejaVu Sans"/>
                <a:cs typeface="DejaVu Sans"/>
              </a:rPr>
              <a:t>functions</a:t>
            </a:r>
            <a:endParaRPr sz="1400" dirty="0">
              <a:latin typeface="DejaVu Sans"/>
              <a:cs typeface="DejaVu Sans"/>
            </a:endParaRPr>
          </a:p>
          <a:p>
            <a:pPr marL="836294" lvl="1" indent="-336550">
              <a:lnSpc>
                <a:spcPct val="100000"/>
              </a:lnSpc>
              <a:spcBef>
                <a:spcPts val="270"/>
              </a:spcBef>
              <a:buChar char="○"/>
              <a:tabLst>
                <a:tab pos="836294" algn="l"/>
                <a:tab pos="836930" algn="l"/>
              </a:tabLst>
            </a:pPr>
            <a:r>
              <a:rPr sz="1400" spc="-105" dirty="0">
                <a:latin typeface="DejaVu Sans"/>
                <a:cs typeface="DejaVu Sans"/>
              </a:rPr>
              <a:t>event</a:t>
            </a:r>
            <a:r>
              <a:rPr sz="1400" spc="-180" dirty="0">
                <a:latin typeface="DejaVu Sans"/>
                <a:cs typeface="DejaVu Sans"/>
              </a:rPr>
              <a:t> </a:t>
            </a:r>
            <a:r>
              <a:rPr sz="1400" spc="-80" dirty="0">
                <a:latin typeface="DejaVu Sans"/>
                <a:cs typeface="DejaVu Sans"/>
              </a:rPr>
              <a:t>listeners</a:t>
            </a:r>
            <a:endParaRPr sz="1400" dirty="0">
              <a:latin typeface="DejaVu Sans"/>
              <a:cs typeface="DejaVu Sans"/>
            </a:endParaRPr>
          </a:p>
          <a:p>
            <a:pPr marL="836294" lvl="1" indent="-336550">
              <a:lnSpc>
                <a:spcPct val="100000"/>
              </a:lnSpc>
              <a:spcBef>
                <a:spcPts val="270"/>
              </a:spcBef>
              <a:buChar char="○"/>
              <a:tabLst>
                <a:tab pos="836294" algn="l"/>
                <a:tab pos="836930" algn="l"/>
              </a:tabLst>
            </a:pPr>
            <a:r>
              <a:rPr sz="1400" spc="-90" dirty="0">
                <a:latin typeface="DejaVu Sans"/>
                <a:cs typeface="DejaVu Sans"/>
              </a:rPr>
              <a:t>authentication </a:t>
            </a:r>
            <a:r>
              <a:rPr sz="1400" spc="-125" dirty="0">
                <a:latin typeface="DejaVu Sans"/>
                <a:cs typeface="DejaVu Sans"/>
              </a:rPr>
              <a:t>and</a:t>
            </a:r>
            <a:r>
              <a:rPr sz="1400" spc="-245" dirty="0">
                <a:latin typeface="DejaVu Sans"/>
                <a:cs typeface="DejaVu Sans"/>
              </a:rPr>
              <a:t> </a:t>
            </a:r>
            <a:r>
              <a:rPr sz="1400" spc="-80" dirty="0">
                <a:latin typeface="DejaVu Sans"/>
                <a:cs typeface="DejaVu Sans"/>
              </a:rPr>
              <a:t>authorization</a:t>
            </a:r>
            <a:endParaRPr sz="1400" dirty="0">
              <a:latin typeface="DejaVu Sans"/>
              <a:cs typeface="DejaVu San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24255" y="1353311"/>
            <a:ext cx="4822190" cy="2886710"/>
            <a:chOff x="524255" y="1353311"/>
            <a:chExt cx="4822190" cy="2886710"/>
          </a:xfrm>
        </p:grpSpPr>
        <p:sp>
          <p:nvSpPr>
            <p:cNvPr id="3" name="object 3"/>
            <p:cNvSpPr/>
            <p:nvPr/>
          </p:nvSpPr>
          <p:spPr>
            <a:xfrm>
              <a:off x="534161" y="1363217"/>
              <a:ext cx="4802505" cy="2867025"/>
            </a:xfrm>
            <a:custGeom>
              <a:avLst/>
              <a:gdLst/>
              <a:ahLst/>
              <a:cxnLst/>
              <a:rect l="l" t="t" r="r" b="b"/>
              <a:pathLst>
                <a:path w="4802505" h="2867025">
                  <a:moveTo>
                    <a:pt x="4637405" y="0"/>
                  </a:moveTo>
                  <a:lnTo>
                    <a:pt x="164782" y="0"/>
                  </a:lnTo>
                  <a:lnTo>
                    <a:pt x="120976" y="5886"/>
                  </a:lnTo>
                  <a:lnTo>
                    <a:pt x="81613" y="22497"/>
                  </a:lnTo>
                  <a:lnTo>
                    <a:pt x="48263" y="48259"/>
                  </a:lnTo>
                  <a:lnTo>
                    <a:pt x="22497" y="81599"/>
                  </a:lnTo>
                  <a:lnTo>
                    <a:pt x="5886" y="120943"/>
                  </a:lnTo>
                  <a:lnTo>
                    <a:pt x="0" y="164719"/>
                  </a:lnTo>
                  <a:lnTo>
                    <a:pt x="0" y="2701861"/>
                  </a:lnTo>
                  <a:lnTo>
                    <a:pt x="5886" y="2745667"/>
                  </a:lnTo>
                  <a:lnTo>
                    <a:pt x="22497" y="2785030"/>
                  </a:lnTo>
                  <a:lnTo>
                    <a:pt x="48263" y="2818380"/>
                  </a:lnTo>
                  <a:lnTo>
                    <a:pt x="81613" y="2844146"/>
                  </a:lnTo>
                  <a:lnTo>
                    <a:pt x="120976" y="2860757"/>
                  </a:lnTo>
                  <a:lnTo>
                    <a:pt x="164782" y="2866644"/>
                  </a:lnTo>
                  <a:lnTo>
                    <a:pt x="4637405" y="2866644"/>
                  </a:lnTo>
                  <a:lnTo>
                    <a:pt x="4681180" y="2860757"/>
                  </a:lnTo>
                  <a:lnTo>
                    <a:pt x="4720524" y="2844146"/>
                  </a:lnTo>
                  <a:lnTo>
                    <a:pt x="4753864" y="2818380"/>
                  </a:lnTo>
                  <a:lnTo>
                    <a:pt x="4779626" y="2785030"/>
                  </a:lnTo>
                  <a:lnTo>
                    <a:pt x="4796237" y="2745667"/>
                  </a:lnTo>
                  <a:lnTo>
                    <a:pt x="4802124" y="2701861"/>
                  </a:lnTo>
                  <a:lnTo>
                    <a:pt x="4802124" y="164719"/>
                  </a:lnTo>
                  <a:lnTo>
                    <a:pt x="4796237" y="120943"/>
                  </a:lnTo>
                  <a:lnTo>
                    <a:pt x="4779626" y="81599"/>
                  </a:lnTo>
                  <a:lnTo>
                    <a:pt x="4753864" y="48260"/>
                  </a:lnTo>
                  <a:lnTo>
                    <a:pt x="4720524" y="22497"/>
                  </a:lnTo>
                  <a:lnTo>
                    <a:pt x="4681180" y="5886"/>
                  </a:lnTo>
                  <a:lnTo>
                    <a:pt x="4637405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34161" y="1363217"/>
              <a:ext cx="4802505" cy="2867025"/>
            </a:xfrm>
            <a:custGeom>
              <a:avLst/>
              <a:gdLst/>
              <a:ahLst/>
              <a:cxnLst/>
              <a:rect l="l" t="t" r="r" b="b"/>
              <a:pathLst>
                <a:path w="4802505" h="2867025">
                  <a:moveTo>
                    <a:pt x="0" y="164719"/>
                  </a:moveTo>
                  <a:lnTo>
                    <a:pt x="5886" y="120943"/>
                  </a:lnTo>
                  <a:lnTo>
                    <a:pt x="22497" y="81599"/>
                  </a:lnTo>
                  <a:lnTo>
                    <a:pt x="48263" y="48259"/>
                  </a:lnTo>
                  <a:lnTo>
                    <a:pt x="81613" y="22497"/>
                  </a:lnTo>
                  <a:lnTo>
                    <a:pt x="120976" y="5886"/>
                  </a:lnTo>
                  <a:lnTo>
                    <a:pt x="164782" y="0"/>
                  </a:lnTo>
                  <a:lnTo>
                    <a:pt x="4637405" y="0"/>
                  </a:lnTo>
                  <a:lnTo>
                    <a:pt x="4681180" y="5886"/>
                  </a:lnTo>
                  <a:lnTo>
                    <a:pt x="4720524" y="22497"/>
                  </a:lnTo>
                  <a:lnTo>
                    <a:pt x="4753864" y="48260"/>
                  </a:lnTo>
                  <a:lnTo>
                    <a:pt x="4779626" y="81599"/>
                  </a:lnTo>
                  <a:lnTo>
                    <a:pt x="4796237" y="120943"/>
                  </a:lnTo>
                  <a:lnTo>
                    <a:pt x="4802124" y="164719"/>
                  </a:lnTo>
                  <a:lnTo>
                    <a:pt x="4802124" y="2701861"/>
                  </a:lnTo>
                  <a:lnTo>
                    <a:pt x="4796237" y="2745667"/>
                  </a:lnTo>
                  <a:lnTo>
                    <a:pt x="4779626" y="2785030"/>
                  </a:lnTo>
                  <a:lnTo>
                    <a:pt x="4753864" y="2818380"/>
                  </a:lnTo>
                  <a:lnTo>
                    <a:pt x="4720524" y="2844146"/>
                  </a:lnTo>
                  <a:lnTo>
                    <a:pt x="4681180" y="2860757"/>
                  </a:lnTo>
                  <a:lnTo>
                    <a:pt x="4637405" y="2866644"/>
                  </a:lnTo>
                  <a:lnTo>
                    <a:pt x="164782" y="2866644"/>
                  </a:lnTo>
                  <a:lnTo>
                    <a:pt x="120976" y="2860757"/>
                  </a:lnTo>
                  <a:lnTo>
                    <a:pt x="81613" y="2844146"/>
                  </a:lnTo>
                  <a:lnTo>
                    <a:pt x="48263" y="2818380"/>
                  </a:lnTo>
                  <a:lnTo>
                    <a:pt x="22497" y="2785030"/>
                  </a:lnTo>
                  <a:lnTo>
                    <a:pt x="5886" y="2745667"/>
                  </a:lnTo>
                  <a:lnTo>
                    <a:pt x="0" y="2701861"/>
                  </a:lnTo>
                  <a:lnTo>
                    <a:pt x="0" y="164719"/>
                  </a:lnTo>
                  <a:close/>
                </a:path>
              </a:pathLst>
            </a:custGeom>
            <a:ln w="19812">
              <a:solidFill>
                <a:srgbClr val="BEBEBE"/>
              </a:solidFill>
              <a:prstDash val="dash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5673852" y="1353311"/>
            <a:ext cx="2917190" cy="2886710"/>
            <a:chOff x="5673852" y="1353311"/>
            <a:chExt cx="2917190" cy="2886710"/>
          </a:xfrm>
        </p:grpSpPr>
        <p:sp>
          <p:nvSpPr>
            <p:cNvPr id="6" name="object 6"/>
            <p:cNvSpPr/>
            <p:nvPr/>
          </p:nvSpPr>
          <p:spPr>
            <a:xfrm>
              <a:off x="5683758" y="1363217"/>
              <a:ext cx="2897505" cy="2867025"/>
            </a:xfrm>
            <a:custGeom>
              <a:avLst/>
              <a:gdLst/>
              <a:ahLst/>
              <a:cxnLst/>
              <a:rect l="l" t="t" r="r" b="b"/>
              <a:pathLst>
                <a:path w="2897504" h="2867025">
                  <a:moveTo>
                    <a:pt x="2732405" y="0"/>
                  </a:moveTo>
                  <a:lnTo>
                    <a:pt x="164718" y="0"/>
                  </a:lnTo>
                  <a:lnTo>
                    <a:pt x="120943" y="5886"/>
                  </a:lnTo>
                  <a:lnTo>
                    <a:pt x="81599" y="22497"/>
                  </a:lnTo>
                  <a:lnTo>
                    <a:pt x="48260" y="48259"/>
                  </a:lnTo>
                  <a:lnTo>
                    <a:pt x="22497" y="81599"/>
                  </a:lnTo>
                  <a:lnTo>
                    <a:pt x="5886" y="120943"/>
                  </a:lnTo>
                  <a:lnTo>
                    <a:pt x="0" y="164719"/>
                  </a:lnTo>
                  <a:lnTo>
                    <a:pt x="0" y="2701874"/>
                  </a:lnTo>
                  <a:lnTo>
                    <a:pt x="5886" y="2745675"/>
                  </a:lnTo>
                  <a:lnTo>
                    <a:pt x="22497" y="2785034"/>
                  </a:lnTo>
                  <a:lnTo>
                    <a:pt x="48260" y="2818382"/>
                  </a:lnTo>
                  <a:lnTo>
                    <a:pt x="81599" y="2844147"/>
                  </a:lnTo>
                  <a:lnTo>
                    <a:pt x="120943" y="2860757"/>
                  </a:lnTo>
                  <a:lnTo>
                    <a:pt x="164718" y="2866644"/>
                  </a:lnTo>
                  <a:lnTo>
                    <a:pt x="2732405" y="2866644"/>
                  </a:lnTo>
                  <a:lnTo>
                    <a:pt x="2776180" y="2860757"/>
                  </a:lnTo>
                  <a:lnTo>
                    <a:pt x="2815524" y="2844147"/>
                  </a:lnTo>
                  <a:lnTo>
                    <a:pt x="2848864" y="2818382"/>
                  </a:lnTo>
                  <a:lnTo>
                    <a:pt x="2874626" y="2785034"/>
                  </a:lnTo>
                  <a:lnTo>
                    <a:pt x="2891237" y="2745675"/>
                  </a:lnTo>
                  <a:lnTo>
                    <a:pt x="2897123" y="2701874"/>
                  </a:lnTo>
                  <a:lnTo>
                    <a:pt x="2897123" y="164719"/>
                  </a:lnTo>
                  <a:lnTo>
                    <a:pt x="2891237" y="120943"/>
                  </a:lnTo>
                  <a:lnTo>
                    <a:pt x="2874626" y="81599"/>
                  </a:lnTo>
                  <a:lnTo>
                    <a:pt x="2848864" y="48260"/>
                  </a:lnTo>
                  <a:lnTo>
                    <a:pt x="2815524" y="22497"/>
                  </a:lnTo>
                  <a:lnTo>
                    <a:pt x="2776180" y="5886"/>
                  </a:lnTo>
                  <a:lnTo>
                    <a:pt x="2732405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683758" y="1363217"/>
              <a:ext cx="2897505" cy="2867025"/>
            </a:xfrm>
            <a:custGeom>
              <a:avLst/>
              <a:gdLst/>
              <a:ahLst/>
              <a:cxnLst/>
              <a:rect l="l" t="t" r="r" b="b"/>
              <a:pathLst>
                <a:path w="2897504" h="2867025">
                  <a:moveTo>
                    <a:pt x="0" y="164719"/>
                  </a:moveTo>
                  <a:lnTo>
                    <a:pt x="5886" y="120943"/>
                  </a:lnTo>
                  <a:lnTo>
                    <a:pt x="22497" y="81599"/>
                  </a:lnTo>
                  <a:lnTo>
                    <a:pt x="48260" y="48259"/>
                  </a:lnTo>
                  <a:lnTo>
                    <a:pt x="81599" y="22497"/>
                  </a:lnTo>
                  <a:lnTo>
                    <a:pt x="120943" y="5886"/>
                  </a:lnTo>
                  <a:lnTo>
                    <a:pt x="164718" y="0"/>
                  </a:lnTo>
                  <a:lnTo>
                    <a:pt x="2732405" y="0"/>
                  </a:lnTo>
                  <a:lnTo>
                    <a:pt x="2776180" y="5886"/>
                  </a:lnTo>
                  <a:lnTo>
                    <a:pt x="2815524" y="22497"/>
                  </a:lnTo>
                  <a:lnTo>
                    <a:pt x="2848864" y="48260"/>
                  </a:lnTo>
                  <a:lnTo>
                    <a:pt x="2874626" y="81599"/>
                  </a:lnTo>
                  <a:lnTo>
                    <a:pt x="2891237" y="120943"/>
                  </a:lnTo>
                  <a:lnTo>
                    <a:pt x="2897123" y="164719"/>
                  </a:lnTo>
                  <a:lnTo>
                    <a:pt x="2897123" y="2701874"/>
                  </a:lnTo>
                  <a:lnTo>
                    <a:pt x="2891237" y="2745675"/>
                  </a:lnTo>
                  <a:lnTo>
                    <a:pt x="2874626" y="2785034"/>
                  </a:lnTo>
                  <a:lnTo>
                    <a:pt x="2848864" y="2818382"/>
                  </a:lnTo>
                  <a:lnTo>
                    <a:pt x="2815524" y="2844147"/>
                  </a:lnTo>
                  <a:lnTo>
                    <a:pt x="2776180" y="2860757"/>
                  </a:lnTo>
                  <a:lnTo>
                    <a:pt x="2732405" y="2866644"/>
                  </a:lnTo>
                  <a:lnTo>
                    <a:pt x="164718" y="2866644"/>
                  </a:lnTo>
                  <a:lnTo>
                    <a:pt x="120943" y="2860757"/>
                  </a:lnTo>
                  <a:lnTo>
                    <a:pt x="81599" y="2844147"/>
                  </a:lnTo>
                  <a:lnTo>
                    <a:pt x="48260" y="2818382"/>
                  </a:lnTo>
                  <a:lnTo>
                    <a:pt x="22497" y="2785034"/>
                  </a:lnTo>
                  <a:lnTo>
                    <a:pt x="5886" y="2745675"/>
                  </a:lnTo>
                  <a:lnTo>
                    <a:pt x="0" y="2701874"/>
                  </a:lnTo>
                  <a:lnTo>
                    <a:pt x="0" y="164719"/>
                  </a:lnTo>
                  <a:close/>
                </a:path>
              </a:pathLst>
            </a:custGeom>
            <a:ln w="19812">
              <a:solidFill>
                <a:srgbClr val="BEBEBE"/>
              </a:solidFill>
              <a:prstDash val="dash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1277111" y="2978657"/>
            <a:ext cx="127000" cy="765810"/>
          </a:xfrm>
          <a:custGeom>
            <a:avLst/>
            <a:gdLst/>
            <a:ahLst/>
            <a:cxnLst/>
            <a:rect l="l" t="t" r="r" b="b"/>
            <a:pathLst>
              <a:path w="127000" h="765810">
                <a:moveTo>
                  <a:pt x="73406" y="114300"/>
                </a:moveTo>
                <a:lnTo>
                  <a:pt x="53593" y="114300"/>
                </a:lnTo>
                <a:lnTo>
                  <a:pt x="53340" y="765556"/>
                </a:lnTo>
                <a:lnTo>
                  <a:pt x="73151" y="765556"/>
                </a:lnTo>
                <a:lnTo>
                  <a:pt x="73406" y="114300"/>
                </a:lnTo>
                <a:close/>
              </a:path>
              <a:path w="127000" h="765810">
                <a:moveTo>
                  <a:pt x="63500" y="0"/>
                </a:moveTo>
                <a:lnTo>
                  <a:pt x="0" y="127000"/>
                </a:lnTo>
                <a:lnTo>
                  <a:pt x="53589" y="127000"/>
                </a:lnTo>
                <a:lnTo>
                  <a:pt x="53593" y="114300"/>
                </a:lnTo>
                <a:lnTo>
                  <a:pt x="120650" y="114300"/>
                </a:lnTo>
                <a:lnTo>
                  <a:pt x="63500" y="0"/>
                </a:lnTo>
                <a:close/>
              </a:path>
              <a:path w="127000" h="765810">
                <a:moveTo>
                  <a:pt x="120650" y="114300"/>
                </a:moveTo>
                <a:lnTo>
                  <a:pt x="73406" y="114300"/>
                </a:lnTo>
                <a:lnTo>
                  <a:pt x="73401" y="127000"/>
                </a:lnTo>
                <a:lnTo>
                  <a:pt x="127000" y="127000"/>
                </a:lnTo>
                <a:lnTo>
                  <a:pt x="120650" y="114300"/>
                </a:lnTo>
                <a:close/>
              </a:path>
            </a:pathLst>
          </a:custGeom>
          <a:solidFill>
            <a:srgbClr val="0079D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0" y="2995422"/>
            <a:ext cx="4592320" cy="1016000"/>
            <a:chOff x="0" y="2995422"/>
            <a:chExt cx="4592320" cy="1016000"/>
          </a:xfrm>
        </p:grpSpPr>
        <p:sp>
          <p:nvSpPr>
            <p:cNvPr id="10" name="object 10"/>
            <p:cNvSpPr/>
            <p:nvPr/>
          </p:nvSpPr>
          <p:spPr>
            <a:xfrm>
              <a:off x="0" y="2995421"/>
              <a:ext cx="4592320" cy="796925"/>
            </a:xfrm>
            <a:custGeom>
              <a:avLst/>
              <a:gdLst/>
              <a:ahLst/>
              <a:cxnLst/>
              <a:rect l="l" t="t" r="r" b="b"/>
              <a:pathLst>
                <a:path w="4592320" h="796925">
                  <a:moveTo>
                    <a:pt x="2210308" y="733298"/>
                  </a:moveTo>
                  <a:lnTo>
                    <a:pt x="2083308" y="669798"/>
                  </a:lnTo>
                  <a:lnTo>
                    <a:pt x="2083308" y="723392"/>
                  </a:lnTo>
                  <a:lnTo>
                    <a:pt x="0" y="723163"/>
                  </a:lnTo>
                  <a:lnTo>
                    <a:pt x="0" y="742975"/>
                  </a:lnTo>
                  <a:lnTo>
                    <a:pt x="2083308" y="743204"/>
                  </a:lnTo>
                  <a:lnTo>
                    <a:pt x="2083308" y="796798"/>
                  </a:lnTo>
                  <a:lnTo>
                    <a:pt x="2190496" y="743204"/>
                  </a:lnTo>
                  <a:lnTo>
                    <a:pt x="2210308" y="733298"/>
                  </a:lnTo>
                  <a:close/>
                </a:path>
                <a:path w="4592320" h="796925">
                  <a:moveTo>
                    <a:pt x="4592320" y="127000"/>
                  </a:moveTo>
                  <a:lnTo>
                    <a:pt x="4585970" y="114300"/>
                  </a:lnTo>
                  <a:lnTo>
                    <a:pt x="4528820" y="0"/>
                  </a:lnTo>
                  <a:lnTo>
                    <a:pt x="4465320" y="127000"/>
                  </a:lnTo>
                  <a:lnTo>
                    <a:pt x="4518901" y="127000"/>
                  </a:lnTo>
                  <a:lnTo>
                    <a:pt x="4518660" y="765556"/>
                  </a:lnTo>
                  <a:lnTo>
                    <a:pt x="4538472" y="765556"/>
                  </a:lnTo>
                  <a:lnTo>
                    <a:pt x="4538713" y="127000"/>
                  </a:lnTo>
                  <a:lnTo>
                    <a:pt x="4592320" y="127000"/>
                  </a:lnTo>
                  <a:close/>
                </a:path>
              </a:pathLst>
            </a:custGeom>
            <a:solidFill>
              <a:srgbClr val="0079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33983" y="3444240"/>
              <a:ext cx="1409700" cy="567055"/>
            </a:xfrm>
            <a:custGeom>
              <a:avLst/>
              <a:gdLst/>
              <a:ahLst/>
              <a:cxnLst/>
              <a:rect l="l" t="t" r="r" b="b"/>
              <a:pathLst>
                <a:path w="1409700" h="567054">
                  <a:moveTo>
                    <a:pt x="1315211" y="0"/>
                  </a:moveTo>
                  <a:lnTo>
                    <a:pt x="94487" y="0"/>
                  </a:lnTo>
                  <a:lnTo>
                    <a:pt x="57708" y="7423"/>
                  </a:lnTo>
                  <a:lnTo>
                    <a:pt x="27674" y="27670"/>
                  </a:lnTo>
                  <a:lnTo>
                    <a:pt x="7425" y="57703"/>
                  </a:lnTo>
                  <a:lnTo>
                    <a:pt x="0" y="94488"/>
                  </a:lnTo>
                  <a:lnTo>
                    <a:pt x="0" y="472440"/>
                  </a:lnTo>
                  <a:lnTo>
                    <a:pt x="7425" y="509219"/>
                  </a:lnTo>
                  <a:lnTo>
                    <a:pt x="27674" y="539253"/>
                  </a:lnTo>
                  <a:lnTo>
                    <a:pt x="57708" y="559502"/>
                  </a:lnTo>
                  <a:lnTo>
                    <a:pt x="94487" y="566928"/>
                  </a:lnTo>
                  <a:lnTo>
                    <a:pt x="1315211" y="566928"/>
                  </a:lnTo>
                  <a:lnTo>
                    <a:pt x="1351996" y="559502"/>
                  </a:lnTo>
                  <a:lnTo>
                    <a:pt x="1382029" y="539253"/>
                  </a:lnTo>
                  <a:lnTo>
                    <a:pt x="1402276" y="509219"/>
                  </a:lnTo>
                  <a:lnTo>
                    <a:pt x="1409699" y="472440"/>
                  </a:lnTo>
                  <a:lnTo>
                    <a:pt x="1409699" y="94488"/>
                  </a:lnTo>
                  <a:lnTo>
                    <a:pt x="1402276" y="57703"/>
                  </a:lnTo>
                  <a:lnTo>
                    <a:pt x="1382029" y="27670"/>
                  </a:lnTo>
                  <a:lnTo>
                    <a:pt x="1351996" y="7423"/>
                  </a:lnTo>
                  <a:lnTo>
                    <a:pt x="1315211" y="0"/>
                  </a:lnTo>
                  <a:close/>
                </a:path>
              </a:pathLst>
            </a:custGeom>
            <a:solidFill>
              <a:srgbClr val="0087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703070" y="668527"/>
            <a:ext cx="57378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305" dirty="0">
                <a:solidFill>
                  <a:srgbClr val="EB871D"/>
                </a:solidFill>
                <a:latin typeface="DejaVu Sans"/>
                <a:cs typeface="DejaVu Sans"/>
              </a:rPr>
              <a:t>Presto </a:t>
            </a:r>
            <a:r>
              <a:rPr sz="2400" spc="-320" dirty="0">
                <a:solidFill>
                  <a:srgbClr val="EB871D"/>
                </a:solidFill>
                <a:latin typeface="DejaVu Sans"/>
                <a:cs typeface="DejaVu Sans"/>
              </a:rPr>
              <a:t>Extensibility </a:t>
            </a:r>
            <a:r>
              <a:rPr sz="2400" spc="260" dirty="0">
                <a:solidFill>
                  <a:srgbClr val="EB871D"/>
                </a:solidFill>
                <a:latin typeface="DejaVu Sans"/>
                <a:cs typeface="DejaVu Sans"/>
              </a:rPr>
              <a:t>–</a:t>
            </a:r>
            <a:r>
              <a:rPr sz="2400" spc="-500" dirty="0">
                <a:solidFill>
                  <a:srgbClr val="EB871D"/>
                </a:solidFill>
                <a:latin typeface="DejaVu Sans"/>
                <a:cs typeface="DejaVu Sans"/>
              </a:rPr>
              <a:t> </a:t>
            </a:r>
            <a:r>
              <a:rPr sz="2400" spc="-280" dirty="0">
                <a:solidFill>
                  <a:srgbClr val="EB871D"/>
                </a:solidFill>
                <a:latin typeface="DejaVu Sans"/>
                <a:cs typeface="DejaVu Sans"/>
              </a:rPr>
              <a:t>connector </a:t>
            </a:r>
            <a:r>
              <a:rPr sz="2400" spc="-285" dirty="0">
                <a:solidFill>
                  <a:srgbClr val="EB871D"/>
                </a:solidFill>
                <a:latin typeface="DejaVu Sans"/>
                <a:cs typeface="DejaVu Sans"/>
              </a:rPr>
              <a:t>interfaces</a:t>
            </a:r>
            <a:endParaRPr sz="2400" dirty="0">
              <a:latin typeface="DejaVu Sans"/>
              <a:cs typeface="DejaVu San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39800" y="3434588"/>
            <a:ext cx="798195" cy="50038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 indent="50165">
              <a:lnSpc>
                <a:spcPts val="1820"/>
              </a:lnSpc>
              <a:spcBef>
                <a:spcPts val="240"/>
              </a:spcBef>
            </a:pPr>
            <a:r>
              <a:rPr sz="1600" spc="-45" dirty="0">
                <a:solidFill>
                  <a:srgbClr val="FFFFFF"/>
                </a:solidFill>
                <a:latin typeface="DejaVu Sans"/>
                <a:cs typeface="DejaVu Sans"/>
              </a:rPr>
              <a:t>Parser/  </a:t>
            </a:r>
            <a:r>
              <a:rPr sz="1600" spc="-70" dirty="0">
                <a:solidFill>
                  <a:srgbClr val="FFFFFF"/>
                </a:solidFill>
                <a:latin typeface="DejaVu Sans"/>
                <a:cs typeface="DejaVu Sans"/>
              </a:rPr>
              <a:t>a</a:t>
            </a:r>
            <a:r>
              <a:rPr sz="1600" spc="-80" dirty="0">
                <a:solidFill>
                  <a:srgbClr val="FFFFFF"/>
                </a:solidFill>
                <a:latin typeface="DejaVu Sans"/>
                <a:cs typeface="DejaVu Sans"/>
              </a:rPr>
              <a:t>n</a:t>
            </a:r>
            <a:r>
              <a:rPr sz="1600" spc="-105" dirty="0">
                <a:solidFill>
                  <a:srgbClr val="FFFFFF"/>
                </a:solidFill>
                <a:latin typeface="DejaVu Sans"/>
                <a:cs typeface="DejaVu Sans"/>
              </a:rPr>
              <a:t>a</a:t>
            </a:r>
            <a:r>
              <a:rPr sz="1600" spc="-55" dirty="0">
                <a:solidFill>
                  <a:srgbClr val="FFFFFF"/>
                </a:solidFill>
                <a:latin typeface="DejaVu Sans"/>
                <a:cs typeface="DejaVu Sans"/>
              </a:rPr>
              <a:t>l</a:t>
            </a:r>
            <a:r>
              <a:rPr sz="1600" spc="-120" dirty="0">
                <a:solidFill>
                  <a:srgbClr val="FFFFFF"/>
                </a:solidFill>
                <a:latin typeface="DejaVu Sans"/>
                <a:cs typeface="DejaVu Sans"/>
              </a:rPr>
              <a:t>yzer</a:t>
            </a:r>
            <a:endParaRPr sz="1600">
              <a:latin typeface="DejaVu Sans"/>
              <a:cs typeface="DejaVu San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228088" y="3444240"/>
            <a:ext cx="1409700" cy="567055"/>
          </a:xfrm>
          <a:custGeom>
            <a:avLst/>
            <a:gdLst/>
            <a:ahLst/>
            <a:cxnLst/>
            <a:rect l="l" t="t" r="r" b="b"/>
            <a:pathLst>
              <a:path w="1409700" h="567054">
                <a:moveTo>
                  <a:pt x="1315212" y="0"/>
                </a:moveTo>
                <a:lnTo>
                  <a:pt x="94487" y="0"/>
                </a:lnTo>
                <a:lnTo>
                  <a:pt x="57703" y="7423"/>
                </a:lnTo>
                <a:lnTo>
                  <a:pt x="27670" y="27670"/>
                </a:lnTo>
                <a:lnTo>
                  <a:pt x="7423" y="57703"/>
                </a:lnTo>
                <a:lnTo>
                  <a:pt x="0" y="94488"/>
                </a:lnTo>
                <a:lnTo>
                  <a:pt x="0" y="472440"/>
                </a:lnTo>
                <a:lnTo>
                  <a:pt x="7423" y="509219"/>
                </a:lnTo>
                <a:lnTo>
                  <a:pt x="27670" y="539253"/>
                </a:lnTo>
                <a:lnTo>
                  <a:pt x="57703" y="559502"/>
                </a:lnTo>
                <a:lnTo>
                  <a:pt x="94487" y="566928"/>
                </a:lnTo>
                <a:lnTo>
                  <a:pt x="1315212" y="566928"/>
                </a:lnTo>
                <a:lnTo>
                  <a:pt x="1351996" y="559502"/>
                </a:lnTo>
                <a:lnTo>
                  <a:pt x="1382029" y="539253"/>
                </a:lnTo>
                <a:lnTo>
                  <a:pt x="1402276" y="509219"/>
                </a:lnTo>
                <a:lnTo>
                  <a:pt x="1409700" y="472440"/>
                </a:lnTo>
                <a:lnTo>
                  <a:pt x="1409700" y="94488"/>
                </a:lnTo>
                <a:lnTo>
                  <a:pt x="1402276" y="57703"/>
                </a:lnTo>
                <a:lnTo>
                  <a:pt x="1382029" y="27670"/>
                </a:lnTo>
                <a:lnTo>
                  <a:pt x="1351996" y="7423"/>
                </a:lnTo>
                <a:lnTo>
                  <a:pt x="1315212" y="0"/>
                </a:lnTo>
                <a:close/>
              </a:path>
            </a:pathLst>
          </a:custGeom>
          <a:solidFill>
            <a:srgbClr val="0087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569845" y="3577208"/>
            <a:ext cx="72644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35" dirty="0">
                <a:solidFill>
                  <a:srgbClr val="FFFFFF"/>
                </a:solidFill>
                <a:latin typeface="DejaVu Sans"/>
                <a:cs typeface="DejaVu Sans"/>
              </a:rPr>
              <a:t>P</a:t>
            </a:r>
            <a:r>
              <a:rPr sz="1600" spc="-50" dirty="0">
                <a:solidFill>
                  <a:srgbClr val="FFFFFF"/>
                </a:solidFill>
                <a:latin typeface="DejaVu Sans"/>
                <a:cs typeface="DejaVu Sans"/>
              </a:rPr>
              <a:t>l</a:t>
            </a:r>
            <a:r>
              <a:rPr sz="1600" spc="-110" dirty="0">
                <a:solidFill>
                  <a:srgbClr val="FFFFFF"/>
                </a:solidFill>
                <a:latin typeface="DejaVu Sans"/>
                <a:cs typeface="DejaVu Sans"/>
              </a:rPr>
              <a:t>a</a:t>
            </a:r>
            <a:r>
              <a:rPr sz="1600" spc="-114" dirty="0">
                <a:solidFill>
                  <a:srgbClr val="FFFFFF"/>
                </a:solidFill>
                <a:latin typeface="DejaVu Sans"/>
                <a:cs typeface="DejaVu Sans"/>
              </a:rPr>
              <a:t>n</a:t>
            </a:r>
            <a:r>
              <a:rPr sz="1600" spc="-125" dirty="0">
                <a:solidFill>
                  <a:srgbClr val="FFFFFF"/>
                </a:solidFill>
                <a:latin typeface="DejaVu Sans"/>
                <a:cs typeface="DejaVu Sans"/>
              </a:rPr>
              <a:t>n</a:t>
            </a:r>
            <a:r>
              <a:rPr sz="1600" spc="-105" dirty="0">
                <a:solidFill>
                  <a:srgbClr val="FFFFFF"/>
                </a:solidFill>
                <a:latin typeface="DejaVu Sans"/>
                <a:cs typeface="DejaVu Sans"/>
              </a:rPr>
              <a:t>er</a:t>
            </a:r>
            <a:endParaRPr sz="1600">
              <a:latin typeface="DejaVu Sans"/>
              <a:cs typeface="DejaVu Sans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3617214" y="3444240"/>
            <a:ext cx="2060575" cy="567055"/>
            <a:chOff x="3617214" y="3444240"/>
            <a:chExt cx="2060575" cy="567055"/>
          </a:xfrm>
        </p:grpSpPr>
        <p:sp>
          <p:nvSpPr>
            <p:cNvPr id="17" name="object 17"/>
            <p:cNvSpPr/>
            <p:nvPr/>
          </p:nvSpPr>
          <p:spPr>
            <a:xfrm>
              <a:off x="3617214" y="3665093"/>
              <a:ext cx="201549" cy="127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789170" y="3665220"/>
              <a:ext cx="889000" cy="127000"/>
            </a:xfrm>
            <a:custGeom>
              <a:avLst/>
              <a:gdLst/>
              <a:ahLst/>
              <a:cxnLst/>
              <a:rect l="l" t="t" r="r" b="b"/>
              <a:pathLst>
                <a:path w="889000" h="127000">
                  <a:moveTo>
                    <a:pt x="761618" y="73401"/>
                  </a:moveTo>
                  <a:lnTo>
                    <a:pt x="761618" y="126999"/>
                  </a:lnTo>
                  <a:lnTo>
                    <a:pt x="868806" y="73405"/>
                  </a:lnTo>
                  <a:lnTo>
                    <a:pt x="761618" y="73401"/>
                  </a:lnTo>
                  <a:close/>
                </a:path>
                <a:path w="889000" h="127000">
                  <a:moveTo>
                    <a:pt x="761618" y="53589"/>
                  </a:moveTo>
                  <a:lnTo>
                    <a:pt x="761618" y="73401"/>
                  </a:lnTo>
                  <a:lnTo>
                    <a:pt x="774318" y="73405"/>
                  </a:lnTo>
                  <a:lnTo>
                    <a:pt x="774318" y="53593"/>
                  </a:lnTo>
                  <a:lnTo>
                    <a:pt x="761618" y="53589"/>
                  </a:lnTo>
                  <a:close/>
                </a:path>
                <a:path w="889000" h="127000">
                  <a:moveTo>
                    <a:pt x="761618" y="0"/>
                  </a:moveTo>
                  <a:lnTo>
                    <a:pt x="761618" y="53589"/>
                  </a:lnTo>
                  <a:lnTo>
                    <a:pt x="774318" y="53593"/>
                  </a:lnTo>
                  <a:lnTo>
                    <a:pt x="774318" y="73405"/>
                  </a:lnTo>
                  <a:lnTo>
                    <a:pt x="868815" y="73401"/>
                  </a:lnTo>
                  <a:lnTo>
                    <a:pt x="888618" y="63499"/>
                  </a:lnTo>
                  <a:lnTo>
                    <a:pt x="761618" y="0"/>
                  </a:lnTo>
                  <a:close/>
                </a:path>
                <a:path w="889000" h="127000">
                  <a:moveTo>
                    <a:pt x="0" y="53339"/>
                  </a:moveTo>
                  <a:lnTo>
                    <a:pt x="0" y="73151"/>
                  </a:lnTo>
                  <a:lnTo>
                    <a:pt x="761618" y="73401"/>
                  </a:lnTo>
                  <a:lnTo>
                    <a:pt x="761618" y="53589"/>
                  </a:lnTo>
                  <a:lnTo>
                    <a:pt x="0" y="53339"/>
                  </a:lnTo>
                  <a:close/>
                </a:path>
              </a:pathLst>
            </a:custGeom>
            <a:solidFill>
              <a:srgbClr val="0079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823716" y="3444240"/>
              <a:ext cx="1409700" cy="567055"/>
            </a:xfrm>
            <a:custGeom>
              <a:avLst/>
              <a:gdLst/>
              <a:ahLst/>
              <a:cxnLst/>
              <a:rect l="l" t="t" r="r" b="b"/>
              <a:pathLst>
                <a:path w="1409700" h="567054">
                  <a:moveTo>
                    <a:pt x="1315212" y="0"/>
                  </a:moveTo>
                  <a:lnTo>
                    <a:pt x="94487" y="0"/>
                  </a:lnTo>
                  <a:lnTo>
                    <a:pt x="57703" y="7423"/>
                  </a:lnTo>
                  <a:lnTo>
                    <a:pt x="27670" y="27670"/>
                  </a:lnTo>
                  <a:lnTo>
                    <a:pt x="7423" y="57703"/>
                  </a:lnTo>
                  <a:lnTo>
                    <a:pt x="0" y="94488"/>
                  </a:lnTo>
                  <a:lnTo>
                    <a:pt x="0" y="472440"/>
                  </a:lnTo>
                  <a:lnTo>
                    <a:pt x="7423" y="509219"/>
                  </a:lnTo>
                  <a:lnTo>
                    <a:pt x="27670" y="539253"/>
                  </a:lnTo>
                  <a:lnTo>
                    <a:pt x="57703" y="559502"/>
                  </a:lnTo>
                  <a:lnTo>
                    <a:pt x="94487" y="566928"/>
                  </a:lnTo>
                  <a:lnTo>
                    <a:pt x="1315212" y="566928"/>
                  </a:lnTo>
                  <a:lnTo>
                    <a:pt x="1351996" y="559502"/>
                  </a:lnTo>
                  <a:lnTo>
                    <a:pt x="1382029" y="539253"/>
                  </a:lnTo>
                  <a:lnTo>
                    <a:pt x="1402276" y="509219"/>
                  </a:lnTo>
                  <a:lnTo>
                    <a:pt x="1409700" y="472440"/>
                  </a:lnTo>
                  <a:lnTo>
                    <a:pt x="1409700" y="94488"/>
                  </a:lnTo>
                  <a:lnTo>
                    <a:pt x="1402276" y="57703"/>
                  </a:lnTo>
                  <a:lnTo>
                    <a:pt x="1382029" y="27670"/>
                  </a:lnTo>
                  <a:lnTo>
                    <a:pt x="1351996" y="7423"/>
                  </a:lnTo>
                  <a:lnTo>
                    <a:pt x="1315212" y="0"/>
                  </a:lnTo>
                  <a:close/>
                </a:path>
              </a:pathLst>
            </a:custGeom>
            <a:solidFill>
              <a:srgbClr val="0087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5776340" y="1047368"/>
            <a:ext cx="69532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235" dirty="0">
                <a:solidFill>
                  <a:srgbClr val="EB871D"/>
                </a:solidFill>
                <a:latin typeface="DejaVu Sans"/>
                <a:cs typeface="DejaVu Sans"/>
              </a:rPr>
              <a:t>W</a:t>
            </a:r>
            <a:r>
              <a:rPr sz="1600" b="1" spc="-190" dirty="0">
                <a:solidFill>
                  <a:srgbClr val="EB871D"/>
                </a:solidFill>
                <a:latin typeface="DejaVu Sans"/>
                <a:cs typeface="DejaVu Sans"/>
              </a:rPr>
              <a:t>o</a:t>
            </a:r>
            <a:r>
              <a:rPr sz="1600" b="1" spc="-229" dirty="0">
                <a:solidFill>
                  <a:srgbClr val="EB871D"/>
                </a:solidFill>
                <a:latin typeface="DejaVu Sans"/>
                <a:cs typeface="DejaVu Sans"/>
              </a:rPr>
              <a:t>r</a:t>
            </a:r>
            <a:r>
              <a:rPr sz="1600" b="1" spc="-250" dirty="0">
                <a:solidFill>
                  <a:srgbClr val="EB871D"/>
                </a:solidFill>
                <a:latin typeface="DejaVu Sans"/>
                <a:cs typeface="DejaVu Sans"/>
              </a:rPr>
              <a:t>k</a:t>
            </a:r>
            <a:r>
              <a:rPr sz="1600" b="1" spc="-220" dirty="0">
                <a:solidFill>
                  <a:srgbClr val="EB871D"/>
                </a:solidFill>
                <a:latin typeface="DejaVu Sans"/>
                <a:cs typeface="DejaVu Sans"/>
              </a:rPr>
              <a:t>er</a:t>
            </a:r>
            <a:endParaRPr sz="1600">
              <a:latin typeface="DejaVu Sans"/>
              <a:cs typeface="DejaVu San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240023" y="2569464"/>
            <a:ext cx="1993900" cy="426720"/>
          </a:xfrm>
          <a:prstGeom prst="rect">
            <a:avLst/>
          </a:prstGeom>
          <a:solidFill>
            <a:srgbClr val="0079DB"/>
          </a:solidFill>
        </p:spPr>
        <p:txBody>
          <a:bodyPr vert="horz" wrap="square" lIns="0" tIns="74295" rIns="0" bIns="0" rtlCol="0">
            <a:spAutoFit/>
          </a:bodyPr>
          <a:lstStyle/>
          <a:p>
            <a:pPr marL="189865">
              <a:lnSpc>
                <a:spcPct val="100000"/>
              </a:lnSpc>
              <a:spcBef>
                <a:spcPts val="585"/>
              </a:spcBef>
            </a:pPr>
            <a:r>
              <a:rPr sz="1600" spc="-70" dirty="0">
                <a:solidFill>
                  <a:srgbClr val="FFFFFF"/>
                </a:solidFill>
                <a:latin typeface="DejaVu Sans"/>
                <a:cs typeface="DejaVu Sans"/>
              </a:rPr>
              <a:t>Data </a:t>
            </a:r>
            <a:r>
              <a:rPr sz="1600" spc="-90" dirty="0">
                <a:solidFill>
                  <a:srgbClr val="FFFFFF"/>
                </a:solidFill>
                <a:latin typeface="DejaVu Sans"/>
                <a:cs typeface="DejaVu Sans"/>
              </a:rPr>
              <a:t>location</a:t>
            </a:r>
            <a:r>
              <a:rPr sz="1600" spc="-375" dirty="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sz="1600" spc="-35" dirty="0">
                <a:solidFill>
                  <a:srgbClr val="FFFFFF"/>
                </a:solidFill>
                <a:latin typeface="DejaVu Sans"/>
                <a:cs typeface="DejaVu Sans"/>
              </a:rPr>
              <a:t>API</a:t>
            </a:r>
            <a:endParaRPr sz="1600">
              <a:latin typeface="DejaVu Sans"/>
              <a:cs typeface="DejaVu Sans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3240023" y="1525524"/>
            <a:ext cx="1993900" cy="1043940"/>
            <a:chOff x="3240023" y="1525524"/>
            <a:chExt cx="1993900" cy="1043940"/>
          </a:xfrm>
        </p:grpSpPr>
        <p:sp>
          <p:nvSpPr>
            <p:cNvPr id="23" name="object 23"/>
            <p:cNvSpPr/>
            <p:nvPr/>
          </p:nvSpPr>
          <p:spPr>
            <a:xfrm>
              <a:off x="3240023" y="1525524"/>
              <a:ext cx="399415" cy="1043940"/>
            </a:xfrm>
            <a:custGeom>
              <a:avLst/>
              <a:gdLst/>
              <a:ahLst/>
              <a:cxnLst/>
              <a:rect l="l" t="t" r="r" b="b"/>
              <a:pathLst>
                <a:path w="399414" h="1043939">
                  <a:moveTo>
                    <a:pt x="399288" y="0"/>
                  </a:moveTo>
                  <a:lnTo>
                    <a:pt x="0" y="0"/>
                  </a:lnTo>
                  <a:lnTo>
                    <a:pt x="0" y="1043939"/>
                  </a:lnTo>
                  <a:lnTo>
                    <a:pt x="399288" y="1043939"/>
                  </a:lnTo>
                  <a:lnTo>
                    <a:pt x="399288" y="0"/>
                  </a:lnTo>
                  <a:close/>
                </a:path>
              </a:pathLst>
            </a:custGeom>
            <a:solidFill>
              <a:srgbClr val="EB87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639311" y="1525524"/>
              <a:ext cx="398145" cy="1043940"/>
            </a:xfrm>
            <a:custGeom>
              <a:avLst/>
              <a:gdLst/>
              <a:ahLst/>
              <a:cxnLst/>
              <a:rect l="l" t="t" r="r" b="b"/>
              <a:pathLst>
                <a:path w="398145" h="1043939">
                  <a:moveTo>
                    <a:pt x="397763" y="0"/>
                  </a:moveTo>
                  <a:lnTo>
                    <a:pt x="0" y="0"/>
                  </a:lnTo>
                  <a:lnTo>
                    <a:pt x="0" y="1043939"/>
                  </a:lnTo>
                  <a:lnTo>
                    <a:pt x="397763" y="1043939"/>
                  </a:lnTo>
                  <a:lnTo>
                    <a:pt x="397763" y="0"/>
                  </a:lnTo>
                  <a:close/>
                </a:path>
              </a:pathLst>
            </a:custGeom>
            <a:solidFill>
              <a:srgbClr val="CD39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037075" y="1525524"/>
              <a:ext cx="399415" cy="1043940"/>
            </a:xfrm>
            <a:custGeom>
              <a:avLst/>
              <a:gdLst/>
              <a:ahLst/>
              <a:cxnLst/>
              <a:rect l="l" t="t" r="r" b="b"/>
              <a:pathLst>
                <a:path w="399414" h="1043939">
                  <a:moveTo>
                    <a:pt x="399288" y="0"/>
                  </a:moveTo>
                  <a:lnTo>
                    <a:pt x="0" y="0"/>
                  </a:lnTo>
                  <a:lnTo>
                    <a:pt x="0" y="1043939"/>
                  </a:lnTo>
                  <a:lnTo>
                    <a:pt x="399288" y="1043939"/>
                  </a:lnTo>
                  <a:lnTo>
                    <a:pt x="399288" y="0"/>
                  </a:lnTo>
                  <a:close/>
                </a:path>
              </a:pathLst>
            </a:custGeom>
            <a:solidFill>
              <a:srgbClr val="6F2F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436363" y="1525524"/>
              <a:ext cx="398145" cy="1043940"/>
            </a:xfrm>
            <a:custGeom>
              <a:avLst/>
              <a:gdLst/>
              <a:ahLst/>
              <a:cxnLst/>
              <a:rect l="l" t="t" r="r" b="b"/>
              <a:pathLst>
                <a:path w="398145" h="1043939">
                  <a:moveTo>
                    <a:pt x="397763" y="0"/>
                  </a:moveTo>
                  <a:lnTo>
                    <a:pt x="0" y="0"/>
                  </a:lnTo>
                  <a:lnTo>
                    <a:pt x="0" y="1043939"/>
                  </a:lnTo>
                  <a:lnTo>
                    <a:pt x="397763" y="1043939"/>
                  </a:lnTo>
                  <a:lnTo>
                    <a:pt x="397763" y="0"/>
                  </a:lnTo>
                  <a:close/>
                </a:path>
              </a:pathLst>
            </a:custGeom>
            <a:solidFill>
              <a:srgbClr val="0087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834127" y="1525524"/>
              <a:ext cx="399415" cy="1043940"/>
            </a:xfrm>
            <a:custGeom>
              <a:avLst/>
              <a:gdLst/>
              <a:ahLst/>
              <a:cxnLst/>
              <a:rect l="l" t="t" r="r" b="b"/>
              <a:pathLst>
                <a:path w="399414" h="1043939">
                  <a:moveTo>
                    <a:pt x="399288" y="0"/>
                  </a:moveTo>
                  <a:lnTo>
                    <a:pt x="0" y="0"/>
                  </a:lnTo>
                  <a:lnTo>
                    <a:pt x="0" y="1043939"/>
                  </a:lnTo>
                  <a:lnTo>
                    <a:pt x="399288" y="1043939"/>
                  </a:lnTo>
                  <a:lnTo>
                    <a:pt x="399288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3324514" y="1867433"/>
            <a:ext cx="234315" cy="42100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730"/>
              </a:lnSpc>
            </a:pPr>
            <a:r>
              <a:rPr sz="1600" dirty="0">
                <a:solidFill>
                  <a:srgbClr val="FFFFFF"/>
                </a:solidFill>
                <a:latin typeface="DejaVu Sans"/>
                <a:cs typeface="DejaVu Sans"/>
              </a:rPr>
              <a:t>Hive</a:t>
            </a:r>
            <a:endParaRPr sz="1600">
              <a:latin typeface="DejaVu Sans"/>
              <a:cs typeface="DejaVu Sans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734403" y="1623414"/>
            <a:ext cx="209550" cy="90805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535"/>
              </a:lnSpc>
            </a:pPr>
            <a:r>
              <a:rPr sz="1400" dirty="0">
                <a:solidFill>
                  <a:srgbClr val="FFFFFF"/>
                </a:solidFill>
                <a:latin typeface="DejaVu Sans"/>
                <a:cs typeface="DejaVu Sans"/>
              </a:rPr>
              <a:t>Ca</a:t>
            </a:r>
            <a:r>
              <a:rPr sz="1400" spc="-10" dirty="0">
                <a:solidFill>
                  <a:srgbClr val="FFFFFF"/>
                </a:solidFill>
                <a:latin typeface="DejaVu Sans"/>
                <a:cs typeface="DejaVu Sans"/>
              </a:rPr>
              <a:t>ss</a:t>
            </a:r>
            <a:r>
              <a:rPr sz="1400" dirty="0">
                <a:solidFill>
                  <a:srgbClr val="FFFFFF"/>
                </a:solidFill>
                <a:latin typeface="DejaVu Sans"/>
                <a:cs typeface="DejaVu Sans"/>
              </a:rPr>
              <a:t>andra</a:t>
            </a:r>
            <a:endParaRPr sz="1400">
              <a:latin typeface="DejaVu Sans"/>
              <a:cs typeface="DejaVu Sans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121566" y="1770219"/>
            <a:ext cx="1048385" cy="59690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0795" algn="ctr">
              <a:lnSpc>
                <a:spcPts val="1730"/>
              </a:lnSpc>
            </a:pPr>
            <a:r>
              <a:rPr sz="1600" spc="-60" dirty="0">
                <a:solidFill>
                  <a:srgbClr val="FFFFFF"/>
                </a:solidFill>
                <a:latin typeface="DejaVu Sans"/>
                <a:cs typeface="DejaVu Sans"/>
              </a:rPr>
              <a:t>Kafka</a:t>
            </a:r>
            <a:endParaRPr sz="1600">
              <a:latin typeface="DejaVu Sans"/>
              <a:cs typeface="DejaVu Sans"/>
            </a:endParaRPr>
          </a:p>
          <a:p>
            <a:pPr algn="ctr">
              <a:lnSpc>
                <a:spcPct val="100000"/>
              </a:lnSpc>
              <a:spcBef>
                <a:spcPts val="1025"/>
              </a:spcBef>
            </a:pPr>
            <a:r>
              <a:rPr sz="1400" spc="-10" dirty="0">
                <a:solidFill>
                  <a:srgbClr val="FFFFFF"/>
                </a:solidFill>
                <a:latin typeface="DejaVu Sans"/>
                <a:cs typeface="DejaVu Sans"/>
              </a:rPr>
              <a:t>M</a:t>
            </a:r>
            <a:r>
              <a:rPr sz="1400" dirty="0">
                <a:solidFill>
                  <a:srgbClr val="FFFFFF"/>
                </a:solidFill>
                <a:latin typeface="DejaVu Sans"/>
                <a:cs typeface="DejaVu Sans"/>
              </a:rPr>
              <a:t>ySQL</a:t>
            </a:r>
            <a:endParaRPr sz="1400">
              <a:latin typeface="DejaVu Sans"/>
              <a:cs typeface="DejaVu Sans"/>
            </a:endParaRPr>
          </a:p>
          <a:p>
            <a:pPr marR="18415" algn="ctr">
              <a:lnSpc>
                <a:spcPct val="100000"/>
              </a:lnSpc>
              <a:spcBef>
                <a:spcPts val="815"/>
              </a:spcBef>
            </a:pPr>
            <a:r>
              <a:rPr sz="2400" dirty="0">
                <a:solidFill>
                  <a:srgbClr val="FFFFFF"/>
                </a:solidFill>
                <a:latin typeface="DejaVu Sans"/>
                <a:cs typeface="DejaVu Sans"/>
              </a:rPr>
              <a:t>…</a:t>
            </a:r>
            <a:endParaRPr sz="2400">
              <a:latin typeface="DejaVu Sans"/>
              <a:cs typeface="DejaVu Sans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633983" y="1508760"/>
            <a:ext cx="1993900" cy="1042669"/>
            <a:chOff x="633983" y="1508760"/>
            <a:chExt cx="1993900" cy="1042669"/>
          </a:xfrm>
        </p:grpSpPr>
        <p:sp>
          <p:nvSpPr>
            <p:cNvPr id="32" name="object 32"/>
            <p:cNvSpPr/>
            <p:nvPr/>
          </p:nvSpPr>
          <p:spPr>
            <a:xfrm>
              <a:off x="633983" y="1508760"/>
              <a:ext cx="399415" cy="1042669"/>
            </a:xfrm>
            <a:custGeom>
              <a:avLst/>
              <a:gdLst/>
              <a:ahLst/>
              <a:cxnLst/>
              <a:rect l="l" t="t" r="r" b="b"/>
              <a:pathLst>
                <a:path w="399415" h="1042669">
                  <a:moveTo>
                    <a:pt x="399288" y="0"/>
                  </a:moveTo>
                  <a:lnTo>
                    <a:pt x="0" y="0"/>
                  </a:lnTo>
                  <a:lnTo>
                    <a:pt x="0" y="1042415"/>
                  </a:lnTo>
                  <a:lnTo>
                    <a:pt x="399288" y="1042415"/>
                  </a:lnTo>
                  <a:lnTo>
                    <a:pt x="399288" y="0"/>
                  </a:lnTo>
                  <a:close/>
                </a:path>
              </a:pathLst>
            </a:custGeom>
            <a:solidFill>
              <a:srgbClr val="EB871D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3" name="object 33"/>
            <p:cNvSpPr/>
            <p:nvPr/>
          </p:nvSpPr>
          <p:spPr>
            <a:xfrm>
              <a:off x="1033271" y="1508760"/>
              <a:ext cx="398145" cy="1042669"/>
            </a:xfrm>
            <a:custGeom>
              <a:avLst/>
              <a:gdLst/>
              <a:ahLst/>
              <a:cxnLst/>
              <a:rect l="l" t="t" r="r" b="b"/>
              <a:pathLst>
                <a:path w="398144" h="1042669">
                  <a:moveTo>
                    <a:pt x="397764" y="0"/>
                  </a:moveTo>
                  <a:lnTo>
                    <a:pt x="0" y="0"/>
                  </a:lnTo>
                  <a:lnTo>
                    <a:pt x="0" y="1042415"/>
                  </a:lnTo>
                  <a:lnTo>
                    <a:pt x="397764" y="1042415"/>
                  </a:lnTo>
                  <a:lnTo>
                    <a:pt x="397764" y="0"/>
                  </a:lnTo>
                  <a:close/>
                </a:path>
              </a:pathLst>
            </a:custGeom>
            <a:solidFill>
              <a:srgbClr val="CD39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431035" y="1508760"/>
              <a:ext cx="399415" cy="1042669"/>
            </a:xfrm>
            <a:custGeom>
              <a:avLst/>
              <a:gdLst/>
              <a:ahLst/>
              <a:cxnLst/>
              <a:rect l="l" t="t" r="r" b="b"/>
              <a:pathLst>
                <a:path w="399414" h="1042669">
                  <a:moveTo>
                    <a:pt x="399288" y="0"/>
                  </a:moveTo>
                  <a:lnTo>
                    <a:pt x="0" y="0"/>
                  </a:lnTo>
                  <a:lnTo>
                    <a:pt x="0" y="1042415"/>
                  </a:lnTo>
                  <a:lnTo>
                    <a:pt x="399288" y="1042415"/>
                  </a:lnTo>
                  <a:lnTo>
                    <a:pt x="399288" y="0"/>
                  </a:lnTo>
                  <a:close/>
                </a:path>
              </a:pathLst>
            </a:custGeom>
            <a:solidFill>
              <a:srgbClr val="6F2F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830323" y="1508760"/>
              <a:ext cx="398145" cy="1042669"/>
            </a:xfrm>
            <a:custGeom>
              <a:avLst/>
              <a:gdLst/>
              <a:ahLst/>
              <a:cxnLst/>
              <a:rect l="l" t="t" r="r" b="b"/>
              <a:pathLst>
                <a:path w="398144" h="1042669">
                  <a:moveTo>
                    <a:pt x="397763" y="0"/>
                  </a:moveTo>
                  <a:lnTo>
                    <a:pt x="0" y="0"/>
                  </a:lnTo>
                  <a:lnTo>
                    <a:pt x="0" y="1042415"/>
                  </a:lnTo>
                  <a:lnTo>
                    <a:pt x="397763" y="1042415"/>
                  </a:lnTo>
                  <a:lnTo>
                    <a:pt x="397763" y="0"/>
                  </a:lnTo>
                  <a:close/>
                </a:path>
              </a:pathLst>
            </a:custGeom>
            <a:solidFill>
              <a:srgbClr val="0087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228087" y="1508760"/>
              <a:ext cx="399415" cy="1042669"/>
            </a:xfrm>
            <a:custGeom>
              <a:avLst/>
              <a:gdLst/>
              <a:ahLst/>
              <a:cxnLst/>
              <a:rect l="l" t="t" r="r" b="b"/>
              <a:pathLst>
                <a:path w="399414" h="1042669">
                  <a:moveTo>
                    <a:pt x="399288" y="0"/>
                  </a:moveTo>
                  <a:lnTo>
                    <a:pt x="0" y="0"/>
                  </a:lnTo>
                  <a:lnTo>
                    <a:pt x="0" y="1042415"/>
                  </a:lnTo>
                  <a:lnTo>
                    <a:pt x="399288" y="1042415"/>
                  </a:lnTo>
                  <a:lnTo>
                    <a:pt x="399288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638555" y="2551176"/>
            <a:ext cx="1991995" cy="428625"/>
          </a:xfrm>
          <a:prstGeom prst="rect">
            <a:avLst/>
          </a:prstGeom>
          <a:solidFill>
            <a:srgbClr val="0079DB"/>
          </a:solidFill>
        </p:spPr>
        <p:txBody>
          <a:bodyPr vert="horz" wrap="square" lIns="0" tIns="75565" rIns="0" bIns="0" rtlCol="0">
            <a:spAutoFit/>
          </a:bodyPr>
          <a:lstStyle/>
          <a:p>
            <a:pPr marL="362585">
              <a:lnSpc>
                <a:spcPct val="100000"/>
              </a:lnSpc>
              <a:spcBef>
                <a:spcPts val="595"/>
              </a:spcBef>
            </a:pPr>
            <a:r>
              <a:rPr sz="1600" spc="-75" dirty="0">
                <a:solidFill>
                  <a:srgbClr val="FFFFFF"/>
                </a:solidFill>
                <a:latin typeface="DejaVu Sans"/>
                <a:cs typeface="DejaVu Sans"/>
              </a:rPr>
              <a:t>Metadata</a:t>
            </a:r>
            <a:r>
              <a:rPr sz="1600" spc="-155" dirty="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sz="1600" spc="-35" dirty="0">
                <a:solidFill>
                  <a:srgbClr val="FFFFFF"/>
                </a:solidFill>
                <a:latin typeface="DejaVu Sans"/>
                <a:cs typeface="DejaVu Sans"/>
              </a:rPr>
              <a:t>API</a:t>
            </a:r>
            <a:endParaRPr sz="1600">
              <a:latin typeface="DejaVu Sans"/>
              <a:cs typeface="DejaVu Sans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717564" y="1850430"/>
            <a:ext cx="234950" cy="42100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730"/>
              </a:lnSpc>
            </a:pPr>
            <a:r>
              <a:rPr sz="1600" dirty="0">
                <a:solidFill>
                  <a:srgbClr val="FFFFFF"/>
                </a:solidFill>
                <a:latin typeface="DejaVu Sans"/>
                <a:cs typeface="DejaVu Sans"/>
              </a:rPr>
              <a:t>Hive</a:t>
            </a:r>
            <a:endParaRPr sz="1600">
              <a:latin typeface="DejaVu Sans"/>
              <a:cs typeface="DejaVu Sans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128232" y="1606907"/>
            <a:ext cx="209550" cy="90741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z="1400" dirty="0">
                <a:solidFill>
                  <a:srgbClr val="FFFFFF"/>
                </a:solidFill>
                <a:latin typeface="DejaVu Sans"/>
                <a:cs typeface="DejaVu Sans"/>
              </a:rPr>
              <a:t>C</a:t>
            </a:r>
            <a:r>
              <a:rPr sz="1400" spc="5" dirty="0">
                <a:solidFill>
                  <a:srgbClr val="FFFFFF"/>
                </a:solidFill>
                <a:latin typeface="DejaVu Sans"/>
                <a:cs typeface="DejaVu Sans"/>
              </a:rPr>
              <a:t>a</a:t>
            </a:r>
            <a:r>
              <a:rPr sz="1400" spc="-5" dirty="0">
                <a:solidFill>
                  <a:srgbClr val="FFFFFF"/>
                </a:solidFill>
                <a:latin typeface="DejaVu Sans"/>
                <a:cs typeface="DejaVu Sans"/>
              </a:rPr>
              <a:t>ss</a:t>
            </a:r>
            <a:r>
              <a:rPr sz="1400" dirty="0">
                <a:solidFill>
                  <a:srgbClr val="FFFFFF"/>
                </a:solidFill>
                <a:latin typeface="DejaVu Sans"/>
                <a:cs typeface="DejaVu Sans"/>
              </a:rPr>
              <a:t>andra</a:t>
            </a:r>
            <a:endParaRPr sz="1400">
              <a:latin typeface="DejaVu Sans"/>
              <a:cs typeface="DejaVu Sans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514891" y="1752825"/>
            <a:ext cx="1019175" cy="59753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36195">
              <a:lnSpc>
                <a:spcPts val="1730"/>
              </a:lnSpc>
            </a:pPr>
            <a:r>
              <a:rPr sz="1600" spc="-60" dirty="0">
                <a:solidFill>
                  <a:srgbClr val="FFFFFF"/>
                </a:solidFill>
                <a:latin typeface="DejaVu Sans"/>
                <a:cs typeface="DejaVu Sans"/>
              </a:rPr>
              <a:t>Kafka</a:t>
            </a:r>
            <a:endParaRPr sz="1600">
              <a:latin typeface="DejaVu Sans"/>
              <a:cs typeface="DejaVu Sans"/>
            </a:endParaRPr>
          </a:p>
          <a:p>
            <a:pPr marL="12700">
              <a:lnSpc>
                <a:spcPct val="100000"/>
              </a:lnSpc>
              <a:spcBef>
                <a:spcPts val="1025"/>
              </a:spcBef>
            </a:pPr>
            <a:r>
              <a:rPr sz="1400" dirty="0">
                <a:solidFill>
                  <a:srgbClr val="FFFFFF"/>
                </a:solidFill>
                <a:latin typeface="DejaVu Sans"/>
                <a:cs typeface="DejaVu Sans"/>
              </a:rPr>
              <a:t>MyS</a:t>
            </a:r>
            <a:r>
              <a:rPr sz="1400" spc="5" dirty="0">
                <a:solidFill>
                  <a:srgbClr val="FFFFFF"/>
                </a:solidFill>
                <a:latin typeface="DejaVu Sans"/>
                <a:cs typeface="DejaVu Sans"/>
              </a:rPr>
              <a:t>Q</a:t>
            </a:r>
            <a:r>
              <a:rPr sz="1400" dirty="0">
                <a:solidFill>
                  <a:srgbClr val="FFFFFF"/>
                </a:solidFill>
                <a:latin typeface="DejaVu Sans"/>
                <a:cs typeface="DejaVu Sans"/>
              </a:rPr>
              <a:t>L</a:t>
            </a:r>
            <a:endParaRPr sz="1400">
              <a:latin typeface="DejaVu Sans"/>
              <a:cs typeface="DejaVu Sans"/>
            </a:endParaRPr>
          </a:p>
          <a:p>
            <a:pPr marL="104775">
              <a:lnSpc>
                <a:spcPct val="100000"/>
              </a:lnSpc>
              <a:spcBef>
                <a:spcPts val="585"/>
              </a:spcBef>
            </a:pPr>
            <a:r>
              <a:rPr sz="2400" dirty="0">
                <a:solidFill>
                  <a:srgbClr val="FFFFFF"/>
                </a:solidFill>
                <a:latin typeface="DejaVu Sans"/>
                <a:cs typeface="DejaVu Sans"/>
              </a:rPr>
              <a:t>…</a:t>
            </a:r>
            <a:endParaRPr sz="2400">
              <a:latin typeface="DejaVu Sans"/>
              <a:cs typeface="DejaVu Sans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5946647" y="1542288"/>
            <a:ext cx="1996439" cy="2190750"/>
            <a:chOff x="5946647" y="1542288"/>
            <a:chExt cx="1996439" cy="2190750"/>
          </a:xfrm>
        </p:grpSpPr>
        <p:sp>
          <p:nvSpPr>
            <p:cNvPr id="42" name="object 42"/>
            <p:cNvSpPr/>
            <p:nvPr/>
          </p:nvSpPr>
          <p:spPr>
            <a:xfrm>
              <a:off x="6218681" y="2225802"/>
              <a:ext cx="302260" cy="1496695"/>
            </a:xfrm>
            <a:custGeom>
              <a:avLst/>
              <a:gdLst/>
              <a:ahLst/>
              <a:cxnLst/>
              <a:rect l="l" t="t" r="r" b="b"/>
              <a:pathLst>
                <a:path w="302259" h="1496695">
                  <a:moveTo>
                    <a:pt x="0" y="1496568"/>
                  </a:moveTo>
                  <a:lnTo>
                    <a:pt x="301752" y="1496568"/>
                  </a:lnTo>
                  <a:lnTo>
                    <a:pt x="301752" y="0"/>
                  </a:lnTo>
                  <a:lnTo>
                    <a:pt x="0" y="0"/>
                  </a:lnTo>
                  <a:lnTo>
                    <a:pt x="0" y="1496568"/>
                  </a:lnTo>
                  <a:close/>
                </a:path>
              </a:pathLst>
            </a:custGeom>
            <a:ln w="19812">
              <a:solidFill>
                <a:srgbClr val="0079D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5951219" y="2586227"/>
              <a:ext cx="1991995" cy="426720"/>
            </a:xfrm>
            <a:custGeom>
              <a:avLst/>
              <a:gdLst/>
              <a:ahLst/>
              <a:cxnLst/>
              <a:rect l="l" t="t" r="r" b="b"/>
              <a:pathLst>
                <a:path w="1991995" h="426719">
                  <a:moveTo>
                    <a:pt x="1991868" y="0"/>
                  </a:moveTo>
                  <a:lnTo>
                    <a:pt x="0" y="0"/>
                  </a:lnTo>
                  <a:lnTo>
                    <a:pt x="0" y="426719"/>
                  </a:lnTo>
                  <a:lnTo>
                    <a:pt x="1991868" y="426719"/>
                  </a:lnTo>
                  <a:lnTo>
                    <a:pt x="1991868" y="0"/>
                  </a:lnTo>
                  <a:close/>
                </a:path>
              </a:pathLst>
            </a:custGeom>
            <a:solidFill>
              <a:srgbClr val="0079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5946647" y="1542288"/>
              <a:ext cx="399415" cy="1043940"/>
            </a:xfrm>
            <a:custGeom>
              <a:avLst/>
              <a:gdLst/>
              <a:ahLst/>
              <a:cxnLst/>
              <a:rect l="l" t="t" r="r" b="b"/>
              <a:pathLst>
                <a:path w="399414" h="1043939">
                  <a:moveTo>
                    <a:pt x="399288" y="0"/>
                  </a:moveTo>
                  <a:lnTo>
                    <a:pt x="0" y="0"/>
                  </a:lnTo>
                  <a:lnTo>
                    <a:pt x="0" y="1043939"/>
                  </a:lnTo>
                  <a:lnTo>
                    <a:pt x="399288" y="1043939"/>
                  </a:lnTo>
                  <a:lnTo>
                    <a:pt x="399288" y="0"/>
                  </a:lnTo>
                  <a:close/>
                </a:path>
              </a:pathLst>
            </a:custGeom>
            <a:solidFill>
              <a:srgbClr val="EB87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6345935" y="1542288"/>
              <a:ext cx="398145" cy="1043940"/>
            </a:xfrm>
            <a:custGeom>
              <a:avLst/>
              <a:gdLst/>
              <a:ahLst/>
              <a:cxnLst/>
              <a:rect l="l" t="t" r="r" b="b"/>
              <a:pathLst>
                <a:path w="398145" h="1043939">
                  <a:moveTo>
                    <a:pt x="397763" y="0"/>
                  </a:moveTo>
                  <a:lnTo>
                    <a:pt x="0" y="0"/>
                  </a:lnTo>
                  <a:lnTo>
                    <a:pt x="0" y="1043939"/>
                  </a:lnTo>
                  <a:lnTo>
                    <a:pt x="397763" y="1043939"/>
                  </a:lnTo>
                  <a:lnTo>
                    <a:pt x="397763" y="0"/>
                  </a:lnTo>
                  <a:close/>
                </a:path>
              </a:pathLst>
            </a:custGeom>
            <a:solidFill>
              <a:srgbClr val="CD39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6743699" y="1542288"/>
              <a:ext cx="398145" cy="1043940"/>
            </a:xfrm>
            <a:custGeom>
              <a:avLst/>
              <a:gdLst/>
              <a:ahLst/>
              <a:cxnLst/>
              <a:rect l="l" t="t" r="r" b="b"/>
              <a:pathLst>
                <a:path w="398145" h="1043939">
                  <a:moveTo>
                    <a:pt x="397764" y="0"/>
                  </a:moveTo>
                  <a:lnTo>
                    <a:pt x="0" y="0"/>
                  </a:lnTo>
                  <a:lnTo>
                    <a:pt x="0" y="1043939"/>
                  </a:lnTo>
                  <a:lnTo>
                    <a:pt x="397764" y="1043939"/>
                  </a:lnTo>
                  <a:lnTo>
                    <a:pt x="397764" y="0"/>
                  </a:lnTo>
                  <a:close/>
                </a:path>
              </a:pathLst>
            </a:custGeom>
            <a:solidFill>
              <a:srgbClr val="6F2F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7142987" y="1542288"/>
              <a:ext cx="398145" cy="1043940"/>
            </a:xfrm>
            <a:custGeom>
              <a:avLst/>
              <a:gdLst/>
              <a:ahLst/>
              <a:cxnLst/>
              <a:rect l="l" t="t" r="r" b="b"/>
              <a:pathLst>
                <a:path w="398145" h="1043939">
                  <a:moveTo>
                    <a:pt x="397764" y="0"/>
                  </a:moveTo>
                  <a:lnTo>
                    <a:pt x="0" y="0"/>
                  </a:lnTo>
                  <a:lnTo>
                    <a:pt x="0" y="1043939"/>
                  </a:lnTo>
                  <a:lnTo>
                    <a:pt x="397764" y="1043939"/>
                  </a:lnTo>
                  <a:lnTo>
                    <a:pt x="397764" y="0"/>
                  </a:lnTo>
                  <a:close/>
                </a:path>
              </a:pathLst>
            </a:custGeom>
            <a:solidFill>
              <a:srgbClr val="0087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7540751" y="1542288"/>
              <a:ext cx="398145" cy="1043940"/>
            </a:xfrm>
            <a:custGeom>
              <a:avLst/>
              <a:gdLst/>
              <a:ahLst/>
              <a:cxnLst/>
              <a:rect l="l" t="t" r="r" b="b"/>
              <a:pathLst>
                <a:path w="398145" h="1043939">
                  <a:moveTo>
                    <a:pt x="397764" y="0"/>
                  </a:moveTo>
                  <a:lnTo>
                    <a:pt x="0" y="0"/>
                  </a:lnTo>
                  <a:lnTo>
                    <a:pt x="0" y="1043939"/>
                  </a:lnTo>
                  <a:lnTo>
                    <a:pt x="397764" y="1043939"/>
                  </a:lnTo>
                  <a:lnTo>
                    <a:pt x="397764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/>
          <p:nvPr/>
        </p:nvSpPr>
        <p:spPr>
          <a:xfrm>
            <a:off x="6228588" y="2586227"/>
            <a:ext cx="421640" cy="426720"/>
          </a:xfrm>
          <a:prstGeom prst="rect">
            <a:avLst/>
          </a:prstGeom>
          <a:solidFill>
            <a:srgbClr val="0079DB"/>
          </a:solidFill>
        </p:spPr>
        <p:txBody>
          <a:bodyPr vert="horz" wrap="square" lIns="0" tIns="74295" rIns="0" bIns="0" rtlCol="0">
            <a:spAutoFit/>
          </a:bodyPr>
          <a:lstStyle/>
          <a:p>
            <a:pPr algn="r">
              <a:lnSpc>
                <a:spcPct val="100000"/>
              </a:lnSpc>
              <a:spcBef>
                <a:spcPts val="585"/>
              </a:spcBef>
            </a:pPr>
            <a:r>
              <a:rPr sz="1600" spc="-70" dirty="0">
                <a:solidFill>
                  <a:srgbClr val="FFFFFF"/>
                </a:solidFill>
                <a:latin typeface="DejaVu Sans"/>
                <a:cs typeface="DejaVu Sans"/>
              </a:rPr>
              <a:t>ta</a:t>
            </a:r>
            <a:endParaRPr sz="1600">
              <a:latin typeface="DejaVu Sans"/>
              <a:cs typeface="DejaVu Sans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5951220" y="2586227"/>
            <a:ext cx="499109" cy="426720"/>
          </a:xfrm>
          <a:prstGeom prst="rect">
            <a:avLst/>
          </a:prstGeom>
          <a:solidFill>
            <a:srgbClr val="0079DB"/>
          </a:solidFill>
        </p:spPr>
        <p:txBody>
          <a:bodyPr vert="horz" wrap="square" lIns="0" tIns="74295" rIns="0" bIns="0" rtlCol="0">
            <a:spAutoFit/>
          </a:bodyPr>
          <a:lstStyle/>
          <a:p>
            <a:pPr algn="r">
              <a:lnSpc>
                <a:spcPct val="100000"/>
              </a:lnSpc>
              <a:spcBef>
                <a:spcPts val="585"/>
              </a:spcBef>
            </a:pPr>
            <a:r>
              <a:rPr sz="1600" spc="-70" dirty="0">
                <a:solidFill>
                  <a:srgbClr val="FFFFFF"/>
                </a:solidFill>
                <a:latin typeface="DejaVu Sans"/>
                <a:cs typeface="DejaVu Sans"/>
              </a:rPr>
              <a:t>Da</a:t>
            </a:r>
            <a:endParaRPr sz="1600">
              <a:latin typeface="DejaVu Sans"/>
              <a:cs typeface="DejaVu Sans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6530340" y="2586227"/>
            <a:ext cx="1412875" cy="426720"/>
          </a:xfrm>
          <a:prstGeom prst="rect">
            <a:avLst/>
          </a:prstGeom>
          <a:solidFill>
            <a:srgbClr val="0079DB"/>
          </a:solidFill>
        </p:spPr>
        <p:txBody>
          <a:bodyPr vert="horz" wrap="square" lIns="0" tIns="74295" rIns="0" bIns="0" rtlCol="0">
            <a:spAutoFit/>
          </a:bodyPr>
          <a:lstStyle/>
          <a:p>
            <a:pPr marL="187325">
              <a:lnSpc>
                <a:spcPct val="100000"/>
              </a:lnSpc>
              <a:spcBef>
                <a:spcPts val="585"/>
              </a:spcBef>
            </a:pPr>
            <a:r>
              <a:rPr sz="1600" spc="-100" dirty="0">
                <a:solidFill>
                  <a:srgbClr val="FFFFFF"/>
                </a:solidFill>
                <a:latin typeface="DejaVu Sans"/>
                <a:cs typeface="DejaVu Sans"/>
              </a:rPr>
              <a:t>stream</a:t>
            </a:r>
            <a:r>
              <a:rPr sz="1600" spc="-170" dirty="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sz="1600" spc="-35" dirty="0">
                <a:solidFill>
                  <a:srgbClr val="FFFFFF"/>
                </a:solidFill>
                <a:latin typeface="DejaVu Sans"/>
                <a:cs typeface="DejaVu Sans"/>
              </a:rPr>
              <a:t>API</a:t>
            </a:r>
            <a:endParaRPr sz="1600">
              <a:latin typeface="DejaVu Sans"/>
              <a:cs typeface="DejaVu Sans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6031392" y="1884805"/>
            <a:ext cx="234315" cy="42037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730"/>
              </a:lnSpc>
            </a:pPr>
            <a:r>
              <a:rPr sz="1600" dirty="0">
                <a:solidFill>
                  <a:srgbClr val="FFFFFF"/>
                </a:solidFill>
                <a:latin typeface="DejaVu Sans"/>
                <a:cs typeface="DejaVu Sans"/>
              </a:rPr>
              <a:t>Hive</a:t>
            </a:r>
            <a:endParaRPr sz="1600">
              <a:latin typeface="DejaVu Sans"/>
              <a:cs typeface="DejaVu Sans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6441785" y="1641070"/>
            <a:ext cx="209550" cy="90741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z="1400" dirty="0">
                <a:solidFill>
                  <a:srgbClr val="FFFFFF"/>
                </a:solidFill>
                <a:latin typeface="DejaVu Sans"/>
                <a:cs typeface="DejaVu Sans"/>
              </a:rPr>
              <a:t>C</a:t>
            </a:r>
            <a:r>
              <a:rPr sz="1400" spc="5" dirty="0">
                <a:solidFill>
                  <a:srgbClr val="FFFFFF"/>
                </a:solidFill>
                <a:latin typeface="DejaVu Sans"/>
                <a:cs typeface="DejaVu Sans"/>
              </a:rPr>
              <a:t>a</a:t>
            </a:r>
            <a:r>
              <a:rPr sz="1400" spc="-5" dirty="0">
                <a:solidFill>
                  <a:srgbClr val="FFFFFF"/>
                </a:solidFill>
                <a:latin typeface="DejaVu Sans"/>
                <a:cs typeface="DejaVu Sans"/>
              </a:rPr>
              <a:t>ss</a:t>
            </a:r>
            <a:r>
              <a:rPr sz="1400" dirty="0">
                <a:solidFill>
                  <a:srgbClr val="FFFFFF"/>
                </a:solidFill>
                <a:latin typeface="DejaVu Sans"/>
                <a:cs typeface="DejaVu Sans"/>
              </a:rPr>
              <a:t>andra</a:t>
            </a:r>
            <a:endParaRPr sz="1400">
              <a:latin typeface="DejaVu Sans"/>
              <a:cs typeface="DejaVu Sans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6828698" y="1787091"/>
            <a:ext cx="1016000" cy="59690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36195">
              <a:lnSpc>
                <a:spcPts val="1730"/>
              </a:lnSpc>
            </a:pPr>
            <a:r>
              <a:rPr sz="1600" spc="-60" dirty="0">
                <a:solidFill>
                  <a:srgbClr val="FFFFFF"/>
                </a:solidFill>
                <a:latin typeface="DejaVu Sans"/>
                <a:cs typeface="DejaVu Sans"/>
              </a:rPr>
              <a:t>Kafka</a:t>
            </a:r>
            <a:endParaRPr sz="1600">
              <a:latin typeface="DejaVu Sans"/>
              <a:cs typeface="DejaVu Sans"/>
            </a:endParaRPr>
          </a:p>
          <a:p>
            <a:pPr marL="12700">
              <a:lnSpc>
                <a:spcPct val="100000"/>
              </a:lnSpc>
              <a:spcBef>
                <a:spcPts val="1025"/>
              </a:spcBef>
            </a:pPr>
            <a:r>
              <a:rPr sz="1400" dirty="0">
                <a:solidFill>
                  <a:srgbClr val="FFFFFF"/>
                </a:solidFill>
                <a:latin typeface="DejaVu Sans"/>
                <a:cs typeface="DejaVu Sans"/>
              </a:rPr>
              <a:t>MySQL</a:t>
            </a:r>
            <a:endParaRPr sz="1400">
              <a:latin typeface="DejaVu Sans"/>
              <a:cs typeface="DejaVu Sans"/>
            </a:endParaRPr>
          </a:p>
          <a:p>
            <a:pPr marL="138430">
              <a:lnSpc>
                <a:spcPct val="100000"/>
              </a:lnSpc>
              <a:spcBef>
                <a:spcPts val="560"/>
              </a:spcBef>
            </a:pPr>
            <a:r>
              <a:rPr sz="2400" dirty="0">
                <a:solidFill>
                  <a:srgbClr val="FFFFFF"/>
                </a:solidFill>
                <a:latin typeface="DejaVu Sans"/>
                <a:cs typeface="DejaVu Sans"/>
              </a:rPr>
              <a:t>…</a:t>
            </a:r>
            <a:endParaRPr sz="2400">
              <a:latin typeface="DejaVu Sans"/>
              <a:cs typeface="DejaVu Sans"/>
            </a:endParaRPr>
          </a:p>
        </p:txBody>
      </p:sp>
      <p:grpSp>
        <p:nvGrpSpPr>
          <p:cNvPr id="55" name="object 55"/>
          <p:cNvGrpSpPr/>
          <p:nvPr/>
        </p:nvGrpSpPr>
        <p:grpSpPr>
          <a:xfrm>
            <a:off x="6502907" y="3422903"/>
            <a:ext cx="2428875" cy="565785"/>
            <a:chOff x="6502907" y="3422903"/>
            <a:chExt cx="2428875" cy="565785"/>
          </a:xfrm>
        </p:grpSpPr>
        <p:sp>
          <p:nvSpPr>
            <p:cNvPr id="56" name="object 56"/>
            <p:cNvSpPr/>
            <p:nvPr/>
          </p:nvSpPr>
          <p:spPr>
            <a:xfrm>
              <a:off x="8042909" y="3642359"/>
              <a:ext cx="889000" cy="127000"/>
            </a:xfrm>
            <a:custGeom>
              <a:avLst/>
              <a:gdLst/>
              <a:ahLst/>
              <a:cxnLst/>
              <a:rect l="l" t="t" r="r" b="b"/>
              <a:pathLst>
                <a:path w="889000" h="127000">
                  <a:moveTo>
                    <a:pt x="761619" y="73401"/>
                  </a:moveTo>
                  <a:lnTo>
                    <a:pt x="761619" y="126999"/>
                  </a:lnTo>
                  <a:lnTo>
                    <a:pt x="868807" y="73405"/>
                  </a:lnTo>
                  <a:lnTo>
                    <a:pt x="761619" y="73401"/>
                  </a:lnTo>
                  <a:close/>
                </a:path>
                <a:path w="889000" h="127000">
                  <a:moveTo>
                    <a:pt x="761619" y="53589"/>
                  </a:moveTo>
                  <a:lnTo>
                    <a:pt x="761619" y="73401"/>
                  </a:lnTo>
                  <a:lnTo>
                    <a:pt x="774319" y="73405"/>
                  </a:lnTo>
                  <a:lnTo>
                    <a:pt x="774319" y="53593"/>
                  </a:lnTo>
                  <a:lnTo>
                    <a:pt x="761619" y="53589"/>
                  </a:lnTo>
                  <a:close/>
                </a:path>
                <a:path w="889000" h="127000">
                  <a:moveTo>
                    <a:pt x="761619" y="0"/>
                  </a:moveTo>
                  <a:lnTo>
                    <a:pt x="761619" y="53589"/>
                  </a:lnTo>
                  <a:lnTo>
                    <a:pt x="774319" y="53593"/>
                  </a:lnTo>
                  <a:lnTo>
                    <a:pt x="774319" y="73405"/>
                  </a:lnTo>
                  <a:lnTo>
                    <a:pt x="868815" y="73401"/>
                  </a:lnTo>
                  <a:lnTo>
                    <a:pt x="888619" y="63499"/>
                  </a:lnTo>
                  <a:lnTo>
                    <a:pt x="761619" y="0"/>
                  </a:lnTo>
                  <a:close/>
                </a:path>
                <a:path w="889000" h="127000">
                  <a:moveTo>
                    <a:pt x="0" y="53339"/>
                  </a:moveTo>
                  <a:lnTo>
                    <a:pt x="0" y="73151"/>
                  </a:lnTo>
                  <a:lnTo>
                    <a:pt x="761619" y="73401"/>
                  </a:lnTo>
                  <a:lnTo>
                    <a:pt x="761619" y="53589"/>
                  </a:lnTo>
                  <a:lnTo>
                    <a:pt x="0" y="53339"/>
                  </a:lnTo>
                  <a:close/>
                </a:path>
              </a:pathLst>
            </a:custGeom>
            <a:solidFill>
              <a:srgbClr val="0079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6502907" y="3422903"/>
              <a:ext cx="1941830" cy="565785"/>
            </a:xfrm>
            <a:custGeom>
              <a:avLst/>
              <a:gdLst/>
              <a:ahLst/>
              <a:cxnLst/>
              <a:rect l="l" t="t" r="r" b="b"/>
              <a:pathLst>
                <a:path w="1941829" h="565785">
                  <a:moveTo>
                    <a:pt x="1847342" y="0"/>
                  </a:moveTo>
                  <a:lnTo>
                    <a:pt x="94234" y="0"/>
                  </a:lnTo>
                  <a:lnTo>
                    <a:pt x="57542" y="7401"/>
                  </a:lnTo>
                  <a:lnTo>
                    <a:pt x="27590" y="27590"/>
                  </a:lnTo>
                  <a:lnTo>
                    <a:pt x="7401" y="57542"/>
                  </a:lnTo>
                  <a:lnTo>
                    <a:pt x="0" y="94234"/>
                  </a:lnTo>
                  <a:lnTo>
                    <a:pt x="0" y="471170"/>
                  </a:lnTo>
                  <a:lnTo>
                    <a:pt x="7401" y="507850"/>
                  </a:lnTo>
                  <a:lnTo>
                    <a:pt x="27590" y="537803"/>
                  </a:lnTo>
                  <a:lnTo>
                    <a:pt x="57542" y="557998"/>
                  </a:lnTo>
                  <a:lnTo>
                    <a:pt x="94234" y="565404"/>
                  </a:lnTo>
                  <a:lnTo>
                    <a:pt x="1847342" y="565404"/>
                  </a:lnTo>
                  <a:lnTo>
                    <a:pt x="1884033" y="557998"/>
                  </a:lnTo>
                  <a:lnTo>
                    <a:pt x="1913985" y="537803"/>
                  </a:lnTo>
                  <a:lnTo>
                    <a:pt x="1934174" y="507850"/>
                  </a:lnTo>
                  <a:lnTo>
                    <a:pt x="1941576" y="471170"/>
                  </a:lnTo>
                  <a:lnTo>
                    <a:pt x="1941576" y="94234"/>
                  </a:lnTo>
                  <a:lnTo>
                    <a:pt x="1934174" y="57542"/>
                  </a:lnTo>
                  <a:lnTo>
                    <a:pt x="1913985" y="27590"/>
                  </a:lnTo>
                  <a:lnTo>
                    <a:pt x="1884033" y="7401"/>
                  </a:lnTo>
                  <a:lnTo>
                    <a:pt x="1847342" y="0"/>
                  </a:lnTo>
                  <a:close/>
                </a:path>
              </a:pathLst>
            </a:custGeom>
            <a:solidFill>
              <a:srgbClr val="EB87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6767322" y="3604259"/>
              <a:ext cx="1476375" cy="201295"/>
            </a:xfrm>
            <a:custGeom>
              <a:avLst/>
              <a:gdLst/>
              <a:ahLst/>
              <a:cxnLst/>
              <a:rect l="l" t="t" r="r" b="b"/>
              <a:pathLst>
                <a:path w="1476375" h="201295">
                  <a:moveTo>
                    <a:pt x="1475994" y="0"/>
                  </a:moveTo>
                  <a:lnTo>
                    <a:pt x="1250442" y="0"/>
                  </a:lnTo>
                  <a:lnTo>
                    <a:pt x="1250442" y="101346"/>
                  </a:lnTo>
                  <a:lnTo>
                    <a:pt x="1106297" y="29210"/>
                  </a:lnTo>
                  <a:lnTo>
                    <a:pt x="1106246" y="87122"/>
                  </a:lnTo>
                  <a:lnTo>
                    <a:pt x="0" y="86868"/>
                  </a:lnTo>
                  <a:lnTo>
                    <a:pt x="0" y="115824"/>
                  </a:lnTo>
                  <a:lnTo>
                    <a:pt x="1106220" y="116078"/>
                  </a:lnTo>
                  <a:lnTo>
                    <a:pt x="1106170" y="173990"/>
                  </a:lnTo>
                  <a:lnTo>
                    <a:pt x="1221994" y="116078"/>
                  </a:lnTo>
                  <a:lnTo>
                    <a:pt x="1250442" y="101854"/>
                  </a:lnTo>
                  <a:lnTo>
                    <a:pt x="1250442" y="201168"/>
                  </a:lnTo>
                  <a:lnTo>
                    <a:pt x="1475994" y="201168"/>
                  </a:lnTo>
                  <a:lnTo>
                    <a:pt x="147599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6665975" y="3604259"/>
              <a:ext cx="201168" cy="20116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7098791" y="3604259"/>
              <a:ext cx="201167" cy="20116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7531607" y="3604259"/>
              <a:ext cx="201168" cy="20116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2" name="object 62"/>
          <p:cNvSpPr txBox="1"/>
          <p:nvPr/>
        </p:nvSpPr>
        <p:spPr>
          <a:xfrm>
            <a:off x="4055490" y="3577208"/>
            <a:ext cx="94678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5" dirty="0">
                <a:solidFill>
                  <a:srgbClr val="FFFFFF"/>
                </a:solidFill>
                <a:latin typeface="DejaVu Sans"/>
                <a:cs typeface="DejaVu Sans"/>
              </a:rPr>
              <a:t>Sc</a:t>
            </a:r>
            <a:r>
              <a:rPr sz="1600" spc="-60" dirty="0">
                <a:solidFill>
                  <a:srgbClr val="FFFFFF"/>
                </a:solidFill>
                <a:latin typeface="DejaVu Sans"/>
                <a:cs typeface="DejaVu Sans"/>
              </a:rPr>
              <a:t>h</a:t>
            </a:r>
            <a:r>
              <a:rPr sz="1600" spc="-95" dirty="0">
                <a:solidFill>
                  <a:srgbClr val="FFFFFF"/>
                </a:solidFill>
                <a:latin typeface="DejaVu Sans"/>
                <a:cs typeface="DejaVu Sans"/>
              </a:rPr>
              <a:t>ed</a:t>
            </a:r>
            <a:r>
              <a:rPr sz="1600" spc="-105" dirty="0">
                <a:solidFill>
                  <a:srgbClr val="FFFFFF"/>
                </a:solidFill>
                <a:latin typeface="DejaVu Sans"/>
                <a:cs typeface="DejaVu Sans"/>
              </a:rPr>
              <a:t>u</a:t>
            </a:r>
            <a:r>
              <a:rPr sz="1600" spc="-110" dirty="0">
                <a:solidFill>
                  <a:srgbClr val="FFFFFF"/>
                </a:solidFill>
                <a:latin typeface="DejaVu Sans"/>
                <a:cs typeface="DejaVu Sans"/>
              </a:rPr>
              <a:t>ler</a:t>
            </a:r>
            <a:endParaRPr sz="1600">
              <a:latin typeface="DejaVu Sans"/>
              <a:cs typeface="DejaVu Sans"/>
            </a:endParaRPr>
          </a:p>
        </p:txBody>
      </p:sp>
      <p:sp>
        <p:nvSpPr>
          <p:cNvPr id="64" name="object 6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969"/>
              </a:lnSpc>
            </a:pPr>
            <a:fld id="{81D60167-4931-47E6-BA6A-407CBD079E47}" type="slidenum">
              <a:rPr spc="-75" dirty="0"/>
              <a:t>22</a:t>
            </a:fld>
            <a:endParaRPr spc="-75" dirty="0"/>
          </a:p>
        </p:txBody>
      </p:sp>
      <p:sp>
        <p:nvSpPr>
          <p:cNvPr id="63" name="object 63"/>
          <p:cNvSpPr txBox="1"/>
          <p:nvPr/>
        </p:nvSpPr>
        <p:spPr>
          <a:xfrm>
            <a:off x="526795" y="1014806"/>
            <a:ext cx="12573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20" dirty="0">
                <a:solidFill>
                  <a:srgbClr val="808080"/>
                </a:solidFill>
                <a:latin typeface="DejaVu Sans"/>
                <a:cs typeface="DejaVu Sans"/>
              </a:rPr>
              <a:t>Coordinator</a:t>
            </a:r>
            <a:endParaRPr sz="1800">
              <a:latin typeface="DejaVu Sans"/>
              <a:cs typeface="DejaVu Sans"/>
            </a:endParaRPr>
          </a:p>
        </p:txBody>
      </p:sp>
      <p:sp>
        <p:nvSpPr>
          <p:cNvPr id="65" name="object 2">
            <a:extLst>
              <a:ext uri="{FF2B5EF4-FFF2-40B4-BE49-F238E27FC236}">
                <a16:creationId xmlns:a16="http://schemas.microsoft.com/office/drawing/2014/main" id="{176AEEF3-C9F5-1840-99A1-0F946ACFCB97}"/>
              </a:ext>
            </a:extLst>
          </p:cNvPr>
          <p:cNvSpPr txBox="1">
            <a:spLocks/>
          </p:cNvSpPr>
          <p:nvPr/>
        </p:nvSpPr>
        <p:spPr>
          <a:xfrm>
            <a:off x="1072650" y="233055"/>
            <a:ext cx="14006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DejaVu Sans"/>
                <a:ea typeface="+mj-ea"/>
                <a:cs typeface="DejaVu San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IE" kern="0" spc="-65"/>
              <a:t>STARBURST</a:t>
            </a:r>
            <a:endParaRPr lang="en-IE" kern="0" spc="-65" dirty="0"/>
          </a:p>
        </p:txBody>
      </p:sp>
    </p:spTree>
    <p:extLst>
      <p:ext uri="{BB962C8B-B14F-4D97-AF65-F5344CB8AC3E}">
        <p14:creationId xmlns:p14="http://schemas.microsoft.com/office/powerpoint/2010/main" val="12231687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2650" y="233055"/>
            <a:ext cx="13239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" dirty="0"/>
              <a:t>STARBURST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73275" y="633734"/>
            <a:ext cx="349567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-280" dirty="0">
                <a:latin typeface="DejaVu Sans"/>
                <a:cs typeface="DejaVu Sans"/>
              </a:rPr>
              <a:t>Hardware</a:t>
            </a:r>
            <a:r>
              <a:rPr sz="3000" b="1" spc="-365" dirty="0">
                <a:latin typeface="DejaVu Sans"/>
                <a:cs typeface="DejaVu Sans"/>
              </a:rPr>
              <a:t> </a:t>
            </a:r>
            <a:r>
              <a:rPr sz="3000" b="1" spc="-260" dirty="0">
                <a:latin typeface="DejaVu Sans"/>
                <a:cs typeface="DejaVu Sans"/>
              </a:rPr>
              <a:t>agnostic</a:t>
            </a:r>
            <a:endParaRPr sz="3000">
              <a:latin typeface="DejaVu Sans"/>
              <a:cs typeface="DejaVu San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73662" y="1453209"/>
            <a:ext cx="5732780" cy="2095500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525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90" dirty="0">
                <a:latin typeface="DejaVu Sans"/>
                <a:cs typeface="DejaVu Sans"/>
              </a:rPr>
              <a:t>Infrastructure</a:t>
            </a:r>
            <a:r>
              <a:rPr sz="1800" spc="-229" dirty="0">
                <a:latin typeface="DejaVu Sans"/>
                <a:cs typeface="DejaVu Sans"/>
              </a:rPr>
              <a:t> </a:t>
            </a:r>
            <a:r>
              <a:rPr sz="1800" spc="-130" dirty="0">
                <a:latin typeface="DejaVu Sans"/>
                <a:cs typeface="DejaVu Sans"/>
              </a:rPr>
              <a:t>agnostic</a:t>
            </a:r>
            <a:endParaRPr sz="1800">
              <a:latin typeface="DejaVu Sans"/>
              <a:cs typeface="DejaVu Sans"/>
            </a:endParaRPr>
          </a:p>
          <a:p>
            <a:pPr marL="836294" lvl="1" indent="-336550">
              <a:lnSpc>
                <a:spcPct val="100000"/>
              </a:lnSpc>
              <a:spcBef>
                <a:spcPts val="330"/>
              </a:spcBef>
              <a:buChar char="○"/>
              <a:tabLst>
                <a:tab pos="836294" algn="l"/>
                <a:tab pos="836930" algn="l"/>
              </a:tabLst>
            </a:pPr>
            <a:r>
              <a:rPr sz="1400" spc="-95" dirty="0">
                <a:latin typeface="DejaVu Sans"/>
                <a:cs typeface="DejaVu Sans"/>
              </a:rPr>
              <a:t>on</a:t>
            </a:r>
            <a:r>
              <a:rPr sz="1400" spc="-180" dirty="0">
                <a:latin typeface="DejaVu Sans"/>
                <a:cs typeface="DejaVu Sans"/>
              </a:rPr>
              <a:t> </a:t>
            </a:r>
            <a:r>
              <a:rPr sz="1400" spc="-110" dirty="0">
                <a:latin typeface="DejaVu Sans"/>
                <a:cs typeface="DejaVu Sans"/>
              </a:rPr>
              <a:t>premise</a:t>
            </a:r>
            <a:r>
              <a:rPr sz="1400" spc="-175" dirty="0">
                <a:latin typeface="DejaVu Sans"/>
                <a:cs typeface="DejaVu Sans"/>
              </a:rPr>
              <a:t> </a:t>
            </a:r>
            <a:r>
              <a:rPr sz="1400" spc="-110" dirty="0">
                <a:latin typeface="DejaVu Sans"/>
                <a:cs typeface="DejaVu Sans"/>
              </a:rPr>
              <a:t>(appliance</a:t>
            </a:r>
            <a:r>
              <a:rPr sz="1400" spc="-175" dirty="0">
                <a:latin typeface="DejaVu Sans"/>
                <a:cs typeface="DejaVu Sans"/>
              </a:rPr>
              <a:t> </a:t>
            </a:r>
            <a:r>
              <a:rPr sz="1400" spc="-45" dirty="0">
                <a:latin typeface="DejaVu Sans"/>
                <a:cs typeface="DejaVu Sans"/>
              </a:rPr>
              <a:t>or</a:t>
            </a:r>
            <a:r>
              <a:rPr sz="1400" spc="-175" dirty="0">
                <a:latin typeface="DejaVu Sans"/>
                <a:cs typeface="DejaVu Sans"/>
              </a:rPr>
              <a:t> </a:t>
            </a:r>
            <a:r>
              <a:rPr sz="1400" spc="-110" dirty="0">
                <a:latin typeface="DejaVu Sans"/>
                <a:cs typeface="DejaVu Sans"/>
              </a:rPr>
              <a:t>commodity</a:t>
            </a:r>
            <a:r>
              <a:rPr sz="1400" spc="-175" dirty="0">
                <a:latin typeface="DejaVu Sans"/>
                <a:cs typeface="DejaVu Sans"/>
              </a:rPr>
              <a:t> </a:t>
            </a:r>
            <a:r>
              <a:rPr sz="1400" spc="-90" dirty="0">
                <a:latin typeface="DejaVu Sans"/>
                <a:cs typeface="DejaVu Sans"/>
              </a:rPr>
              <a:t>clusters)</a:t>
            </a:r>
            <a:endParaRPr sz="1400">
              <a:latin typeface="DejaVu Sans"/>
              <a:cs typeface="DejaVu Sans"/>
            </a:endParaRPr>
          </a:p>
          <a:p>
            <a:pPr marL="836294" lvl="1" indent="-336550">
              <a:lnSpc>
                <a:spcPct val="100000"/>
              </a:lnSpc>
              <a:spcBef>
                <a:spcPts val="270"/>
              </a:spcBef>
              <a:buChar char="○"/>
              <a:tabLst>
                <a:tab pos="836294" algn="l"/>
                <a:tab pos="836930" algn="l"/>
              </a:tabLst>
            </a:pPr>
            <a:r>
              <a:rPr sz="1400" spc="35" dirty="0">
                <a:latin typeface="DejaVu Sans"/>
                <a:cs typeface="DejaVu Sans"/>
              </a:rPr>
              <a:t>VM</a:t>
            </a:r>
            <a:r>
              <a:rPr sz="1400" spc="-250" dirty="0">
                <a:latin typeface="DejaVu Sans"/>
                <a:cs typeface="DejaVu Sans"/>
              </a:rPr>
              <a:t> </a:t>
            </a:r>
            <a:r>
              <a:rPr sz="1400" spc="-105" dirty="0">
                <a:latin typeface="DejaVu Sans"/>
                <a:cs typeface="DejaVu Sans"/>
              </a:rPr>
              <a:t>(OpenStack, </a:t>
            </a:r>
            <a:r>
              <a:rPr sz="1400" spc="-110" dirty="0">
                <a:latin typeface="DejaVu Sans"/>
                <a:cs typeface="DejaVu Sans"/>
              </a:rPr>
              <a:t>etc.)</a:t>
            </a:r>
            <a:endParaRPr sz="1400">
              <a:latin typeface="DejaVu Sans"/>
              <a:cs typeface="DejaVu Sans"/>
            </a:endParaRPr>
          </a:p>
          <a:p>
            <a:pPr marL="836294" lvl="1" indent="-336550">
              <a:lnSpc>
                <a:spcPct val="100000"/>
              </a:lnSpc>
              <a:spcBef>
                <a:spcPts val="270"/>
              </a:spcBef>
              <a:buChar char="○"/>
              <a:tabLst>
                <a:tab pos="836294" algn="l"/>
                <a:tab pos="836930" algn="l"/>
              </a:tabLst>
            </a:pPr>
            <a:r>
              <a:rPr sz="1400" spc="-90" dirty="0">
                <a:latin typeface="DejaVu Sans"/>
                <a:cs typeface="DejaVu Sans"/>
              </a:rPr>
              <a:t>cloud </a:t>
            </a:r>
            <a:r>
              <a:rPr sz="1400" spc="-114" dirty="0">
                <a:latin typeface="DejaVu Sans"/>
                <a:cs typeface="DejaVu Sans"/>
              </a:rPr>
              <a:t>(Amazon, </a:t>
            </a:r>
            <a:r>
              <a:rPr sz="1400" spc="-85" dirty="0">
                <a:latin typeface="DejaVu Sans"/>
                <a:cs typeface="DejaVu Sans"/>
              </a:rPr>
              <a:t>Azure,</a:t>
            </a:r>
            <a:r>
              <a:rPr sz="1400" spc="-325" dirty="0">
                <a:latin typeface="DejaVu Sans"/>
                <a:cs typeface="DejaVu Sans"/>
              </a:rPr>
              <a:t> </a:t>
            </a:r>
            <a:r>
              <a:rPr sz="1400" spc="-100" dirty="0">
                <a:latin typeface="DejaVu Sans"/>
                <a:cs typeface="DejaVu Sans"/>
              </a:rPr>
              <a:t>etc)</a:t>
            </a:r>
            <a:endParaRPr sz="1400">
              <a:latin typeface="DejaVu Sans"/>
              <a:cs typeface="DejaVu Sans"/>
            </a:endParaRPr>
          </a:p>
          <a:p>
            <a:pPr marL="1293495" lvl="2" indent="-336550">
              <a:lnSpc>
                <a:spcPct val="100000"/>
              </a:lnSpc>
              <a:spcBef>
                <a:spcPts val="270"/>
              </a:spcBef>
              <a:buChar char="■"/>
              <a:tabLst>
                <a:tab pos="1293495" algn="l"/>
                <a:tab pos="1294130" algn="l"/>
              </a:tabLst>
            </a:pPr>
            <a:r>
              <a:rPr sz="1400" spc="-95" dirty="0">
                <a:latin typeface="DejaVu Sans"/>
                <a:cs typeface="DejaVu Sans"/>
              </a:rPr>
              <a:t>pure</a:t>
            </a:r>
            <a:r>
              <a:rPr sz="1400" spc="-180" dirty="0">
                <a:latin typeface="DejaVu Sans"/>
                <a:cs typeface="DejaVu Sans"/>
              </a:rPr>
              <a:t> </a:t>
            </a:r>
            <a:r>
              <a:rPr sz="1400" spc="-60" dirty="0">
                <a:latin typeface="DejaVu Sans"/>
                <a:cs typeface="DejaVu Sans"/>
              </a:rPr>
              <a:t>EC2</a:t>
            </a:r>
            <a:endParaRPr sz="1400">
              <a:latin typeface="DejaVu Sans"/>
              <a:cs typeface="DejaVu Sans"/>
            </a:endParaRPr>
          </a:p>
          <a:p>
            <a:pPr marL="1293495" lvl="2" indent="-336550">
              <a:lnSpc>
                <a:spcPct val="100000"/>
              </a:lnSpc>
              <a:spcBef>
                <a:spcPts val="270"/>
              </a:spcBef>
              <a:buChar char="■"/>
              <a:tabLst>
                <a:tab pos="1293495" algn="l"/>
                <a:tab pos="1294130" algn="l"/>
              </a:tabLst>
            </a:pPr>
            <a:r>
              <a:rPr sz="1400" spc="-25" dirty="0">
                <a:latin typeface="DejaVu Sans"/>
                <a:cs typeface="DejaVu Sans"/>
              </a:rPr>
              <a:t>EMR</a:t>
            </a:r>
            <a:endParaRPr sz="1400">
              <a:latin typeface="DejaVu Sans"/>
              <a:cs typeface="DejaVu Sans"/>
            </a:endParaRPr>
          </a:p>
          <a:p>
            <a:pPr marL="1293495" lvl="2" indent="-336550">
              <a:lnSpc>
                <a:spcPct val="100000"/>
              </a:lnSpc>
              <a:spcBef>
                <a:spcPts val="270"/>
              </a:spcBef>
              <a:buChar char="■"/>
              <a:tabLst>
                <a:tab pos="1293495" algn="l"/>
                <a:tab pos="1294130" algn="l"/>
              </a:tabLst>
            </a:pPr>
            <a:r>
              <a:rPr sz="1400" spc="-40" dirty="0">
                <a:latin typeface="DejaVu Sans"/>
                <a:cs typeface="DejaVu Sans"/>
              </a:rPr>
              <a:t>AWS </a:t>
            </a:r>
            <a:r>
              <a:rPr sz="1400" spc="-90" dirty="0">
                <a:latin typeface="DejaVu Sans"/>
                <a:cs typeface="DejaVu Sans"/>
              </a:rPr>
              <a:t>Athena</a:t>
            </a:r>
            <a:r>
              <a:rPr sz="1400" spc="-315" dirty="0">
                <a:latin typeface="DejaVu Sans"/>
                <a:cs typeface="DejaVu Sans"/>
              </a:rPr>
              <a:t> </a:t>
            </a:r>
            <a:r>
              <a:rPr sz="1400" spc="-105" dirty="0">
                <a:latin typeface="DejaVu Sans"/>
                <a:cs typeface="DejaVu Sans"/>
              </a:rPr>
              <a:t>(pay-as-you-go)</a:t>
            </a:r>
            <a:endParaRPr sz="1400">
              <a:latin typeface="DejaVu Sans"/>
              <a:cs typeface="DejaVu Sans"/>
            </a:endParaRPr>
          </a:p>
          <a:p>
            <a:pPr marL="836294" lvl="1" indent="-336550">
              <a:lnSpc>
                <a:spcPct val="100000"/>
              </a:lnSpc>
              <a:spcBef>
                <a:spcPts val="270"/>
              </a:spcBef>
              <a:buChar char="○"/>
              <a:tabLst>
                <a:tab pos="836294" algn="l"/>
                <a:tab pos="836930" algn="l"/>
              </a:tabLst>
            </a:pPr>
            <a:r>
              <a:rPr sz="1400" spc="-75" dirty="0">
                <a:latin typeface="DejaVu Sans"/>
                <a:cs typeface="DejaVu Sans"/>
              </a:rPr>
              <a:t>Docker </a:t>
            </a:r>
            <a:r>
              <a:rPr sz="1400" spc="-140" dirty="0">
                <a:latin typeface="DejaVu Sans"/>
                <a:cs typeface="DejaVu Sans"/>
              </a:rPr>
              <a:t>image:</a:t>
            </a:r>
            <a:r>
              <a:rPr sz="1400" spc="-260" dirty="0">
                <a:solidFill>
                  <a:srgbClr val="0277BD"/>
                </a:solidFill>
                <a:latin typeface="DejaVu Sans"/>
                <a:cs typeface="DejaVu Sans"/>
              </a:rPr>
              <a:t> </a:t>
            </a:r>
            <a:r>
              <a:rPr sz="1400" u="heavy" spc="-75" dirty="0">
                <a:solidFill>
                  <a:srgbClr val="0277BD"/>
                </a:solidFill>
                <a:uFill>
                  <a:solidFill>
                    <a:srgbClr val="0277BD"/>
                  </a:solidFill>
                </a:uFill>
                <a:latin typeface="DejaVu Sans"/>
                <a:cs typeface="DejaVu Sans"/>
                <a:hlinkClick r:id="rId2"/>
              </a:rPr>
              <a:t>https://hub.docker.com/r/starburstdata/presto/</a:t>
            </a:r>
            <a:endParaRPr sz="1400">
              <a:latin typeface="DejaVu Sans"/>
              <a:cs typeface="DejaVu San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72650" y="233055"/>
            <a:ext cx="13239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65" dirty="0">
                <a:latin typeface="DejaVu Sans"/>
                <a:cs typeface="DejaVu Sans"/>
              </a:rPr>
              <a:t>STARBURST</a:t>
            </a:r>
            <a:endParaRPr sz="1800">
              <a:latin typeface="DejaVu Sans"/>
              <a:cs typeface="DejaVu San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73275" y="633734"/>
            <a:ext cx="340614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-285" dirty="0">
                <a:latin typeface="DejaVu Sans"/>
                <a:cs typeface="DejaVu Sans"/>
              </a:rPr>
              <a:t>Presto</a:t>
            </a:r>
            <a:r>
              <a:rPr sz="3000" b="1" spc="-409" dirty="0">
                <a:latin typeface="DejaVu Sans"/>
                <a:cs typeface="DejaVu Sans"/>
              </a:rPr>
              <a:t> </a:t>
            </a:r>
            <a:r>
              <a:rPr sz="3000" b="1" spc="-250" dirty="0">
                <a:latin typeface="DejaVu Sans"/>
                <a:cs typeface="DejaVu Sans"/>
              </a:rPr>
              <a:t>Connectors</a:t>
            </a:r>
            <a:endParaRPr sz="3000">
              <a:latin typeface="DejaVu Sans"/>
              <a:cs typeface="DejaVu San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211946" y="1947402"/>
            <a:ext cx="2720094" cy="8473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548998" y="4181156"/>
            <a:ext cx="1408766" cy="50704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323623" y="3475568"/>
            <a:ext cx="1867322" cy="62146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29735" y="4344592"/>
            <a:ext cx="2059760" cy="42615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235914" y="3575004"/>
            <a:ext cx="1653595" cy="42258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693957" y="656230"/>
            <a:ext cx="1138335" cy="58895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818597" y="1395325"/>
            <a:ext cx="901526" cy="84732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796778" y="2392812"/>
            <a:ext cx="932693" cy="75696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19316" y="2496314"/>
            <a:ext cx="701303" cy="86160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043244" y="3530787"/>
            <a:ext cx="1126620" cy="122644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83047" y="1327563"/>
            <a:ext cx="1807707" cy="96528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494193" y="3394971"/>
            <a:ext cx="112077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120" dirty="0">
                <a:solidFill>
                  <a:srgbClr val="231F20"/>
                </a:solidFill>
                <a:latin typeface="DejaVu Sans"/>
                <a:cs typeface="DejaVu Sans"/>
              </a:rPr>
              <a:t>Amazon</a:t>
            </a:r>
            <a:r>
              <a:rPr sz="1600" b="1" spc="-190" dirty="0">
                <a:solidFill>
                  <a:srgbClr val="231F20"/>
                </a:solidFill>
                <a:latin typeface="DejaVu Sans"/>
                <a:cs typeface="DejaVu Sans"/>
              </a:rPr>
              <a:t> </a:t>
            </a:r>
            <a:r>
              <a:rPr sz="1600" b="1" spc="-270" dirty="0">
                <a:solidFill>
                  <a:srgbClr val="231F20"/>
                </a:solidFill>
                <a:latin typeface="DejaVu Sans"/>
                <a:cs typeface="DejaVu Sans"/>
              </a:rPr>
              <a:t>S3</a:t>
            </a:r>
            <a:endParaRPr sz="1600">
              <a:latin typeface="DejaVu Sans"/>
              <a:cs typeface="DejaVu San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602651" y="3347559"/>
            <a:ext cx="1318147" cy="54706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2650" y="233055"/>
            <a:ext cx="14006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" dirty="0"/>
              <a:t>STARBURST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73275" y="633734"/>
            <a:ext cx="329565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-250" dirty="0">
                <a:latin typeface="DejaVu Sans"/>
                <a:cs typeface="DejaVu Sans"/>
              </a:rPr>
              <a:t>Connectors </a:t>
            </a:r>
            <a:r>
              <a:rPr sz="3000" b="1" spc="5" dirty="0">
                <a:latin typeface="DejaVu Sans"/>
                <a:cs typeface="DejaVu Sans"/>
              </a:rPr>
              <a:t>-</a:t>
            </a:r>
            <a:r>
              <a:rPr sz="3000" b="1" spc="-475" dirty="0">
                <a:latin typeface="DejaVu Sans"/>
                <a:cs typeface="DejaVu Sans"/>
              </a:rPr>
              <a:t> </a:t>
            </a:r>
            <a:r>
              <a:rPr sz="3000" b="1" spc="-275" dirty="0">
                <a:latin typeface="DejaVu Sans"/>
                <a:cs typeface="DejaVu Sans"/>
              </a:rPr>
              <a:t>Hive</a:t>
            </a:r>
            <a:endParaRPr sz="3000">
              <a:latin typeface="DejaVu Sans"/>
              <a:cs typeface="DejaVu San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73662" y="1470426"/>
            <a:ext cx="4257040" cy="2891155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790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114" dirty="0">
                <a:latin typeface="DejaVu Sans"/>
                <a:cs typeface="DejaVu Sans"/>
              </a:rPr>
              <a:t>Table</a:t>
            </a:r>
            <a:r>
              <a:rPr sz="1800" spc="-235" dirty="0">
                <a:latin typeface="DejaVu Sans"/>
                <a:cs typeface="DejaVu Sans"/>
              </a:rPr>
              <a:t> </a:t>
            </a:r>
            <a:r>
              <a:rPr sz="1800" spc="-155" dirty="0">
                <a:latin typeface="DejaVu Sans"/>
                <a:cs typeface="DejaVu Sans"/>
              </a:rPr>
              <a:t>metadata</a:t>
            </a:r>
            <a:r>
              <a:rPr sz="1800" spc="-229" dirty="0">
                <a:latin typeface="DejaVu Sans"/>
                <a:cs typeface="DejaVu Sans"/>
              </a:rPr>
              <a:t> </a:t>
            </a:r>
            <a:r>
              <a:rPr sz="1800" spc="-130" dirty="0">
                <a:latin typeface="DejaVu Sans"/>
                <a:cs typeface="DejaVu Sans"/>
              </a:rPr>
              <a:t>read</a:t>
            </a:r>
            <a:r>
              <a:rPr sz="1800" spc="-229" dirty="0">
                <a:latin typeface="DejaVu Sans"/>
                <a:cs typeface="DejaVu Sans"/>
              </a:rPr>
              <a:t> </a:t>
            </a:r>
            <a:r>
              <a:rPr sz="1800" spc="-105" dirty="0">
                <a:latin typeface="DejaVu Sans"/>
                <a:cs typeface="DejaVu Sans"/>
              </a:rPr>
              <a:t>from</a:t>
            </a:r>
            <a:r>
              <a:rPr sz="1800" spc="-235" dirty="0">
                <a:latin typeface="DejaVu Sans"/>
                <a:cs typeface="DejaVu Sans"/>
              </a:rPr>
              <a:t> </a:t>
            </a:r>
            <a:r>
              <a:rPr sz="1800" spc="-85" dirty="0">
                <a:latin typeface="DejaVu Sans"/>
                <a:cs typeface="DejaVu Sans"/>
              </a:rPr>
              <a:t>Hive</a:t>
            </a:r>
            <a:r>
              <a:rPr sz="1800" spc="-229" dirty="0">
                <a:latin typeface="DejaVu Sans"/>
                <a:cs typeface="DejaVu Sans"/>
              </a:rPr>
              <a:t> </a:t>
            </a:r>
            <a:r>
              <a:rPr sz="1800" spc="-135" dirty="0">
                <a:latin typeface="DejaVu Sans"/>
                <a:cs typeface="DejaVu Sans"/>
              </a:rPr>
              <a:t>catalog</a:t>
            </a:r>
            <a:endParaRPr sz="1800">
              <a:latin typeface="DejaVu Sans"/>
              <a:cs typeface="DejaVu Sans"/>
            </a:endParaRPr>
          </a:p>
          <a:p>
            <a:pPr marL="379095" indent="-367030">
              <a:lnSpc>
                <a:spcPct val="100000"/>
              </a:lnSpc>
              <a:spcBef>
                <a:spcPts val="690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65" dirty="0">
                <a:latin typeface="DejaVu Sans"/>
                <a:cs typeface="DejaVu Sans"/>
              </a:rPr>
              <a:t>Multiple</a:t>
            </a:r>
            <a:r>
              <a:rPr sz="1800" spc="-229" dirty="0">
                <a:latin typeface="DejaVu Sans"/>
                <a:cs typeface="DejaVu Sans"/>
              </a:rPr>
              <a:t> </a:t>
            </a:r>
            <a:r>
              <a:rPr sz="1800" spc="-125" dirty="0">
                <a:latin typeface="DejaVu Sans"/>
                <a:cs typeface="DejaVu Sans"/>
              </a:rPr>
              <a:t>filesystems</a:t>
            </a:r>
            <a:endParaRPr sz="1800">
              <a:latin typeface="DejaVu Sans"/>
              <a:cs typeface="DejaVu Sans"/>
            </a:endParaRPr>
          </a:p>
          <a:p>
            <a:pPr marL="836294" lvl="1" indent="-336550">
              <a:lnSpc>
                <a:spcPct val="100000"/>
              </a:lnSpc>
              <a:spcBef>
                <a:spcPts val="705"/>
              </a:spcBef>
              <a:buChar char="○"/>
              <a:tabLst>
                <a:tab pos="836294" algn="l"/>
                <a:tab pos="836930" algn="l"/>
              </a:tabLst>
            </a:pPr>
            <a:r>
              <a:rPr sz="1400" spc="-70" dirty="0">
                <a:latin typeface="DejaVu Sans"/>
                <a:cs typeface="DejaVu Sans"/>
              </a:rPr>
              <a:t>HDFS,</a:t>
            </a:r>
            <a:r>
              <a:rPr sz="1400" spc="-180" dirty="0">
                <a:latin typeface="DejaVu Sans"/>
                <a:cs typeface="DejaVu Sans"/>
              </a:rPr>
              <a:t> </a:t>
            </a:r>
            <a:r>
              <a:rPr sz="1400" spc="-114" dirty="0">
                <a:latin typeface="DejaVu Sans"/>
                <a:cs typeface="DejaVu Sans"/>
              </a:rPr>
              <a:t>S3</a:t>
            </a:r>
            <a:endParaRPr sz="1400">
              <a:latin typeface="DejaVu Sans"/>
              <a:cs typeface="DejaVu Sans"/>
            </a:endParaRPr>
          </a:p>
          <a:p>
            <a:pPr marL="379095" indent="-367030">
              <a:lnSpc>
                <a:spcPct val="100000"/>
              </a:lnSpc>
              <a:spcBef>
                <a:spcPts val="630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120" dirty="0">
                <a:latin typeface="DejaVu Sans"/>
                <a:cs typeface="DejaVu Sans"/>
              </a:rPr>
              <a:t>Supported </a:t>
            </a:r>
            <a:r>
              <a:rPr sz="1800" spc="-70" dirty="0">
                <a:latin typeface="DejaVu Sans"/>
                <a:cs typeface="DejaVu Sans"/>
              </a:rPr>
              <a:t>file</a:t>
            </a:r>
            <a:r>
              <a:rPr sz="1800" spc="-335" dirty="0">
                <a:latin typeface="DejaVu Sans"/>
                <a:cs typeface="DejaVu Sans"/>
              </a:rPr>
              <a:t> </a:t>
            </a:r>
            <a:r>
              <a:rPr sz="1800" spc="-114" dirty="0">
                <a:latin typeface="DejaVu Sans"/>
                <a:cs typeface="DejaVu Sans"/>
              </a:rPr>
              <a:t>formats</a:t>
            </a:r>
            <a:endParaRPr sz="1800">
              <a:latin typeface="DejaVu Sans"/>
              <a:cs typeface="DejaVu Sans"/>
            </a:endParaRPr>
          </a:p>
          <a:p>
            <a:pPr marL="836294" lvl="1" indent="-336550">
              <a:lnSpc>
                <a:spcPct val="100000"/>
              </a:lnSpc>
              <a:spcBef>
                <a:spcPts val="705"/>
              </a:spcBef>
              <a:buChar char="○"/>
              <a:tabLst>
                <a:tab pos="836294" algn="l"/>
                <a:tab pos="836930" algn="l"/>
              </a:tabLst>
            </a:pPr>
            <a:r>
              <a:rPr sz="1400" spc="-25" dirty="0">
                <a:latin typeface="DejaVu Sans"/>
                <a:cs typeface="DejaVu Sans"/>
              </a:rPr>
              <a:t>ORC</a:t>
            </a:r>
            <a:r>
              <a:rPr sz="1400" spc="-185" dirty="0">
                <a:latin typeface="DejaVu Sans"/>
                <a:cs typeface="DejaVu Sans"/>
              </a:rPr>
              <a:t> </a:t>
            </a:r>
            <a:r>
              <a:rPr sz="1400" spc="-95" dirty="0">
                <a:latin typeface="DejaVu Sans"/>
                <a:cs typeface="DejaVu Sans"/>
              </a:rPr>
              <a:t>(optimized</a:t>
            </a:r>
            <a:r>
              <a:rPr sz="1400" spc="-180" dirty="0">
                <a:latin typeface="DejaVu Sans"/>
                <a:cs typeface="DejaVu Sans"/>
              </a:rPr>
              <a:t> </a:t>
            </a:r>
            <a:r>
              <a:rPr sz="1400" spc="-100" dirty="0">
                <a:latin typeface="DejaVu Sans"/>
                <a:cs typeface="DejaVu Sans"/>
              </a:rPr>
              <a:t>reader,</a:t>
            </a:r>
            <a:r>
              <a:rPr sz="1400" spc="-180" dirty="0">
                <a:latin typeface="DejaVu Sans"/>
                <a:cs typeface="DejaVu Sans"/>
              </a:rPr>
              <a:t> </a:t>
            </a:r>
            <a:r>
              <a:rPr sz="1400" spc="-95" dirty="0">
                <a:latin typeface="DejaVu Sans"/>
                <a:cs typeface="DejaVu Sans"/>
              </a:rPr>
              <a:t>optimized</a:t>
            </a:r>
            <a:r>
              <a:rPr sz="1400" spc="-180" dirty="0">
                <a:latin typeface="DejaVu Sans"/>
                <a:cs typeface="DejaVu Sans"/>
              </a:rPr>
              <a:t> </a:t>
            </a:r>
            <a:r>
              <a:rPr sz="1400" spc="-60" dirty="0">
                <a:latin typeface="DejaVu Sans"/>
                <a:cs typeface="DejaVu Sans"/>
              </a:rPr>
              <a:t>writer)</a:t>
            </a:r>
            <a:endParaRPr sz="1400">
              <a:latin typeface="DejaVu Sans"/>
              <a:cs typeface="DejaVu Sans"/>
            </a:endParaRPr>
          </a:p>
          <a:p>
            <a:pPr marL="836294" lvl="1" indent="-336550">
              <a:lnSpc>
                <a:spcPct val="100000"/>
              </a:lnSpc>
              <a:spcBef>
                <a:spcPts val="645"/>
              </a:spcBef>
              <a:buChar char="○"/>
              <a:tabLst>
                <a:tab pos="836294" algn="l"/>
                <a:tab pos="836930" algn="l"/>
              </a:tabLst>
            </a:pPr>
            <a:r>
              <a:rPr sz="1400" spc="-50" dirty="0">
                <a:latin typeface="DejaVu Sans"/>
                <a:cs typeface="DejaVu Sans"/>
              </a:rPr>
              <a:t>RCFile</a:t>
            </a:r>
            <a:r>
              <a:rPr sz="1400" spc="-180" dirty="0">
                <a:latin typeface="DejaVu Sans"/>
                <a:cs typeface="DejaVu Sans"/>
              </a:rPr>
              <a:t> </a:t>
            </a:r>
            <a:r>
              <a:rPr sz="1400" spc="-95" dirty="0">
                <a:latin typeface="DejaVu Sans"/>
                <a:cs typeface="DejaVu Sans"/>
              </a:rPr>
              <a:t>(optimized</a:t>
            </a:r>
            <a:r>
              <a:rPr sz="1400" spc="-180" dirty="0">
                <a:latin typeface="DejaVu Sans"/>
                <a:cs typeface="DejaVu Sans"/>
              </a:rPr>
              <a:t> </a:t>
            </a:r>
            <a:r>
              <a:rPr sz="1400" spc="-100" dirty="0">
                <a:latin typeface="DejaVu Sans"/>
                <a:cs typeface="DejaVu Sans"/>
              </a:rPr>
              <a:t>reader,</a:t>
            </a:r>
            <a:r>
              <a:rPr sz="1400" spc="-180" dirty="0">
                <a:latin typeface="DejaVu Sans"/>
                <a:cs typeface="DejaVu Sans"/>
              </a:rPr>
              <a:t> </a:t>
            </a:r>
            <a:r>
              <a:rPr sz="1400" spc="-95" dirty="0">
                <a:latin typeface="DejaVu Sans"/>
                <a:cs typeface="DejaVu Sans"/>
              </a:rPr>
              <a:t>optimized</a:t>
            </a:r>
            <a:r>
              <a:rPr sz="1400" spc="-180" dirty="0">
                <a:latin typeface="DejaVu Sans"/>
                <a:cs typeface="DejaVu Sans"/>
              </a:rPr>
              <a:t> </a:t>
            </a:r>
            <a:r>
              <a:rPr sz="1400" spc="-60" dirty="0">
                <a:latin typeface="DejaVu Sans"/>
                <a:cs typeface="DejaVu Sans"/>
              </a:rPr>
              <a:t>writer)</a:t>
            </a:r>
            <a:endParaRPr sz="1400">
              <a:latin typeface="DejaVu Sans"/>
              <a:cs typeface="DejaVu Sans"/>
            </a:endParaRPr>
          </a:p>
          <a:p>
            <a:pPr marL="836294" lvl="1" indent="-336550">
              <a:lnSpc>
                <a:spcPct val="100000"/>
              </a:lnSpc>
              <a:spcBef>
                <a:spcPts val="645"/>
              </a:spcBef>
              <a:buChar char="○"/>
              <a:tabLst>
                <a:tab pos="836294" algn="l"/>
                <a:tab pos="836930" algn="l"/>
              </a:tabLst>
            </a:pPr>
            <a:r>
              <a:rPr sz="1400" spc="-75" dirty="0">
                <a:latin typeface="DejaVu Sans"/>
                <a:cs typeface="DejaVu Sans"/>
              </a:rPr>
              <a:t>Parquet </a:t>
            </a:r>
            <a:r>
              <a:rPr sz="1400" spc="-95" dirty="0">
                <a:latin typeface="DejaVu Sans"/>
                <a:cs typeface="DejaVu Sans"/>
              </a:rPr>
              <a:t>(optimized</a:t>
            </a:r>
            <a:r>
              <a:rPr sz="1400" spc="-280" dirty="0">
                <a:latin typeface="DejaVu Sans"/>
                <a:cs typeface="DejaVu Sans"/>
              </a:rPr>
              <a:t> </a:t>
            </a:r>
            <a:r>
              <a:rPr sz="1400" spc="-95" dirty="0">
                <a:latin typeface="DejaVu Sans"/>
                <a:cs typeface="DejaVu Sans"/>
              </a:rPr>
              <a:t>reader)</a:t>
            </a:r>
            <a:endParaRPr sz="1400">
              <a:latin typeface="DejaVu Sans"/>
              <a:cs typeface="DejaVu Sans"/>
            </a:endParaRPr>
          </a:p>
          <a:p>
            <a:pPr marL="836294" lvl="1" indent="-336550">
              <a:lnSpc>
                <a:spcPct val="100000"/>
              </a:lnSpc>
              <a:spcBef>
                <a:spcPts val="645"/>
              </a:spcBef>
              <a:buChar char="○"/>
              <a:tabLst>
                <a:tab pos="836294" algn="l"/>
                <a:tab pos="836930" algn="l"/>
              </a:tabLst>
            </a:pPr>
            <a:r>
              <a:rPr sz="1400" spc="-55" dirty="0">
                <a:latin typeface="DejaVu Sans"/>
                <a:cs typeface="DejaVu Sans"/>
              </a:rPr>
              <a:t>Avro</a:t>
            </a:r>
            <a:endParaRPr sz="1400">
              <a:latin typeface="DejaVu Sans"/>
              <a:cs typeface="DejaVu Sans"/>
            </a:endParaRPr>
          </a:p>
          <a:p>
            <a:pPr marL="836294" lvl="1" indent="-336550">
              <a:lnSpc>
                <a:spcPct val="100000"/>
              </a:lnSpc>
              <a:spcBef>
                <a:spcPts val="645"/>
              </a:spcBef>
              <a:buChar char="○"/>
              <a:tabLst>
                <a:tab pos="836294" algn="l"/>
                <a:tab pos="836930" algn="l"/>
              </a:tabLst>
            </a:pPr>
            <a:r>
              <a:rPr sz="1400" spc="-70" dirty="0">
                <a:latin typeface="DejaVu Sans"/>
                <a:cs typeface="DejaVu Sans"/>
              </a:rPr>
              <a:t>all</a:t>
            </a:r>
            <a:r>
              <a:rPr sz="1400" spc="-180" dirty="0">
                <a:latin typeface="DejaVu Sans"/>
                <a:cs typeface="DejaVu Sans"/>
              </a:rPr>
              <a:t> </a:t>
            </a:r>
            <a:r>
              <a:rPr sz="1400" spc="-75" dirty="0">
                <a:latin typeface="DejaVu Sans"/>
                <a:cs typeface="DejaVu Sans"/>
              </a:rPr>
              <a:t>other</a:t>
            </a:r>
            <a:r>
              <a:rPr sz="1400" spc="-175" dirty="0">
                <a:latin typeface="DejaVu Sans"/>
                <a:cs typeface="DejaVu Sans"/>
              </a:rPr>
              <a:t> </a:t>
            </a:r>
            <a:r>
              <a:rPr sz="1400" spc="-70" dirty="0">
                <a:latin typeface="DejaVu Sans"/>
                <a:cs typeface="DejaVu Sans"/>
              </a:rPr>
              <a:t>Hive</a:t>
            </a:r>
            <a:r>
              <a:rPr sz="1400" spc="-175" dirty="0">
                <a:latin typeface="DejaVu Sans"/>
                <a:cs typeface="DejaVu Sans"/>
              </a:rPr>
              <a:t> </a:t>
            </a:r>
            <a:r>
              <a:rPr sz="1400" spc="-90" dirty="0">
                <a:latin typeface="DejaVu Sans"/>
                <a:cs typeface="DejaVu Sans"/>
              </a:rPr>
              <a:t>formats</a:t>
            </a:r>
            <a:endParaRPr sz="1400">
              <a:latin typeface="DejaVu Sans"/>
              <a:cs typeface="DejaVu San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2650" y="233055"/>
            <a:ext cx="14419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" dirty="0"/>
              <a:t>STARBURST</a:t>
            </a:r>
          </a:p>
        </p:txBody>
      </p:sp>
      <p:sp>
        <p:nvSpPr>
          <p:cNvPr id="3" name="object 3"/>
          <p:cNvSpPr/>
          <p:nvPr/>
        </p:nvSpPr>
        <p:spPr>
          <a:xfrm>
            <a:off x="1343284" y="1319899"/>
            <a:ext cx="1426845" cy="514350"/>
          </a:xfrm>
          <a:custGeom>
            <a:avLst/>
            <a:gdLst/>
            <a:ahLst/>
            <a:cxnLst/>
            <a:rect l="l" t="t" r="r" b="b"/>
            <a:pathLst>
              <a:path w="1426845" h="514350">
                <a:moveTo>
                  <a:pt x="1340608" y="514347"/>
                </a:moveTo>
                <a:lnTo>
                  <a:pt x="85726" y="514347"/>
                </a:lnTo>
                <a:lnTo>
                  <a:pt x="52357" y="507610"/>
                </a:lnTo>
                <a:lnTo>
                  <a:pt x="25108" y="489239"/>
                </a:lnTo>
                <a:lnTo>
                  <a:pt x="6736" y="461990"/>
                </a:lnTo>
                <a:lnTo>
                  <a:pt x="0" y="428621"/>
                </a:lnTo>
                <a:lnTo>
                  <a:pt x="0" y="85726"/>
                </a:lnTo>
                <a:lnTo>
                  <a:pt x="6736" y="52357"/>
                </a:lnTo>
                <a:lnTo>
                  <a:pt x="25108" y="25108"/>
                </a:lnTo>
                <a:lnTo>
                  <a:pt x="52357" y="6736"/>
                </a:lnTo>
                <a:lnTo>
                  <a:pt x="85726" y="0"/>
                </a:lnTo>
                <a:lnTo>
                  <a:pt x="1340608" y="0"/>
                </a:lnTo>
                <a:lnTo>
                  <a:pt x="1388169" y="14403"/>
                </a:lnTo>
                <a:lnTo>
                  <a:pt x="1419808" y="52920"/>
                </a:lnTo>
                <a:lnTo>
                  <a:pt x="1426334" y="85726"/>
                </a:lnTo>
                <a:lnTo>
                  <a:pt x="1426334" y="428621"/>
                </a:lnTo>
                <a:lnTo>
                  <a:pt x="1419597" y="461990"/>
                </a:lnTo>
                <a:lnTo>
                  <a:pt x="1401225" y="489239"/>
                </a:lnTo>
                <a:lnTo>
                  <a:pt x="1373976" y="507610"/>
                </a:lnTo>
                <a:lnTo>
                  <a:pt x="1340608" y="514347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769233" y="1446203"/>
            <a:ext cx="57404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165" dirty="0">
                <a:solidFill>
                  <a:srgbClr val="FFFFFF"/>
                </a:solidFill>
                <a:latin typeface="DejaVu Sans"/>
                <a:cs typeface="DejaVu Sans"/>
              </a:rPr>
              <a:t>Client</a:t>
            </a:r>
            <a:endParaRPr sz="1600">
              <a:latin typeface="DejaVu Sans"/>
              <a:cs typeface="DejaVu San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238476" y="3260972"/>
            <a:ext cx="1130300" cy="554355"/>
          </a:xfrm>
          <a:custGeom>
            <a:avLst/>
            <a:gdLst/>
            <a:ahLst/>
            <a:cxnLst/>
            <a:rect l="l" t="t" r="r" b="b"/>
            <a:pathLst>
              <a:path w="1130300" h="554354">
                <a:moveTo>
                  <a:pt x="1037797" y="553799"/>
                </a:moveTo>
                <a:lnTo>
                  <a:pt x="92301" y="553799"/>
                </a:lnTo>
                <a:lnTo>
                  <a:pt x="56373" y="546546"/>
                </a:lnTo>
                <a:lnTo>
                  <a:pt x="27034" y="526765"/>
                </a:lnTo>
                <a:lnTo>
                  <a:pt x="7253" y="497426"/>
                </a:lnTo>
                <a:lnTo>
                  <a:pt x="0" y="461498"/>
                </a:lnTo>
                <a:lnTo>
                  <a:pt x="0" y="92301"/>
                </a:lnTo>
                <a:lnTo>
                  <a:pt x="7253" y="56373"/>
                </a:lnTo>
                <a:lnTo>
                  <a:pt x="27034" y="27034"/>
                </a:lnTo>
                <a:lnTo>
                  <a:pt x="56373" y="7253"/>
                </a:lnTo>
                <a:lnTo>
                  <a:pt x="92301" y="0"/>
                </a:lnTo>
                <a:lnTo>
                  <a:pt x="1037797" y="0"/>
                </a:lnTo>
                <a:lnTo>
                  <a:pt x="1089007" y="15507"/>
                </a:lnTo>
                <a:lnTo>
                  <a:pt x="1123073" y="56979"/>
                </a:lnTo>
                <a:lnTo>
                  <a:pt x="1130099" y="92301"/>
                </a:lnTo>
                <a:lnTo>
                  <a:pt x="1130099" y="461498"/>
                </a:lnTo>
                <a:lnTo>
                  <a:pt x="1122846" y="497426"/>
                </a:lnTo>
                <a:lnTo>
                  <a:pt x="1103065" y="526765"/>
                </a:lnTo>
                <a:lnTo>
                  <a:pt x="1073726" y="546546"/>
                </a:lnTo>
                <a:lnTo>
                  <a:pt x="1037797" y="553799"/>
                </a:lnTo>
                <a:close/>
              </a:path>
            </a:pathLst>
          </a:custGeom>
          <a:solidFill>
            <a:srgbClr val="3C7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486158" y="3308510"/>
            <a:ext cx="635635" cy="448309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 indent="46355">
              <a:lnSpc>
                <a:spcPts val="1650"/>
              </a:lnSpc>
              <a:spcBef>
                <a:spcPts val="180"/>
              </a:spcBef>
            </a:pPr>
            <a:r>
              <a:rPr sz="1400" spc="-60" dirty="0">
                <a:solidFill>
                  <a:srgbClr val="FFFFFF"/>
                </a:solidFill>
                <a:latin typeface="DejaVu Sans"/>
                <a:cs typeface="DejaVu Sans"/>
              </a:rPr>
              <a:t>Presto  </a:t>
            </a:r>
            <a:r>
              <a:rPr sz="1400" spc="-45" dirty="0">
                <a:solidFill>
                  <a:srgbClr val="FFFFFF"/>
                </a:solidFill>
                <a:latin typeface="DejaVu Sans"/>
                <a:cs typeface="DejaVu Sans"/>
              </a:rPr>
              <a:t>Worker</a:t>
            </a:r>
            <a:endParaRPr sz="1400">
              <a:latin typeface="DejaVu Sans"/>
              <a:cs typeface="DejaVu San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238476" y="2446649"/>
            <a:ext cx="1130300" cy="554355"/>
          </a:xfrm>
          <a:custGeom>
            <a:avLst/>
            <a:gdLst/>
            <a:ahLst/>
            <a:cxnLst/>
            <a:rect l="l" t="t" r="r" b="b"/>
            <a:pathLst>
              <a:path w="1130300" h="554355">
                <a:moveTo>
                  <a:pt x="1037797" y="553799"/>
                </a:moveTo>
                <a:lnTo>
                  <a:pt x="92301" y="553799"/>
                </a:lnTo>
                <a:lnTo>
                  <a:pt x="56373" y="546546"/>
                </a:lnTo>
                <a:lnTo>
                  <a:pt x="27034" y="526765"/>
                </a:lnTo>
                <a:lnTo>
                  <a:pt x="7253" y="497426"/>
                </a:lnTo>
                <a:lnTo>
                  <a:pt x="0" y="461498"/>
                </a:lnTo>
                <a:lnTo>
                  <a:pt x="0" y="92301"/>
                </a:lnTo>
                <a:lnTo>
                  <a:pt x="7253" y="56373"/>
                </a:lnTo>
                <a:lnTo>
                  <a:pt x="27034" y="27034"/>
                </a:lnTo>
                <a:lnTo>
                  <a:pt x="56373" y="7253"/>
                </a:lnTo>
                <a:lnTo>
                  <a:pt x="92301" y="0"/>
                </a:lnTo>
                <a:lnTo>
                  <a:pt x="1037797" y="0"/>
                </a:lnTo>
                <a:lnTo>
                  <a:pt x="1089007" y="15507"/>
                </a:lnTo>
                <a:lnTo>
                  <a:pt x="1123073" y="56979"/>
                </a:lnTo>
                <a:lnTo>
                  <a:pt x="1130099" y="92301"/>
                </a:lnTo>
                <a:lnTo>
                  <a:pt x="1130099" y="461498"/>
                </a:lnTo>
                <a:lnTo>
                  <a:pt x="1122846" y="497426"/>
                </a:lnTo>
                <a:lnTo>
                  <a:pt x="1103065" y="526765"/>
                </a:lnTo>
                <a:lnTo>
                  <a:pt x="1073726" y="546546"/>
                </a:lnTo>
                <a:lnTo>
                  <a:pt x="1037797" y="553799"/>
                </a:lnTo>
                <a:close/>
              </a:path>
            </a:pathLst>
          </a:custGeom>
          <a:solidFill>
            <a:srgbClr val="3C7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486158" y="2494187"/>
            <a:ext cx="635635" cy="448309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 indent="46355">
              <a:lnSpc>
                <a:spcPts val="1650"/>
              </a:lnSpc>
              <a:spcBef>
                <a:spcPts val="180"/>
              </a:spcBef>
            </a:pPr>
            <a:r>
              <a:rPr sz="1400" spc="-60" dirty="0">
                <a:solidFill>
                  <a:srgbClr val="FFFFFF"/>
                </a:solidFill>
                <a:latin typeface="DejaVu Sans"/>
                <a:cs typeface="DejaVu Sans"/>
              </a:rPr>
              <a:t>Presto  </a:t>
            </a:r>
            <a:r>
              <a:rPr sz="1400" spc="-45" dirty="0">
                <a:solidFill>
                  <a:srgbClr val="FFFFFF"/>
                </a:solidFill>
                <a:latin typeface="DejaVu Sans"/>
                <a:cs typeface="DejaVu Sans"/>
              </a:rPr>
              <a:t>Worker</a:t>
            </a:r>
            <a:endParaRPr sz="1400">
              <a:latin typeface="DejaVu Sans"/>
              <a:cs typeface="DejaVu San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192957" y="2218140"/>
            <a:ext cx="1492885" cy="554355"/>
          </a:xfrm>
          <a:custGeom>
            <a:avLst/>
            <a:gdLst/>
            <a:ahLst/>
            <a:cxnLst/>
            <a:rect l="l" t="t" r="r" b="b"/>
            <a:pathLst>
              <a:path w="1492884" h="554355">
                <a:moveTo>
                  <a:pt x="1400197" y="553799"/>
                </a:moveTo>
                <a:lnTo>
                  <a:pt x="92301" y="553799"/>
                </a:lnTo>
                <a:lnTo>
                  <a:pt x="56373" y="546546"/>
                </a:lnTo>
                <a:lnTo>
                  <a:pt x="27034" y="526765"/>
                </a:lnTo>
                <a:lnTo>
                  <a:pt x="7253" y="497426"/>
                </a:lnTo>
                <a:lnTo>
                  <a:pt x="0" y="461498"/>
                </a:lnTo>
                <a:lnTo>
                  <a:pt x="0" y="92301"/>
                </a:lnTo>
                <a:lnTo>
                  <a:pt x="7253" y="56373"/>
                </a:lnTo>
                <a:lnTo>
                  <a:pt x="27034" y="27034"/>
                </a:lnTo>
                <a:lnTo>
                  <a:pt x="56373" y="7253"/>
                </a:lnTo>
                <a:lnTo>
                  <a:pt x="92301" y="0"/>
                </a:lnTo>
                <a:lnTo>
                  <a:pt x="1400197" y="0"/>
                </a:lnTo>
                <a:lnTo>
                  <a:pt x="1451407" y="15507"/>
                </a:lnTo>
                <a:lnTo>
                  <a:pt x="1485473" y="56979"/>
                </a:lnTo>
                <a:lnTo>
                  <a:pt x="1492499" y="92301"/>
                </a:lnTo>
                <a:lnTo>
                  <a:pt x="1492499" y="461498"/>
                </a:lnTo>
                <a:lnTo>
                  <a:pt x="1485246" y="497426"/>
                </a:lnTo>
                <a:lnTo>
                  <a:pt x="1465465" y="526765"/>
                </a:lnTo>
                <a:lnTo>
                  <a:pt x="1436126" y="546546"/>
                </a:lnTo>
                <a:lnTo>
                  <a:pt x="1400197" y="553799"/>
                </a:lnTo>
                <a:close/>
              </a:path>
            </a:pathLst>
          </a:custGeom>
          <a:solidFill>
            <a:srgbClr val="351B7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481989" y="2265678"/>
            <a:ext cx="915035" cy="4483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1664"/>
              </a:lnSpc>
              <a:spcBef>
                <a:spcPts val="100"/>
              </a:spcBef>
            </a:pPr>
            <a:r>
              <a:rPr sz="1400" spc="-45" dirty="0">
                <a:solidFill>
                  <a:srgbClr val="FFFFFF"/>
                </a:solidFill>
                <a:latin typeface="DejaVu Sans"/>
                <a:cs typeface="DejaVu Sans"/>
              </a:rPr>
              <a:t>HDFS</a:t>
            </a:r>
            <a:endParaRPr sz="1400">
              <a:latin typeface="DejaVu Sans"/>
              <a:cs typeface="DejaVu Sans"/>
            </a:endParaRPr>
          </a:p>
          <a:p>
            <a:pPr algn="ctr">
              <a:lnSpc>
                <a:spcPts val="1664"/>
              </a:lnSpc>
            </a:pPr>
            <a:r>
              <a:rPr sz="1400" spc="-100" dirty="0">
                <a:solidFill>
                  <a:srgbClr val="FFFFFF"/>
                </a:solidFill>
                <a:latin typeface="DejaVu Sans"/>
                <a:cs typeface="DejaVu Sans"/>
              </a:rPr>
              <a:t>NameNode</a:t>
            </a:r>
            <a:endParaRPr sz="1400">
              <a:latin typeface="DejaVu Sans"/>
              <a:cs typeface="DejaVu San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192957" y="3287830"/>
            <a:ext cx="1492885" cy="554355"/>
          </a:xfrm>
          <a:custGeom>
            <a:avLst/>
            <a:gdLst/>
            <a:ahLst/>
            <a:cxnLst/>
            <a:rect l="l" t="t" r="r" b="b"/>
            <a:pathLst>
              <a:path w="1492884" h="554354">
                <a:moveTo>
                  <a:pt x="1400197" y="553799"/>
                </a:moveTo>
                <a:lnTo>
                  <a:pt x="92301" y="553799"/>
                </a:lnTo>
                <a:lnTo>
                  <a:pt x="56373" y="546546"/>
                </a:lnTo>
                <a:lnTo>
                  <a:pt x="27034" y="526765"/>
                </a:lnTo>
                <a:lnTo>
                  <a:pt x="7253" y="497426"/>
                </a:lnTo>
                <a:lnTo>
                  <a:pt x="0" y="461498"/>
                </a:lnTo>
                <a:lnTo>
                  <a:pt x="0" y="92301"/>
                </a:lnTo>
                <a:lnTo>
                  <a:pt x="7253" y="56373"/>
                </a:lnTo>
                <a:lnTo>
                  <a:pt x="27034" y="27034"/>
                </a:lnTo>
                <a:lnTo>
                  <a:pt x="56373" y="7253"/>
                </a:lnTo>
                <a:lnTo>
                  <a:pt x="92301" y="0"/>
                </a:lnTo>
                <a:lnTo>
                  <a:pt x="1400197" y="0"/>
                </a:lnTo>
                <a:lnTo>
                  <a:pt x="1451407" y="15507"/>
                </a:lnTo>
                <a:lnTo>
                  <a:pt x="1485473" y="56979"/>
                </a:lnTo>
                <a:lnTo>
                  <a:pt x="1492499" y="92301"/>
                </a:lnTo>
                <a:lnTo>
                  <a:pt x="1492499" y="461498"/>
                </a:lnTo>
                <a:lnTo>
                  <a:pt x="1485246" y="497426"/>
                </a:lnTo>
                <a:lnTo>
                  <a:pt x="1465465" y="526765"/>
                </a:lnTo>
                <a:lnTo>
                  <a:pt x="1436126" y="546546"/>
                </a:lnTo>
                <a:lnTo>
                  <a:pt x="1400197" y="553799"/>
                </a:lnTo>
                <a:close/>
              </a:path>
            </a:pathLst>
          </a:custGeom>
          <a:solidFill>
            <a:srgbClr val="8E7B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7523571" y="3335368"/>
            <a:ext cx="831850" cy="4483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1664"/>
              </a:lnSpc>
              <a:spcBef>
                <a:spcPts val="100"/>
              </a:spcBef>
            </a:pPr>
            <a:r>
              <a:rPr sz="1400" spc="-45" dirty="0">
                <a:solidFill>
                  <a:srgbClr val="FFFFFF"/>
                </a:solidFill>
                <a:latin typeface="DejaVu Sans"/>
                <a:cs typeface="DejaVu Sans"/>
              </a:rPr>
              <a:t>HDFS</a:t>
            </a:r>
            <a:endParaRPr sz="1400">
              <a:latin typeface="DejaVu Sans"/>
              <a:cs typeface="DejaVu Sans"/>
            </a:endParaRPr>
          </a:p>
          <a:p>
            <a:pPr algn="ctr">
              <a:lnSpc>
                <a:spcPts val="1664"/>
              </a:lnSpc>
            </a:pPr>
            <a:r>
              <a:rPr sz="1400" spc="-85" dirty="0">
                <a:solidFill>
                  <a:srgbClr val="FFFFFF"/>
                </a:solidFill>
                <a:latin typeface="DejaVu Sans"/>
                <a:cs typeface="DejaVu Sans"/>
              </a:rPr>
              <a:t>DataNode</a:t>
            </a:r>
            <a:endParaRPr sz="1400">
              <a:latin typeface="DejaVu Sans"/>
              <a:cs typeface="DejaVu San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192957" y="4075295"/>
            <a:ext cx="1492885" cy="554355"/>
          </a:xfrm>
          <a:custGeom>
            <a:avLst/>
            <a:gdLst/>
            <a:ahLst/>
            <a:cxnLst/>
            <a:rect l="l" t="t" r="r" b="b"/>
            <a:pathLst>
              <a:path w="1492884" h="554354">
                <a:moveTo>
                  <a:pt x="1400197" y="553799"/>
                </a:moveTo>
                <a:lnTo>
                  <a:pt x="92301" y="553799"/>
                </a:lnTo>
                <a:lnTo>
                  <a:pt x="56373" y="546546"/>
                </a:lnTo>
                <a:lnTo>
                  <a:pt x="27034" y="526765"/>
                </a:lnTo>
                <a:lnTo>
                  <a:pt x="7253" y="497426"/>
                </a:lnTo>
                <a:lnTo>
                  <a:pt x="0" y="461498"/>
                </a:lnTo>
                <a:lnTo>
                  <a:pt x="0" y="92301"/>
                </a:lnTo>
                <a:lnTo>
                  <a:pt x="7253" y="56373"/>
                </a:lnTo>
                <a:lnTo>
                  <a:pt x="27034" y="27034"/>
                </a:lnTo>
                <a:lnTo>
                  <a:pt x="56373" y="7253"/>
                </a:lnTo>
                <a:lnTo>
                  <a:pt x="92301" y="0"/>
                </a:lnTo>
                <a:lnTo>
                  <a:pt x="1400197" y="0"/>
                </a:lnTo>
                <a:lnTo>
                  <a:pt x="1451407" y="15507"/>
                </a:lnTo>
                <a:lnTo>
                  <a:pt x="1485473" y="56979"/>
                </a:lnTo>
                <a:lnTo>
                  <a:pt x="1492499" y="92301"/>
                </a:lnTo>
                <a:lnTo>
                  <a:pt x="1492499" y="461498"/>
                </a:lnTo>
                <a:lnTo>
                  <a:pt x="1485246" y="497426"/>
                </a:lnTo>
                <a:lnTo>
                  <a:pt x="1465465" y="526765"/>
                </a:lnTo>
                <a:lnTo>
                  <a:pt x="1436126" y="546546"/>
                </a:lnTo>
                <a:lnTo>
                  <a:pt x="1400197" y="553799"/>
                </a:lnTo>
                <a:close/>
              </a:path>
            </a:pathLst>
          </a:custGeom>
          <a:solidFill>
            <a:srgbClr val="8E7B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3571" y="4122834"/>
            <a:ext cx="831850" cy="4483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1664"/>
              </a:lnSpc>
              <a:spcBef>
                <a:spcPts val="100"/>
              </a:spcBef>
            </a:pPr>
            <a:r>
              <a:rPr sz="1400" spc="-45" dirty="0">
                <a:solidFill>
                  <a:srgbClr val="FFFFFF"/>
                </a:solidFill>
                <a:latin typeface="DejaVu Sans"/>
                <a:cs typeface="DejaVu Sans"/>
              </a:rPr>
              <a:t>HDFS</a:t>
            </a:r>
            <a:endParaRPr sz="1400">
              <a:latin typeface="DejaVu Sans"/>
              <a:cs typeface="DejaVu Sans"/>
            </a:endParaRPr>
          </a:p>
          <a:p>
            <a:pPr algn="ctr">
              <a:lnSpc>
                <a:spcPts val="1664"/>
              </a:lnSpc>
            </a:pPr>
            <a:r>
              <a:rPr sz="1400" spc="-85" dirty="0">
                <a:solidFill>
                  <a:srgbClr val="FFFFFF"/>
                </a:solidFill>
                <a:latin typeface="DejaVu Sans"/>
                <a:cs typeface="DejaVu Sans"/>
              </a:rPr>
              <a:t>DataNode</a:t>
            </a:r>
            <a:endParaRPr sz="1400">
              <a:latin typeface="DejaVu Sans"/>
              <a:cs typeface="DejaVu San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238476" y="4075295"/>
            <a:ext cx="1130300" cy="554355"/>
          </a:xfrm>
          <a:custGeom>
            <a:avLst/>
            <a:gdLst/>
            <a:ahLst/>
            <a:cxnLst/>
            <a:rect l="l" t="t" r="r" b="b"/>
            <a:pathLst>
              <a:path w="1130300" h="554354">
                <a:moveTo>
                  <a:pt x="1037797" y="553799"/>
                </a:moveTo>
                <a:lnTo>
                  <a:pt x="92301" y="553799"/>
                </a:lnTo>
                <a:lnTo>
                  <a:pt x="56373" y="546546"/>
                </a:lnTo>
                <a:lnTo>
                  <a:pt x="27034" y="526765"/>
                </a:lnTo>
                <a:lnTo>
                  <a:pt x="7253" y="497426"/>
                </a:lnTo>
                <a:lnTo>
                  <a:pt x="0" y="461498"/>
                </a:lnTo>
                <a:lnTo>
                  <a:pt x="0" y="92301"/>
                </a:lnTo>
                <a:lnTo>
                  <a:pt x="7253" y="56373"/>
                </a:lnTo>
                <a:lnTo>
                  <a:pt x="27034" y="27034"/>
                </a:lnTo>
                <a:lnTo>
                  <a:pt x="56373" y="7253"/>
                </a:lnTo>
                <a:lnTo>
                  <a:pt x="92301" y="0"/>
                </a:lnTo>
                <a:lnTo>
                  <a:pt x="1037797" y="0"/>
                </a:lnTo>
                <a:lnTo>
                  <a:pt x="1089007" y="15507"/>
                </a:lnTo>
                <a:lnTo>
                  <a:pt x="1123073" y="56979"/>
                </a:lnTo>
                <a:lnTo>
                  <a:pt x="1130099" y="92301"/>
                </a:lnTo>
                <a:lnTo>
                  <a:pt x="1130099" y="461498"/>
                </a:lnTo>
                <a:lnTo>
                  <a:pt x="1122846" y="497426"/>
                </a:lnTo>
                <a:lnTo>
                  <a:pt x="1103065" y="526765"/>
                </a:lnTo>
                <a:lnTo>
                  <a:pt x="1073726" y="546546"/>
                </a:lnTo>
                <a:lnTo>
                  <a:pt x="1037797" y="553799"/>
                </a:lnTo>
                <a:close/>
              </a:path>
            </a:pathLst>
          </a:custGeom>
          <a:solidFill>
            <a:srgbClr val="3C7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4486158" y="4122834"/>
            <a:ext cx="635635" cy="448309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 indent="46355">
              <a:lnSpc>
                <a:spcPts val="1650"/>
              </a:lnSpc>
              <a:spcBef>
                <a:spcPts val="180"/>
              </a:spcBef>
            </a:pPr>
            <a:r>
              <a:rPr sz="1400" spc="-60" dirty="0">
                <a:solidFill>
                  <a:srgbClr val="FFFFFF"/>
                </a:solidFill>
                <a:latin typeface="DejaVu Sans"/>
                <a:cs typeface="DejaVu Sans"/>
              </a:rPr>
              <a:t>Presto  </a:t>
            </a:r>
            <a:r>
              <a:rPr sz="1400" spc="-45" dirty="0">
                <a:solidFill>
                  <a:srgbClr val="FFFFFF"/>
                </a:solidFill>
                <a:latin typeface="DejaVu Sans"/>
                <a:cs typeface="DejaVu Sans"/>
              </a:rPr>
              <a:t>Worker</a:t>
            </a:r>
            <a:endParaRPr sz="1400">
              <a:latin typeface="DejaVu Sans"/>
              <a:cs typeface="DejaVu San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7192957" y="1300075"/>
            <a:ext cx="1492885" cy="554355"/>
          </a:xfrm>
          <a:custGeom>
            <a:avLst/>
            <a:gdLst/>
            <a:ahLst/>
            <a:cxnLst/>
            <a:rect l="l" t="t" r="r" b="b"/>
            <a:pathLst>
              <a:path w="1492884" h="554355">
                <a:moveTo>
                  <a:pt x="1400197" y="553799"/>
                </a:moveTo>
                <a:lnTo>
                  <a:pt x="92301" y="553799"/>
                </a:lnTo>
                <a:lnTo>
                  <a:pt x="56373" y="546546"/>
                </a:lnTo>
                <a:lnTo>
                  <a:pt x="27034" y="526765"/>
                </a:lnTo>
                <a:lnTo>
                  <a:pt x="7253" y="497426"/>
                </a:lnTo>
                <a:lnTo>
                  <a:pt x="0" y="461497"/>
                </a:lnTo>
                <a:lnTo>
                  <a:pt x="0" y="92301"/>
                </a:lnTo>
                <a:lnTo>
                  <a:pt x="7253" y="56373"/>
                </a:lnTo>
                <a:lnTo>
                  <a:pt x="27034" y="27034"/>
                </a:lnTo>
                <a:lnTo>
                  <a:pt x="56373" y="7253"/>
                </a:lnTo>
                <a:lnTo>
                  <a:pt x="92301" y="0"/>
                </a:lnTo>
                <a:lnTo>
                  <a:pt x="1400197" y="0"/>
                </a:lnTo>
                <a:lnTo>
                  <a:pt x="1451407" y="15507"/>
                </a:lnTo>
                <a:lnTo>
                  <a:pt x="1485473" y="56979"/>
                </a:lnTo>
                <a:lnTo>
                  <a:pt x="1492499" y="92301"/>
                </a:lnTo>
                <a:lnTo>
                  <a:pt x="1492499" y="461497"/>
                </a:lnTo>
                <a:lnTo>
                  <a:pt x="1485246" y="497426"/>
                </a:lnTo>
                <a:lnTo>
                  <a:pt x="1465465" y="526765"/>
                </a:lnTo>
                <a:lnTo>
                  <a:pt x="1436126" y="546546"/>
                </a:lnTo>
                <a:lnTo>
                  <a:pt x="1400197" y="553799"/>
                </a:lnTo>
                <a:close/>
              </a:path>
            </a:pathLst>
          </a:custGeom>
          <a:solidFill>
            <a:srgbClr val="3776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7516552" y="1347613"/>
            <a:ext cx="845819" cy="448309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 indent="227965">
              <a:lnSpc>
                <a:spcPts val="1650"/>
              </a:lnSpc>
              <a:spcBef>
                <a:spcPts val="180"/>
              </a:spcBef>
            </a:pPr>
            <a:r>
              <a:rPr sz="1400" spc="-70" dirty="0">
                <a:solidFill>
                  <a:srgbClr val="FFFFFF"/>
                </a:solidFill>
                <a:latin typeface="DejaVu Sans"/>
                <a:cs typeface="DejaVu Sans"/>
              </a:rPr>
              <a:t>Hive  Metastore</a:t>
            </a:r>
            <a:endParaRPr sz="1400">
              <a:latin typeface="DejaVu Sans"/>
              <a:cs typeface="DejaVu Sans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238476" y="1300075"/>
            <a:ext cx="1130300" cy="554355"/>
          </a:xfrm>
          <a:custGeom>
            <a:avLst/>
            <a:gdLst/>
            <a:ahLst/>
            <a:cxnLst/>
            <a:rect l="l" t="t" r="r" b="b"/>
            <a:pathLst>
              <a:path w="1130300" h="554355">
                <a:moveTo>
                  <a:pt x="1037797" y="553799"/>
                </a:moveTo>
                <a:lnTo>
                  <a:pt x="92301" y="553799"/>
                </a:lnTo>
                <a:lnTo>
                  <a:pt x="56373" y="546546"/>
                </a:lnTo>
                <a:lnTo>
                  <a:pt x="27034" y="526765"/>
                </a:lnTo>
                <a:lnTo>
                  <a:pt x="7253" y="497426"/>
                </a:lnTo>
                <a:lnTo>
                  <a:pt x="0" y="461497"/>
                </a:lnTo>
                <a:lnTo>
                  <a:pt x="0" y="92301"/>
                </a:lnTo>
                <a:lnTo>
                  <a:pt x="7253" y="56373"/>
                </a:lnTo>
                <a:lnTo>
                  <a:pt x="27034" y="27034"/>
                </a:lnTo>
                <a:lnTo>
                  <a:pt x="56373" y="7253"/>
                </a:lnTo>
                <a:lnTo>
                  <a:pt x="92301" y="0"/>
                </a:lnTo>
                <a:lnTo>
                  <a:pt x="1037797" y="0"/>
                </a:lnTo>
                <a:lnTo>
                  <a:pt x="1089007" y="15507"/>
                </a:lnTo>
                <a:lnTo>
                  <a:pt x="1123073" y="56979"/>
                </a:lnTo>
                <a:lnTo>
                  <a:pt x="1130099" y="92301"/>
                </a:lnTo>
                <a:lnTo>
                  <a:pt x="1130099" y="461497"/>
                </a:lnTo>
                <a:lnTo>
                  <a:pt x="1122846" y="497426"/>
                </a:lnTo>
                <a:lnTo>
                  <a:pt x="1103065" y="526765"/>
                </a:lnTo>
                <a:lnTo>
                  <a:pt x="1073726" y="546546"/>
                </a:lnTo>
                <a:lnTo>
                  <a:pt x="1037797" y="553799"/>
                </a:lnTo>
                <a:close/>
              </a:path>
            </a:pathLst>
          </a:custGeom>
          <a:solidFill>
            <a:srgbClr val="0B53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4533071" y="1347613"/>
            <a:ext cx="2612390" cy="4483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664"/>
              </a:lnSpc>
              <a:spcBef>
                <a:spcPts val="100"/>
              </a:spcBef>
              <a:tabLst>
                <a:tab pos="835025" algn="l"/>
                <a:tab pos="2599055" algn="l"/>
              </a:tabLst>
            </a:pPr>
            <a:r>
              <a:rPr sz="1400" spc="-60" dirty="0">
                <a:solidFill>
                  <a:srgbClr val="FFFFFF"/>
                </a:solidFill>
                <a:latin typeface="DejaVu Sans"/>
                <a:cs typeface="DejaVu Sans"/>
              </a:rPr>
              <a:t>Presto	</a:t>
            </a:r>
            <a:r>
              <a:rPr sz="1400" u="heavy" spc="-60" dirty="0">
                <a:solidFill>
                  <a:srgbClr val="FFFFFF"/>
                </a:solidFill>
                <a:uFill>
                  <a:solidFill>
                    <a:srgbClr val="37761C"/>
                  </a:solidFill>
                </a:uFill>
                <a:latin typeface="DejaVu Serif"/>
                <a:cs typeface="DejaVu Serif"/>
              </a:rPr>
              <a:t> 	</a:t>
            </a:r>
            <a:endParaRPr sz="1400">
              <a:latin typeface="DejaVu Serif"/>
              <a:cs typeface="DejaVu Serif"/>
            </a:endParaRPr>
          </a:p>
          <a:p>
            <a:pPr marL="24765">
              <a:lnSpc>
                <a:spcPts val="1664"/>
              </a:lnSpc>
            </a:pPr>
            <a:r>
              <a:rPr sz="1400" spc="-60" dirty="0">
                <a:solidFill>
                  <a:srgbClr val="FFFFFF"/>
                </a:solidFill>
                <a:latin typeface="DejaVu Sans"/>
                <a:cs typeface="DejaVu Sans"/>
              </a:rPr>
              <a:t>Coord</a:t>
            </a:r>
            <a:endParaRPr sz="1400">
              <a:latin typeface="DejaVu Sans"/>
              <a:cs typeface="DejaVu Sans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944724" y="1535984"/>
            <a:ext cx="6276340" cy="2896235"/>
            <a:chOff x="944724" y="1535984"/>
            <a:chExt cx="6276340" cy="2896235"/>
          </a:xfrm>
        </p:grpSpPr>
        <p:sp>
          <p:nvSpPr>
            <p:cNvPr id="22" name="object 22"/>
            <p:cNvSpPr/>
            <p:nvPr/>
          </p:nvSpPr>
          <p:spPr>
            <a:xfrm>
              <a:off x="2769619" y="1577073"/>
              <a:ext cx="1355090" cy="0"/>
            </a:xfrm>
            <a:custGeom>
              <a:avLst/>
              <a:gdLst/>
              <a:ahLst/>
              <a:cxnLst/>
              <a:rect l="l" t="t" r="r" b="b"/>
              <a:pathLst>
                <a:path w="1355089">
                  <a:moveTo>
                    <a:pt x="0" y="0"/>
                  </a:moveTo>
                  <a:lnTo>
                    <a:pt x="1354500" y="0"/>
                  </a:lnTo>
                </a:path>
              </a:pathLst>
            </a:custGeom>
            <a:ln w="19049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069051" y="1535984"/>
              <a:ext cx="105500" cy="8198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368576" y="1576975"/>
              <a:ext cx="1725930" cy="756920"/>
            </a:xfrm>
            <a:custGeom>
              <a:avLst/>
              <a:gdLst/>
              <a:ahLst/>
              <a:cxnLst/>
              <a:rect l="l" t="t" r="r" b="b"/>
              <a:pathLst>
                <a:path w="1725929" h="756919">
                  <a:moveTo>
                    <a:pt x="0" y="0"/>
                  </a:moveTo>
                  <a:lnTo>
                    <a:pt x="1725322" y="756596"/>
                  </a:lnTo>
                </a:path>
              </a:pathLst>
            </a:custGeom>
            <a:ln w="19049">
              <a:solidFill>
                <a:srgbClr val="1155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071737" y="2295229"/>
              <a:ext cx="110859" cy="8258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368576" y="2509161"/>
              <a:ext cx="1711325" cy="214629"/>
            </a:xfrm>
            <a:custGeom>
              <a:avLst/>
              <a:gdLst/>
              <a:ahLst/>
              <a:cxnLst/>
              <a:rect l="l" t="t" r="r" b="b"/>
              <a:pathLst>
                <a:path w="1711325" h="214630">
                  <a:moveTo>
                    <a:pt x="0" y="214388"/>
                  </a:moveTo>
                  <a:lnTo>
                    <a:pt x="1710886" y="0"/>
                  </a:lnTo>
                </a:path>
              </a:pathLst>
            </a:custGeom>
            <a:ln w="19049">
              <a:solidFill>
                <a:srgbClr val="1155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066026" y="2468414"/>
              <a:ext cx="108742" cy="8149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360245" y="2666487"/>
              <a:ext cx="1755775" cy="666750"/>
            </a:xfrm>
            <a:custGeom>
              <a:avLst/>
              <a:gdLst/>
              <a:ahLst/>
              <a:cxnLst/>
              <a:rect l="l" t="t" r="r" b="b"/>
              <a:pathLst>
                <a:path w="1755775" h="666750">
                  <a:moveTo>
                    <a:pt x="0" y="666523"/>
                  </a:moveTo>
                  <a:lnTo>
                    <a:pt x="1755244" y="0"/>
                  </a:lnTo>
                </a:path>
              </a:pathLst>
            </a:custGeom>
            <a:ln w="19049">
              <a:solidFill>
                <a:srgbClr val="1155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094794" y="2626272"/>
              <a:ext cx="111040" cy="7915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368576" y="4352195"/>
              <a:ext cx="1716405" cy="39370"/>
            </a:xfrm>
            <a:custGeom>
              <a:avLst/>
              <a:gdLst/>
              <a:ahLst/>
              <a:cxnLst/>
              <a:rect l="l" t="t" r="r" b="b"/>
              <a:pathLst>
                <a:path w="1716404" h="39370">
                  <a:moveTo>
                    <a:pt x="0" y="0"/>
                  </a:moveTo>
                  <a:lnTo>
                    <a:pt x="1716028" y="38815"/>
                  </a:lnTo>
                </a:path>
              </a:pathLst>
            </a:custGeom>
            <a:ln w="19049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074369" y="4350029"/>
              <a:ext cx="106189" cy="8196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348306" y="3662585"/>
              <a:ext cx="1764030" cy="474345"/>
            </a:xfrm>
            <a:custGeom>
              <a:avLst/>
              <a:gdLst/>
              <a:ahLst/>
              <a:cxnLst/>
              <a:rect l="l" t="t" r="r" b="b"/>
              <a:pathLst>
                <a:path w="1764029" h="474345">
                  <a:moveTo>
                    <a:pt x="0" y="474032"/>
                  </a:moveTo>
                  <a:lnTo>
                    <a:pt x="1763717" y="0"/>
                  </a:lnTo>
                </a:path>
              </a:pathLst>
            </a:custGeom>
            <a:ln w="19049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094331" y="3622673"/>
              <a:ext cx="110705" cy="79823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372184" y="3496966"/>
              <a:ext cx="1712595" cy="50800"/>
            </a:xfrm>
            <a:custGeom>
              <a:avLst/>
              <a:gdLst/>
              <a:ahLst/>
              <a:cxnLst/>
              <a:rect l="l" t="t" r="r" b="b"/>
              <a:pathLst>
                <a:path w="1712595" h="50800">
                  <a:moveTo>
                    <a:pt x="0" y="50340"/>
                  </a:moveTo>
                  <a:lnTo>
                    <a:pt x="1712148" y="0"/>
                  </a:lnTo>
                </a:path>
              </a:pathLst>
            </a:custGeom>
            <a:ln w="19049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073884" y="3455990"/>
              <a:ext cx="106387" cy="81953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114594" y="1536082"/>
              <a:ext cx="105500" cy="81981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5252796" y="2807562"/>
              <a:ext cx="1887220" cy="1264920"/>
            </a:xfrm>
            <a:custGeom>
              <a:avLst/>
              <a:gdLst/>
              <a:ahLst/>
              <a:cxnLst/>
              <a:rect l="l" t="t" r="r" b="b"/>
              <a:pathLst>
                <a:path w="1887220" h="1264920">
                  <a:moveTo>
                    <a:pt x="0" y="1264759"/>
                  </a:moveTo>
                  <a:lnTo>
                    <a:pt x="1886855" y="0"/>
                  </a:lnTo>
                </a:path>
              </a:pathLst>
            </a:custGeom>
            <a:ln w="19049">
              <a:solidFill>
                <a:srgbClr val="1155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112607" y="2749903"/>
              <a:ext cx="108380" cy="9332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944724" y="3564902"/>
              <a:ext cx="302260" cy="0"/>
            </a:xfrm>
            <a:custGeom>
              <a:avLst/>
              <a:gdLst/>
              <a:ahLst/>
              <a:cxnLst/>
              <a:rect l="l" t="t" r="r" b="b"/>
              <a:pathLst>
                <a:path w="302259">
                  <a:moveTo>
                    <a:pt x="0" y="0"/>
                  </a:moveTo>
                  <a:lnTo>
                    <a:pt x="302099" y="0"/>
                  </a:lnTo>
                </a:path>
              </a:pathLst>
            </a:custGeom>
            <a:ln w="19049">
              <a:solidFill>
                <a:srgbClr val="37761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237299" y="3523911"/>
              <a:ext cx="105500" cy="8198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944724" y="3925590"/>
              <a:ext cx="302260" cy="0"/>
            </a:xfrm>
            <a:custGeom>
              <a:avLst/>
              <a:gdLst/>
              <a:ahLst/>
              <a:cxnLst/>
              <a:rect l="l" t="t" r="r" b="b"/>
              <a:pathLst>
                <a:path w="302259">
                  <a:moveTo>
                    <a:pt x="0" y="0"/>
                  </a:moveTo>
                  <a:lnTo>
                    <a:pt x="302099" y="0"/>
                  </a:lnTo>
                </a:path>
              </a:pathLst>
            </a:custGeom>
            <a:ln w="19049">
              <a:solidFill>
                <a:srgbClr val="1155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237299" y="3884599"/>
              <a:ext cx="105500" cy="81981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944724" y="4286278"/>
              <a:ext cx="302260" cy="0"/>
            </a:xfrm>
            <a:custGeom>
              <a:avLst/>
              <a:gdLst/>
              <a:ahLst/>
              <a:cxnLst/>
              <a:rect l="l" t="t" r="r" b="b"/>
              <a:pathLst>
                <a:path w="302259">
                  <a:moveTo>
                    <a:pt x="0" y="0"/>
                  </a:moveTo>
                  <a:lnTo>
                    <a:pt x="302099" y="0"/>
                  </a:lnTo>
                </a:path>
              </a:pathLst>
            </a:custGeom>
            <a:ln w="19049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237299" y="4245287"/>
              <a:ext cx="105500" cy="81981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803526" y="1853875"/>
              <a:ext cx="0" cy="2221865"/>
            </a:xfrm>
            <a:custGeom>
              <a:avLst/>
              <a:gdLst/>
              <a:ahLst/>
              <a:cxnLst/>
              <a:rect l="l" t="t" r="r" b="b"/>
              <a:pathLst>
                <a:path h="2221865">
                  <a:moveTo>
                    <a:pt x="0" y="0"/>
                  </a:moveTo>
                  <a:lnTo>
                    <a:pt x="0" y="592799"/>
                  </a:lnTo>
                </a:path>
                <a:path h="2221865">
                  <a:moveTo>
                    <a:pt x="0" y="1146574"/>
                  </a:moveTo>
                  <a:lnTo>
                    <a:pt x="0" y="1406974"/>
                  </a:lnTo>
                </a:path>
                <a:path h="2221865">
                  <a:moveTo>
                    <a:pt x="0" y="1960897"/>
                  </a:moveTo>
                  <a:lnTo>
                    <a:pt x="0" y="2221297"/>
                  </a:lnTo>
                </a:path>
              </a:pathLst>
            </a:custGeom>
            <a:ln w="19049">
              <a:solidFill>
                <a:srgbClr val="3C78D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1452598" y="3431959"/>
            <a:ext cx="1697355" cy="960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70" dirty="0">
                <a:latin typeface="DejaVu Sans"/>
                <a:cs typeface="DejaVu Sans"/>
              </a:rPr>
              <a:t>Hive</a:t>
            </a:r>
            <a:r>
              <a:rPr sz="1400" spc="-180" dirty="0">
                <a:latin typeface="DejaVu Sans"/>
                <a:cs typeface="DejaVu Sans"/>
              </a:rPr>
              <a:t> </a:t>
            </a:r>
            <a:r>
              <a:rPr sz="1400" spc="-120" dirty="0">
                <a:latin typeface="DejaVu Sans"/>
                <a:cs typeface="DejaVu Sans"/>
              </a:rPr>
              <a:t>metadata</a:t>
            </a:r>
            <a:endParaRPr sz="1400">
              <a:latin typeface="DejaVu Sans"/>
              <a:cs typeface="DejaVu Sans"/>
            </a:endParaRPr>
          </a:p>
          <a:p>
            <a:pPr marL="12700" marR="5080">
              <a:lnSpc>
                <a:spcPct val="169100"/>
              </a:lnSpc>
            </a:pPr>
            <a:r>
              <a:rPr sz="1400" spc="-45" dirty="0">
                <a:latin typeface="DejaVu Sans"/>
                <a:cs typeface="DejaVu Sans"/>
              </a:rPr>
              <a:t>HDFS </a:t>
            </a:r>
            <a:r>
              <a:rPr sz="1400" spc="-75" dirty="0">
                <a:latin typeface="DejaVu Sans"/>
                <a:cs typeface="DejaVu Sans"/>
              </a:rPr>
              <a:t>Block</a:t>
            </a:r>
            <a:r>
              <a:rPr sz="1400" spc="-360" dirty="0">
                <a:latin typeface="DejaVu Sans"/>
                <a:cs typeface="DejaVu Sans"/>
              </a:rPr>
              <a:t> </a:t>
            </a:r>
            <a:r>
              <a:rPr sz="1400" spc="-85" dirty="0">
                <a:latin typeface="DejaVu Sans"/>
                <a:cs typeface="DejaVu Sans"/>
              </a:rPr>
              <a:t>locations  </a:t>
            </a:r>
            <a:r>
              <a:rPr sz="1400" spc="-45" dirty="0">
                <a:latin typeface="DejaVu Sans"/>
                <a:cs typeface="DejaVu Sans"/>
              </a:rPr>
              <a:t>HDFS</a:t>
            </a:r>
            <a:r>
              <a:rPr sz="1400" spc="-180" dirty="0">
                <a:latin typeface="DejaVu Sans"/>
                <a:cs typeface="DejaVu Sans"/>
              </a:rPr>
              <a:t> </a:t>
            </a:r>
            <a:r>
              <a:rPr sz="1400" spc="-110" dirty="0">
                <a:latin typeface="DejaVu Sans"/>
                <a:cs typeface="DejaVu Sans"/>
              </a:rPr>
              <a:t>data</a:t>
            </a:r>
            <a:endParaRPr sz="1400">
              <a:latin typeface="DejaVu Sans"/>
              <a:cs typeface="DejaVu Sans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376325" y="697960"/>
            <a:ext cx="329565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-250" dirty="0">
                <a:latin typeface="DejaVu Sans"/>
                <a:cs typeface="DejaVu Sans"/>
              </a:rPr>
              <a:t>Connectors </a:t>
            </a:r>
            <a:r>
              <a:rPr sz="3000" b="1" spc="5" dirty="0">
                <a:latin typeface="DejaVu Sans"/>
                <a:cs typeface="DejaVu Sans"/>
              </a:rPr>
              <a:t>-</a:t>
            </a:r>
            <a:r>
              <a:rPr sz="3000" b="1" spc="-475" dirty="0">
                <a:latin typeface="DejaVu Sans"/>
                <a:cs typeface="DejaVu Sans"/>
              </a:rPr>
              <a:t> </a:t>
            </a:r>
            <a:r>
              <a:rPr sz="3000" b="1" spc="-275" dirty="0">
                <a:latin typeface="DejaVu Sans"/>
                <a:cs typeface="DejaVu Sans"/>
              </a:rPr>
              <a:t>Hive</a:t>
            </a:r>
            <a:endParaRPr sz="3000">
              <a:latin typeface="DejaVu Sans"/>
              <a:cs typeface="DejaVu San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2650" y="233055"/>
            <a:ext cx="14006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" dirty="0"/>
              <a:t>STARBURST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73275" y="633734"/>
            <a:ext cx="229362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-260" dirty="0">
                <a:latin typeface="DejaVu Sans"/>
                <a:cs typeface="DejaVu Sans"/>
              </a:rPr>
              <a:t>SQL</a:t>
            </a:r>
            <a:r>
              <a:rPr sz="3000" b="1" spc="-390" dirty="0">
                <a:latin typeface="DejaVu Sans"/>
                <a:cs typeface="DejaVu Sans"/>
              </a:rPr>
              <a:t> </a:t>
            </a:r>
            <a:r>
              <a:rPr sz="3000" b="1" spc="-275" dirty="0">
                <a:latin typeface="DejaVu Sans"/>
                <a:cs typeface="DejaVu Sans"/>
              </a:rPr>
              <a:t>support</a:t>
            </a:r>
            <a:endParaRPr sz="3000">
              <a:latin typeface="DejaVu Sans"/>
              <a:cs typeface="DejaVu San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73662" y="1453209"/>
            <a:ext cx="5177790" cy="2971800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525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40" dirty="0">
                <a:latin typeface="DejaVu Sans"/>
                <a:cs typeface="DejaVu Sans"/>
              </a:rPr>
              <a:t>ANSI </a:t>
            </a:r>
            <a:r>
              <a:rPr sz="1800" spc="-85" dirty="0">
                <a:latin typeface="DejaVu Sans"/>
                <a:cs typeface="DejaVu Sans"/>
              </a:rPr>
              <a:t>SQL</a:t>
            </a:r>
            <a:r>
              <a:rPr sz="1800" spc="-415" dirty="0">
                <a:latin typeface="DejaVu Sans"/>
                <a:cs typeface="DejaVu Sans"/>
              </a:rPr>
              <a:t> </a:t>
            </a:r>
            <a:r>
              <a:rPr sz="1800" spc="-110" dirty="0">
                <a:latin typeface="DejaVu Sans"/>
                <a:cs typeface="DejaVu Sans"/>
              </a:rPr>
              <a:t>support</a:t>
            </a:r>
            <a:endParaRPr sz="1800" dirty="0">
              <a:latin typeface="DejaVu Sans"/>
              <a:cs typeface="DejaVu Sans"/>
            </a:endParaRPr>
          </a:p>
          <a:p>
            <a:pPr marL="836294" lvl="1" indent="-336550">
              <a:lnSpc>
                <a:spcPct val="100000"/>
              </a:lnSpc>
              <a:spcBef>
                <a:spcPts val="330"/>
              </a:spcBef>
              <a:buChar char="○"/>
              <a:tabLst>
                <a:tab pos="836294" algn="l"/>
                <a:tab pos="836930" algn="l"/>
              </a:tabLst>
            </a:pPr>
            <a:r>
              <a:rPr sz="1400" spc="-70" dirty="0">
                <a:latin typeface="DejaVu Sans"/>
                <a:cs typeface="DejaVu Sans"/>
              </a:rPr>
              <a:t>all </a:t>
            </a:r>
            <a:r>
              <a:rPr sz="1400" spc="-100" dirty="0">
                <a:latin typeface="DejaVu Sans"/>
                <a:cs typeface="DejaVu Sans"/>
              </a:rPr>
              <a:t>standard </a:t>
            </a:r>
            <a:r>
              <a:rPr sz="1400" spc="-110" dirty="0">
                <a:latin typeface="DejaVu Sans"/>
                <a:cs typeface="DejaVu Sans"/>
              </a:rPr>
              <a:t>data</a:t>
            </a:r>
            <a:r>
              <a:rPr sz="1400" spc="-360" dirty="0">
                <a:latin typeface="DejaVu Sans"/>
                <a:cs typeface="DejaVu Sans"/>
              </a:rPr>
              <a:t> </a:t>
            </a:r>
            <a:r>
              <a:rPr sz="1400" spc="-105" dirty="0">
                <a:latin typeface="DejaVu Sans"/>
                <a:cs typeface="DejaVu Sans"/>
              </a:rPr>
              <a:t>types</a:t>
            </a:r>
            <a:endParaRPr sz="1400" dirty="0">
              <a:latin typeface="DejaVu Sans"/>
              <a:cs typeface="DejaVu Sans"/>
            </a:endParaRPr>
          </a:p>
          <a:p>
            <a:pPr marL="836294" lvl="1" indent="-336550">
              <a:lnSpc>
                <a:spcPct val="100000"/>
              </a:lnSpc>
              <a:spcBef>
                <a:spcPts val="270"/>
              </a:spcBef>
              <a:buChar char="○"/>
              <a:tabLst>
                <a:tab pos="836294" algn="l"/>
                <a:tab pos="836930" algn="l"/>
              </a:tabLst>
            </a:pPr>
            <a:r>
              <a:rPr sz="1400" spc="-120" dirty="0">
                <a:latin typeface="DejaVu Sans"/>
                <a:cs typeface="DejaVu Sans"/>
              </a:rPr>
              <a:t>complex </a:t>
            </a:r>
            <a:r>
              <a:rPr sz="1400" spc="-100" dirty="0">
                <a:latin typeface="DejaVu Sans"/>
                <a:cs typeface="DejaVu Sans"/>
              </a:rPr>
              <a:t>subqueries </a:t>
            </a:r>
            <a:r>
              <a:rPr sz="1400" spc="-85" dirty="0">
                <a:latin typeface="DejaVu Sans"/>
                <a:cs typeface="DejaVu Sans"/>
              </a:rPr>
              <a:t>support</a:t>
            </a:r>
            <a:r>
              <a:rPr sz="1400" spc="-335" dirty="0">
                <a:latin typeface="DejaVu Sans"/>
                <a:cs typeface="DejaVu Sans"/>
              </a:rPr>
              <a:t> </a:t>
            </a:r>
            <a:r>
              <a:rPr sz="1400" spc="-145" dirty="0">
                <a:latin typeface="DejaVu Sans"/>
                <a:cs typeface="DejaVu Sans"/>
              </a:rPr>
              <a:t>(eg. </a:t>
            </a:r>
            <a:r>
              <a:rPr sz="1400" spc="-85" dirty="0">
                <a:latin typeface="DejaVu Sans"/>
                <a:cs typeface="DejaVu Sans"/>
              </a:rPr>
              <a:t>correlated)</a:t>
            </a:r>
            <a:endParaRPr sz="1400" dirty="0">
              <a:latin typeface="DejaVu Sans"/>
              <a:cs typeface="DejaVu Sans"/>
            </a:endParaRPr>
          </a:p>
          <a:p>
            <a:pPr marL="379095" indent="-367030">
              <a:lnSpc>
                <a:spcPct val="100000"/>
              </a:lnSpc>
              <a:spcBef>
                <a:spcPts val="254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95" dirty="0">
                <a:latin typeface="DejaVu Sans"/>
                <a:cs typeface="DejaVu Sans"/>
              </a:rPr>
              <a:t>S</a:t>
            </a:r>
            <a:r>
              <a:rPr sz="1800" spc="-95" dirty="0">
                <a:solidFill>
                  <a:srgbClr val="002060"/>
                </a:solidFill>
                <a:latin typeface="DejaVu Sans"/>
                <a:cs typeface="DejaVu Sans"/>
              </a:rPr>
              <a:t>tructural</a:t>
            </a:r>
            <a:r>
              <a:rPr sz="1800" spc="-229" dirty="0">
                <a:solidFill>
                  <a:srgbClr val="002060"/>
                </a:solidFill>
                <a:latin typeface="DejaVu Sans"/>
                <a:cs typeface="DejaVu Sans"/>
              </a:rPr>
              <a:t> </a:t>
            </a:r>
            <a:r>
              <a:rPr sz="1800" spc="-130" dirty="0">
                <a:solidFill>
                  <a:srgbClr val="002060"/>
                </a:solidFill>
                <a:latin typeface="DejaVu Sans"/>
                <a:cs typeface="DejaVu Sans"/>
              </a:rPr>
              <a:t>types</a:t>
            </a:r>
            <a:endParaRPr sz="1800" dirty="0">
              <a:latin typeface="DejaVu Sans"/>
              <a:cs typeface="DejaVu Sans"/>
            </a:endParaRPr>
          </a:p>
          <a:p>
            <a:pPr marL="836294" lvl="1" indent="-336550">
              <a:lnSpc>
                <a:spcPct val="100000"/>
              </a:lnSpc>
              <a:spcBef>
                <a:spcPts val="330"/>
              </a:spcBef>
              <a:buChar char="○"/>
              <a:tabLst>
                <a:tab pos="836294" algn="l"/>
                <a:tab pos="836930" algn="l"/>
              </a:tabLst>
            </a:pPr>
            <a:r>
              <a:rPr sz="1400" spc="-160" dirty="0">
                <a:latin typeface="DejaVu Sans"/>
                <a:cs typeface="DejaVu Sans"/>
              </a:rPr>
              <a:t>map, </a:t>
            </a:r>
            <a:r>
              <a:rPr sz="1400" spc="-100" dirty="0">
                <a:latin typeface="DejaVu Sans"/>
                <a:cs typeface="DejaVu Sans"/>
              </a:rPr>
              <a:t>array,</a:t>
            </a:r>
            <a:r>
              <a:rPr sz="1400" spc="-195" dirty="0">
                <a:latin typeface="DejaVu Sans"/>
                <a:cs typeface="DejaVu Sans"/>
              </a:rPr>
              <a:t> </a:t>
            </a:r>
            <a:r>
              <a:rPr sz="1400" spc="-55" dirty="0">
                <a:latin typeface="DejaVu Sans"/>
                <a:cs typeface="DejaVu Sans"/>
              </a:rPr>
              <a:t>row</a:t>
            </a:r>
            <a:endParaRPr sz="1400" dirty="0">
              <a:latin typeface="DejaVu Sans"/>
              <a:cs typeface="DejaVu Sans"/>
            </a:endParaRPr>
          </a:p>
          <a:p>
            <a:pPr marL="836294" lvl="1" indent="-336550">
              <a:lnSpc>
                <a:spcPct val="100000"/>
              </a:lnSpc>
              <a:spcBef>
                <a:spcPts val="270"/>
              </a:spcBef>
              <a:buChar char="○"/>
              <a:tabLst>
                <a:tab pos="836294" algn="l"/>
                <a:tab pos="836930" algn="l"/>
              </a:tabLst>
            </a:pPr>
            <a:r>
              <a:rPr sz="1400" spc="20" dirty="0">
                <a:latin typeface="DejaVu Sans"/>
                <a:cs typeface="DejaVu Sans"/>
              </a:rPr>
              <a:t>JSON</a:t>
            </a:r>
            <a:endParaRPr sz="1400" dirty="0">
              <a:latin typeface="DejaVu Sans"/>
              <a:cs typeface="DejaVu Sans"/>
            </a:endParaRPr>
          </a:p>
          <a:p>
            <a:pPr marL="379095" indent="-367030">
              <a:lnSpc>
                <a:spcPct val="100000"/>
              </a:lnSpc>
              <a:spcBef>
                <a:spcPts val="254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170" dirty="0">
                <a:latin typeface="DejaVu Sans"/>
                <a:cs typeface="DejaVu Sans"/>
              </a:rPr>
              <a:t>Lambda</a:t>
            </a:r>
            <a:r>
              <a:rPr sz="1800" spc="-229" dirty="0">
                <a:latin typeface="DejaVu Sans"/>
                <a:cs typeface="DejaVu Sans"/>
              </a:rPr>
              <a:t> </a:t>
            </a:r>
            <a:r>
              <a:rPr sz="1800" spc="-130" dirty="0">
                <a:latin typeface="DejaVu Sans"/>
                <a:cs typeface="DejaVu Sans"/>
              </a:rPr>
              <a:t>expressions</a:t>
            </a:r>
            <a:endParaRPr sz="1800" dirty="0">
              <a:latin typeface="DejaVu Sans"/>
              <a:cs typeface="DejaVu Sans"/>
            </a:endParaRPr>
          </a:p>
          <a:p>
            <a:pPr marL="836294" lvl="1" indent="-336550">
              <a:lnSpc>
                <a:spcPct val="100000"/>
              </a:lnSpc>
              <a:spcBef>
                <a:spcPts val="330"/>
              </a:spcBef>
              <a:buChar char="○"/>
              <a:tabLst>
                <a:tab pos="836294" algn="l"/>
                <a:tab pos="836930" algn="l"/>
              </a:tabLst>
            </a:pPr>
            <a:r>
              <a:rPr sz="1400" spc="-70" dirty="0">
                <a:latin typeface="DejaVu Sans"/>
                <a:cs typeface="DejaVu Sans"/>
              </a:rPr>
              <a:t>SELECT</a:t>
            </a:r>
            <a:r>
              <a:rPr sz="1400" spc="-185" dirty="0">
                <a:latin typeface="DejaVu Sans"/>
                <a:cs typeface="DejaVu Sans"/>
              </a:rPr>
              <a:t> </a:t>
            </a:r>
            <a:r>
              <a:rPr sz="1400" spc="-80" dirty="0">
                <a:latin typeface="DejaVu Sans"/>
                <a:cs typeface="DejaVu Sans"/>
              </a:rPr>
              <a:t>transform(ARRAY['dog',</a:t>
            </a:r>
            <a:r>
              <a:rPr sz="1400" spc="-180" dirty="0">
                <a:latin typeface="DejaVu Sans"/>
                <a:cs typeface="DejaVu Sans"/>
              </a:rPr>
              <a:t> </a:t>
            </a:r>
            <a:r>
              <a:rPr sz="1400" spc="-100" dirty="0">
                <a:latin typeface="DejaVu Sans"/>
                <a:cs typeface="DejaVu Sans"/>
              </a:rPr>
              <a:t>'whale'],</a:t>
            </a:r>
            <a:r>
              <a:rPr sz="1400" spc="-195" dirty="0">
                <a:latin typeface="DejaVu Sans"/>
                <a:cs typeface="DejaVu Sans"/>
              </a:rPr>
              <a:t> </a:t>
            </a:r>
            <a:r>
              <a:rPr sz="1400" b="1" spc="-150" dirty="0">
                <a:solidFill>
                  <a:srgbClr val="37761C"/>
                </a:solidFill>
                <a:latin typeface="DejaVu Sans"/>
                <a:cs typeface="DejaVu Sans"/>
              </a:rPr>
              <a:t>x</a:t>
            </a:r>
            <a:r>
              <a:rPr sz="1400" b="1" spc="-225" dirty="0">
                <a:solidFill>
                  <a:srgbClr val="37761C"/>
                </a:solidFill>
                <a:latin typeface="DejaVu Sans"/>
                <a:cs typeface="DejaVu Sans"/>
              </a:rPr>
              <a:t> </a:t>
            </a:r>
            <a:r>
              <a:rPr sz="1400" b="1" spc="-220" dirty="0">
                <a:solidFill>
                  <a:srgbClr val="37761C"/>
                </a:solidFill>
                <a:latin typeface="DejaVu Sans"/>
                <a:cs typeface="DejaVu Sans"/>
              </a:rPr>
              <a:t>-&gt;</a:t>
            </a:r>
            <a:r>
              <a:rPr sz="1400" b="1" spc="-225" dirty="0">
                <a:solidFill>
                  <a:srgbClr val="37761C"/>
                </a:solidFill>
                <a:latin typeface="DejaVu Sans"/>
                <a:cs typeface="DejaVu Sans"/>
              </a:rPr>
              <a:t> </a:t>
            </a:r>
            <a:r>
              <a:rPr sz="1400" b="1" spc="-185" dirty="0">
                <a:solidFill>
                  <a:srgbClr val="37761C"/>
                </a:solidFill>
                <a:latin typeface="DejaVu Sans"/>
                <a:cs typeface="DejaVu Sans"/>
              </a:rPr>
              <a:t>length(x)</a:t>
            </a:r>
            <a:r>
              <a:rPr sz="1400" spc="-185" dirty="0">
                <a:latin typeface="DejaVu Sans"/>
                <a:cs typeface="DejaVu Sans"/>
              </a:rPr>
              <a:t>)</a:t>
            </a:r>
            <a:endParaRPr sz="1400" dirty="0">
              <a:latin typeface="DejaVu Sans"/>
              <a:cs typeface="DejaVu Sans"/>
            </a:endParaRPr>
          </a:p>
          <a:p>
            <a:pPr marL="1293495" lvl="2" indent="-336550">
              <a:lnSpc>
                <a:spcPct val="100000"/>
              </a:lnSpc>
              <a:spcBef>
                <a:spcPts val="270"/>
              </a:spcBef>
              <a:buChar char="■"/>
              <a:tabLst>
                <a:tab pos="1293495" algn="l"/>
                <a:tab pos="1294130" algn="l"/>
              </a:tabLst>
            </a:pPr>
            <a:r>
              <a:rPr sz="1400" spc="-120" dirty="0">
                <a:latin typeface="DejaVu Sans"/>
                <a:cs typeface="DejaVu Sans"/>
              </a:rPr>
              <a:t>[3,</a:t>
            </a:r>
            <a:r>
              <a:rPr sz="1400" spc="-180" dirty="0">
                <a:latin typeface="DejaVu Sans"/>
                <a:cs typeface="DejaVu Sans"/>
              </a:rPr>
              <a:t> </a:t>
            </a:r>
            <a:r>
              <a:rPr sz="1400" spc="-105" dirty="0">
                <a:latin typeface="DejaVu Sans"/>
                <a:cs typeface="DejaVu Sans"/>
              </a:rPr>
              <a:t>5]</a:t>
            </a:r>
            <a:endParaRPr sz="1400" dirty="0">
              <a:latin typeface="DejaVu Sans"/>
              <a:cs typeface="DejaVu Sans"/>
            </a:endParaRPr>
          </a:p>
          <a:p>
            <a:pPr marL="836294" lvl="1" indent="-336550">
              <a:lnSpc>
                <a:spcPct val="100000"/>
              </a:lnSpc>
              <a:spcBef>
                <a:spcPts val="270"/>
              </a:spcBef>
              <a:buChar char="○"/>
              <a:tabLst>
                <a:tab pos="836294" algn="l"/>
                <a:tab pos="836930" algn="l"/>
              </a:tabLst>
            </a:pPr>
            <a:r>
              <a:rPr sz="1400" spc="-70" dirty="0">
                <a:latin typeface="DejaVu Sans"/>
                <a:cs typeface="DejaVu Sans"/>
              </a:rPr>
              <a:t>SELECT</a:t>
            </a:r>
            <a:r>
              <a:rPr sz="1400" spc="-175" dirty="0">
                <a:latin typeface="DejaVu Sans"/>
                <a:cs typeface="DejaVu Sans"/>
              </a:rPr>
              <a:t> </a:t>
            </a:r>
            <a:r>
              <a:rPr sz="1400" spc="-85" dirty="0">
                <a:latin typeface="DejaVu Sans"/>
                <a:cs typeface="DejaVu Sans"/>
              </a:rPr>
              <a:t>reduce(ARRAY[5,</a:t>
            </a:r>
            <a:r>
              <a:rPr sz="1400" spc="-170" dirty="0">
                <a:latin typeface="DejaVu Sans"/>
                <a:cs typeface="DejaVu Sans"/>
              </a:rPr>
              <a:t> </a:t>
            </a:r>
            <a:r>
              <a:rPr sz="1400" spc="-105" dirty="0">
                <a:latin typeface="DejaVu Sans"/>
                <a:cs typeface="DejaVu Sans"/>
              </a:rPr>
              <a:t>20,</a:t>
            </a:r>
            <a:r>
              <a:rPr sz="1400" spc="-175" dirty="0">
                <a:latin typeface="DejaVu Sans"/>
                <a:cs typeface="DejaVu Sans"/>
              </a:rPr>
              <a:t> </a:t>
            </a:r>
            <a:r>
              <a:rPr sz="1400" spc="-110" dirty="0">
                <a:latin typeface="DejaVu Sans"/>
                <a:cs typeface="DejaVu Sans"/>
              </a:rPr>
              <a:t>50],</a:t>
            </a:r>
            <a:r>
              <a:rPr sz="1400" spc="-170" dirty="0">
                <a:latin typeface="DejaVu Sans"/>
                <a:cs typeface="DejaVu Sans"/>
              </a:rPr>
              <a:t> </a:t>
            </a:r>
            <a:r>
              <a:rPr sz="1400" spc="-114" dirty="0">
                <a:latin typeface="DejaVu Sans"/>
                <a:cs typeface="DejaVu Sans"/>
              </a:rPr>
              <a:t>0,</a:t>
            </a:r>
            <a:r>
              <a:rPr sz="1400" spc="-185" dirty="0">
                <a:latin typeface="DejaVu Sans"/>
                <a:cs typeface="DejaVu Sans"/>
              </a:rPr>
              <a:t> </a:t>
            </a:r>
            <a:r>
              <a:rPr sz="1400" b="1" spc="-220" dirty="0">
                <a:solidFill>
                  <a:srgbClr val="006621"/>
                </a:solidFill>
                <a:latin typeface="DejaVu Sans"/>
                <a:cs typeface="DejaVu Sans"/>
              </a:rPr>
              <a:t>(s, </a:t>
            </a:r>
            <a:r>
              <a:rPr sz="1400" b="1" spc="-185" dirty="0">
                <a:solidFill>
                  <a:srgbClr val="006621"/>
                </a:solidFill>
                <a:latin typeface="DejaVu Sans"/>
                <a:cs typeface="DejaVu Sans"/>
              </a:rPr>
              <a:t>x)</a:t>
            </a:r>
            <a:r>
              <a:rPr sz="1400" b="1" spc="-215" dirty="0">
                <a:solidFill>
                  <a:srgbClr val="006621"/>
                </a:solidFill>
                <a:latin typeface="DejaVu Sans"/>
                <a:cs typeface="DejaVu Sans"/>
              </a:rPr>
              <a:t> </a:t>
            </a:r>
            <a:r>
              <a:rPr sz="1400" b="1" spc="-220" dirty="0">
                <a:solidFill>
                  <a:srgbClr val="006621"/>
                </a:solidFill>
                <a:latin typeface="DejaVu Sans"/>
                <a:cs typeface="DejaVu Sans"/>
              </a:rPr>
              <a:t>-&gt;</a:t>
            </a:r>
            <a:r>
              <a:rPr sz="1400" b="1" spc="-215" dirty="0">
                <a:solidFill>
                  <a:srgbClr val="006621"/>
                </a:solidFill>
                <a:latin typeface="DejaVu Sans"/>
                <a:cs typeface="DejaVu Sans"/>
              </a:rPr>
              <a:t> </a:t>
            </a:r>
            <a:r>
              <a:rPr sz="1400" b="1" spc="-225" dirty="0">
                <a:solidFill>
                  <a:srgbClr val="006621"/>
                </a:solidFill>
                <a:latin typeface="DejaVu Sans"/>
                <a:cs typeface="DejaVu Sans"/>
              </a:rPr>
              <a:t>s</a:t>
            </a:r>
            <a:r>
              <a:rPr sz="1400" b="1" spc="-220" dirty="0">
                <a:solidFill>
                  <a:srgbClr val="006621"/>
                </a:solidFill>
                <a:latin typeface="DejaVu Sans"/>
                <a:cs typeface="DejaVu Sans"/>
              </a:rPr>
              <a:t> </a:t>
            </a:r>
            <a:r>
              <a:rPr sz="1400" b="1" spc="-365" dirty="0">
                <a:solidFill>
                  <a:srgbClr val="006621"/>
                </a:solidFill>
                <a:latin typeface="DejaVu Sans"/>
                <a:cs typeface="DejaVu Sans"/>
              </a:rPr>
              <a:t>+</a:t>
            </a:r>
            <a:r>
              <a:rPr sz="1400" b="1" spc="-340" dirty="0">
                <a:solidFill>
                  <a:srgbClr val="006621"/>
                </a:solidFill>
                <a:latin typeface="DejaVu Sans"/>
                <a:cs typeface="DejaVu Sans"/>
              </a:rPr>
              <a:t> </a:t>
            </a:r>
            <a:r>
              <a:rPr sz="1400" b="1" spc="-155" dirty="0">
                <a:solidFill>
                  <a:srgbClr val="006621"/>
                </a:solidFill>
                <a:latin typeface="DejaVu Sans"/>
                <a:cs typeface="DejaVu Sans"/>
              </a:rPr>
              <a:t>x</a:t>
            </a:r>
            <a:r>
              <a:rPr sz="1400" spc="-155" dirty="0">
                <a:latin typeface="DejaVu Sans"/>
                <a:cs typeface="DejaVu Sans"/>
              </a:rPr>
              <a:t>,</a:t>
            </a:r>
            <a:r>
              <a:rPr sz="1400" spc="-175" dirty="0">
                <a:latin typeface="DejaVu Sans"/>
                <a:cs typeface="DejaVu Sans"/>
              </a:rPr>
              <a:t> </a:t>
            </a:r>
            <a:r>
              <a:rPr sz="1400" b="1" spc="-225" dirty="0">
                <a:solidFill>
                  <a:srgbClr val="006621"/>
                </a:solidFill>
                <a:latin typeface="DejaVu Sans"/>
                <a:cs typeface="DejaVu Sans"/>
              </a:rPr>
              <a:t>s</a:t>
            </a:r>
            <a:r>
              <a:rPr sz="1400" b="1" spc="-215" dirty="0">
                <a:solidFill>
                  <a:srgbClr val="006621"/>
                </a:solidFill>
                <a:latin typeface="DejaVu Sans"/>
                <a:cs typeface="DejaVu Sans"/>
              </a:rPr>
              <a:t> </a:t>
            </a:r>
            <a:r>
              <a:rPr sz="1400" b="1" spc="-220" dirty="0">
                <a:solidFill>
                  <a:srgbClr val="006621"/>
                </a:solidFill>
                <a:latin typeface="DejaVu Sans"/>
                <a:cs typeface="DejaVu Sans"/>
              </a:rPr>
              <a:t>-&gt; </a:t>
            </a:r>
            <a:r>
              <a:rPr sz="1400" b="1" spc="-180" dirty="0">
                <a:solidFill>
                  <a:srgbClr val="006621"/>
                </a:solidFill>
                <a:latin typeface="DejaVu Sans"/>
                <a:cs typeface="DejaVu Sans"/>
              </a:rPr>
              <a:t>s</a:t>
            </a:r>
            <a:r>
              <a:rPr sz="1400" spc="-180" dirty="0">
                <a:latin typeface="DejaVu Sans"/>
                <a:cs typeface="DejaVu Sans"/>
              </a:rPr>
              <a:t>)</a:t>
            </a:r>
            <a:endParaRPr sz="1400" dirty="0">
              <a:latin typeface="DejaVu Sans"/>
              <a:cs typeface="DejaVu Sans"/>
            </a:endParaRPr>
          </a:p>
          <a:p>
            <a:pPr marL="1293495" lvl="2" indent="-336550">
              <a:lnSpc>
                <a:spcPct val="100000"/>
              </a:lnSpc>
              <a:spcBef>
                <a:spcPts val="270"/>
              </a:spcBef>
              <a:buChar char="■"/>
              <a:tabLst>
                <a:tab pos="1293495" algn="l"/>
                <a:tab pos="1294130" algn="l"/>
              </a:tabLst>
            </a:pPr>
            <a:r>
              <a:rPr sz="1400" spc="-80" dirty="0">
                <a:latin typeface="DejaVu Sans"/>
                <a:cs typeface="DejaVu Sans"/>
              </a:rPr>
              <a:t>75</a:t>
            </a:r>
            <a:endParaRPr sz="1400" dirty="0">
              <a:latin typeface="DejaVu Sans"/>
              <a:cs typeface="DejaVu San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500" y="958931"/>
            <a:ext cx="5968365" cy="35223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764"/>
              </a:lnSpc>
              <a:spcBef>
                <a:spcPts val="100"/>
              </a:spcBef>
            </a:pPr>
            <a:r>
              <a:rPr sz="1500" dirty="0">
                <a:solidFill>
                  <a:srgbClr val="3C3C3B"/>
                </a:solidFill>
                <a:latin typeface="Nimbus Mono L"/>
                <a:cs typeface="Nimbus Mono L"/>
              </a:rPr>
              <a:t>[ </a:t>
            </a:r>
            <a:r>
              <a:rPr sz="1500" spc="-5" dirty="0">
                <a:solidFill>
                  <a:srgbClr val="3C3C3B"/>
                </a:solidFill>
                <a:latin typeface="Nimbus Mono L"/>
                <a:cs typeface="Nimbus Mono L"/>
              </a:rPr>
              <a:t>WITH with_query [, ...]</a:t>
            </a:r>
            <a:r>
              <a:rPr sz="1500" spc="-25" dirty="0">
                <a:solidFill>
                  <a:srgbClr val="3C3C3B"/>
                </a:solidFill>
                <a:latin typeface="Nimbus Mono L"/>
                <a:cs typeface="Nimbus Mono L"/>
              </a:rPr>
              <a:t> </a:t>
            </a:r>
            <a:r>
              <a:rPr sz="1500" dirty="0">
                <a:solidFill>
                  <a:srgbClr val="3C3C3B"/>
                </a:solidFill>
                <a:latin typeface="Nimbus Mono L"/>
                <a:cs typeface="Nimbus Mono L"/>
              </a:rPr>
              <a:t>]</a:t>
            </a:r>
            <a:endParaRPr sz="1500" dirty="0">
              <a:latin typeface="Nimbus Mono L"/>
              <a:cs typeface="Nimbus Mono L"/>
            </a:endParaRPr>
          </a:p>
          <a:p>
            <a:pPr marL="12700">
              <a:lnSpc>
                <a:spcPts val="1725"/>
              </a:lnSpc>
            </a:pPr>
            <a:r>
              <a:rPr sz="1500" spc="-5" dirty="0">
                <a:solidFill>
                  <a:srgbClr val="3C3C3B"/>
                </a:solidFill>
                <a:latin typeface="Nimbus Mono L"/>
                <a:cs typeface="Nimbus Mono L"/>
              </a:rPr>
              <a:t>SELECT </a:t>
            </a:r>
            <a:r>
              <a:rPr sz="1500" dirty="0">
                <a:solidFill>
                  <a:srgbClr val="3C3C3B"/>
                </a:solidFill>
                <a:latin typeface="Nimbus Mono L"/>
                <a:cs typeface="Nimbus Mono L"/>
              </a:rPr>
              <a:t>[ </a:t>
            </a:r>
            <a:r>
              <a:rPr sz="1500" spc="-5" dirty="0">
                <a:solidFill>
                  <a:srgbClr val="3C3C3B"/>
                </a:solidFill>
                <a:latin typeface="Nimbus Mono L"/>
                <a:cs typeface="Nimbus Mono L"/>
              </a:rPr>
              <a:t>ALL </a:t>
            </a:r>
            <a:r>
              <a:rPr sz="1500" dirty="0">
                <a:solidFill>
                  <a:srgbClr val="3C3C3B"/>
                </a:solidFill>
                <a:latin typeface="Nimbus Mono L"/>
                <a:cs typeface="Nimbus Mono L"/>
              </a:rPr>
              <a:t>| </a:t>
            </a:r>
            <a:r>
              <a:rPr sz="1500" spc="-5" dirty="0">
                <a:solidFill>
                  <a:srgbClr val="3C3C3B"/>
                </a:solidFill>
                <a:latin typeface="Nimbus Mono L"/>
                <a:cs typeface="Nimbus Mono L"/>
              </a:rPr>
              <a:t>DISTINCT </a:t>
            </a:r>
            <a:r>
              <a:rPr sz="1500" dirty="0">
                <a:solidFill>
                  <a:srgbClr val="3C3C3B"/>
                </a:solidFill>
                <a:latin typeface="Nimbus Mono L"/>
                <a:cs typeface="Nimbus Mono L"/>
              </a:rPr>
              <a:t>] </a:t>
            </a:r>
            <a:r>
              <a:rPr sz="1500" spc="-5" dirty="0">
                <a:solidFill>
                  <a:srgbClr val="3C3C3B"/>
                </a:solidFill>
                <a:latin typeface="Nimbus Mono L"/>
                <a:cs typeface="Nimbus Mono L"/>
              </a:rPr>
              <a:t>select_expr [,</a:t>
            </a:r>
            <a:r>
              <a:rPr sz="1500" spc="-60" dirty="0">
                <a:solidFill>
                  <a:srgbClr val="3C3C3B"/>
                </a:solidFill>
                <a:latin typeface="Nimbus Mono L"/>
                <a:cs typeface="Nimbus Mono L"/>
              </a:rPr>
              <a:t> </a:t>
            </a:r>
            <a:r>
              <a:rPr sz="1500" spc="-5" dirty="0">
                <a:solidFill>
                  <a:srgbClr val="3C3C3B"/>
                </a:solidFill>
                <a:latin typeface="Nimbus Mono L"/>
                <a:cs typeface="Nimbus Mono L"/>
              </a:rPr>
              <a:t>...]</a:t>
            </a:r>
            <a:endParaRPr sz="1500" dirty="0">
              <a:latin typeface="Nimbus Mono L"/>
              <a:cs typeface="Nimbus Mono L"/>
            </a:endParaRPr>
          </a:p>
          <a:p>
            <a:pPr marL="12700">
              <a:lnSpc>
                <a:spcPts val="1725"/>
              </a:lnSpc>
            </a:pPr>
            <a:r>
              <a:rPr sz="1500" dirty="0">
                <a:solidFill>
                  <a:srgbClr val="3C3C3B"/>
                </a:solidFill>
                <a:latin typeface="Nimbus Mono L"/>
                <a:cs typeface="Nimbus Mono L"/>
              </a:rPr>
              <a:t>[ </a:t>
            </a:r>
            <a:r>
              <a:rPr sz="1500" spc="-5" dirty="0">
                <a:solidFill>
                  <a:srgbClr val="3C3C3B"/>
                </a:solidFill>
                <a:latin typeface="Nimbus Mono L"/>
                <a:cs typeface="Nimbus Mono L"/>
              </a:rPr>
              <a:t>FROM table1 [[ INNER </a:t>
            </a:r>
            <a:r>
              <a:rPr sz="1500" dirty="0">
                <a:solidFill>
                  <a:srgbClr val="3C3C3B"/>
                </a:solidFill>
                <a:latin typeface="Nimbus Mono L"/>
                <a:cs typeface="Nimbus Mono L"/>
              </a:rPr>
              <a:t>| </a:t>
            </a:r>
            <a:r>
              <a:rPr sz="1500" spc="-5" dirty="0">
                <a:solidFill>
                  <a:srgbClr val="3C3C3B"/>
                </a:solidFill>
                <a:latin typeface="Nimbus Mono L"/>
                <a:cs typeface="Nimbus Mono L"/>
              </a:rPr>
              <a:t>OUTER </a:t>
            </a:r>
            <a:r>
              <a:rPr sz="1500" dirty="0">
                <a:solidFill>
                  <a:srgbClr val="3C3C3B"/>
                </a:solidFill>
                <a:latin typeface="Nimbus Mono L"/>
                <a:cs typeface="Nimbus Mono L"/>
              </a:rPr>
              <a:t>] </a:t>
            </a:r>
            <a:r>
              <a:rPr sz="1500" spc="-5" dirty="0">
                <a:solidFill>
                  <a:srgbClr val="3C3C3B"/>
                </a:solidFill>
                <a:latin typeface="Nimbus Mono L"/>
                <a:cs typeface="Nimbus Mono L"/>
              </a:rPr>
              <a:t>JOIN table2 ON</a:t>
            </a:r>
            <a:r>
              <a:rPr sz="1500" spc="-75" dirty="0">
                <a:solidFill>
                  <a:srgbClr val="3C3C3B"/>
                </a:solidFill>
                <a:latin typeface="Nimbus Mono L"/>
                <a:cs typeface="Nimbus Mono L"/>
              </a:rPr>
              <a:t> </a:t>
            </a:r>
            <a:r>
              <a:rPr sz="1500" spc="-5" dirty="0">
                <a:solidFill>
                  <a:srgbClr val="3C3C3B"/>
                </a:solidFill>
                <a:latin typeface="Nimbus Mono L"/>
                <a:cs typeface="Nimbus Mono L"/>
              </a:rPr>
              <a:t>(…)]</a:t>
            </a:r>
            <a:endParaRPr sz="1500" dirty="0">
              <a:latin typeface="Nimbus Mono L"/>
              <a:cs typeface="Nimbus Mono L"/>
            </a:endParaRPr>
          </a:p>
          <a:p>
            <a:pPr marL="12700">
              <a:lnSpc>
                <a:spcPts val="1725"/>
              </a:lnSpc>
            </a:pPr>
            <a:r>
              <a:rPr sz="1500" dirty="0">
                <a:solidFill>
                  <a:srgbClr val="3C3C3B"/>
                </a:solidFill>
                <a:latin typeface="Nimbus Mono L"/>
                <a:cs typeface="Nimbus Mono L"/>
              </a:rPr>
              <a:t>[ </a:t>
            </a:r>
            <a:r>
              <a:rPr sz="1500" spc="-5" dirty="0">
                <a:solidFill>
                  <a:srgbClr val="3C3C3B"/>
                </a:solidFill>
                <a:latin typeface="Nimbus Mono L"/>
                <a:cs typeface="Nimbus Mono L"/>
              </a:rPr>
              <a:t>WHERE condition</a:t>
            </a:r>
            <a:r>
              <a:rPr sz="1500" spc="-100" dirty="0">
                <a:solidFill>
                  <a:srgbClr val="3C3C3B"/>
                </a:solidFill>
                <a:latin typeface="Nimbus Mono L"/>
                <a:cs typeface="Nimbus Mono L"/>
              </a:rPr>
              <a:t> </a:t>
            </a:r>
            <a:r>
              <a:rPr sz="1500" dirty="0">
                <a:solidFill>
                  <a:srgbClr val="3C3C3B"/>
                </a:solidFill>
                <a:latin typeface="Nimbus Mono L"/>
                <a:cs typeface="Nimbus Mono L"/>
              </a:rPr>
              <a:t>]</a:t>
            </a:r>
            <a:endParaRPr sz="1500" dirty="0">
              <a:latin typeface="Nimbus Mono L"/>
              <a:cs typeface="Nimbus Mono L"/>
            </a:endParaRPr>
          </a:p>
          <a:p>
            <a:pPr marL="12700" marR="2404745">
              <a:lnSpc>
                <a:spcPts val="1730"/>
              </a:lnSpc>
              <a:spcBef>
                <a:spcPts val="75"/>
              </a:spcBef>
            </a:pPr>
            <a:r>
              <a:rPr sz="1500" dirty="0">
                <a:solidFill>
                  <a:srgbClr val="3C3C3B"/>
                </a:solidFill>
                <a:latin typeface="Nimbus Mono L"/>
                <a:cs typeface="Nimbus Mono L"/>
              </a:rPr>
              <a:t>[ </a:t>
            </a:r>
            <a:r>
              <a:rPr sz="1500" spc="-5" dirty="0">
                <a:solidFill>
                  <a:srgbClr val="3C3C3B"/>
                </a:solidFill>
                <a:latin typeface="Nimbus Mono L"/>
                <a:cs typeface="Nimbus Mono L"/>
              </a:rPr>
              <a:t>GROUP BY expression [, ...] </a:t>
            </a:r>
            <a:r>
              <a:rPr sz="1500" dirty="0">
                <a:solidFill>
                  <a:srgbClr val="3C3C3B"/>
                </a:solidFill>
                <a:latin typeface="Nimbus Mono L"/>
                <a:cs typeface="Nimbus Mono L"/>
              </a:rPr>
              <a:t>]  [ </a:t>
            </a:r>
            <a:r>
              <a:rPr sz="1500" spc="-5" dirty="0">
                <a:solidFill>
                  <a:srgbClr val="3C3C3B"/>
                </a:solidFill>
                <a:latin typeface="Nimbus Mono L"/>
                <a:cs typeface="Nimbus Mono L"/>
              </a:rPr>
              <a:t>HAVING</a:t>
            </a:r>
            <a:r>
              <a:rPr sz="1500" spc="-25" dirty="0">
                <a:solidFill>
                  <a:srgbClr val="3C3C3B"/>
                </a:solidFill>
                <a:latin typeface="Nimbus Mono L"/>
                <a:cs typeface="Nimbus Mono L"/>
              </a:rPr>
              <a:t> </a:t>
            </a:r>
            <a:r>
              <a:rPr sz="1500" spc="-5" dirty="0">
                <a:solidFill>
                  <a:srgbClr val="3C3C3B"/>
                </a:solidFill>
                <a:latin typeface="Nimbus Mono L"/>
                <a:cs typeface="Nimbus Mono L"/>
              </a:rPr>
              <a:t>condition]</a:t>
            </a:r>
            <a:endParaRPr sz="1500" dirty="0">
              <a:latin typeface="Nimbus Mono L"/>
              <a:cs typeface="Nimbus Mono L"/>
            </a:endParaRPr>
          </a:p>
          <a:p>
            <a:pPr marL="12700">
              <a:lnSpc>
                <a:spcPts val="1635"/>
              </a:lnSpc>
            </a:pPr>
            <a:r>
              <a:rPr sz="1500" dirty="0">
                <a:solidFill>
                  <a:srgbClr val="3C3C3B"/>
                </a:solidFill>
                <a:latin typeface="Nimbus Mono L"/>
                <a:cs typeface="Nimbus Mono L"/>
              </a:rPr>
              <a:t>[ </a:t>
            </a:r>
            <a:r>
              <a:rPr sz="1500" spc="-5" dirty="0">
                <a:solidFill>
                  <a:srgbClr val="3C3C3B"/>
                </a:solidFill>
                <a:latin typeface="Nimbus Mono L"/>
                <a:cs typeface="Nimbus Mono L"/>
              </a:rPr>
              <a:t>UNION </a:t>
            </a:r>
            <a:r>
              <a:rPr sz="1500" dirty="0">
                <a:solidFill>
                  <a:srgbClr val="3C3C3B"/>
                </a:solidFill>
                <a:latin typeface="Nimbus Mono L"/>
                <a:cs typeface="Nimbus Mono L"/>
              </a:rPr>
              <a:t>[ </a:t>
            </a:r>
            <a:r>
              <a:rPr sz="1500" spc="-5" dirty="0">
                <a:solidFill>
                  <a:srgbClr val="3C3C3B"/>
                </a:solidFill>
                <a:latin typeface="Nimbus Mono L"/>
                <a:cs typeface="Nimbus Mono L"/>
              </a:rPr>
              <a:t>ALL </a:t>
            </a:r>
            <a:r>
              <a:rPr sz="1500" dirty="0">
                <a:solidFill>
                  <a:srgbClr val="3C3C3B"/>
                </a:solidFill>
                <a:latin typeface="Nimbus Mono L"/>
                <a:cs typeface="Nimbus Mono L"/>
              </a:rPr>
              <a:t>| </a:t>
            </a:r>
            <a:r>
              <a:rPr sz="1500" spc="-5" dirty="0">
                <a:solidFill>
                  <a:srgbClr val="3C3C3B"/>
                </a:solidFill>
                <a:latin typeface="Nimbus Mono L"/>
                <a:cs typeface="Nimbus Mono L"/>
              </a:rPr>
              <a:t>DISTINCT </a:t>
            </a:r>
            <a:r>
              <a:rPr sz="1500" dirty="0">
                <a:solidFill>
                  <a:srgbClr val="3C3C3B"/>
                </a:solidFill>
                <a:latin typeface="Nimbus Mono L"/>
                <a:cs typeface="Nimbus Mono L"/>
              </a:rPr>
              <a:t>] </a:t>
            </a:r>
            <a:r>
              <a:rPr sz="1500" spc="-5" dirty="0">
                <a:solidFill>
                  <a:srgbClr val="3C3C3B"/>
                </a:solidFill>
                <a:latin typeface="Nimbus Mono L"/>
                <a:cs typeface="Nimbus Mono L"/>
              </a:rPr>
              <a:t>select</a:t>
            </a:r>
            <a:r>
              <a:rPr sz="1500" spc="-50" dirty="0">
                <a:solidFill>
                  <a:srgbClr val="3C3C3B"/>
                </a:solidFill>
                <a:latin typeface="Nimbus Mono L"/>
                <a:cs typeface="Nimbus Mono L"/>
              </a:rPr>
              <a:t> </a:t>
            </a:r>
            <a:r>
              <a:rPr sz="1500" dirty="0">
                <a:solidFill>
                  <a:srgbClr val="3C3C3B"/>
                </a:solidFill>
                <a:latin typeface="Nimbus Mono L"/>
                <a:cs typeface="Nimbus Mono L"/>
              </a:rPr>
              <a:t>]</a:t>
            </a:r>
            <a:endParaRPr sz="1500" dirty="0">
              <a:latin typeface="Nimbus Mono L"/>
              <a:cs typeface="Nimbus Mono L"/>
            </a:endParaRPr>
          </a:p>
          <a:p>
            <a:pPr marL="12700" marR="690245">
              <a:lnSpc>
                <a:spcPts val="1730"/>
              </a:lnSpc>
              <a:spcBef>
                <a:spcPts val="80"/>
              </a:spcBef>
            </a:pPr>
            <a:r>
              <a:rPr sz="1500" dirty="0">
                <a:solidFill>
                  <a:srgbClr val="3C3C3B"/>
                </a:solidFill>
                <a:latin typeface="Nimbus Mono L"/>
                <a:cs typeface="Nimbus Mono L"/>
              </a:rPr>
              <a:t>[ </a:t>
            </a:r>
            <a:r>
              <a:rPr sz="1500" spc="-5" dirty="0">
                <a:solidFill>
                  <a:srgbClr val="3C3C3B"/>
                </a:solidFill>
                <a:latin typeface="Nimbus Mono L"/>
                <a:cs typeface="Nimbus Mono L"/>
              </a:rPr>
              <a:t>ORDER BY expression </a:t>
            </a:r>
            <a:r>
              <a:rPr sz="1500" dirty="0">
                <a:solidFill>
                  <a:srgbClr val="3C3C3B"/>
                </a:solidFill>
                <a:latin typeface="Nimbus Mono L"/>
                <a:cs typeface="Nimbus Mono L"/>
              </a:rPr>
              <a:t>[ </a:t>
            </a:r>
            <a:r>
              <a:rPr sz="1500" spc="-5" dirty="0">
                <a:solidFill>
                  <a:srgbClr val="3C3C3B"/>
                </a:solidFill>
                <a:latin typeface="Nimbus Mono L"/>
                <a:cs typeface="Nimbus Mono L"/>
              </a:rPr>
              <a:t>ASC </a:t>
            </a:r>
            <a:r>
              <a:rPr sz="1500" dirty="0">
                <a:solidFill>
                  <a:srgbClr val="3C3C3B"/>
                </a:solidFill>
                <a:latin typeface="Nimbus Mono L"/>
                <a:cs typeface="Nimbus Mono L"/>
              </a:rPr>
              <a:t>| </a:t>
            </a:r>
            <a:r>
              <a:rPr sz="1500" spc="-5" dirty="0">
                <a:solidFill>
                  <a:srgbClr val="3C3C3B"/>
                </a:solidFill>
                <a:latin typeface="Nimbus Mono L"/>
                <a:cs typeface="Nimbus Mono L"/>
              </a:rPr>
              <a:t>DESC </a:t>
            </a:r>
            <a:r>
              <a:rPr sz="1500" dirty="0">
                <a:solidFill>
                  <a:srgbClr val="3C3C3B"/>
                </a:solidFill>
                <a:latin typeface="Nimbus Mono L"/>
                <a:cs typeface="Nimbus Mono L"/>
              </a:rPr>
              <a:t>] </a:t>
            </a:r>
            <a:r>
              <a:rPr sz="1500" spc="-5" dirty="0">
                <a:solidFill>
                  <a:srgbClr val="3C3C3B"/>
                </a:solidFill>
                <a:latin typeface="Nimbus Mono L"/>
                <a:cs typeface="Nimbus Mono L"/>
              </a:rPr>
              <a:t>[, ...] </a:t>
            </a:r>
            <a:r>
              <a:rPr sz="1500" dirty="0">
                <a:solidFill>
                  <a:srgbClr val="3C3C3B"/>
                </a:solidFill>
                <a:latin typeface="Nimbus Mono L"/>
                <a:cs typeface="Nimbus Mono L"/>
              </a:rPr>
              <a:t>]  [ </a:t>
            </a:r>
            <a:r>
              <a:rPr sz="1500" spc="-5" dirty="0">
                <a:solidFill>
                  <a:srgbClr val="3C3C3B"/>
                </a:solidFill>
                <a:latin typeface="Nimbus Mono L"/>
                <a:cs typeface="Nimbus Mono L"/>
              </a:rPr>
              <a:t>LIMIT </a:t>
            </a:r>
            <a:r>
              <a:rPr sz="1500" dirty="0">
                <a:solidFill>
                  <a:srgbClr val="3C3C3B"/>
                </a:solidFill>
                <a:latin typeface="Nimbus Mono L"/>
                <a:cs typeface="Nimbus Mono L"/>
              </a:rPr>
              <a:t>[ </a:t>
            </a:r>
            <a:r>
              <a:rPr sz="1500" spc="-5" dirty="0">
                <a:solidFill>
                  <a:srgbClr val="3C3C3B"/>
                </a:solidFill>
                <a:latin typeface="Nimbus Mono L"/>
                <a:cs typeface="Nimbus Mono L"/>
              </a:rPr>
              <a:t>count </a:t>
            </a:r>
            <a:r>
              <a:rPr sz="1500" dirty="0">
                <a:solidFill>
                  <a:srgbClr val="3C3C3B"/>
                </a:solidFill>
                <a:latin typeface="Nimbus Mono L"/>
                <a:cs typeface="Nimbus Mono L"/>
              </a:rPr>
              <a:t>| </a:t>
            </a:r>
            <a:r>
              <a:rPr sz="1500" spc="-5" dirty="0">
                <a:solidFill>
                  <a:srgbClr val="3C3C3B"/>
                </a:solidFill>
                <a:latin typeface="Nimbus Mono L"/>
                <a:cs typeface="Nimbus Mono L"/>
              </a:rPr>
              <a:t>ALL </a:t>
            </a:r>
            <a:r>
              <a:rPr sz="1500" dirty="0">
                <a:solidFill>
                  <a:srgbClr val="3C3C3B"/>
                </a:solidFill>
                <a:latin typeface="Nimbus Mono L"/>
                <a:cs typeface="Nimbus Mono L"/>
              </a:rPr>
              <a:t>]</a:t>
            </a:r>
            <a:r>
              <a:rPr sz="1500" spc="-45" dirty="0">
                <a:solidFill>
                  <a:srgbClr val="3C3C3B"/>
                </a:solidFill>
                <a:latin typeface="Nimbus Mono L"/>
                <a:cs typeface="Nimbus Mono L"/>
              </a:rPr>
              <a:t> </a:t>
            </a:r>
            <a:r>
              <a:rPr sz="1500" dirty="0">
                <a:solidFill>
                  <a:srgbClr val="3C3C3B"/>
                </a:solidFill>
                <a:latin typeface="Nimbus Mono L"/>
                <a:cs typeface="Nimbus Mono L"/>
              </a:rPr>
              <a:t>]</a:t>
            </a:r>
            <a:endParaRPr sz="1500" dirty="0">
              <a:latin typeface="Nimbus Mono L"/>
              <a:cs typeface="Nimbus Mono L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1600" b="1" spc="-170" dirty="0">
                <a:solidFill>
                  <a:srgbClr val="3C3C3B"/>
                </a:solidFill>
                <a:latin typeface="DejaVu Sans"/>
                <a:cs typeface="DejaVu Sans"/>
              </a:rPr>
              <a:t>In</a:t>
            </a:r>
            <a:r>
              <a:rPr sz="1600" b="1" spc="-120" dirty="0">
                <a:solidFill>
                  <a:srgbClr val="3C3C3B"/>
                </a:solidFill>
                <a:latin typeface="DejaVu Sans"/>
                <a:cs typeface="DejaVu Sans"/>
              </a:rPr>
              <a:t> </a:t>
            </a:r>
            <a:r>
              <a:rPr sz="1600" b="1" spc="-150" dirty="0">
                <a:solidFill>
                  <a:srgbClr val="3C3C3B"/>
                </a:solidFill>
                <a:latin typeface="DejaVu Sans"/>
                <a:cs typeface="DejaVu Sans"/>
              </a:rPr>
              <a:t>addition:</a:t>
            </a:r>
            <a:endParaRPr sz="1600" dirty="0">
              <a:latin typeface="DejaVu Sans"/>
              <a:cs typeface="DejaVu Sans"/>
            </a:endParaRPr>
          </a:p>
          <a:p>
            <a:pPr marL="182245" indent="-143510">
              <a:lnSpc>
                <a:spcPct val="100000"/>
              </a:lnSpc>
              <a:spcBef>
                <a:spcPts val="715"/>
              </a:spcBef>
              <a:buFont typeface="Nimbus Sans L"/>
              <a:buChar char="•"/>
              <a:tabLst>
                <a:tab pos="182880" algn="l"/>
              </a:tabLst>
            </a:pPr>
            <a:r>
              <a:rPr sz="1400" spc="-20" dirty="0">
                <a:solidFill>
                  <a:srgbClr val="3C3C3B"/>
                </a:solidFill>
                <a:latin typeface="DejaVu Sans"/>
                <a:cs typeface="DejaVu Sans"/>
              </a:rPr>
              <a:t>Windowing</a:t>
            </a:r>
            <a:r>
              <a:rPr sz="1400" spc="-70" dirty="0">
                <a:solidFill>
                  <a:srgbClr val="3C3C3B"/>
                </a:solidFill>
                <a:latin typeface="DejaVu Sans"/>
                <a:cs typeface="DejaVu Sans"/>
              </a:rPr>
              <a:t> </a:t>
            </a:r>
            <a:r>
              <a:rPr sz="1400" spc="-45" dirty="0">
                <a:solidFill>
                  <a:srgbClr val="3C3C3B"/>
                </a:solidFill>
                <a:latin typeface="DejaVu Sans"/>
                <a:cs typeface="DejaVu Sans"/>
              </a:rPr>
              <a:t>functions</a:t>
            </a:r>
            <a:endParaRPr sz="1400" dirty="0">
              <a:latin typeface="DejaVu Sans"/>
              <a:cs typeface="DejaVu Sans"/>
            </a:endParaRPr>
          </a:p>
          <a:p>
            <a:pPr marL="182245" indent="-143510">
              <a:lnSpc>
                <a:spcPct val="100000"/>
              </a:lnSpc>
              <a:spcBef>
                <a:spcPts val="45"/>
              </a:spcBef>
              <a:buFont typeface="Nimbus Sans L"/>
              <a:buChar char="•"/>
              <a:tabLst>
                <a:tab pos="182880" algn="l"/>
              </a:tabLst>
            </a:pPr>
            <a:r>
              <a:rPr sz="1400" spc="-114" dirty="0">
                <a:solidFill>
                  <a:srgbClr val="3C3C3B"/>
                </a:solidFill>
                <a:latin typeface="DejaVu Sans"/>
                <a:cs typeface="DejaVu Sans"/>
              </a:rPr>
              <a:t>UNNEST,</a:t>
            </a:r>
            <a:r>
              <a:rPr sz="1400" spc="-70" dirty="0">
                <a:solidFill>
                  <a:srgbClr val="3C3C3B"/>
                </a:solidFill>
                <a:latin typeface="DejaVu Sans"/>
                <a:cs typeface="DejaVu Sans"/>
              </a:rPr>
              <a:t> </a:t>
            </a:r>
            <a:r>
              <a:rPr sz="1400" spc="-90" dirty="0">
                <a:solidFill>
                  <a:srgbClr val="3C3C3B"/>
                </a:solidFill>
                <a:latin typeface="DejaVu Sans"/>
                <a:cs typeface="DejaVu Sans"/>
              </a:rPr>
              <a:t>TABLESAMPLE</a:t>
            </a:r>
            <a:endParaRPr sz="1400" dirty="0">
              <a:latin typeface="DejaVu Sans"/>
              <a:cs typeface="DejaVu Sans"/>
            </a:endParaRPr>
          </a:p>
          <a:p>
            <a:pPr marL="182245" indent="-143510">
              <a:lnSpc>
                <a:spcPct val="100000"/>
              </a:lnSpc>
              <a:spcBef>
                <a:spcPts val="45"/>
              </a:spcBef>
              <a:buFont typeface="Nimbus Sans L"/>
              <a:buChar char="•"/>
              <a:tabLst>
                <a:tab pos="182880" algn="l"/>
              </a:tabLst>
            </a:pPr>
            <a:r>
              <a:rPr sz="1400" spc="-70" dirty="0">
                <a:solidFill>
                  <a:srgbClr val="3C3C3B"/>
                </a:solidFill>
                <a:latin typeface="DejaVu Sans"/>
                <a:cs typeface="DejaVu Sans"/>
              </a:rPr>
              <a:t>ROLLUP, </a:t>
            </a:r>
            <a:r>
              <a:rPr sz="1400" spc="-65" dirty="0">
                <a:solidFill>
                  <a:srgbClr val="3C3C3B"/>
                </a:solidFill>
                <a:latin typeface="DejaVu Sans"/>
                <a:cs typeface="DejaVu Sans"/>
              </a:rPr>
              <a:t>CUBE, </a:t>
            </a:r>
            <a:r>
              <a:rPr sz="1400" spc="-5" dirty="0">
                <a:solidFill>
                  <a:srgbClr val="3C3C3B"/>
                </a:solidFill>
                <a:latin typeface="DejaVu Sans"/>
                <a:cs typeface="DejaVu Sans"/>
              </a:rPr>
              <a:t>GROUPING</a:t>
            </a:r>
            <a:r>
              <a:rPr sz="1400" spc="-60" dirty="0">
                <a:solidFill>
                  <a:srgbClr val="3C3C3B"/>
                </a:solidFill>
                <a:latin typeface="DejaVu Sans"/>
                <a:cs typeface="DejaVu Sans"/>
              </a:rPr>
              <a:t> </a:t>
            </a:r>
            <a:r>
              <a:rPr sz="1400" spc="-200" dirty="0">
                <a:solidFill>
                  <a:srgbClr val="3C3C3B"/>
                </a:solidFill>
                <a:latin typeface="DejaVu Sans"/>
                <a:cs typeface="DejaVu Sans"/>
              </a:rPr>
              <a:t>SETS</a:t>
            </a:r>
            <a:endParaRPr sz="1400" dirty="0">
              <a:latin typeface="DejaVu Sans"/>
              <a:cs typeface="DejaVu Sans"/>
            </a:endParaRPr>
          </a:p>
          <a:p>
            <a:pPr marL="182245" indent="-143510">
              <a:lnSpc>
                <a:spcPct val="100000"/>
              </a:lnSpc>
              <a:spcBef>
                <a:spcPts val="45"/>
              </a:spcBef>
              <a:buFont typeface="Nimbus Sans L"/>
              <a:buChar char="•"/>
              <a:tabLst>
                <a:tab pos="182880" algn="l"/>
              </a:tabLst>
            </a:pPr>
            <a:r>
              <a:rPr sz="1400" spc="-35" dirty="0">
                <a:solidFill>
                  <a:srgbClr val="3C3C3B"/>
                </a:solidFill>
                <a:latin typeface="DejaVu Sans"/>
                <a:cs typeface="DejaVu Sans"/>
              </a:rPr>
              <a:t>UNION, </a:t>
            </a:r>
            <a:r>
              <a:rPr sz="1400" spc="-85" dirty="0">
                <a:solidFill>
                  <a:srgbClr val="3C3C3B"/>
                </a:solidFill>
                <a:latin typeface="DejaVu Sans"/>
                <a:cs typeface="DejaVu Sans"/>
              </a:rPr>
              <a:t>EXCEPT,</a:t>
            </a:r>
            <a:r>
              <a:rPr sz="1400" spc="-95" dirty="0">
                <a:solidFill>
                  <a:srgbClr val="3C3C3B"/>
                </a:solidFill>
                <a:latin typeface="DejaVu Sans"/>
                <a:cs typeface="DejaVu Sans"/>
              </a:rPr>
              <a:t> </a:t>
            </a:r>
            <a:r>
              <a:rPr sz="1400" spc="-125" dirty="0">
                <a:solidFill>
                  <a:srgbClr val="3C3C3B"/>
                </a:solidFill>
                <a:latin typeface="DejaVu Sans"/>
                <a:cs typeface="DejaVu Sans"/>
              </a:rPr>
              <a:t>INTERSECT</a:t>
            </a:r>
            <a:endParaRPr sz="1400" dirty="0">
              <a:latin typeface="DejaVu Sans"/>
              <a:cs typeface="DejaVu Sans"/>
            </a:endParaRPr>
          </a:p>
          <a:p>
            <a:pPr marL="182245" indent="-143510">
              <a:lnSpc>
                <a:spcPct val="100000"/>
              </a:lnSpc>
              <a:spcBef>
                <a:spcPts val="45"/>
              </a:spcBef>
              <a:buFont typeface="Nimbus Sans L"/>
              <a:buChar char="•"/>
              <a:tabLst>
                <a:tab pos="182880" algn="l"/>
              </a:tabLst>
            </a:pPr>
            <a:r>
              <a:rPr sz="1400" spc="-55" dirty="0">
                <a:solidFill>
                  <a:srgbClr val="3C3C3B"/>
                </a:solidFill>
                <a:latin typeface="DejaVu Sans"/>
                <a:cs typeface="DejaVu Sans"/>
              </a:rPr>
              <a:t>Subqueries </a:t>
            </a:r>
            <a:r>
              <a:rPr sz="1400" spc="-140" dirty="0">
                <a:solidFill>
                  <a:srgbClr val="3C3C3B"/>
                </a:solidFill>
                <a:latin typeface="DejaVu Sans"/>
                <a:cs typeface="DejaVu Sans"/>
              </a:rPr>
              <a:t>(EXISTS,</a:t>
            </a:r>
            <a:r>
              <a:rPr sz="1400" spc="-70" dirty="0">
                <a:solidFill>
                  <a:srgbClr val="3C3C3B"/>
                </a:solidFill>
                <a:latin typeface="DejaVu Sans"/>
                <a:cs typeface="DejaVu Sans"/>
              </a:rPr>
              <a:t> </a:t>
            </a:r>
            <a:r>
              <a:rPr sz="1400" spc="-55" dirty="0">
                <a:solidFill>
                  <a:srgbClr val="3C3C3B"/>
                </a:solidFill>
                <a:latin typeface="DejaVu Sans"/>
                <a:cs typeface="DejaVu Sans"/>
              </a:rPr>
              <a:t>IN)</a:t>
            </a:r>
            <a:endParaRPr sz="1400" dirty="0">
              <a:latin typeface="DejaVu Sans"/>
              <a:cs typeface="DejaVu San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4500" y="598251"/>
            <a:ext cx="235331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0" dirty="0"/>
              <a:t>ANSI </a:t>
            </a:r>
            <a:r>
              <a:rPr spc="-305" dirty="0"/>
              <a:t>SQL</a:t>
            </a:r>
            <a:r>
              <a:rPr spc="-140" dirty="0"/>
              <a:t> </a:t>
            </a:r>
            <a:r>
              <a:rPr spc="-260" dirty="0"/>
              <a:t>Support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0"/>
              </a:spcBef>
            </a:pPr>
            <a:fld id="{81D60167-4931-47E6-BA6A-407CBD079E47}" type="slidenum">
              <a:rPr spc="-70" dirty="0"/>
              <a:t>28</a:t>
            </a:fld>
            <a:endParaRPr spc="-70" dirty="0"/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B0393300-6E8A-474B-AE4B-6CE64FC21E5F}"/>
              </a:ext>
            </a:extLst>
          </p:cNvPr>
          <p:cNvSpPr txBox="1">
            <a:spLocks/>
          </p:cNvSpPr>
          <p:nvPr/>
        </p:nvSpPr>
        <p:spPr>
          <a:xfrm>
            <a:off x="1072650" y="233055"/>
            <a:ext cx="14006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DejaVu Sans"/>
                <a:ea typeface="+mj-ea"/>
                <a:cs typeface="DejaVu San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IE" kern="0" spc="-65"/>
              <a:t>STARBURST</a:t>
            </a:r>
            <a:endParaRPr lang="en-IE" kern="0" spc="-65" dirty="0"/>
          </a:p>
        </p:txBody>
      </p:sp>
    </p:spTree>
    <p:extLst>
      <p:ext uri="{BB962C8B-B14F-4D97-AF65-F5344CB8AC3E}">
        <p14:creationId xmlns:p14="http://schemas.microsoft.com/office/powerpoint/2010/main" val="29740092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2650" y="233055"/>
            <a:ext cx="14006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" dirty="0"/>
              <a:t>STARBURST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73275" y="633734"/>
            <a:ext cx="4460925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000" b="1" spc="-270" dirty="0">
                <a:latin typeface="DejaVu Sans"/>
                <a:cs typeface="DejaVu Sans"/>
              </a:rPr>
              <a:t>Presto = </a:t>
            </a:r>
            <a:r>
              <a:rPr sz="3000" b="1" spc="-270" dirty="0">
                <a:latin typeface="DejaVu Sans"/>
                <a:cs typeface="DejaVu Sans"/>
              </a:rPr>
              <a:t>Performance</a:t>
            </a:r>
            <a:endParaRPr sz="3000" dirty="0">
              <a:latin typeface="DejaVu Sans"/>
              <a:cs typeface="DejaVu Sans"/>
            </a:endParaRPr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04B87059-3EB9-0C4C-B0A5-64E606F94B2F}"/>
              </a:ext>
            </a:extLst>
          </p:cNvPr>
          <p:cNvSpPr txBox="1"/>
          <p:nvPr/>
        </p:nvSpPr>
        <p:spPr>
          <a:xfrm>
            <a:off x="564515" y="1116334"/>
            <a:ext cx="8014970" cy="313162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00"/>
              </a:spcBef>
            </a:pPr>
            <a:r>
              <a:rPr sz="1800" spc="290" dirty="0">
                <a:solidFill>
                  <a:srgbClr val="3B3B3A"/>
                </a:solidFill>
                <a:latin typeface="DejaVu Sans"/>
                <a:cs typeface="DejaVu Sans"/>
              </a:rPr>
              <a:t>➔</a:t>
            </a:r>
            <a:r>
              <a:rPr sz="1800" spc="335" dirty="0">
                <a:solidFill>
                  <a:srgbClr val="3B3B3A"/>
                </a:solidFill>
                <a:latin typeface="DejaVu Sans"/>
                <a:cs typeface="DejaVu Sans"/>
              </a:rPr>
              <a:t> </a:t>
            </a:r>
            <a:r>
              <a:rPr sz="1400" spc="-80" dirty="0">
                <a:solidFill>
                  <a:srgbClr val="3B3B3A"/>
                </a:solidFill>
                <a:latin typeface="DejaVu Sans"/>
                <a:cs typeface="DejaVu Sans"/>
              </a:rPr>
              <a:t>Data</a:t>
            </a:r>
            <a:r>
              <a:rPr sz="1400" spc="-170" dirty="0">
                <a:solidFill>
                  <a:srgbClr val="3B3B3A"/>
                </a:solidFill>
                <a:latin typeface="DejaVu Sans"/>
                <a:cs typeface="DejaVu Sans"/>
              </a:rPr>
              <a:t> </a:t>
            </a:r>
            <a:r>
              <a:rPr sz="1400" spc="-95" dirty="0">
                <a:solidFill>
                  <a:srgbClr val="3B3B3A"/>
                </a:solidFill>
                <a:latin typeface="DejaVu Sans"/>
                <a:cs typeface="DejaVu Sans"/>
              </a:rPr>
              <a:t>stays</a:t>
            </a:r>
            <a:r>
              <a:rPr sz="1400" spc="-185" dirty="0">
                <a:solidFill>
                  <a:srgbClr val="3B3B3A"/>
                </a:solidFill>
                <a:latin typeface="DejaVu Sans"/>
                <a:cs typeface="DejaVu Sans"/>
              </a:rPr>
              <a:t> </a:t>
            </a:r>
            <a:r>
              <a:rPr sz="1400" spc="-130" dirty="0">
                <a:solidFill>
                  <a:srgbClr val="3B3B3A"/>
                </a:solidFill>
                <a:latin typeface="DejaVu Sans"/>
                <a:cs typeface="DejaVu Sans"/>
              </a:rPr>
              <a:t>in</a:t>
            </a:r>
            <a:r>
              <a:rPr sz="1400" spc="-175" dirty="0">
                <a:solidFill>
                  <a:srgbClr val="3B3B3A"/>
                </a:solidFill>
                <a:latin typeface="DejaVu Sans"/>
                <a:cs typeface="DejaVu Sans"/>
              </a:rPr>
              <a:t> </a:t>
            </a:r>
            <a:r>
              <a:rPr sz="1400" spc="-145" dirty="0">
                <a:solidFill>
                  <a:srgbClr val="3B3B3A"/>
                </a:solidFill>
                <a:latin typeface="DejaVu Sans"/>
                <a:cs typeface="DejaVu Sans"/>
              </a:rPr>
              <a:t>memory</a:t>
            </a:r>
            <a:r>
              <a:rPr sz="1400" spc="-180" dirty="0">
                <a:solidFill>
                  <a:srgbClr val="3B3B3A"/>
                </a:solidFill>
                <a:latin typeface="DejaVu Sans"/>
                <a:cs typeface="DejaVu Sans"/>
              </a:rPr>
              <a:t> </a:t>
            </a:r>
            <a:r>
              <a:rPr sz="1400" spc="-110" dirty="0">
                <a:solidFill>
                  <a:srgbClr val="3B3B3A"/>
                </a:solidFill>
                <a:latin typeface="DejaVu Sans"/>
                <a:cs typeface="DejaVu Sans"/>
              </a:rPr>
              <a:t>during</a:t>
            </a:r>
            <a:r>
              <a:rPr sz="1400" spc="-165" dirty="0">
                <a:solidFill>
                  <a:srgbClr val="3B3B3A"/>
                </a:solidFill>
                <a:latin typeface="DejaVu Sans"/>
                <a:cs typeface="DejaVu Sans"/>
              </a:rPr>
              <a:t> </a:t>
            </a:r>
            <a:r>
              <a:rPr sz="1400" spc="-114" dirty="0">
                <a:solidFill>
                  <a:srgbClr val="3B3B3A"/>
                </a:solidFill>
                <a:latin typeface="DejaVu Sans"/>
                <a:cs typeface="DejaVu Sans"/>
              </a:rPr>
              <a:t>execution</a:t>
            </a:r>
            <a:r>
              <a:rPr sz="1400" spc="-195" dirty="0">
                <a:solidFill>
                  <a:srgbClr val="3B3B3A"/>
                </a:solidFill>
                <a:latin typeface="DejaVu Sans"/>
                <a:cs typeface="DejaVu Sans"/>
              </a:rPr>
              <a:t> </a:t>
            </a:r>
            <a:r>
              <a:rPr sz="1400" spc="-80" dirty="0">
                <a:solidFill>
                  <a:srgbClr val="3B3B3A"/>
                </a:solidFill>
                <a:latin typeface="DejaVu Sans"/>
                <a:cs typeface="DejaVu Sans"/>
              </a:rPr>
              <a:t>and</a:t>
            </a:r>
            <a:r>
              <a:rPr sz="1400" spc="-170" dirty="0">
                <a:solidFill>
                  <a:srgbClr val="3B3B3A"/>
                </a:solidFill>
                <a:latin typeface="DejaVu Sans"/>
                <a:cs typeface="DejaVu Sans"/>
              </a:rPr>
              <a:t> </a:t>
            </a:r>
            <a:r>
              <a:rPr sz="1400" spc="-105" dirty="0">
                <a:solidFill>
                  <a:srgbClr val="3B3B3A"/>
                </a:solidFill>
                <a:latin typeface="DejaVu Sans"/>
                <a:cs typeface="DejaVu Sans"/>
              </a:rPr>
              <a:t>is</a:t>
            </a:r>
            <a:r>
              <a:rPr sz="1400" spc="-185" dirty="0">
                <a:solidFill>
                  <a:srgbClr val="3B3B3A"/>
                </a:solidFill>
                <a:latin typeface="DejaVu Sans"/>
                <a:cs typeface="DejaVu Sans"/>
              </a:rPr>
              <a:t> </a:t>
            </a:r>
            <a:r>
              <a:rPr sz="1400" spc="-105" dirty="0">
                <a:solidFill>
                  <a:srgbClr val="3B3B3A"/>
                </a:solidFill>
                <a:latin typeface="DejaVu Sans"/>
                <a:cs typeface="DejaVu Sans"/>
              </a:rPr>
              <a:t>pipelined</a:t>
            </a:r>
            <a:r>
              <a:rPr sz="1400" spc="-165" dirty="0">
                <a:solidFill>
                  <a:srgbClr val="3B3B3A"/>
                </a:solidFill>
                <a:latin typeface="DejaVu Sans"/>
                <a:cs typeface="DejaVu Sans"/>
              </a:rPr>
              <a:t> </a:t>
            </a:r>
            <a:r>
              <a:rPr sz="1400" spc="-65" dirty="0">
                <a:solidFill>
                  <a:srgbClr val="3B3B3A"/>
                </a:solidFill>
                <a:latin typeface="DejaVu Sans"/>
                <a:cs typeface="DejaVu Sans"/>
              </a:rPr>
              <a:t>across</a:t>
            </a:r>
            <a:r>
              <a:rPr sz="1400" spc="-204" dirty="0">
                <a:solidFill>
                  <a:srgbClr val="3B3B3A"/>
                </a:solidFill>
                <a:latin typeface="DejaVu Sans"/>
                <a:cs typeface="DejaVu Sans"/>
              </a:rPr>
              <a:t> </a:t>
            </a:r>
            <a:r>
              <a:rPr sz="1400" spc="-95" dirty="0">
                <a:solidFill>
                  <a:srgbClr val="3B3B3A"/>
                </a:solidFill>
                <a:latin typeface="DejaVu Sans"/>
                <a:cs typeface="DejaVu Sans"/>
              </a:rPr>
              <a:t>nodes</a:t>
            </a:r>
            <a:r>
              <a:rPr sz="1400" spc="-185" dirty="0">
                <a:solidFill>
                  <a:srgbClr val="3B3B3A"/>
                </a:solidFill>
                <a:latin typeface="DejaVu Sans"/>
                <a:cs typeface="DejaVu Sans"/>
              </a:rPr>
              <a:t> </a:t>
            </a:r>
            <a:r>
              <a:rPr sz="1400" dirty="0">
                <a:solidFill>
                  <a:srgbClr val="3B3B3A"/>
                </a:solidFill>
                <a:latin typeface="DejaVu Sans"/>
                <a:cs typeface="DejaVu Sans"/>
              </a:rPr>
              <a:t>MPP-  </a:t>
            </a:r>
            <a:r>
              <a:rPr sz="1400" spc="-120" dirty="0">
                <a:solidFill>
                  <a:srgbClr val="3B3B3A"/>
                </a:solidFill>
                <a:latin typeface="DejaVu Sans"/>
                <a:cs typeface="DejaVu Sans"/>
              </a:rPr>
              <a:t>style</a:t>
            </a:r>
            <a:endParaRPr sz="1400" dirty="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1400" dirty="0">
              <a:latin typeface="DejaVu Sans"/>
              <a:cs typeface="DejaVu Sans"/>
            </a:endParaRPr>
          </a:p>
          <a:p>
            <a:pPr marL="12700">
              <a:lnSpc>
                <a:spcPct val="100000"/>
              </a:lnSpc>
            </a:pPr>
            <a:r>
              <a:rPr sz="1400" spc="290" dirty="0">
                <a:solidFill>
                  <a:srgbClr val="3B3B3A"/>
                </a:solidFill>
                <a:latin typeface="DejaVu Sans"/>
                <a:cs typeface="DejaVu Sans"/>
              </a:rPr>
              <a:t>➔ </a:t>
            </a:r>
            <a:r>
              <a:rPr sz="1400" spc="-100" dirty="0">
                <a:solidFill>
                  <a:srgbClr val="3B3B3A"/>
                </a:solidFill>
                <a:latin typeface="DejaVu Sans"/>
                <a:cs typeface="DejaVu Sans"/>
              </a:rPr>
              <a:t>Vectorized </a:t>
            </a:r>
            <a:r>
              <a:rPr sz="1400" spc="-105" dirty="0">
                <a:solidFill>
                  <a:srgbClr val="3B3B3A"/>
                </a:solidFill>
                <a:latin typeface="DejaVu Sans"/>
                <a:cs typeface="DejaVu Sans"/>
              </a:rPr>
              <a:t>columnar</a:t>
            </a:r>
            <a:r>
              <a:rPr sz="1400" spc="-260" dirty="0">
                <a:solidFill>
                  <a:srgbClr val="3B3B3A"/>
                </a:solidFill>
                <a:latin typeface="DejaVu Sans"/>
                <a:cs typeface="DejaVu Sans"/>
              </a:rPr>
              <a:t> </a:t>
            </a:r>
            <a:r>
              <a:rPr sz="1400" spc="-90" dirty="0">
                <a:solidFill>
                  <a:srgbClr val="3B3B3A"/>
                </a:solidFill>
                <a:latin typeface="DejaVu Sans"/>
                <a:cs typeface="DejaVu Sans"/>
              </a:rPr>
              <a:t>processing</a:t>
            </a:r>
            <a:endParaRPr sz="1400" dirty="0">
              <a:latin typeface="DejaVu Sans"/>
              <a:cs typeface="DejaVu Sans"/>
            </a:endParaRPr>
          </a:p>
          <a:p>
            <a:pPr marL="12700">
              <a:lnSpc>
                <a:spcPct val="100000"/>
              </a:lnSpc>
              <a:spcBef>
                <a:spcPts val="1920"/>
              </a:spcBef>
            </a:pPr>
            <a:r>
              <a:rPr sz="1400" spc="290" dirty="0">
                <a:solidFill>
                  <a:srgbClr val="3B3B3A"/>
                </a:solidFill>
                <a:latin typeface="DejaVu Sans"/>
                <a:cs typeface="DejaVu Sans"/>
              </a:rPr>
              <a:t>➔</a:t>
            </a:r>
            <a:r>
              <a:rPr sz="1400" spc="-95" dirty="0">
                <a:solidFill>
                  <a:srgbClr val="3B3B3A"/>
                </a:solidFill>
                <a:latin typeface="DejaVu Sans"/>
                <a:cs typeface="DejaVu Sans"/>
              </a:rPr>
              <a:t> </a:t>
            </a:r>
            <a:r>
              <a:rPr sz="1400" spc="-80" dirty="0">
                <a:solidFill>
                  <a:srgbClr val="3B3B3A"/>
                </a:solidFill>
                <a:latin typeface="DejaVu Sans"/>
                <a:cs typeface="DejaVu Sans"/>
              </a:rPr>
              <a:t>Presto </a:t>
            </a:r>
            <a:r>
              <a:rPr sz="1400" spc="-105" dirty="0">
                <a:solidFill>
                  <a:srgbClr val="3B3B3A"/>
                </a:solidFill>
                <a:latin typeface="DejaVu Sans"/>
                <a:cs typeface="DejaVu Sans"/>
              </a:rPr>
              <a:t>is </a:t>
            </a:r>
            <a:r>
              <a:rPr sz="1400" spc="-120" dirty="0">
                <a:solidFill>
                  <a:srgbClr val="3B3B3A"/>
                </a:solidFill>
                <a:latin typeface="DejaVu Sans"/>
                <a:cs typeface="DejaVu Sans"/>
              </a:rPr>
              <a:t>written </a:t>
            </a:r>
            <a:r>
              <a:rPr sz="1400" spc="-130" dirty="0">
                <a:solidFill>
                  <a:srgbClr val="3B3B3A"/>
                </a:solidFill>
                <a:latin typeface="DejaVu Sans"/>
                <a:cs typeface="DejaVu Sans"/>
              </a:rPr>
              <a:t>in </a:t>
            </a:r>
            <a:r>
              <a:rPr sz="1400" spc="-125" dirty="0">
                <a:solidFill>
                  <a:srgbClr val="3B3B3A"/>
                </a:solidFill>
                <a:latin typeface="DejaVu Sans"/>
                <a:cs typeface="DejaVu Sans"/>
              </a:rPr>
              <a:t>highly </a:t>
            </a:r>
            <a:r>
              <a:rPr sz="1400" spc="-110" dirty="0">
                <a:solidFill>
                  <a:srgbClr val="3B3B3A"/>
                </a:solidFill>
                <a:latin typeface="DejaVu Sans"/>
                <a:cs typeface="DejaVu Sans"/>
              </a:rPr>
              <a:t>tuned </a:t>
            </a:r>
            <a:r>
              <a:rPr sz="1400" spc="35" dirty="0">
                <a:solidFill>
                  <a:srgbClr val="3B3B3A"/>
                </a:solidFill>
                <a:latin typeface="DejaVu Sans"/>
                <a:cs typeface="DejaVu Sans"/>
              </a:rPr>
              <a:t>Java</a:t>
            </a:r>
            <a:endParaRPr sz="1400" dirty="0">
              <a:latin typeface="DejaVu Sans"/>
              <a:cs typeface="DejaVu Sans"/>
            </a:endParaRPr>
          </a:p>
          <a:p>
            <a:pPr marL="812800" indent="-305435">
              <a:lnSpc>
                <a:spcPct val="100000"/>
              </a:lnSpc>
              <a:spcBef>
                <a:spcPts val="10"/>
              </a:spcBef>
              <a:buSzPct val="75000"/>
              <a:buChar char="◆"/>
              <a:tabLst>
                <a:tab pos="812800" algn="l"/>
                <a:tab pos="813435" algn="l"/>
              </a:tabLst>
            </a:pPr>
            <a:r>
              <a:rPr sz="1400" spc="-85" dirty="0">
                <a:solidFill>
                  <a:srgbClr val="3B3B3A"/>
                </a:solidFill>
                <a:latin typeface="DejaVu Sans"/>
                <a:cs typeface="DejaVu Sans"/>
              </a:rPr>
              <a:t>Efficient </a:t>
            </a:r>
            <a:r>
              <a:rPr sz="1400" spc="-120" dirty="0">
                <a:solidFill>
                  <a:srgbClr val="3B3B3A"/>
                </a:solidFill>
                <a:latin typeface="DejaVu Sans"/>
                <a:cs typeface="DejaVu Sans"/>
              </a:rPr>
              <a:t>in-memory </a:t>
            </a:r>
            <a:r>
              <a:rPr sz="1400" spc="-65" dirty="0">
                <a:solidFill>
                  <a:srgbClr val="3B3B3A"/>
                </a:solidFill>
                <a:latin typeface="DejaVu Sans"/>
                <a:cs typeface="DejaVu Sans"/>
              </a:rPr>
              <a:t>data</a:t>
            </a:r>
            <a:r>
              <a:rPr sz="1400" spc="-270" dirty="0">
                <a:solidFill>
                  <a:srgbClr val="3B3B3A"/>
                </a:solidFill>
                <a:latin typeface="DejaVu Sans"/>
                <a:cs typeface="DejaVu Sans"/>
              </a:rPr>
              <a:t> </a:t>
            </a:r>
            <a:r>
              <a:rPr sz="1400" spc="-95" dirty="0">
                <a:solidFill>
                  <a:srgbClr val="3B3B3A"/>
                </a:solidFill>
                <a:latin typeface="DejaVu Sans"/>
                <a:cs typeface="DejaVu Sans"/>
              </a:rPr>
              <a:t>structures</a:t>
            </a:r>
            <a:endParaRPr sz="1400" dirty="0">
              <a:latin typeface="DejaVu Sans"/>
              <a:cs typeface="DejaVu Sans"/>
            </a:endParaRPr>
          </a:p>
          <a:p>
            <a:pPr marL="812800" indent="-305435">
              <a:lnSpc>
                <a:spcPct val="100000"/>
              </a:lnSpc>
              <a:buSzPct val="75000"/>
              <a:buChar char="◆"/>
              <a:tabLst>
                <a:tab pos="812800" algn="l"/>
                <a:tab pos="813435" algn="l"/>
              </a:tabLst>
            </a:pPr>
            <a:r>
              <a:rPr sz="1400" spc="-114" dirty="0">
                <a:solidFill>
                  <a:srgbClr val="3B3B3A"/>
                </a:solidFill>
                <a:latin typeface="DejaVu Sans"/>
                <a:cs typeface="DejaVu Sans"/>
              </a:rPr>
              <a:t>Very</a:t>
            </a:r>
            <a:r>
              <a:rPr sz="1400" spc="-175" dirty="0">
                <a:solidFill>
                  <a:srgbClr val="3B3B3A"/>
                </a:solidFill>
                <a:latin typeface="DejaVu Sans"/>
                <a:cs typeface="DejaVu Sans"/>
              </a:rPr>
              <a:t> </a:t>
            </a:r>
            <a:r>
              <a:rPr sz="1400" spc="-80" dirty="0">
                <a:solidFill>
                  <a:srgbClr val="3B3B3A"/>
                </a:solidFill>
                <a:latin typeface="DejaVu Sans"/>
                <a:cs typeface="DejaVu Sans"/>
              </a:rPr>
              <a:t>careful</a:t>
            </a:r>
            <a:r>
              <a:rPr sz="1400" spc="-170" dirty="0">
                <a:solidFill>
                  <a:srgbClr val="3B3B3A"/>
                </a:solidFill>
                <a:latin typeface="DejaVu Sans"/>
                <a:cs typeface="DejaVu Sans"/>
              </a:rPr>
              <a:t> </a:t>
            </a:r>
            <a:r>
              <a:rPr sz="1400" spc="-80" dirty="0">
                <a:solidFill>
                  <a:srgbClr val="3B3B3A"/>
                </a:solidFill>
                <a:latin typeface="DejaVu Sans"/>
                <a:cs typeface="DejaVu Sans"/>
              </a:rPr>
              <a:t>coding</a:t>
            </a:r>
            <a:r>
              <a:rPr sz="1400" spc="-165" dirty="0">
                <a:solidFill>
                  <a:srgbClr val="3B3B3A"/>
                </a:solidFill>
                <a:latin typeface="DejaVu Sans"/>
                <a:cs typeface="DejaVu Sans"/>
              </a:rPr>
              <a:t> </a:t>
            </a:r>
            <a:r>
              <a:rPr sz="1400" spc="-80" dirty="0">
                <a:solidFill>
                  <a:srgbClr val="3B3B3A"/>
                </a:solidFill>
                <a:latin typeface="DejaVu Sans"/>
                <a:cs typeface="DejaVu Sans"/>
              </a:rPr>
              <a:t>of</a:t>
            </a:r>
            <a:r>
              <a:rPr sz="1400" spc="-170" dirty="0">
                <a:solidFill>
                  <a:srgbClr val="3B3B3A"/>
                </a:solidFill>
                <a:latin typeface="DejaVu Sans"/>
                <a:cs typeface="DejaVu Sans"/>
              </a:rPr>
              <a:t> </a:t>
            </a:r>
            <a:r>
              <a:rPr sz="1400" spc="-114" dirty="0">
                <a:solidFill>
                  <a:srgbClr val="3B3B3A"/>
                </a:solidFill>
                <a:latin typeface="DejaVu Sans"/>
                <a:cs typeface="DejaVu Sans"/>
              </a:rPr>
              <a:t>inner</a:t>
            </a:r>
            <a:r>
              <a:rPr sz="1400" spc="-170" dirty="0">
                <a:solidFill>
                  <a:srgbClr val="3B3B3A"/>
                </a:solidFill>
                <a:latin typeface="DejaVu Sans"/>
                <a:cs typeface="DejaVu Sans"/>
              </a:rPr>
              <a:t> </a:t>
            </a:r>
            <a:r>
              <a:rPr sz="1400" spc="-85" dirty="0">
                <a:solidFill>
                  <a:srgbClr val="3B3B3A"/>
                </a:solidFill>
                <a:latin typeface="DejaVu Sans"/>
                <a:cs typeface="DejaVu Sans"/>
              </a:rPr>
              <a:t>loops</a:t>
            </a:r>
            <a:endParaRPr sz="1400" dirty="0">
              <a:latin typeface="DejaVu Sans"/>
              <a:cs typeface="DejaVu Sans"/>
            </a:endParaRPr>
          </a:p>
          <a:p>
            <a:pPr marL="812800" indent="-305435">
              <a:lnSpc>
                <a:spcPct val="100000"/>
              </a:lnSpc>
              <a:buSzPct val="75000"/>
              <a:buChar char="◆"/>
              <a:tabLst>
                <a:tab pos="812800" algn="l"/>
                <a:tab pos="813435" algn="l"/>
              </a:tabLst>
            </a:pPr>
            <a:r>
              <a:rPr sz="1400" spc="-85" dirty="0">
                <a:solidFill>
                  <a:srgbClr val="3B3B3A"/>
                </a:solidFill>
                <a:latin typeface="DejaVu Sans"/>
                <a:cs typeface="DejaVu Sans"/>
              </a:rPr>
              <a:t>Bytecode</a:t>
            </a:r>
            <a:r>
              <a:rPr sz="1400" spc="-150" dirty="0">
                <a:solidFill>
                  <a:srgbClr val="3B3B3A"/>
                </a:solidFill>
                <a:latin typeface="DejaVu Sans"/>
                <a:cs typeface="DejaVu Sans"/>
              </a:rPr>
              <a:t> </a:t>
            </a:r>
            <a:r>
              <a:rPr sz="1400" spc="-95" dirty="0">
                <a:solidFill>
                  <a:srgbClr val="3B3B3A"/>
                </a:solidFill>
                <a:latin typeface="DejaVu Sans"/>
                <a:cs typeface="DejaVu Sans"/>
              </a:rPr>
              <a:t>generation</a:t>
            </a:r>
            <a:endParaRPr sz="1400" dirty="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400" dirty="0">
              <a:latin typeface="DejaVu Sans"/>
              <a:cs typeface="DejaVu Sans"/>
            </a:endParaRPr>
          </a:p>
          <a:p>
            <a:pPr marL="12700">
              <a:lnSpc>
                <a:spcPct val="100000"/>
              </a:lnSpc>
            </a:pPr>
            <a:r>
              <a:rPr sz="1400" spc="290" dirty="0">
                <a:solidFill>
                  <a:srgbClr val="3B3B3A"/>
                </a:solidFill>
                <a:latin typeface="DejaVu Sans"/>
                <a:cs typeface="DejaVu Sans"/>
              </a:rPr>
              <a:t>➔ </a:t>
            </a:r>
            <a:r>
              <a:rPr sz="1400" spc="-114" dirty="0">
                <a:solidFill>
                  <a:srgbClr val="3B3B3A"/>
                </a:solidFill>
                <a:latin typeface="DejaVu Sans"/>
                <a:cs typeface="DejaVu Sans"/>
              </a:rPr>
              <a:t>Optimized </a:t>
            </a:r>
            <a:r>
              <a:rPr sz="1400" spc="-50" dirty="0">
                <a:solidFill>
                  <a:srgbClr val="3B3B3A"/>
                </a:solidFill>
                <a:latin typeface="DejaVu Sans"/>
                <a:cs typeface="DejaVu Sans"/>
              </a:rPr>
              <a:t>ORC</a:t>
            </a:r>
            <a:r>
              <a:rPr sz="1400" spc="-245" dirty="0">
                <a:solidFill>
                  <a:srgbClr val="3B3B3A"/>
                </a:solidFill>
                <a:latin typeface="DejaVu Sans"/>
                <a:cs typeface="DejaVu Sans"/>
              </a:rPr>
              <a:t> </a:t>
            </a:r>
            <a:r>
              <a:rPr sz="1400" spc="-95" dirty="0">
                <a:solidFill>
                  <a:srgbClr val="3B3B3A"/>
                </a:solidFill>
                <a:latin typeface="DejaVu Sans"/>
                <a:cs typeface="DejaVu Sans"/>
              </a:rPr>
              <a:t>reader</a:t>
            </a:r>
            <a:endParaRPr sz="1400" dirty="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00" dirty="0">
              <a:latin typeface="DejaVu Sans"/>
              <a:cs typeface="DejaVu Sans"/>
            </a:endParaRPr>
          </a:p>
          <a:p>
            <a:pPr marL="12700">
              <a:lnSpc>
                <a:spcPct val="100000"/>
              </a:lnSpc>
            </a:pPr>
            <a:r>
              <a:rPr sz="1400" spc="290" dirty="0">
                <a:solidFill>
                  <a:srgbClr val="3B3B3A"/>
                </a:solidFill>
                <a:latin typeface="DejaVu Sans"/>
                <a:cs typeface="DejaVu Sans"/>
              </a:rPr>
              <a:t>➔ </a:t>
            </a:r>
            <a:r>
              <a:rPr sz="1400" spc="-75" dirty="0">
                <a:solidFill>
                  <a:srgbClr val="3B3B3A"/>
                </a:solidFill>
                <a:latin typeface="DejaVu Sans"/>
                <a:cs typeface="DejaVu Sans"/>
              </a:rPr>
              <a:t>Predicates</a:t>
            </a:r>
            <a:r>
              <a:rPr sz="1400" spc="-215" dirty="0">
                <a:solidFill>
                  <a:srgbClr val="3B3B3A"/>
                </a:solidFill>
                <a:latin typeface="DejaVu Sans"/>
                <a:cs typeface="DejaVu Sans"/>
              </a:rPr>
              <a:t> </a:t>
            </a:r>
            <a:r>
              <a:rPr sz="1400" spc="-90" dirty="0">
                <a:solidFill>
                  <a:srgbClr val="3B3B3A"/>
                </a:solidFill>
                <a:latin typeface="DejaVu Sans"/>
                <a:cs typeface="DejaVu Sans"/>
              </a:rPr>
              <a:t>push-down</a:t>
            </a:r>
            <a:endParaRPr sz="1400" dirty="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400" dirty="0">
              <a:latin typeface="DejaVu Sans"/>
              <a:cs typeface="DejaVu Sans"/>
            </a:endParaRPr>
          </a:p>
          <a:p>
            <a:pPr marL="12700">
              <a:lnSpc>
                <a:spcPct val="100000"/>
              </a:lnSpc>
            </a:pPr>
            <a:r>
              <a:rPr sz="1400" spc="290" dirty="0">
                <a:solidFill>
                  <a:srgbClr val="3B3B3A"/>
                </a:solidFill>
                <a:latin typeface="DejaVu Sans"/>
                <a:cs typeface="DejaVu Sans"/>
              </a:rPr>
              <a:t>➔ </a:t>
            </a:r>
            <a:r>
              <a:rPr sz="1400" spc="-120" dirty="0">
                <a:solidFill>
                  <a:srgbClr val="3B3B3A"/>
                </a:solidFill>
                <a:latin typeface="DejaVu Sans"/>
                <a:cs typeface="DejaVu Sans"/>
              </a:rPr>
              <a:t>Query</a:t>
            </a:r>
            <a:r>
              <a:rPr sz="1400" spc="-140" dirty="0">
                <a:solidFill>
                  <a:srgbClr val="3B3B3A"/>
                </a:solidFill>
                <a:latin typeface="DejaVu Sans"/>
                <a:cs typeface="DejaVu Sans"/>
              </a:rPr>
              <a:t> </a:t>
            </a:r>
            <a:r>
              <a:rPr sz="1400" spc="-120" dirty="0">
                <a:solidFill>
                  <a:srgbClr val="3B3B3A"/>
                </a:solidFill>
                <a:latin typeface="DejaVu Sans"/>
                <a:cs typeface="DejaVu Sans"/>
              </a:rPr>
              <a:t>optimizer</a:t>
            </a:r>
            <a:endParaRPr sz="1400" dirty="0">
              <a:latin typeface="DejaVu Sans"/>
              <a:cs typeface="DejaVu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2650" y="233055"/>
            <a:ext cx="14419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" dirty="0"/>
              <a:t>STARBURST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73275" y="633734"/>
            <a:ext cx="4053204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E" sz="3200" b="1" spc="-310" dirty="0">
                <a:solidFill>
                  <a:srgbClr val="EB871D"/>
                </a:solidFill>
                <a:latin typeface="DejaVu Sans"/>
                <a:cs typeface="DejaVu Sans"/>
              </a:rPr>
              <a:t>What </a:t>
            </a:r>
            <a:r>
              <a:rPr lang="en-IE" sz="3200" b="1" spc="-300" dirty="0">
                <a:solidFill>
                  <a:srgbClr val="EB871D"/>
                </a:solidFill>
                <a:latin typeface="DejaVu Sans"/>
                <a:cs typeface="DejaVu Sans"/>
              </a:rPr>
              <a:t>is</a:t>
            </a:r>
            <a:r>
              <a:rPr lang="en-IE" sz="3200" b="1" spc="-430" dirty="0">
                <a:solidFill>
                  <a:srgbClr val="EB871D"/>
                </a:solidFill>
                <a:latin typeface="DejaVu Sans"/>
                <a:cs typeface="DejaVu Sans"/>
              </a:rPr>
              <a:t> </a:t>
            </a:r>
            <a:r>
              <a:rPr lang="en-IE" sz="3200" b="1" spc="-285" dirty="0">
                <a:solidFill>
                  <a:srgbClr val="EB871D"/>
                </a:solidFill>
                <a:latin typeface="DejaVu Sans"/>
                <a:cs typeface="DejaVu Sans"/>
              </a:rPr>
              <a:t>Presto?</a:t>
            </a:r>
            <a:endParaRPr sz="3000" dirty="0">
              <a:latin typeface="DejaVu Sans"/>
              <a:cs typeface="DejaVu Sans"/>
            </a:endParaRPr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072445E3-4C83-D54E-8BFC-C90DDA90517A}"/>
              </a:ext>
            </a:extLst>
          </p:cNvPr>
          <p:cNvSpPr txBox="1"/>
          <p:nvPr/>
        </p:nvSpPr>
        <p:spPr>
          <a:xfrm>
            <a:off x="1055657" y="1182145"/>
            <a:ext cx="6723380" cy="21698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90" dirty="0">
                <a:solidFill>
                  <a:srgbClr val="3B3B3A"/>
                </a:solidFill>
                <a:latin typeface="DejaVu Sans"/>
                <a:cs typeface="DejaVu Sans"/>
              </a:rPr>
              <a:t>➔</a:t>
            </a:r>
            <a:r>
              <a:rPr sz="1800" spc="330" dirty="0">
                <a:solidFill>
                  <a:srgbClr val="3B3B3A"/>
                </a:solidFill>
                <a:latin typeface="DejaVu Sans"/>
                <a:cs typeface="DejaVu Sans"/>
              </a:rPr>
              <a:t> </a:t>
            </a:r>
            <a:r>
              <a:rPr sz="1800" spc="-175" dirty="0">
                <a:solidFill>
                  <a:srgbClr val="3B3B3A"/>
                </a:solidFill>
                <a:latin typeface="DejaVu Sans"/>
                <a:cs typeface="DejaVu Sans"/>
              </a:rPr>
              <a:t>100% </a:t>
            </a:r>
            <a:r>
              <a:rPr sz="1800" spc="-100" dirty="0">
                <a:solidFill>
                  <a:srgbClr val="3B3B3A"/>
                </a:solidFill>
                <a:latin typeface="DejaVu Sans"/>
                <a:cs typeface="DejaVu Sans"/>
              </a:rPr>
              <a:t>open</a:t>
            </a:r>
            <a:r>
              <a:rPr sz="1800" spc="-190" dirty="0">
                <a:solidFill>
                  <a:srgbClr val="3B3B3A"/>
                </a:solidFill>
                <a:latin typeface="DejaVu Sans"/>
                <a:cs typeface="DejaVu Sans"/>
              </a:rPr>
              <a:t> </a:t>
            </a:r>
            <a:r>
              <a:rPr sz="1800" spc="-85" dirty="0">
                <a:solidFill>
                  <a:srgbClr val="3B3B3A"/>
                </a:solidFill>
                <a:latin typeface="DejaVu Sans"/>
                <a:cs typeface="DejaVu Sans"/>
              </a:rPr>
              <a:t>source</a:t>
            </a:r>
            <a:r>
              <a:rPr sz="1800" spc="-195" dirty="0">
                <a:solidFill>
                  <a:srgbClr val="3B3B3A"/>
                </a:solidFill>
                <a:latin typeface="DejaVu Sans"/>
                <a:cs typeface="DejaVu Sans"/>
              </a:rPr>
              <a:t> </a:t>
            </a:r>
            <a:r>
              <a:rPr sz="1800" spc="-105" dirty="0">
                <a:solidFill>
                  <a:srgbClr val="3B3B3A"/>
                </a:solidFill>
                <a:latin typeface="DejaVu Sans"/>
                <a:cs typeface="DejaVu Sans"/>
              </a:rPr>
              <a:t>distributed</a:t>
            </a:r>
            <a:r>
              <a:rPr sz="1800" spc="-165" dirty="0">
                <a:solidFill>
                  <a:srgbClr val="3B3B3A"/>
                </a:solidFill>
                <a:latin typeface="DejaVu Sans"/>
                <a:cs typeface="DejaVu Sans"/>
              </a:rPr>
              <a:t> </a:t>
            </a:r>
            <a:r>
              <a:rPr sz="1800" spc="-55" dirty="0">
                <a:solidFill>
                  <a:srgbClr val="3B3B3A"/>
                </a:solidFill>
                <a:latin typeface="DejaVu Sans"/>
                <a:cs typeface="DejaVu Sans"/>
              </a:rPr>
              <a:t>ANSI</a:t>
            </a:r>
            <a:r>
              <a:rPr sz="1800" spc="-175" dirty="0">
                <a:solidFill>
                  <a:srgbClr val="3B3B3A"/>
                </a:solidFill>
                <a:latin typeface="DejaVu Sans"/>
                <a:cs typeface="DejaVu Sans"/>
              </a:rPr>
              <a:t> </a:t>
            </a:r>
            <a:r>
              <a:rPr sz="1800" spc="-55" dirty="0">
                <a:solidFill>
                  <a:srgbClr val="3B3B3A"/>
                </a:solidFill>
                <a:latin typeface="DejaVu Sans"/>
                <a:cs typeface="DejaVu Sans"/>
              </a:rPr>
              <a:t>SQL</a:t>
            </a:r>
            <a:r>
              <a:rPr sz="1800" spc="-170" dirty="0">
                <a:solidFill>
                  <a:srgbClr val="3B3B3A"/>
                </a:solidFill>
                <a:latin typeface="DejaVu Sans"/>
                <a:cs typeface="DejaVu Sans"/>
              </a:rPr>
              <a:t> </a:t>
            </a:r>
            <a:r>
              <a:rPr sz="1800" spc="-110" dirty="0">
                <a:solidFill>
                  <a:srgbClr val="3B3B3A"/>
                </a:solidFill>
                <a:latin typeface="DejaVu Sans"/>
                <a:cs typeface="DejaVu Sans"/>
              </a:rPr>
              <a:t>engine</a:t>
            </a:r>
            <a:r>
              <a:rPr sz="1800" spc="-185" dirty="0">
                <a:solidFill>
                  <a:srgbClr val="3B3B3A"/>
                </a:solidFill>
                <a:latin typeface="DejaVu Sans"/>
                <a:cs typeface="DejaVu Sans"/>
              </a:rPr>
              <a:t> </a:t>
            </a:r>
            <a:r>
              <a:rPr sz="1800" spc="-100" dirty="0">
                <a:solidFill>
                  <a:srgbClr val="3B3B3A"/>
                </a:solidFill>
                <a:latin typeface="DejaVu Sans"/>
                <a:cs typeface="DejaVu Sans"/>
              </a:rPr>
              <a:t>for</a:t>
            </a:r>
            <a:r>
              <a:rPr sz="1800" spc="-180" dirty="0">
                <a:solidFill>
                  <a:srgbClr val="3B3B3A"/>
                </a:solidFill>
                <a:latin typeface="DejaVu Sans"/>
                <a:cs typeface="DejaVu Sans"/>
              </a:rPr>
              <a:t> </a:t>
            </a:r>
            <a:r>
              <a:rPr sz="1800" spc="-85" dirty="0">
                <a:solidFill>
                  <a:srgbClr val="3B3B3A"/>
                </a:solidFill>
                <a:latin typeface="DejaVu Sans"/>
                <a:cs typeface="DejaVu Sans"/>
              </a:rPr>
              <a:t>Big</a:t>
            </a:r>
            <a:r>
              <a:rPr sz="1800" spc="-185" dirty="0">
                <a:solidFill>
                  <a:srgbClr val="3B3B3A"/>
                </a:solidFill>
                <a:latin typeface="DejaVu Sans"/>
                <a:cs typeface="DejaVu Sans"/>
              </a:rPr>
              <a:t> </a:t>
            </a:r>
            <a:r>
              <a:rPr sz="1800" spc="-80" dirty="0">
                <a:solidFill>
                  <a:srgbClr val="3B3B3A"/>
                </a:solidFill>
                <a:latin typeface="DejaVu Sans"/>
                <a:cs typeface="DejaVu Sans"/>
              </a:rPr>
              <a:t>Data</a:t>
            </a:r>
            <a:endParaRPr sz="1800" dirty="0">
              <a:latin typeface="DejaVu Sans"/>
              <a:cs typeface="DejaVu Sans"/>
            </a:endParaRPr>
          </a:p>
          <a:p>
            <a:pPr marL="812800" indent="-293370">
              <a:lnSpc>
                <a:spcPct val="100000"/>
              </a:lnSpc>
              <a:spcBef>
                <a:spcPts val="35"/>
              </a:spcBef>
              <a:buSzPct val="83333"/>
              <a:buChar char="◆"/>
              <a:tabLst>
                <a:tab pos="812800" algn="l"/>
                <a:tab pos="813435" algn="l"/>
              </a:tabLst>
            </a:pPr>
            <a:r>
              <a:rPr sz="1200" spc="-70" dirty="0">
                <a:solidFill>
                  <a:srgbClr val="3B3B3A"/>
                </a:solidFill>
                <a:latin typeface="DejaVu Sans"/>
                <a:cs typeface="DejaVu Sans"/>
              </a:rPr>
              <a:t>Modern </a:t>
            </a:r>
            <a:r>
              <a:rPr sz="1200" spc="-50" dirty="0">
                <a:solidFill>
                  <a:srgbClr val="3B3B3A"/>
                </a:solidFill>
                <a:latin typeface="DejaVu Sans"/>
                <a:cs typeface="DejaVu Sans"/>
              </a:rPr>
              <a:t>code</a:t>
            </a:r>
            <a:r>
              <a:rPr sz="1200" spc="-250" dirty="0">
                <a:solidFill>
                  <a:srgbClr val="3B3B3A"/>
                </a:solidFill>
                <a:latin typeface="DejaVu Sans"/>
                <a:cs typeface="DejaVu Sans"/>
              </a:rPr>
              <a:t> </a:t>
            </a:r>
            <a:r>
              <a:rPr sz="1200" spc="-50" dirty="0">
                <a:solidFill>
                  <a:srgbClr val="3B3B3A"/>
                </a:solidFill>
                <a:latin typeface="DejaVu Sans"/>
                <a:cs typeface="DejaVu Sans"/>
              </a:rPr>
              <a:t>base</a:t>
            </a:r>
            <a:endParaRPr sz="1200" dirty="0">
              <a:latin typeface="DejaVu Sans"/>
              <a:cs typeface="DejaVu Sans"/>
            </a:endParaRPr>
          </a:p>
          <a:p>
            <a:pPr marL="812800" indent="-293370">
              <a:lnSpc>
                <a:spcPct val="100000"/>
              </a:lnSpc>
              <a:buSzPct val="83333"/>
              <a:buChar char="◆"/>
              <a:tabLst>
                <a:tab pos="812800" algn="l"/>
                <a:tab pos="813435" algn="l"/>
              </a:tabLst>
            </a:pPr>
            <a:r>
              <a:rPr sz="1200" spc="-65" dirty="0">
                <a:solidFill>
                  <a:srgbClr val="3B3B3A"/>
                </a:solidFill>
                <a:latin typeface="DejaVu Sans"/>
                <a:cs typeface="DejaVu Sans"/>
              </a:rPr>
              <a:t>Proven</a:t>
            </a:r>
            <a:r>
              <a:rPr sz="1200" spc="-170" dirty="0">
                <a:solidFill>
                  <a:srgbClr val="3B3B3A"/>
                </a:solidFill>
                <a:latin typeface="DejaVu Sans"/>
                <a:cs typeface="DejaVu Sans"/>
              </a:rPr>
              <a:t> </a:t>
            </a:r>
            <a:r>
              <a:rPr sz="1200" spc="-65" dirty="0">
                <a:solidFill>
                  <a:srgbClr val="3B3B3A"/>
                </a:solidFill>
                <a:latin typeface="DejaVu Sans"/>
                <a:cs typeface="DejaVu Sans"/>
              </a:rPr>
              <a:t>scalability</a:t>
            </a:r>
            <a:endParaRPr sz="1200" dirty="0">
              <a:latin typeface="DejaVu Sans"/>
              <a:cs typeface="DejaVu Sans"/>
            </a:endParaRPr>
          </a:p>
          <a:p>
            <a:pPr marL="12065">
              <a:lnSpc>
                <a:spcPts val="2095"/>
              </a:lnSpc>
              <a:spcBef>
                <a:spcPts val="919"/>
              </a:spcBef>
              <a:tabLst>
                <a:tab pos="207645" algn="l"/>
              </a:tabLst>
            </a:pPr>
            <a:r>
              <a:rPr lang="en-IE" spc="290" dirty="0">
                <a:solidFill>
                  <a:srgbClr val="3B3B3A"/>
                </a:solidFill>
                <a:latin typeface="DejaVu Sans"/>
                <a:cs typeface="DejaVu Sans"/>
              </a:rPr>
              <a:t>➔</a:t>
            </a:r>
            <a:r>
              <a:rPr lang="en-IE" spc="330" dirty="0">
                <a:solidFill>
                  <a:srgbClr val="3B3B3A"/>
                </a:solidFill>
                <a:latin typeface="DejaVu Sans"/>
                <a:cs typeface="DejaVu Sans"/>
              </a:rPr>
              <a:t> </a:t>
            </a:r>
            <a:r>
              <a:rPr lang="en-IE" spc="-55" dirty="0">
                <a:solidFill>
                  <a:srgbClr val="3C3C3B"/>
                </a:solidFill>
                <a:latin typeface="DejaVu Sans"/>
                <a:cs typeface="DejaVu Sans"/>
              </a:rPr>
              <a:t>Key</a:t>
            </a:r>
            <a:r>
              <a:rPr lang="en-IE" spc="-85" dirty="0">
                <a:solidFill>
                  <a:srgbClr val="3C3C3B"/>
                </a:solidFill>
                <a:latin typeface="DejaVu Sans"/>
                <a:cs typeface="DejaVu Sans"/>
              </a:rPr>
              <a:t> </a:t>
            </a:r>
            <a:r>
              <a:rPr lang="en-IE" spc="-75" dirty="0">
                <a:solidFill>
                  <a:srgbClr val="3C3C3B"/>
                </a:solidFill>
                <a:latin typeface="DejaVu Sans"/>
                <a:cs typeface="DejaVu Sans"/>
              </a:rPr>
              <a:t>Differentiators:</a:t>
            </a:r>
            <a:endParaRPr lang="en-IE" dirty="0">
              <a:latin typeface="DejaVu Sans"/>
              <a:cs typeface="DejaVu Sans"/>
            </a:endParaRPr>
          </a:p>
          <a:p>
            <a:pPr marL="435609" lvl="1" indent="-297180">
              <a:lnSpc>
                <a:spcPts val="1720"/>
              </a:lnSpc>
              <a:buChar char="-"/>
              <a:tabLst>
                <a:tab pos="434975" algn="l"/>
                <a:tab pos="436245" algn="l"/>
              </a:tabLst>
            </a:pPr>
            <a:r>
              <a:rPr lang="en-IE" sz="1600" spc="-15" dirty="0">
                <a:solidFill>
                  <a:srgbClr val="3C3C3B"/>
                </a:solidFill>
                <a:latin typeface="DejaVu Sans"/>
                <a:cs typeface="DejaVu Sans"/>
              </a:rPr>
              <a:t>Performance </a:t>
            </a:r>
            <a:r>
              <a:rPr lang="en-IE" sz="1600" spc="-40" dirty="0">
                <a:solidFill>
                  <a:srgbClr val="3C3C3B"/>
                </a:solidFill>
                <a:latin typeface="DejaVu Sans"/>
                <a:cs typeface="DejaVu Sans"/>
              </a:rPr>
              <a:t>&amp;</a:t>
            </a:r>
            <a:r>
              <a:rPr lang="en-IE" sz="1600" spc="-130" dirty="0">
                <a:solidFill>
                  <a:srgbClr val="3C3C3B"/>
                </a:solidFill>
                <a:latin typeface="DejaVu Sans"/>
                <a:cs typeface="DejaVu Sans"/>
              </a:rPr>
              <a:t> </a:t>
            </a:r>
            <a:r>
              <a:rPr lang="en-IE" sz="1600" spc="-10" dirty="0">
                <a:solidFill>
                  <a:srgbClr val="3C3C3B"/>
                </a:solidFill>
                <a:latin typeface="DejaVu Sans"/>
                <a:cs typeface="DejaVu Sans"/>
              </a:rPr>
              <a:t>Scale</a:t>
            </a:r>
            <a:endParaRPr lang="en-IE" sz="1600" dirty="0">
              <a:latin typeface="DejaVu Sans"/>
              <a:cs typeface="DejaVu Sans"/>
            </a:endParaRPr>
          </a:p>
          <a:p>
            <a:pPr marL="435609" lvl="1" indent="-297180">
              <a:lnSpc>
                <a:spcPts val="1785"/>
              </a:lnSpc>
              <a:buChar char="-"/>
              <a:tabLst>
                <a:tab pos="434975" algn="l"/>
                <a:tab pos="436245" algn="l"/>
              </a:tabLst>
            </a:pPr>
            <a:r>
              <a:rPr lang="en-IE" sz="1600" spc="-75" dirty="0">
                <a:solidFill>
                  <a:srgbClr val="3C3C3B"/>
                </a:solidFill>
                <a:latin typeface="DejaVu Sans"/>
                <a:cs typeface="DejaVu Sans"/>
              </a:rPr>
              <a:t>Cross </a:t>
            </a:r>
            <a:r>
              <a:rPr lang="en-IE" sz="1600" spc="-40" dirty="0">
                <a:solidFill>
                  <a:srgbClr val="3C3C3B"/>
                </a:solidFill>
                <a:latin typeface="DejaVu Sans"/>
                <a:cs typeface="DejaVu Sans"/>
              </a:rPr>
              <a:t>platform query </a:t>
            </a:r>
            <a:r>
              <a:rPr lang="en-IE" sz="1600" spc="-15" dirty="0">
                <a:solidFill>
                  <a:srgbClr val="3C3C3B"/>
                </a:solidFill>
                <a:latin typeface="DejaVu Sans"/>
                <a:cs typeface="DejaVu Sans"/>
              </a:rPr>
              <a:t>capability, </a:t>
            </a:r>
            <a:r>
              <a:rPr lang="en-IE" sz="1600" spc="-25" dirty="0">
                <a:solidFill>
                  <a:srgbClr val="3C3C3B"/>
                </a:solidFill>
                <a:latin typeface="DejaVu Sans"/>
                <a:cs typeface="DejaVu Sans"/>
              </a:rPr>
              <a:t>not </a:t>
            </a:r>
            <a:r>
              <a:rPr lang="en-IE" sz="1600" spc="-50" dirty="0">
                <a:solidFill>
                  <a:srgbClr val="3C3C3B"/>
                </a:solidFill>
                <a:latin typeface="DejaVu Sans"/>
                <a:cs typeface="DejaVu Sans"/>
              </a:rPr>
              <a:t>only </a:t>
            </a:r>
            <a:r>
              <a:rPr lang="en-IE" sz="1600" spc="-85" dirty="0">
                <a:solidFill>
                  <a:srgbClr val="3C3C3B"/>
                </a:solidFill>
                <a:latin typeface="DejaVu Sans"/>
                <a:cs typeface="DejaVu Sans"/>
              </a:rPr>
              <a:t>SQL </a:t>
            </a:r>
            <a:r>
              <a:rPr lang="en-IE" sz="1600" spc="10" dirty="0">
                <a:solidFill>
                  <a:srgbClr val="3C3C3B"/>
                </a:solidFill>
                <a:latin typeface="DejaVu Sans"/>
                <a:cs typeface="DejaVu Sans"/>
              </a:rPr>
              <a:t>on</a:t>
            </a:r>
            <a:r>
              <a:rPr lang="en-IE" sz="1600" spc="-210" dirty="0">
                <a:solidFill>
                  <a:srgbClr val="3C3C3B"/>
                </a:solidFill>
                <a:latin typeface="DejaVu Sans"/>
                <a:cs typeface="DejaVu Sans"/>
              </a:rPr>
              <a:t> </a:t>
            </a:r>
            <a:r>
              <a:rPr lang="en-IE" sz="1600" spc="40" dirty="0">
                <a:solidFill>
                  <a:srgbClr val="3C3C3B"/>
                </a:solidFill>
                <a:latin typeface="DejaVu Sans"/>
                <a:cs typeface="DejaVu Sans"/>
              </a:rPr>
              <a:t>Hadoop</a:t>
            </a:r>
            <a:endParaRPr lang="en-IE" sz="1600" dirty="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3B3B3A"/>
              </a:buClr>
              <a:buFont typeface="DejaVu Sans"/>
              <a:buChar char="◆"/>
            </a:pPr>
            <a:endParaRPr sz="1200" dirty="0">
              <a:latin typeface="DejaVu Sans"/>
              <a:cs typeface="DejaVu Sans"/>
            </a:endParaRPr>
          </a:p>
          <a:p>
            <a:pPr marL="12700">
              <a:lnSpc>
                <a:spcPct val="100000"/>
              </a:lnSpc>
            </a:pPr>
            <a:r>
              <a:rPr sz="1800" spc="290" dirty="0">
                <a:solidFill>
                  <a:srgbClr val="3B3B3A"/>
                </a:solidFill>
                <a:latin typeface="DejaVu Sans"/>
                <a:cs typeface="DejaVu Sans"/>
              </a:rPr>
              <a:t>➔</a:t>
            </a:r>
            <a:r>
              <a:rPr sz="1800" spc="-75" dirty="0">
                <a:solidFill>
                  <a:srgbClr val="3B3B3A"/>
                </a:solidFill>
                <a:latin typeface="DejaVu Sans"/>
                <a:cs typeface="DejaVu Sans"/>
              </a:rPr>
              <a:t> </a:t>
            </a:r>
            <a:r>
              <a:rPr sz="1800" spc="-114" dirty="0">
                <a:solidFill>
                  <a:srgbClr val="3B3B3A"/>
                </a:solidFill>
                <a:latin typeface="DejaVu Sans"/>
                <a:cs typeface="DejaVu Sans"/>
              </a:rPr>
              <a:t>Optimized </a:t>
            </a:r>
            <a:r>
              <a:rPr sz="1800" spc="-100" dirty="0">
                <a:solidFill>
                  <a:srgbClr val="3B3B3A"/>
                </a:solidFill>
                <a:latin typeface="DejaVu Sans"/>
                <a:cs typeface="DejaVu Sans"/>
              </a:rPr>
              <a:t>for </a:t>
            </a:r>
            <a:r>
              <a:rPr sz="1800" spc="-110" dirty="0">
                <a:solidFill>
                  <a:srgbClr val="3B3B3A"/>
                </a:solidFill>
                <a:latin typeface="DejaVu Sans"/>
                <a:cs typeface="DejaVu Sans"/>
              </a:rPr>
              <a:t>low latency, </a:t>
            </a:r>
            <a:r>
              <a:rPr sz="1800" spc="-105" dirty="0">
                <a:solidFill>
                  <a:srgbClr val="3B3B3A"/>
                </a:solidFill>
                <a:latin typeface="DejaVu Sans"/>
                <a:cs typeface="DejaVu Sans"/>
              </a:rPr>
              <a:t>Interactive </a:t>
            </a:r>
            <a:r>
              <a:rPr sz="1800" spc="-114" dirty="0">
                <a:solidFill>
                  <a:srgbClr val="3B3B3A"/>
                </a:solidFill>
                <a:latin typeface="DejaVu Sans"/>
                <a:cs typeface="DejaVu Sans"/>
              </a:rPr>
              <a:t>querying</a:t>
            </a:r>
            <a:endParaRPr sz="1800" dirty="0">
              <a:latin typeface="DejaVu Sans"/>
              <a:cs typeface="DejaVu Sans"/>
            </a:endParaRPr>
          </a:p>
          <a:p>
            <a:pPr marL="812800" indent="-293370">
              <a:lnSpc>
                <a:spcPct val="100000"/>
              </a:lnSpc>
              <a:spcBef>
                <a:spcPts val="15"/>
              </a:spcBef>
              <a:buSzPct val="71428"/>
              <a:buChar char="◆"/>
              <a:tabLst>
                <a:tab pos="812800" algn="l"/>
                <a:tab pos="813435" algn="l"/>
              </a:tabLst>
            </a:pPr>
            <a:r>
              <a:rPr sz="1400" spc="-60" dirty="0">
                <a:solidFill>
                  <a:srgbClr val="3B3B3A"/>
                </a:solidFill>
                <a:latin typeface="DejaVu Sans"/>
                <a:cs typeface="DejaVu Sans"/>
              </a:rPr>
              <a:t>Cross</a:t>
            </a:r>
            <a:r>
              <a:rPr sz="1400" spc="-160" dirty="0">
                <a:solidFill>
                  <a:srgbClr val="3B3B3A"/>
                </a:solidFill>
                <a:latin typeface="DejaVu Sans"/>
                <a:cs typeface="DejaVu Sans"/>
              </a:rPr>
              <a:t> </a:t>
            </a:r>
            <a:r>
              <a:rPr sz="1400" spc="-80" dirty="0">
                <a:solidFill>
                  <a:srgbClr val="3B3B3A"/>
                </a:solidFill>
                <a:latin typeface="DejaVu Sans"/>
                <a:cs typeface="DejaVu Sans"/>
              </a:rPr>
              <a:t>platform</a:t>
            </a:r>
            <a:r>
              <a:rPr sz="1400" spc="-155" dirty="0">
                <a:solidFill>
                  <a:srgbClr val="3B3B3A"/>
                </a:solidFill>
                <a:latin typeface="DejaVu Sans"/>
                <a:cs typeface="DejaVu Sans"/>
              </a:rPr>
              <a:t> </a:t>
            </a:r>
            <a:r>
              <a:rPr sz="1400" spc="-95" dirty="0">
                <a:solidFill>
                  <a:srgbClr val="3B3B3A"/>
                </a:solidFill>
                <a:latin typeface="DejaVu Sans"/>
                <a:cs typeface="DejaVu Sans"/>
              </a:rPr>
              <a:t>query</a:t>
            </a:r>
            <a:r>
              <a:rPr sz="1400" spc="-150" dirty="0">
                <a:solidFill>
                  <a:srgbClr val="3B3B3A"/>
                </a:solidFill>
                <a:latin typeface="DejaVu Sans"/>
                <a:cs typeface="DejaVu Sans"/>
              </a:rPr>
              <a:t> </a:t>
            </a:r>
            <a:r>
              <a:rPr sz="1400" spc="-75" dirty="0">
                <a:solidFill>
                  <a:srgbClr val="3B3B3A"/>
                </a:solidFill>
                <a:latin typeface="DejaVu Sans"/>
                <a:cs typeface="DejaVu Sans"/>
              </a:rPr>
              <a:t>capability,</a:t>
            </a:r>
            <a:r>
              <a:rPr sz="1400" spc="-160" dirty="0">
                <a:solidFill>
                  <a:srgbClr val="3B3B3A"/>
                </a:solidFill>
                <a:latin typeface="DejaVu Sans"/>
                <a:cs typeface="DejaVu Sans"/>
              </a:rPr>
              <a:t> </a:t>
            </a:r>
            <a:r>
              <a:rPr sz="1400" spc="-85" dirty="0">
                <a:solidFill>
                  <a:srgbClr val="3B3B3A"/>
                </a:solidFill>
                <a:latin typeface="DejaVu Sans"/>
                <a:cs typeface="DejaVu Sans"/>
              </a:rPr>
              <a:t>not</a:t>
            </a:r>
            <a:r>
              <a:rPr sz="1400" spc="-155" dirty="0">
                <a:solidFill>
                  <a:srgbClr val="3B3B3A"/>
                </a:solidFill>
                <a:latin typeface="DejaVu Sans"/>
                <a:cs typeface="DejaVu Sans"/>
              </a:rPr>
              <a:t> </a:t>
            </a:r>
            <a:r>
              <a:rPr sz="1400" spc="-100" dirty="0">
                <a:solidFill>
                  <a:srgbClr val="3B3B3A"/>
                </a:solidFill>
                <a:latin typeface="DejaVu Sans"/>
                <a:cs typeface="DejaVu Sans"/>
              </a:rPr>
              <a:t>only</a:t>
            </a:r>
            <a:r>
              <a:rPr sz="1400" spc="-150" dirty="0">
                <a:solidFill>
                  <a:srgbClr val="3B3B3A"/>
                </a:solidFill>
                <a:latin typeface="DejaVu Sans"/>
                <a:cs typeface="DejaVu Sans"/>
              </a:rPr>
              <a:t> </a:t>
            </a:r>
            <a:r>
              <a:rPr sz="1400" spc="-40" dirty="0">
                <a:solidFill>
                  <a:srgbClr val="3B3B3A"/>
                </a:solidFill>
                <a:latin typeface="DejaVu Sans"/>
                <a:cs typeface="DejaVu Sans"/>
              </a:rPr>
              <a:t>SQL</a:t>
            </a:r>
            <a:r>
              <a:rPr sz="1400" spc="-160" dirty="0">
                <a:solidFill>
                  <a:srgbClr val="3B3B3A"/>
                </a:solidFill>
                <a:latin typeface="DejaVu Sans"/>
                <a:cs typeface="DejaVu Sans"/>
              </a:rPr>
              <a:t> </a:t>
            </a:r>
            <a:r>
              <a:rPr sz="1400" spc="-80" dirty="0">
                <a:solidFill>
                  <a:srgbClr val="3B3B3A"/>
                </a:solidFill>
                <a:latin typeface="DejaVu Sans"/>
                <a:cs typeface="DejaVu Sans"/>
              </a:rPr>
              <a:t>on</a:t>
            </a:r>
            <a:r>
              <a:rPr sz="1400" spc="-150" dirty="0">
                <a:solidFill>
                  <a:srgbClr val="3B3B3A"/>
                </a:solidFill>
                <a:latin typeface="DejaVu Sans"/>
                <a:cs typeface="DejaVu Sans"/>
              </a:rPr>
              <a:t> </a:t>
            </a:r>
            <a:r>
              <a:rPr sz="1400" spc="-55" dirty="0">
                <a:solidFill>
                  <a:srgbClr val="3B3B3A"/>
                </a:solidFill>
                <a:latin typeface="DejaVu Sans"/>
                <a:cs typeface="DejaVu Sans"/>
              </a:rPr>
              <a:t>Hadoop</a:t>
            </a:r>
            <a:endParaRPr sz="1400" dirty="0">
              <a:latin typeface="DejaVu Sans"/>
              <a:cs typeface="DejaVu Sans"/>
            </a:endParaRPr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45D59DD9-EF11-1747-83A4-32A424B98C92}"/>
              </a:ext>
            </a:extLst>
          </p:cNvPr>
          <p:cNvSpPr/>
          <p:nvPr/>
        </p:nvSpPr>
        <p:spPr>
          <a:xfrm>
            <a:off x="381000" y="3992117"/>
            <a:ext cx="1764101" cy="4819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345DE651-6D3B-BE44-92FE-E334C2B41A51}"/>
              </a:ext>
            </a:extLst>
          </p:cNvPr>
          <p:cNvSpPr/>
          <p:nvPr/>
        </p:nvSpPr>
        <p:spPr>
          <a:xfrm>
            <a:off x="7330011" y="4202103"/>
            <a:ext cx="1482852" cy="4602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5">
            <a:extLst>
              <a:ext uri="{FF2B5EF4-FFF2-40B4-BE49-F238E27FC236}">
                <a16:creationId xmlns:a16="http://schemas.microsoft.com/office/drawing/2014/main" id="{C55FB60F-274D-E640-B393-B599DB51092B}"/>
              </a:ext>
            </a:extLst>
          </p:cNvPr>
          <p:cNvSpPr/>
          <p:nvPr/>
        </p:nvSpPr>
        <p:spPr>
          <a:xfrm>
            <a:off x="2324516" y="3619909"/>
            <a:ext cx="1345692" cy="48005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7">
            <a:extLst>
              <a:ext uri="{FF2B5EF4-FFF2-40B4-BE49-F238E27FC236}">
                <a16:creationId xmlns:a16="http://schemas.microsoft.com/office/drawing/2014/main" id="{870B28FD-A9B3-F547-8483-6FDDC816EB33}"/>
              </a:ext>
            </a:extLst>
          </p:cNvPr>
          <p:cNvSpPr/>
          <p:nvPr/>
        </p:nvSpPr>
        <p:spPr>
          <a:xfrm>
            <a:off x="5487601" y="3619909"/>
            <a:ext cx="1842410" cy="4810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8">
            <a:extLst>
              <a:ext uri="{FF2B5EF4-FFF2-40B4-BE49-F238E27FC236}">
                <a16:creationId xmlns:a16="http://schemas.microsoft.com/office/drawing/2014/main" id="{898421E3-7060-3348-AB8C-660A71CA2276}"/>
              </a:ext>
            </a:extLst>
          </p:cNvPr>
          <p:cNvSpPr/>
          <p:nvPr/>
        </p:nvSpPr>
        <p:spPr>
          <a:xfrm>
            <a:off x="3529559" y="4099968"/>
            <a:ext cx="1597152" cy="43891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77724" y="415650"/>
            <a:ext cx="6244590" cy="0"/>
          </a:xfrm>
          <a:custGeom>
            <a:avLst/>
            <a:gdLst/>
            <a:ahLst/>
            <a:cxnLst/>
            <a:rect l="l" t="t" r="r" b="b"/>
            <a:pathLst>
              <a:path w="6244590">
                <a:moveTo>
                  <a:pt x="0" y="0"/>
                </a:moveTo>
                <a:lnTo>
                  <a:pt x="6244199" y="0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477724" y="4739999"/>
            <a:ext cx="6244590" cy="0"/>
          </a:xfrm>
          <a:custGeom>
            <a:avLst/>
            <a:gdLst/>
            <a:ahLst/>
            <a:cxnLst/>
            <a:rect l="l" t="t" r="r" b="b"/>
            <a:pathLst>
              <a:path w="6244590">
                <a:moveTo>
                  <a:pt x="0" y="0"/>
                </a:moveTo>
                <a:lnTo>
                  <a:pt x="6244199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25198" y="415650"/>
            <a:ext cx="183515" cy="0"/>
          </a:xfrm>
          <a:custGeom>
            <a:avLst/>
            <a:gdLst/>
            <a:ahLst/>
            <a:cxnLst/>
            <a:rect l="l" t="t" r="r" b="b"/>
            <a:pathLst>
              <a:path w="183515">
                <a:moveTo>
                  <a:pt x="0" y="0"/>
                </a:moveTo>
                <a:lnTo>
                  <a:pt x="183299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72900" y="222549"/>
            <a:ext cx="380099" cy="3800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072650" y="233055"/>
            <a:ext cx="13239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65" dirty="0">
                <a:latin typeface="DejaVu Sans"/>
                <a:cs typeface="DejaVu Sans"/>
              </a:rPr>
              <a:t>STARBURST</a:t>
            </a:r>
            <a:endParaRPr sz="1800">
              <a:latin typeface="DejaVu Sans"/>
              <a:cs typeface="DejaVu San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208867" y="2215999"/>
            <a:ext cx="1443824" cy="4249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473275" y="633734"/>
            <a:ext cx="357922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-254" dirty="0">
                <a:latin typeface="DejaVu Sans"/>
                <a:cs typeface="DejaVu Sans"/>
              </a:rPr>
              <a:t>BI </a:t>
            </a:r>
            <a:r>
              <a:rPr sz="3000" b="1" spc="-190" dirty="0">
                <a:latin typeface="DejaVu Sans"/>
                <a:cs typeface="DejaVu Sans"/>
              </a:rPr>
              <a:t>Tool</a:t>
            </a:r>
            <a:r>
              <a:rPr sz="3000" b="1" spc="-459" dirty="0">
                <a:latin typeface="DejaVu Sans"/>
                <a:cs typeface="DejaVu Sans"/>
              </a:rPr>
              <a:t> </a:t>
            </a:r>
            <a:r>
              <a:rPr sz="3000" b="1" spc="-280" dirty="0">
                <a:latin typeface="DejaVu Sans"/>
                <a:cs typeface="DejaVu Sans"/>
              </a:rPr>
              <a:t>Support</a:t>
            </a:r>
            <a:endParaRPr sz="3000" dirty="0">
              <a:latin typeface="DejaVu Sans"/>
              <a:cs typeface="DejaVu San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994749" y="2979850"/>
            <a:ext cx="1549999" cy="56835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486373" y="1297114"/>
            <a:ext cx="2541825" cy="52860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549795" y="2189165"/>
            <a:ext cx="1391974" cy="43084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510671" y="3760729"/>
            <a:ext cx="2541824" cy="41767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445300" y="987275"/>
            <a:ext cx="1148274" cy="114827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896324" y="2946324"/>
            <a:ext cx="1550007" cy="63539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2650" y="233055"/>
            <a:ext cx="14006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" dirty="0"/>
              <a:t>STARBURST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73275" y="633734"/>
            <a:ext cx="153797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-265" dirty="0">
                <a:latin typeface="DejaVu Sans"/>
                <a:cs typeface="DejaVu Sans"/>
              </a:rPr>
              <a:t>Security</a:t>
            </a:r>
            <a:endParaRPr sz="3000">
              <a:latin typeface="DejaVu Sans"/>
              <a:cs typeface="DejaVu San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73662" y="1453209"/>
            <a:ext cx="5753100" cy="3124200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525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85" dirty="0">
                <a:latin typeface="DejaVu Sans"/>
                <a:cs typeface="DejaVu Sans"/>
              </a:rPr>
              <a:t>User </a:t>
            </a:r>
            <a:r>
              <a:rPr sz="1800" spc="-110" dirty="0">
                <a:latin typeface="DejaVu Sans"/>
                <a:cs typeface="DejaVu Sans"/>
              </a:rPr>
              <a:t>authentication</a:t>
            </a:r>
            <a:r>
              <a:rPr sz="1800" spc="-370" dirty="0">
                <a:latin typeface="DejaVu Sans"/>
                <a:cs typeface="DejaVu Sans"/>
              </a:rPr>
              <a:t> </a:t>
            </a:r>
            <a:r>
              <a:rPr sz="1800" spc="-20" dirty="0">
                <a:latin typeface="DejaVu Sans"/>
                <a:cs typeface="DejaVu Sans"/>
              </a:rPr>
              <a:t>(CLI/ODBC/JDBC)</a:t>
            </a:r>
            <a:endParaRPr sz="1800">
              <a:latin typeface="DejaVu Sans"/>
              <a:cs typeface="DejaVu Sans"/>
            </a:endParaRPr>
          </a:p>
          <a:p>
            <a:pPr marL="836294" lvl="1" indent="-336550">
              <a:lnSpc>
                <a:spcPct val="100000"/>
              </a:lnSpc>
              <a:spcBef>
                <a:spcPts val="330"/>
              </a:spcBef>
              <a:buChar char="○"/>
              <a:tabLst>
                <a:tab pos="836294" algn="l"/>
                <a:tab pos="836930" algn="l"/>
              </a:tabLst>
            </a:pPr>
            <a:r>
              <a:rPr sz="1400" spc="-95" dirty="0">
                <a:latin typeface="DejaVu Sans"/>
                <a:cs typeface="DejaVu Sans"/>
              </a:rPr>
              <a:t>Basic</a:t>
            </a:r>
            <a:endParaRPr sz="1400">
              <a:latin typeface="DejaVu Sans"/>
              <a:cs typeface="DejaVu Sans"/>
            </a:endParaRPr>
          </a:p>
          <a:p>
            <a:pPr marL="836294" lvl="1" indent="-336550">
              <a:lnSpc>
                <a:spcPct val="100000"/>
              </a:lnSpc>
              <a:spcBef>
                <a:spcPts val="270"/>
              </a:spcBef>
              <a:buChar char="○"/>
              <a:tabLst>
                <a:tab pos="836294" algn="l"/>
                <a:tab pos="836930" algn="l"/>
              </a:tabLst>
            </a:pPr>
            <a:r>
              <a:rPr sz="1400" spc="-70" dirty="0">
                <a:latin typeface="DejaVu Sans"/>
                <a:cs typeface="DejaVu Sans"/>
              </a:rPr>
              <a:t>Kerberos</a:t>
            </a:r>
            <a:endParaRPr sz="1400">
              <a:latin typeface="DejaVu Sans"/>
              <a:cs typeface="DejaVu Sans"/>
            </a:endParaRPr>
          </a:p>
          <a:p>
            <a:pPr marL="836294" lvl="1" indent="-336550">
              <a:lnSpc>
                <a:spcPct val="100000"/>
              </a:lnSpc>
              <a:spcBef>
                <a:spcPts val="270"/>
              </a:spcBef>
              <a:buChar char="○"/>
              <a:tabLst>
                <a:tab pos="836294" algn="l"/>
                <a:tab pos="836930" algn="l"/>
              </a:tabLst>
            </a:pPr>
            <a:r>
              <a:rPr sz="1400" spc="-20" dirty="0">
                <a:latin typeface="DejaVu Sans"/>
                <a:cs typeface="DejaVu Sans"/>
              </a:rPr>
              <a:t>LDAP</a:t>
            </a:r>
            <a:endParaRPr sz="1400">
              <a:latin typeface="DejaVu Sans"/>
              <a:cs typeface="DejaVu Sans"/>
            </a:endParaRPr>
          </a:p>
          <a:p>
            <a:pPr marL="379095" indent="-367030">
              <a:lnSpc>
                <a:spcPct val="100000"/>
              </a:lnSpc>
              <a:spcBef>
                <a:spcPts val="254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130" dirty="0">
                <a:latin typeface="DejaVu Sans"/>
                <a:cs typeface="DejaVu Sans"/>
              </a:rPr>
              <a:t>Pluggable</a:t>
            </a:r>
            <a:r>
              <a:rPr sz="1800" spc="-225" dirty="0">
                <a:latin typeface="DejaVu Sans"/>
                <a:cs typeface="DejaVu Sans"/>
              </a:rPr>
              <a:t> </a:t>
            </a:r>
            <a:r>
              <a:rPr sz="1800" spc="-120" dirty="0">
                <a:latin typeface="DejaVu Sans"/>
                <a:cs typeface="DejaVu Sans"/>
              </a:rPr>
              <a:t>user</a:t>
            </a:r>
            <a:r>
              <a:rPr sz="1800" spc="-220" dirty="0">
                <a:latin typeface="DejaVu Sans"/>
                <a:cs typeface="DejaVu Sans"/>
              </a:rPr>
              <a:t> </a:t>
            </a:r>
            <a:r>
              <a:rPr sz="1800" spc="-100" dirty="0">
                <a:latin typeface="DejaVu Sans"/>
                <a:cs typeface="DejaVu Sans"/>
              </a:rPr>
              <a:t>authorization</a:t>
            </a:r>
            <a:r>
              <a:rPr sz="1800" spc="-220" dirty="0">
                <a:latin typeface="DejaVu Sans"/>
                <a:cs typeface="DejaVu Sans"/>
              </a:rPr>
              <a:t> </a:t>
            </a:r>
            <a:r>
              <a:rPr sz="1800" spc="-175" dirty="0">
                <a:latin typeface="DejaVu Sans"/>
                <a:cs typeface="DejaVu Sans"/>
              </a:rPr>
              <a:t>schemes</a:t>
            </a:r>
            <a:r>
              <a:rPr sz="1800" spc="-220" dirty="0">
                <a:latin typeface="DejaVu Sans"/>
                <a:cs typeface="DejaVu Sans"/>
              </a:rPr>
              <a:t> </a:t>
            </a:r>
            <a:r>
              <a:rPr sz="1800" spc="-165" dirty="0">
                <a:latin typeface="DejaVu Sans"/>
                <a:cs typeface="DejaVu Sans"/>
              </a:rPr>
              <a:t>(access</a:t>
            </a:r>
            <a:r>
              <a:rPr sz="1800" spc="-220" dirty="0">
                <a:latin typeface="DejaVu Sans"/>
                <a:cs typeface="DejaVu Sans"/>
              </a:rPr>
              <a:t> </a:t>
            </a:r>
            <a:r>
              <a:rPr sz="1800" spc="-95" dirty="0">
                <a:latin typeface="DejaVu Sans"/>
                <a:cs typeface="DejaVu Sans"/>
              </a:rPr>
              <a:t>control)</a:t>
            </a:r>
            <a:endParaRPr sz="1800">
              <a:latin typeface="DejaVu Sans"/>
              <a:cs typeface="DejaVu Sans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100" dirty="0">
                <a:latin typeface="DejaVu Sans"/>
                <a:cs typeface="DejaVu Sans"/>
              </a:rPr>
              <a:t>Connector </a:t>
            </a:r>
            <a:r>
              <a:rPr sz="1800" spc="-114" dirty="0">
                <a:latin typeface="DejaVu Sans"/>
                <a:cs typeface="DejaVu Sans"/>
              </a:rPr>
              <a:t>level</a:t>
            </a:r>
            <a:r>
              <a:rPr sz="1800" spc="-355" dirty="0">
                <a:latin typeface="DejaVu Sans"/>
                <a:cs typeface="DejaVu Sans"/>
              </a:rPr>
              <a:t> </a:t>
            </a:r>
            <a:r>
              <a:rPr sz="1800" spc="-100" dirty="0">
                <a:latin typeface="DejaVu Sans"/>
                <a:cs typeface="DejaVu Sans"/>
              </a:rPr>
              <a:t>authorization</a:t>
            </a:r>
            <a:endParaRPr sz="1800">
              <a:latin typeface="DejaVu Sans"/>
              <a:cs typeface="DejaVu Sans"/>
            </a:endParaRPr>
          </a:p>
          <a:p>
            <a:pPr marL="836294" lvl="1" indent="-344170">
              <a:lnSpc>
                <a:spcPct val="100000"/>
              </a:lnSpc>
              <a:spcBef>
                <a:spcPts val="425"/>
              </a:spcBef>
              <a:buClr>
                <a:srgbClr val="002060"/>
              </a:buClr>
              <a:buSzPct val="107142"/>
              <a:buChar char="○"/>
              <a:tabLst>
                <a:tab pos="836294" algn="l"/>
                <a:tab pos="836930" algn="l"/>
              </a:tabLst>
            </a:pPr>
            <a:r>
              <a:rPr sz="1400" spc="-140" dirty="0">
                <a:latin typeface="DejaVu Sans"/>
                <a:cs typeface="DejaVu Sans"/>
              </a:rPr>
              <a:t>E.g.</a:t>
            </a:r>
            <a:r>
              <a:rPr sz="1400" spc="-180" dirty="0">
                <a:latin typeface="DejaVu Sans"/>
                <a:cs typeface="DejaVu Sans"/>
              </a:rPr>
              <a:t> </a:t>
            </a:r>
            <a:r>
              <a:rPr sz="1400" spc="-100" dirty="0">
                <a:latin typeface="DejaVu Sans"/>
                <a:cs typeface="DejaVu Sans"/>
              </a:rPr>
              <a:t>grants</a:t>
            </a:r>
            <a:r>
              <a:rPr sz="1400" spc="-175" dirty="0">
                <a:latin typeface="DejaVu Sans"/>
                <a:cs typeface="DejaVu Sans"/>
              </a:rPr>
              <a:t> </a:t>
            </a:r>
            <a:r>
              <a:rPr sz="1400" spc="-80" dirty="0">
                <a:latin typeface="DejaVu Sans"/>
                <a:cs typeface="DejaVu Sans"/>
              </a:rPr>
              <a:t>information</a:t>
            </a:r>
            <a:r>
              <a:rPr sz="1400" spc="-175" dirty="0">
                <a:latin typeface="DejaVu Sans"/>
                <a:cs typeface="DejaVu Sans"/>
              </a:rPr>
              <a:t> </a:t>
            </a:r>
            <a:r>
              <a:rPr sz="1400" spc="-80" dirty="0">
                <a:latin typeface="DejaVu Sans"/>
                <a:cs typeface="DejaVu Sans"/>
              </a:rPr>
              <a:t>stored</a:t>
            </a:r>
            <a:r>
              <a:rPr sz="1400" spc="-175" dirty="0">
                <a:latin typeface="DejaVu Sans"/>
                <a:cs typeface="DejaVu Sans"/>
              </a:rPr>
              <a:t> </a:t>
            </a:r>
            <a:r>
              <a:rPr sz="1400" spc="-70" dirty="0">
                <a:latin typeface="DejaVu Sans"/>
                <a:cs typeface="DejaVu Sans"/>
              </a:rPr>
              <a:t>in</a:t>
            </a:r>
            <a:r>
              <a:rPr sz="1400" spc="-175" dirty="0">
                <a:latin typeface="DejaVu Sans"/>
                <a:cs typeface="DejaVu Sans"/>
              </a:rPr>
              <a:t> </a:t>
            </a:r>
            <a:r>
              <a:rPr sz="1400" spc="-70" dirty="0">
                <a:latin typeface="DejaVu Sans"/>
                <a:cs typeface="DejaVu Sans"/>
              </a:rPr>
              <a:t>Hive</a:t>
            </a:r>
            <a:r>
              <a:rPr sz="1400" spc="-175" dirty="0">
                <a:latin typeface="DejaVu Sans"/>
                <a:cs typeface="DejaVu Sans"/>
              </a:rPr>
              <a:t> </a:t>
            </a:r>
            <a:r>
              <a:rPr sz="1400" spc="-105" dirty="0">
                <a:latin typeface="DejaVu Sans"/>
                <a:cs typeface="DejaVu Sans"/>
              </a:rPr>
              <a:t>catalog</a:t>
            </a:r>
            <a:endParaRPr sz="1400">
              <a:latin typeface="DejaVu Sans"/>
              <a:cs typeface="DejaVu Sans"/>
            </a:endParaRPr>
          </a:p>
          <a:p>
            <a:pPr marL="379095" indent="-367030">
              <a:lnSpc>
                <a:spcPct val="100000"/>
              </a:lnSpc>
              <a:spcBef>
                <a:spcPts val="310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114" dirty="0">
                <a:latin typeface="DejaVu Sans"/>
                <a:cs typeface="DejaVu Sans"/>
              </a:rPr>
              <a:t>Support</a:t>
            </a:r>
            <a:r>
              <a:rPr sz="1800" spc="-225" dirty="0">
                <a:latin typeface="DejaVu Sans"/>
                <a:cs typeface="DejaVu Sans"/>
              </a:rPr>
              <a:t> </a:t>
            </a:r>
            <a:r>
              <a:rPr sz="1800" spc="-50" dirty="0">
                <a:latin typeface="DejaVu Sans"/>
                <a:cs typeface="DejaVu Sans"/>
              </a:rPr>
              <a:t>for</a:t>
            </a:r>
            <a:r>
              <a:rPr sz="1800" spc="-225" dirty="0">
                <a:latin typeface="DejaVu Sans"/>
                <a:cs typeface="DejaVu Sans"/>
              </a:rPr>
              <a:t> </a:t>
            </a:r>
            <a:r>
              <a:rPr sz="1800" spc="-105" dirty="0">
                <a:latin typeface="DejaVu Sans"/>
                <a:cs typeface="DejaVu Sans"/>
              </a:rPr>
              <a:t>kerberized</a:t>
            </a:r>
            <a:r>
              <a:rPr sz="1800" spc="-225" dirty="0">
                <a:latin typeface="DejaVu Sans"/>
                <a:cs typeface="DejaVu Sans"/>
              </a:rPr>
              <a:t> </a:t>
            </a:r>
            <a:r>
              <a:rPr sz="1800" spc="-60" dirty="0">
                <a:latin typeface="DejaVu Sans"/>
                <a:cs typeface="DejaVu Sans"/>
              </a:rPr>
              <a:t>HDFS/Hive</a:t>
            </a:r>
            <a:r>
              <a:rPr sz="1800" spc="-225" dirty="0">
                <a:latin typeface="DejaVu Sans"/>
                <a:cs typeface="DejaVu Sans"/>
              </a:rPr>
              <a:t> </a:t>
            </a:r>
            <a:r>
              <a:rPr sz="1800" spc="-130" dirty="0">
                <a:latin typeface="DejaVu Sans"/>
                <a:cs typeface="DejaVu Sans"/>
              </a:rPr>
              <a:t>metastore</a:t>
            </a:r>
            <a:endParaRPr sz="1800">
              <a:latin typeface="DejaVu Sans"/>
              <a:cs typeface="DejaVu Sans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155" dirty="0">
                <a:latin typeface="DejaVu Sans"/>
                <a:cs typeface="DejaVu Sans"/>
              </a:rPr>
              <a:t>SSL </a:t>
            </a:r>
            <a:r>
              <a:rPr sz="1800" spc="-125" dirty="0">
                <a:latin typeface="DejaVu Sans"/>
                <a:cs typeface="DejaVu Sans"/>
              </a:rPr>
              <a:t>on </a:t>
            </a:r>
            <a:r>
              <a:rPr sz="1800" spc="-114" dirty="0">
                <a:latin typeface="DejaVu Sans"/>
                <a:cs typeface="DejaVu Sans"/>
              </a:rPr>
              <a:t>the</a:t>
            </a:r>
            <a:r>
              <a:rPr sz="1800" spc="-400" dirty="0">
                <a:latin typeface="DejaVu Sans"/>
                <a:cs typeface="DejaVu Sans"/>
              </a:rPr>
              <a:t> </a:t>
            </a:r>
            <a:r>
              <a:rPr sz="1800" spc="-80" dirty="0">
                <a:latin typeface="DejaVu Sans"/>
                <a:cs typeface="DejaVu Sans"/>
              </a:rPr>
              <a:t>wire</a:t>
            </a:r>
            <a:endParaRPr sz="1800">
              <a:latin typeface="DejaVu Sans"/>
              <a:cs typeface="DejaVu Sans"/>
            </a:endParaRPr>
          </a:p>
          <a:p>
            <a:pPr marL="836294" lvl="1" indent="-336550">
              <a:lnSpc>
                <a:spcPct val="100000"/>
              </a:lnSpc>
              <a:spcBef>
                <a:spcPts val="330"/>
              </a:spcBef>
              <a:buChar char="○"/>
              <a:tabLst>
                <a:tab pos="836294" algn="l"/>
                <a:tab pos="836930" algn="l"/>
              </a:tabLst>
            </a:pPr>
            <a:r>
              <a:rPr sz="1400" spc="-75" dirty="0">
                <a:latin typeface="DejaVu Sans"/>
                <a:cs typeface="DejaVu Sans"/>
              </a:rPr>
              <a:t>client </a:t>
            </a:r>
            <a:r>
              <a:rPr sz="1400" spc="-55" dirty="0">
                <a:latin typeface="DejaVu Sans"/>
                <a:cs typeface="DejaVu Sans"/>
              </a:rPr>
              <a:t>to</a:t>
            </a:r>
            <a:r>
              <a:rPr sz="1400" spc="-280" dirty="0">
                <a:latin typeface="DejaVu Sans"/>
                <a:cs typeface="DejaVu Sans"/>
              </a:rPr>
              <a:t> </a:t>
            </a:r>
            <a:r>
              <a:rPr sz="1400" spc="-60" dirty="0">
                <a:latin typeface="DejaVu Sans"/>
                <a:cs typeface="DejaVu Sans"/>
              </a:rPr>
              <a:t>Presto</a:t>
            </a:r>
            <a:endParaRPr sz="1400">
              <a:latin typeface="DejaVu Sans"/>
              <a:cs typeface="DejaVu Sans"/>
            </a:endParaRPr>
          </a:p>
          <a:p>
            <a:pPr marL="836294" lvl="1" indent="-336550">
              <a:lnSpc>
                <a:spcPct val="100000"/>
              </a:lnSpc>
              <a:spcBef>
                <a:spcPts val="270"/>
              </a:spcBef>
              <a:buChar char="○"/>
              <a:tabLst>
                <a:tab pos="836294" algn="l"/>
                <a:tab pos="836930" algn="l"/>
              </a:tabLst>
            </a:pPr>
            <a:r>
              <a:rPr sz="1400" spc="-100" dirty="0">
                <a:latin typeface="DejaVu Sans"/>
                <a:cs typeface="DejaVu Sans"/>
              </a:rPr>
              <a:t>between </a:t>
            </a:r>
            <a:r>
              <a:rPr sz="1400" spc="-60" dirty="0">
                <a:latin typeface="DejaVu Sans"/>
                <a:cs typeface="DejaVu Sans"/>
              </a:rPr>
              <a:t>Presto</a:t>
            </a:r>
            <a:r>
              <a:rPr sz="1400" spc="-254" dirty="0">
                <a:latin typeface="DejaVu Sans"/>
                <a:cs typeface="DejaVu Sans"/>
              </a:rPr>
              <a:t> </a:t>
            </a:r>
            <a:r>
              <a:rPr sz="1400" spc="-110" dirty="0">
                <a:latin typeface="DejaVu Sans"/>
                <a:cs typeface="DejaVu Sans"/>
              </a:rPr>
              <a:t>nodes</a:t>
            </a:r>
            <a:endParaRPr sz="1400">
              <a:latin typeface="DejaVu Sans"/>
              <a:cs typeface="DejaVu San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2650" y="233055"/>
            <a:ext cx="14006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" dirty="0"/>
              <a:t>STARBURST</a:t>
            </a:r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3536A0A7-365A-8543-AA84-4B3EE5F1FFDB}"/>
              </a:ext>
            </a:extLst>
          </p:cNvPr>
          <p:cNvSpPr txBox="1">
            <a:spLocks/>
          </p:cNvSpPr>
          <p:nvPr/>
        </p:nvSpPr>
        <p:spPr>
          <a:xfrm>
            <a:off x="3352800" y="1047750"/>
            <a:ext cx="205803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DejaVu Sans"/>
                <a:ea typeface="+mj-ea"/>
                <a:cs typeface="DejaVu San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IE" sz="3000" b="1" kern="0" spc="-405">
                <a:solidFill>
                  <a:srgbClr val="EB871D"/>
                </a:solidFill>
              </a:rPr>
              <a:t>Demo</a:t>
            </a:r>
            <a:r>
              <a:rPr lang="en-IE" sz="3000" b="1" kern="0" spc="-495">
                <a:solidFill>
                  <a:srgbClr val="EB871D"/>
                </a:solidFill>
              </a:rPr>
              <a:t> </a:t>
            </a:r>
            <a:r>
              <a:rPr lang="en-IE" sz="3000" b="1" kern="0" spc="-470">
                <a:solidFill>
                  <a:srgbClr val="EB871D"/>
                </a:solidFill>
              </a:rPr>
              <a:t>Time!</a:t>
            </a:r>
            <a:endParaRPr lang="en-IE" sz="3000" kern="0" dirty="0"/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EAC71D35-EDB2-7F45-B290-39598FA0193D}"/>
              </a:ext>
            </a:extLst>
          </p:cNvPr>
          <p:cNvSpPr/>
          <p:nvPr/>
        </p:nvSpPr>
        <p:spPr>
          <a:xfrm>
            <a:off x="2987040" y="2038350"/>
            <a:ext cx="3169919" cy="9860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2650" y="233055"/>
            <a:ext cx="14006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" dirty="0"/>
              <a:t>STARBURST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C1AFE93-6769-2844-A713-B37E599395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36006" y="1470426"/>
            <a:ext cx="7245993" cy="553998"/>
          </a:xfrm>
        </p:spPr>
        <p:txBody>
          <a:bodyPr/>
          <a:lstStyle/>
          <a:p>
            <a:r>
              <a:rPr lang="en-IE" spc="-65" dirty="0">
                <a:ea typeface="+mj-ea"/>
              </a:rPr>
              <a:t>A Benchmark Test on Presto, Spark  SQL and Hive for Medium Data</a:t>
            </a:r>
            <a:endParaRPr lang="en-US" spc="-65" dirty="0">
              <a:ea typeface="+mj-ea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2650" y="233055"/>
            <a:ext cx="14006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" dirty="0"/>
              <a:t>STARBURST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FDF685A5-E9AC-F249-943C-F34A8D1EDE83}"/>
              </a:ext>
            </a:extLst>
          </p:cNvPr>
          <p:cNvSpPr txBox="1">
            <a:spLocks/>
          </p:cNvSpPr>
          <p:nvPr/>
        </p:nvSpPr>
        <p:spPr>
          <a:xfrm>
            <a:off x="874742" y="770806"/>
            <a:ext cx="7245993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DejaVu Sans"/>
                <a:ea typeface="+mn-ea"/>
                <a:cs typeface="DejaVu San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IE" spc="-65" dirty="0">
                <a:ea typeface="+mj-ea"/>
              </a:rPr>
              <a:t>HIVE VS  PRESTO</a:t>
            </a:r>
            <a:endParaRPr lang="en-US" spc="-65" dirty="0">
              <a:ea typeface="+mj-ea"/>
            </a:endParaRP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F63AA3D9-218A-FD48-A153-847EAF373A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7789989"/>
              </p:ext>
            </p:extLst>
          </p:nvPr>
        </p:nvGraphicFramePr>
        <p:xfrm>
          <a:off x="889150" y="1156325"/>
          <a:ext cx="7365700" cy="3754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82850">
                  <a:extLst>
                    <a:ext uri="{9D8B030D-6E8A-4147-A177-3AD203B41FA5}">
                      <a16:colId xmlns:a16="http://schemas.microsoft.com/office/drawing/2014/main" val="703788071"/>
                    </a:ext>
                  </a:extLst>
                </a:gridCol>
                <a:gridCol w="3682850">
                  <a:extLst>
                    <a:ext uri="{9D8B030D-6E8A-4147-A177-3AD203B41FA5}">
                      <a16:colId xmlns:a16="http://schemas.microsoft.com/office/drawing/2014/main" val="293478289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E" b="1" i="0" cap="all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      HIVE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b="1" i="0" cap="all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      PRESTO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55410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b="0" i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Large data aggregations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b="0" i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Interactive queries (where you want to wait for the answer)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4421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b="0" i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Large Fact-to-Fact joins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b="0" i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Quickly exploring the data (e.g. what types of records are found in the table)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1617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b="0" i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Hive is great tool for variety of ETL jobs. Batch-processing nature makes it slow</a:t>
                      </a:r>
                    </a:p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E" b="0" i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b="0" i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Presto - faster due to architectural difference (in-memory) </a:t>
                      </a:r>
                      <a:endParaRPr lang="en-US" b="0" i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4917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b="0" i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Presto replaces Hive? No</a:t>
                      </a:r>
                      <a:endParaRPr lang="en-US" b="0" i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0498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13331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2650" y="233055"/>
            <a:ext cx="14006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" dirty="0"/>
              <a:t>STARBURST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FDF685A5-E9AC-F249-943C-F34A8D1EDE83}"/>
              </a:ext>
            </a:extLst>
          </p:cNvPr>
          <p:cNvSpPr txBox="1">
            <a:spLocks/>
          </p:cNvSpPr>
          <p:nvPr/>
        </p:nvSpPr>
        <p:spPr>
          <a:xfrm>
            <a:off x="874742" y="770806"/>
            <a:ext cx="7245993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DejaVu Sans"/>
                <a:ea typeface="+mn-ea"/>
                <a:cs typeface="DejaVu San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IE" spc="-65" dirty="0">
                <a:ea typeface="+mj-ea"/>
              </a:rPr>
              <a:t>Spark </a:t>
            </a:r>
            <a:r>
              <a:rPr lang="en-IE" spc="-65" dirty="0" err="1">
                <a:ea typeface="+mj-ea"/>
              </a:rPr>
              <a:t>Sql</a:t>
            </a:r>
            <a:r>
              <a:rPr lang="en-IE" spc="-65" dirty="0">
                <a:ea typeface="+mj-ea"/>
              </a:rPr>
              <a:t> VS  PRESTO</a:t>
            </a:r>
            <a:endParaRPr lang="en-US" spc="-65" dirty="0">
              <a:ea typeface="+mj-ea"/>
            </a:endParaRP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F63AA3D9-218A-FD48-A153-847EAF373A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9823296"/>
              </p:ext>
            </p:extLst>
          </p:nvPr>
        </p:nvGraphicFramePr>
        <p:xfrm>
          <a:off x="1092500" y="1398089"/>
          <a:ext cx="7365700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82850">
                  <a:extLst>
                    <a:ext uri="{9D8B030D-6E8A-4147-A177-3AD203B41FA5}">
                      <a16:colId xmlns:a16="http://schemas.microsoft.com/office/drawing/2014/main" val="703788071"/>
                    </a:ext>
                  </a:extLst>
                </a:gridCol>
                <a:gridCol w="3682850">
                  <a:extLst>
                    <a:ext uri="{9D8B030D-6E8A-4147-A177-3AD203B41FA5}">
                      <a16:colId xmlns:a16="http://schemas.microsoft.com/office/drawing/2014/main" val="293478289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E" b="1" i="0" cap="all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      </a:t>
                      </a:r>
                      <a:r>
                        <a:rPr lang="en-IE" b="1" spc="-65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Spark </a:t>
                      </a:r>
                      <a:r>
                        <a:rPr lang="en-IE" b="1" spc="-65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Sql</a:t>
                      </a:r>
                      <a:r>
                        <a:rPr lang="en-IE" b="1" spc="-65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b="1" i="0" cap="all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      PRESTO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55410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b="0" i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Spark is a fast query execution engine that can execute batch queries as well. It is supposed to be 10-100 times faster than Hive with MapReduce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b="0" i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Presto is a distributed SQL query engine for processing peta bytes of data and it runs on a cluster like set up with a set of machines.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4421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b="0" i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Spark SQL gives flexibility in integration with other data sources using the data frames and JDBC connectors.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b="0" i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Presto allows data querying over many data sources; For example, Data might be residing in data stores: Hive, Cassandra, RDBMS, and some other proprietary data stores.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16174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377026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2650" y="233055"/>
            <a:ext cx="14006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" dirty="0"/>
              <a:t>STARBURST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FDF685A5-E9AC-F249-943C-F34A8D1EDE83}"/>
              </a:ext>
            </a:extLst>
          </p:cNvPr>
          <p:cNvSpPr txBox="1">
            <a:spLocks/>
          </p:cNvSpPr>
          <p:nvPr/>
        </p:nvSpPr>
        <p:spPr>
          <a:xfrm>
            <a:off x="874742" y="770806"/>
            <a:ext cx="7245993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DejaVu Sans"/>
                <a:ea typeface="+mn-ea"/>
                <a:cs typeface="DejaVu San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IE" spc="-65" dirty="0">
                <a:ea typeface="+mj-ea"/>
              </a:rPr>
              <a:t>Spark </a:t>
            </a:r>
            <a:r>
              <a:rPr lang="en-IE" spc="-65" dirty="0" err="1">
                <a:ea typeface="+mj-ea"/>
              </a:rPr>
              <a:t>Sql</a:t>
            </a:r>
            <a:r>
              <a:rPr lang="en-IE" spc="-65" dirty="0">
                <a:ea typeface="+mj-ea"/>
              </a:rPr>
              <a:t> VS  PRESTO</a:t>
            </a:r>
            <a:endParaRPr lang="en-US" spc="-65" dirty="0">
              <a:ea typeface="+mj-ea"/>
            </a:endParaRP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F63AA3D9-218A-FD48-A153-847EAF373A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162182"/>
              </p:ext>
            </p:extLst>
          </p:nvPr>
        </p:nvGraphicFramePr>
        <p:xfrm>
          <a:off x="1092500" y="1398089"/>
          <a:ext cx="7365700" cy="37425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82850">
                  <a:extLst>
                    <a:ext uri="{9D8B030D-6E8A-4147-A177-3AD203B41FA5}">
                      <a16:colId xmlns:a16="http://schemas.microsoft.com/office/drawing/2014/main" val="703788071"/>
                    </a:ext>
                  </a:extLst>
                </a:gridCol>
                <a:gridCol w="3682850">
                  <a:extLst>
                    <a:ext uri="{9D8B030D-6E8A-4147-A177-3AD203B41FA5}">
                      <a16:colId xmlns:a16="http://schemas.microsoft.com/office/drawing/2014/main" val="2934782898"/>
                    </a:ext>
                  </a:extLst>
                </a:gridCol>
              </a:tblGrid>
              <a:tr h="275656">
                <a:tc>
                  <a:txBody>
                    <a:bodyPr/>
                    <a:lstStyle/>
                    <a:p>
                      <a:r>
                        <a:rPr lang="en-IE" b="1" i="0" cap="all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      </a:t>
                      </a:r>
                      <a:r>
                        <a:rPr lang="en-IE" b="1" spc="-65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Spark </a:t>
                      </a:r>
                      <a:r>
                        <a:rPr lang="en-IE" b="1" spc="-65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Sql</a:t>
                      </a:r>
                      <a:r>
                        <a:rPr lang="en-IE" b="1" spc="-65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b="1" i="0" cap="all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      PRESTO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5541097"/>
                  </a:ext>
                </a:extLst>
              </a:tr>
              <a:tr h="3376782">
                <a:tc>
                  <a:txBody>
                    <a:bodyPr/>
                    <a:lstStyle/>
                    <a:p>
                      <a:r>
                        <a:rPr lang="en-IE" sz="1400" b="0" i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Presto supports pluggable connectors. These connectors provide data sets for queries.</a:t>
                      </a:r>
                    </a:p>
                    <a:p>
                      <a:r>
                        <a:rPr lang="en-IE" sz="1400" b="0" i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Below are several pre-existing connectors available in presto, while Presto provides the ability to connect with custom connectors, as well.</a:t>
                      </a:r>
                      <a:br>
                        <a:rPr lang="en-IE" sz="1400" b="0" i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IE" sz="1400" b="0" i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Below are some of the connectors it support</a:t>
                      </a:r>
                    </a:p>
                    <a:p>
                      <a:r>
                        <a:rPr lang="en-IE" sz="1400" b="0" i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Hadoop/Hive</a:t>
                      </a:r>
                    </a:p>
                    <a:p>
                      <a:r>
                        <a:rPr lang="en-IE" sz="1400" b="0" i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Cassandra</a:t>
                      </a:r>
                    </a:p>
                    <a:p>
                      <a:r>
                        <a:rPr lang="en-IE" sz="14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/>
                        </a:rPr>
                        <a:t>Teradata</a:t>
                      </a:r>
                      <a:endParaRPr lang="en-IE" sz="1400" b="0" i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IE" sz="1400" b="0" i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PostgreSQL</a:t>
                      </a:r>
                    </a:p>
                    <a:p>
                      <a:r>
                        <a:rPr lang="en-IE" sz="1400" b="0" i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Oracle etc</a:t>
                      </a:r>
                    </a:p>
                    <a:p>
                      <a:endParaRPr lang="en-IE" b="0" i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b="0" i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Data Frame interface allows different Data Sources to work on Spark SQL.</a:t>
                      </a:r>
                      <a:br>
                        <a:rPr lang="en-IE" sz="1400" b="0" i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IE" sz="1400" b="0" i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Spark SQL includes a server mode with industry-standard JDBC and ODBC connectivity.</a:t>
                      </a:r>
                      <a:endParaRPr lang="en-US" sz="1400" b="0" i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44215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19556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2650" y="233055"/>
            <a:ext cx="14006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" dirty="0"/>
              <a:t>STARBURST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FDF685A5-E9AC-F249-943C-F34A8D1EDE83}"/>
              </a:ext>
            </a:extLst>
          </p:cNvPr>
          <p:cNvSpPr txBox="1">
            <a:spLocks/>
          </p:cNvSpPr>
          <p:nvPr/>
        </p:nvSpPr>
        <p:spPr>
          <a:xfrm>
            <a:off x="874742" y="770806"/>
            <a:ext cx="7245993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DejaVu Sans"/>
                <a:ea typeface="+mn-ea"/>
                <a:cs typeface="DejaVu San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IE" spc="-65" dirty="0">
                <a:ea typeface="+mj-ea"/>
              </a:rPr>
              <a:t>Spark </a:t>
            </a:r>
            <a:r>
              <a:rPr lang="en-IE" spc="-65" dirty="0" err="1">
                <a:ea typeface="+mj-ea"/>
              </a:rPr>
              <a:t>Sql</a:t>
            </a:r>
            <a:r>
              <a:rPr lang="en-IE" spc="-65" dirty="0">
                <a:ea typeface="+mj-ea"/>
              </a:rPr>
              <a:t> VS  PRESTO</a:t>
            </a:r>
            <a:endParaRPr lang="en-US" spc="-65" dirty="0">
              <a:ea typeface="+mj-ea"/>
            </a:endParaRP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F63AA3D9-218A-FD48-A153-847EAF373A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5662857"/>
              </p:ext>
            </p:extLst>
          </p:nvPr>
        </p:nvGraphicFramePr>
        <p:xfrm>
          <a:off x="1092500" y="1398089"/>
          <a:ext cx="7365700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82850">
                  <a:extLst>
                    <a:ext uri="{9D8B030D-6E8A-4147-A177-3AD203B41FA5}">
                      <a16:colId xmlns:a16="http://schemas.microsoft.com/office/drawing/2014/main" val="703788071"/>
                    </a:ext>
                  </a:extLst>
                </a:gridCol>
                <a:gridCol w="3682850">
                  <a:extLst>
                    <a:ext uri="{9D8B030D-6E8A-4147-A177-3AD203B41FA5}">
                      <a16:colId xmlns:a16="http://schemas.microsoft.com/office/drawing/2014/main" val="293478289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E" b="1" i="0" cap="all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      </a:t>
                      </a:r>
                      <a:r>
                        <a:rPr lang="en-IE" b="1" spc="-65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Spark </a:t>
                      </a:r>
                      <a:r>
                        <a:rPr lang="en-IE" b="1" spc="-65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Sql</a:t>
                      </a:r>
                      <a:r>
                        <a:rPr lang="en-IE" b="1" spc="-65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b="1" i="0" cap="all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      PRESTO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55410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b="0" i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Presto supports the Federated Queries. Presto can be configured to connect with different DBs and once configured; its CLI can be used to launch ‘Federated Queries’.</a:t>
                      </a:r>
                      <a:br>
                        <a:rPr lang="en-IE" dirty="0"/>
                      </a:br>
                      <a:r>
                        <a:rPr lang="en-IE" b="0" i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 one Presto query user can combine data from multiple data sources and run the query.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b="0" i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Spark SQL comes with an inbuilt feature to connect with other databases using JDBC that is “JDBC to other Databases”, it aids in federation feature.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4421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b="0" i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Presto is very helpful when it comes to BI-type queries, 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b="0" i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Spark SQL leads performance-wise in large analytics queries. 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16174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0035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666750"/>
            <a:ext cx="333692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85" dirty="0"/>
              <a:t>Presto </a:t>
            </a:r>
            <a:r>
              <a:rPr spc="-290" dirty="0"/>
              <a:t>is </a:t>
            </a:r>
            <a:r>
              <a:rPr spc="-254" dirty="0"/>
              <a:t>not </a:t>
            </a:r>
            <a:r>
              <a:rPr spc="-35" dirty="0"/>
              <a:t>a</a:t>
            </a:r>
            <a:r>
              <a:rPr spc="160" dirty="0"/>
              <a:t> </a:t>
            </a:r>
            <a:r>
              <a:rPr spc="-180" dirty="0"/>
              <a:t>database!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0"/>
              </a:spcBef>
            </a:pPr>
            <a:fld id="{81D60167-4931-47E6-BA6A-407CBD079E47}" type="slidenum">
              <a:rPr spc="-70" dirty="0"/>
              <a:t>4</a:t>
            </a:fld>
            <a:endParaRPr spc="-70" dirty="0"/>
          </a:p>
        </p:txBody>
      </p:sp>
      <p:sp>
        <p:nvSpPr>
          <p:cNvPr id="3" name="object 3"/>
          <p:cNvSpPr txBox="1"/>
          <p:nvPr/>
        </p:nvSpPr>
        <p:spPr>
          <a:xfrm>
            <a:off x="683273" y="1119840"/>
            <a:ext cx="6344920" cy="2773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6230" indent="-304165">
              <a:lnSpc>
                <a:spcPts val="1995"/>
              </a:lnSpc>
              <a:spcBef>
                <a:spcPts val="100"/>
              </a:spcBef>
              <a:buFont typeface="Nimbus Sans L"/>
              <a:buChar char="•"/>
              <a:tabLst>
                <a:tab pos="316230" algn="l"/>
                <a:tab pos="316865" algn="l"/>
              </a:tabLst>
            </a:pPr>
            <a:r>
              <a:rPr sz="1700" b="1" spc="-225" dirty="0">
                <a:solidFill>
                  <a:srgbClr val="3C3C3B"/>
                </a:solidFill>
                <a:latin typeface="DejaVu Sans"/>
                <a:cs typeface="DejaVu Sans"/>
              </a:rPr>
              <a:t>Presto is </a:t>
            </a:r>
            <a:r>
              <a:rPr sz="1700" b="1" spc="-25" dirty="0">
                <a:solidFill>
                  <a:srgbClr val="3C3C3B"/>
                </a:solidFill>
                <a:latin typeface="DejaVu Sans"/>
                <a:cs typeface="DejaVu Sans"/>
              </a:rPr>
              <a:t>a </a:t>
            </a:r>
            <a:r>
              <a:rPr sz="1700" b="1" spc="-160" dirty="0">
                <a:solidFill>
                  <a:srgbClr val="3C3C3B"/>
                </a:solidFill>
                <a:latin typeface="DejaVu Sans"/>
                <a:cs typeface="DejaVu Sans"/>
              </a:rPr>
              <a:t>query </a:t>
            </a:r>
            <a:r>
              <a:rPr sz="1700" b="1" spc="-135" dirty="0">
                <a:solidFill>
                  <a:srgbClr val="3C3C3B"/>
                </a:solidFill>
                <a:latin typeface="DejaVu Sans"/>
                <a:cs typeface="DejaVu Sans"/>
              </a:rPr>
              <a:t>execution engine </a:t>
            </a:r>
            <a:r>
              <a:rPr sz="1700" b="1" spc="-165" dirty="0">
                <a:solidFill>
                  <a:srgbClr val="3C3C3B"/>
                </a:solidFill>
                <a:latin typeface="DejaVu Sans"/>
                <a:cs typeface="DejaVu Sans"/>
              </a:rPr>
              <a:t>(storage</a:t>
            </a:r>
            <a:r>
              <a:rPr sz="1700" b="1" spc="95" dirty="0">
                <a:solidFill>
                  <a:srgbClr val="3C3C3B"/>
                </a:solidFill>
                <a:latin typeface="DejaVu Sans"/>
                <a:cs typeface="DejaVu Sans"/>
              </a:rPr>
              <a:t> </a:t>
            </a:r>
            <a:r>
              <a:rPr sz="1700" b="1" spc="-145" dirty="0">
                <a:solidFill>
                  <a:srgbClr val="3C3C3B"/>
                </a:solidFill>
                <a:latin typeface="DejaVu Sans"/>
                <a:cs typeface="DejaVu Sans"/>
              </a:rPr>
              <a:t>independent)</a:t>
            </a:r>
            <a:endParaRPr sz="1700" dirty="0">
              <a:latin typeface="DejaVu Sans"/>
              <a:cs typeface="DejaVu Sans"/>
            </a:endParaRPr>
          </a:p>
          <a:p>
            <a:pPr marL="316230" indent="-304165">
              <a:lnSpc>
                <a:spcPts val="1955"/>
              </a:lnSpc>
              <a:buFont typeface="Nimbus Sans L"/>
              <a:buChar char="•"/>
              <a:tabLst>
                <a:tab pos="316230" algn="l"/>
                <a:tab pos="316865" algn="l"/>
              </a:tabLst>
            </a:pPr>
            <a:r>
              <a:rPr sz="1700" b="1" spc="-140" dirty="0">
                <a:solidFill>
                  <a:srgbClr val="3C3C3B"/>
                </a:solidFill>
                <a:latin typeface="DejaVu Sans"/>
                <a:cs typeface="DejaVu Sans"/>
              </a:rPr>
              <a:t>Pluggable </a:t>
            </a:r>
            <a:r>
              <a:rPr sz="1700" b="1" spc="-160" dirty="0">
                <a:solidFill>
                  <a:srgbClr val="3C3C3B"/>
                </a:solidFill>
                <a:latin typeface="DejaVu Sans"/>
                <a:cs typeface="DejaVu Sans"/>
              </a:rPr>
              <a:t>custom </a:t>
            </a:r>
            <a:r>
              <a:rPr sz="1700" b="1" spc="-210" dirty="0">
                <a:solidFill>
                  <a:srgbClr val="3C3C3B"/>
                </a:solidFill>
                <a:latin typeface="DejaVu Sans"/>
                <a:cs typeface="DejaVu Sans"/>
              </a:rPr>
              <a:t>user</a:t>
            </a:r>
            <a:r>
              <a:rPr sz="1700" b="1" spc="-65" dirty="0">
                <a:solidFill>
                  <a:srgbClr val="3C3C3B"/>
                </a:solidFill>
                <a:latin typeface="DejaVu Sans"/>
                <a:cs typeface="DejaVu Sans"/>
              </a:rPr>
              <a:t> </a:t>
            </a:r>
            <a:r>
              <a:rPr sz="1700" b="1" spc="-175" dirty="0">
                <a:solidFill>
                  <a:srgbClr val="3C3C3B"/>
                </a:solidFill>
                <a:latin typeface="DejaVu Sans"/>
                <a:cs typeface="DejaVu Sans"/>
              </a:rPr>
              <a:t>functionalities</a:t>
            </a:r>
            <a:endParaRPr sz="1700" dirty="0">
              <a:latin typeface="DejaVu Sans"/>
              <a:cs typeface="DejaVu Sans"/>
            </a:endParaRPr>
          </a:p>
          <a:p>
            <a:pPr marL="773430" lvl="1" indent="-334645">
              <a:lnSpc>
                <a:spcPts val="1760"/>
              </a:lnSpc>
              <a:buFont typeface="Nimbus Sans L"/>
              <a:buChar char="–"/>
              <a:tabLst>
                <a:tab pos="773430" algn="l"/>
                <a:tab pos="774065" algn="l"/>
              </a:tabLst>
            </a:pPr>
            <a:r>
              <a:rPr sz="1500" b="1" spc="-125" dirty="0">
                <a:solidFill>
                  <a:srgbClr val="002060"/>
                </a:solidFill>
                <a:latin typeface="DejaVu Sans"/>
                <a:cs typeface="DejaVu Sans"/>
              </a:rPr>
              <a:t>Connectors</a:t>
            </a:r>
            <a:endParaRPr sz="1500" dirty="0">
              <a:latin typeface="DejaVu Sans"/>
              <a:cs typeface="DejaVu Sans"/>
            </a:endParaRPr>
          </a:p>
          <a:p>
            <a:pPr marL="773430" lvl="1" indent="-334645">
              <a:lnSpc>
                <a:spcPct val="100000"/>
              </a:lnSpc>
              <a:spcBef>
                <a:spcPts val="100"/>
              </a:spcBef>
              <a:buFont typeface="Nimbus Sans L"/>
              <a:buChar char="–"/>
              <a:tabLst>
                <a:tab pos="773430" algn="l"/>
                <a:tab pos="774065" algn="l"/>
              </a:tabLst>
            </a:pPr>
            <a:r>
              <a:rPr sz="1500" spc="-55" dirty="0">
                <a:solidFill>
                  <a:srgbClr val="002060"/>
                </a:solidFill>
                <a:latin typeface="DejaVu Sans"/>
                <a:cs typeface="DejaVu Sans"/>
              </a:rPr>
              <a:t>Functions</a:t>
            </a:r>
            <a:endParaRPr sz="1500" dirty="0">
              <a:latin typeface="DejaVu Sans"/>
              <a:cs typeface="DejaVu Sans"/>
            </a:endParaRPr>
          </a:p>
          <a:p>
            <a:pPr marL="773430" lvl="1" indent="-334645">
              <a:lnSpc>
                <a:spcPct val="100000"/>
              </a:lnSpc>
              <a:spcBef>
                <a:spcPts val="150"/>
              </a:spcBef>
              <a:buFont typeface="Nimbus Sans L"/>
              <a:buChar char="–"/>
              <a:tabLst>
                <a:tab pos="773430" algn="l"/>
                <a:tab pos="774065" algn="l"/>
              </a:tabLst>
            </a:pPr>
            <a:r>
              <a:rPr sz="1500" spc="-95" dirty="0">
                <a:solidFill>
                  <a:srgbClr val="002060"/>
                </a:solidFill>
                <a:latin typeface="DejaVu Sans"/>
                <a:cs typeface="DejaVu Sans"/>
              </a:rPr>
              <a:t>Types</a:t>
            </a:r>
            <a:endParaRPr sz="1500" dirty="0">
              <a:latin typeface="DejaVu Sans"/>
              <a:cs typeface="DejaVu Sans"/>
            </a:endParaRPr>
          </a:p>
          <a:p>
            <a:pPr marL="773430" lvl="1" indent="-334645">
              <a:lnSpc>
                <a:spcPct val="100000"/>
              </a:lnSpc>
              <a:spcBef>
                <a:spcPts val="150"/>
              </a:spcBef>
              <a:buFont typeface="Nimbus Sans L"/>
              <a:buChar char="–"/>
              <a:tabLst>
                <a:tab pos="773430" algn="l"/>
                <a:tab pos="774065" algn="l"/>
              </a:tabLst>
            </a:pPr>
            <a:r>
              <a:rPr sz="1500" spc="-100" dirty="0">
                <a:solidFill>
                  <a:srgbClr val="002060"/>
                </a:solidFill>
                <a:latin typeface="DejaVu Sans"/>
                <a:cs typeface="DejaVu Sans"/>
              </a:rPr>
              <a:t>System </a:t>
            </a:r>
            <a:r>
              <a:rPr sz="1500" dirty="0">
                <a:solidFill>
                  <a:srgbClr val="002060"/>
                </a:solidFill>
                <a:latin typeface="DejaVu Sans"/>
                <a:cs typeface="DejaVu Sans"/>
              </a:rPr>
              <a:t>access</a:t>
            </a:r>
            <a:r>
              <a:rPr sz="1500" spc="-35" dirty="0">
                <a:solidFill>
                  <a:srgbClr val="002060"/>
                </a:solidFill>
                <a:latin typeface="DejaVu Sans"/>
                <a:cs typeface="DejaVu Sans"/>
              </a:rPr>
              <a:t> </a:t>
            </a:r>
            <a:r>
              <a:rPr sz="1500" spc="-60" dirty="0">
                <a:solidFill>
                  <a:srgbClr val="002060"/>
                </a:solidFill>
                <a:latin typeface="DejaVu Sans"/>
                <a:cs typeface="DejaVu Sans"/>
              </a:rPr>
              <a:t>controllers</a:t>
            </a:r>
            <a:endParaRPr sz="1500" dirty="0">
              <a:latin typeface="DejaVu Sans"/>
              <a:cs typeface="DejaVu Sans"/>
            </a:endParaRPr>
          </a:p>
          <a:p>
            <a:pPr marL="773430" lvl="1" indent="-334645">
              <a:lnSpc>
                <a:spcPct val="100000"/>
              </a:lnSpc>
              <a:spcBef>
                <a:spcPts val="150"/>
              </a:spcBef>
              <a:buFont typeface="Nimbus Sans L"/>
              <a:buChar char="–"/>
              <a:tabLst>
                <a:tab pos="773430" algn="l"/>
                <a:tab pos="774065" algn="l"/>
              </a:tabLst>
            </a:pPr>
            <a:r>
              <a:rPr sz="1500" spc="-35" dirty="0">
                <a:solidFill>
                  <a:srgbClr val="002060"/>
                </a:solidFill>
                <a:latin typeface="DejaVu Sans"/>
                <a:cs typeface="DejaVu Sans"/>
              </a:rPr>
              <a:t>Resource </a:t>
            </a:r>
            <a:r>
              <a:rPr sz="1500" spc="-10" dirty="0">
                <a:solidFill>
                  <a:srgbClr val="002060"/>
                </a:solidFill>
                <a:latin typeface="DejaVu Sans"/>
                <a:cs typeface="DejaVu Sans"/>
              </a:rPr>
              <a:t>group </a:t>
            </a:r>
            <a:r>
              <a:rPr sz="1500" spc="-25" dirty="0">
                <a:solidFill>
                  <a:srgbClr val="002060"/>
                </a:solidFill>
                <a:latin typeface="DejaVu Sans"/>
                <a:cs typeface="DejaVu Sans"/>
              </a:rPr>
              <a:t>configuration</a:t>
            </a:r>
            <a:r>
              <a:rPr sz="1500" spc="-165" dirty="0">
                <a:solidFill>
                  <a:srgbClr val="002060"/>
                </a:solidFill>
                <a:latin typeface="DejaVu Sans"/>
                <a:cs typeface="DejaVu Sans"/>
              </a:rPr>
              <a:t> </a:t>
            </a:r>
            <a:r>
              <a:rPr sz="1500" spc="-25" dirty="0">
                <a:solidFill>
                  <a:srgbClr val="002060"/>
                </a:solidFill>
                <a:latin typeface="DejaVu Sans"/>
                <a:cs typeface="DejaVu Sans"/>
              </a:rPr>
              <a:t>managers</a:t>
            </a:r>
            <a:endParaRPr sz="1500" dirty="0">
              <a:latin typeface="DejaVu Sans"/>
              <a:cs typeface="DejaVu Sans"/>
            </a:endParaRPr>
          </a:p>
          <a:p>
            <a:pPr marL="773430" lvl="1" indent="-334645">
              <a:lnSpc>
                <a:spcPct val="100000"/>
              </a:lnSpc>
              <a:spcBef>
                <a:spcPts val="150"/>
              </a:spcBef>
              <a:buFont typeface="Nimbus Sans L"/>
              <a:buChar char="–"/>
              <a:tabLst>
                <a:tab pos="773430" algn="l"/>
                <a:tab pos="774065" algn="l"/>
              </a:tabLst>
            </a:pPr>
            <a:r>
              <a:rPr sz="1500" spc="-60" dirty="0">
                <a:solidFill>
                  <a:srgbClr val="002060"/>
                </a:solidFill>
                <a:latin typeface="DejaVu Sans"/>
                <a:cs typeface="DejaVu Sans"/>
              </a:rPr>
              <a:t>Event</a:t>
            </a:r>
            <a:r>
              <a:rPr sz="1500" spc="-70" dirty="0">
                <a:solidFill>
                  <a:srgbClr val="002060"/>
                </a:solidFill>
                <a:latin typeface="DejaVu Sans"/>
                <a:cs typeface="DejaVu Sans"/>
              </a:rPr>
              <a:t> </a:t>
            </a:r>
            <a:r>
              <a:rPr sz="1500" spc="-95" dirty="0">
                <a:solidFill>
                  <a:srgbClr val="002060"/>
                </a:solidFill>
                <a:latin typeface="DejaVu Sans"/>
                <a:cs typeface="DejaVu Sans"/>
              </a:rPr>
              <a:t>listeners</a:t>
            </a:r>
            <a:endParaRPr sz="1500" dirty="0">
              <a:latin typeface="DejaVu Sans"/>
              <a:cs typeface="DejaVu Sans"/>
            </a:endParaRPr>
          </a:p>
          <a:p>
            <a:pPr marL="439420">
              <a:lnSpc>
                <a:spcPct val="100000"/>
              </a:lnSpc>
              <a:spcBef>
                <a:spcPts val="150"/>
              </a:spcBef>
              <a:tabLst>
                <a:tab pos="773430" algn="l"/>
              </a:tabLst>
            </a:pPr>
            <a:r>
              <a:rPr sz="1500" dirty="0">
                <a:solidFill>
                  <a:srgbClr val="002060"/>
                </a:solidFill>
                <a:latin typeface="Nimbus Sans L"/>
                <a:cs typeface="Nimbus Sans L"/>
              </a:rPr>
              <a:t>–	</a:t>
            </a:r>
            <a:r>
              <a:rPr sz="1500" dirty="0">
                <a:solidFill>
                  <a:srgbClr val="002060"/>
                </a:solidFill>
                <a:latin typeface="DejaVu Sans"/>
                <a:cs typeface="DejaVu Sans"/>
              </a:rPr>
              <a:t>…</a:t>
            </a:r>
            <a:endParaRPr sz="1500" dirty="0">
              <a:latin typeface="DejaVu Sans"/>
              <a:cs typeface="DejaVu Sans"/>
            </a:endParaRPr>
          </a:p>
          <a:p>
            <a:pPr marL="316230" indent="-304165">
              <a:lnSpc>
                <a:spcPct val="100000"/>
              </a:lnSpc>
              <a:spcBef>
                <a:spcPts val="140"/>
              </a:spcBef>
              <a:buFont typeface="Nimbus Sans L"/>
              <a:buChar char="•"/>
              <a:tabLst>
                <a:tab pos="316230" algn="l"/>
                <a:tab pos="316865" algn="l"/>
              </a:tabLst>
            </a:pPr>
            <a:r>
              <a:rPr sz="1700" b="1" spc="-195" dirty="0">
                <a:solidFill>
                  <a:srgbClr val="3C3C3B"/>
                </a:solidFill>
                <a:latin typeface="DejaVu Sans"/>
                <a:cs typeface="DejaVu Sans"/>
              </a:rPr>
              <a:t>Built-in </a:t>
            </a:r>
            <a:r>
              <a:rPr sz="1700" b="1" spc="-95" dirty="0">
                <a:solidFill>
                  <a:srgbClr val="3C3C3B"/>
                </a:solidFill>
                <a:latin typeface="DejaVu Sans"/>
                <a:cs typeface="DejaVu Sans"/>
              </a:rPr>
              <a:t>core</a:t>
            </a:r>
            <a:r>
              <a:rPr sz="1700" b="1" spc="-50" dirty="0">
                <a:solidFill>
                  <a:srgbClr val="3C3C3B"/>
                </a:solidFill>
                <a:latin typeface="DejaVu Sans"/>
                <a:cs typeface="DejaVu Sans"/>
              </a:rPr>
              <a:t> </a:t>
            </a:r>
            <a:r>
              <a:rPr sz="1700" b="1" spc="-175" dirty="0">
                <a:solidFill>
                  <a:srgbClr val="3C3C3B"/>
                </a:solidFill>
                <a:latin typeface="DejaVu Sans"/>
                <a:cs typeface="DejaVu Sans"/>
              </a:rPr>
              <a:t>functionalities:</a:t>
            </a:r>
            <a:endParaRPr sz="1700" dirty="0">
              <a:latin typeface="DejaVu Sans"/>
              <a:cs typeface="DejaVu Sans"/>
            </a:endParaRPr>
          </a:p>
          <a:p>
            <a:pPr marL="773430" lvl="1" indent="-334645">
              <a:lnSpc>
                <a:spcPct val="100000"/>
              </a:lnSpc>
              <a:spcBef>
                <a:spcPts val="295"/>
              </a:spcBef>
              <a:buFont typeface="Nimbus Sans L"/>
              <a:buChar char="–"/>
              <a:tabLst>
                <a:tab pos="773430" algn="l"/>
                <a:tab pos="774065" algn="l"/>
              </a:tabLst>
            </a:pPr>
            <a:r>
              <a:rPr sz="1500" spc="-60" dirty="0">
                <a:solidFill>
                  <a:srgbClr val="002060"/>
                </a:solidFill>
                <a:latin typeface="DejaVu Sans"/>
                <a:cs typeface="DejaVu Sans"/>
              </a:rPr>
              <a:t>parser, </a:t>
            </a:r>
            <a:r>
              <a:rPr sz="1500" spc="-25" dirty="0">
                <a:solidFill>
                  <a:srgbClr val="002060"/>
                </a:solidFill>
                <a:latin typeface="DejaVu Sans"/>
                <a:cs typeface="DejaVu Sans"/>
              </a:rPr>
              <a:t>execution, </a:t>
            </a:r>
            <a:r>
              <a:rPr sz="1500" spc="-55" dirty="0">
                <a:solidFill>
                  <a:srgbClr val="002060"/>
                </a:solidFill>
                <a:latin typeface="DejaVu Sans"/>
                <a:cs typeface="DejaVu Sans"/>
              </a:rPr>
              <a:t>types, </a:t>
            </a:r>
            <a:r>
              <a:rPr sz="1500" spc="-85" dirty="0">
                <a:solidFill>
                  <a:srgbClr val="002060"/>
                </a:solidFill>
                <a:latin typeface="DejaVu Sans"/>
                <a:cs typeface="DejaVu Sans"/>
              </a:rPr>
              <a:t>sql </a:t>
            </a:r>
            <a:r>
              <a:rPr sz="1500" spc="-50" dirty="0">
                <a:solidFill>
                  <a:srgbClr val="002060"/>
                </a:solidFill>
                <a:latin typeface="DejaVu Sans"/>
                <a:cs typeface="DejaVu Sans"/>
              </a:rPr>
              <a:t>functions,</a:t>
            </a:r>
            <a:r>
              <a:rPr sz="1500" spc="-114" dirty="0">
                <a:solidFill>
                  <a:srgbClr val="002060"/>
                </a:solidFill>
                <a:latin typeface="DejaVu Sans"/>
                <a:cs typeface="DejaVu Sans"/>
              </a:rPr>
              <a:t> </a:t>
            </a:r>
            <a:r>
              <a:rPr sz="1500" spc="-50" dirty="0">
                <a:solidFill>
                  <a:srgbClr val="002060"/>
                </a:solidFill>
                <a:latin typeface="DejaVu Sans"/>
                <a:cs typeface="DejaVu Sans"/>
              </a:rPr>
              <a:t>monitoring</a:t>
            </a:r>
            <a:endParaRPr sz="1500" dirty="0">
              <a:latin typeface="DejaVu Sans"/>
              <a:cs typeface="DejaVu Sans"/>
            </a:endParaRPr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237428E8-64DA-B841-B0C8-24A7EB4CB948}"/>
              </a:ext>
            </a:extLst>
          </p:cNvPr>
          <p:cNvSpPr txBox="1">
            <a:spLocks/>
          </p:cNvSpPr>
          <p:nvPr/>
        </p:nvSpPr>
        <p:spPr>
          <a:xfrm>
            <a:off x="1072650" y="233055"/>
            <a:ext cx="14419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DejaVu Sans"/>
                <a:ea typeface="+mj-ea"/>
                <a:cs typeface="DejaVu San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IE" kern="0" spc="-65"/>
              <a:t>STARBURST</a:t>
            </a:r>
            <a:endParaRPr lang="en-IE" kern="0" spc="-65" dirty="0"/>
          </a:p>
        </p:txBody>
      </p:sp>
    </p:spTree>
    <p:extLst>
      <p:ext uri="{BB962C8B-B14F-4D97-AF65-F5344CB8AC3E}">
        <p14:creationId xmlns:p14="http://schemas.microsoft.com/office/powerpoint/2010/main" val="2172552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4449" y="944832"/>
            <a:ext cx="6005195" cy="3388995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152400" indent="-140335">
              <a:lnSpc>
                <a:spcPct val="100000"/>
              </a:lnSpc>
              <a:spcBef>
                <a:spcPts val="229"/>
              </a:spcBef>
              <a:buFont typeface="Nimbus Sans L"/>
              <a:buChar char="•"/>
              <a:tabLst>
                <a:tab pos="153035" algn="l"/>
              </a:tabLst>
            </a:pPr>
            <a:r>
              <a:rPr sz="1550" b="1" spc="-80" dirty="0">
                <a:solidFill>
                  <a:srgbClr val="3C3C3B"/>
                </a:solidFill>
                <a:latin typeface="DejaVu Sans"/>
                <a:cs typeface="DejaVu Sans"/>
              </a:rPr>
              <a:t>Facebook</a:t>
            </a:r>
            <a:endParaRPr sz="1550">
              <a:latin typeface="DejaVu Sans"/>
              <a:cs typeface="DejaVu Sans"/>
            </a:endParaRPr>
          </a:p>
          <a:p>
            <a:pPr marL="498475" lvl="1" indent="-247015">
              <a:lnSpc>
                <a:spcPts val="1614"/>
              </a:lnSpc>
              <a:spcBef>
                <a:spcPts val="135"/>
              </a:spcBef>
              <a:buFont typeface="Nimbus Sans L"/>
              <a:buChar char="–"/>
              <a:tabLst>
                <a:tab pos="498475" algn="l"/>
                <a:tab pos="499109" algn="l"/>
              </a:tabLst>
            </a:pPr>
            <a:r>
              <a:rPr sz="1350" spc="-20" dirty="0">
                <a:solidFill>
                  <a:srgbClr val="002060"/>
                </a:solidFill>
                <a:latin typeface="DejaVu Sans"/>
                <a:cs typeface="DejaVu Sans"/>
              </a:rPr>
              <a:t>Multiple </a:t>
            </a:r>
            <a:r>
              <a:rPr sz="1350" spc="10" dirty="0">
                <a:solidFill>
                  <a:srgbClr val="002060"/>
                </a:solidFill>
                <a:latin typeface="DejaVu Sans"/>
                <a:cs typeface="DejaVu Sans"/>
              </a:rPr>
              <a:t>production </a:t>
            </a:r>
            <a:r>
              <a:rPr sz="1350" spc="-60" dirty="0">
                <a:solidFill>
                  <a:srgbClr val="002060"/>
                </a:solidFill>
                <a:latin typeface="DejaVu Sans"/>
                <a:cs typeface="DejaVu Sans"/>
              </a:rPr>
              <a:t>clusters </a:t>
            </a:r>
            <a:r>
              <a:rPr sz="1350" spc="-95" dirty="0">
                <a:solidFill>
                  <a:srgbClr val="002060"/>
                </a:solidFill>
                <a:latin typeface="DejaVu Sans"/>
                <a:cs typeface="DejaVu Sans"/>
              </a:rPr>
              <a:t>(100s </a:t>
            </a:r>
            <a:r>
              <a:rPr sz="1350" spc="15" dirty="0">
                <a:solidFill>
                  <a:srgbClr val="002060"/>
                </a:solidFill>
                <a:latin typeface="DejaVu Sans"/>
                <a:cs typeface="DejaVu Sans"/>
              </a:rPr>
              <a:t>of </a:t>
            </a:r>
            <a:r>
              <a:rPr sz="1350" spc="10" dirty="0">
                <a:solidFill>
                  <a:srgbClr val="002060"/>
                </a:solidFill>
                <a:latin typeface="DejaVu Sans"/>
                <a:cs typeface="DejaVu Sans"/>
              </a:rPr>
              <a:t>nodes</a:t>
            </a:r>
            <a:r>
              <a:rPr sz="1350" spc="-145" dirty="0">
                <a:solidFill>
                  <a:srgbClr val="002060"/>
                </a:solidFill>
                <a:latin typeface="DejaVu Sans"/>
                <a:cs typeface="DejaVu Sans"/>
              </a:rPr>
              <a:t> </a:t>
            </a:r>
            <a:r>
              <a:rPr sz="1350" spc="-10" dirty="0">
                <a:solidFill>
                  <a:srgbClr val="002060"/>
                </a:solidFill>
                <a:latin typeface="DejaVu Sans"/>
                <a:cs typeface="DejaVu Sans"/>
              </a:rPr>
              <a:t>total)</a:t>
            </a:r>
            <a:endParaRPr sz="1350">
              <a:latin typeface="DejaVu Sans"/>
              <a:cs typeface="DejaVu Sans"/>
            </a:endParaRPr>
          </a:p>
          <a:p>
            <a:pPr marL="518159">
              <a:lnSpc>
                <a:spcPts val="1555"/>
              </a:lnSpc>
            </a:pPr>
            <a:r>
              <a:rPr sz="1300" spc="-5" dirty="0">
                <a:solidFill>
                  <a:srgbClr val="3C3C3B"/>
                </a:solidFill>
                <a:latin typeface="Nimbus Sans L"/>
                <a:cs typeface="Nimbus Sans L"/>
              </a:rPr>
              <a:t>- </a:t>
            </a:r>
            <a:r>
              <a:rPr sz="1300" spc="-105" dirty="0">
                <a:solidFill>
                  <a:srgbClr val="3C3C3B"/>
                </a:solidFill>
                <a:latin typeface="DejaVu Sans"/>
                <a:cs typeface="DejaVu Sans"/>
              </a:rPr>
              <a:t>300PB </a:t>
            </a:r>
            <a:r>
              <a:rPr sz="1300" spc="-75" dirty="0">
                <a:solidFill>
                  <a:srgbClr val="3C3C3B"/>
                </a:solidFill>
                <a:latin typeface="DejaVu Sans"/>
                <a:cs typeface="DejaVu Sans"/>
              </a:rPr>
              <a:t>in </a:t>
            </a:r>
            <a:r>
              <a:rPr sz="1300" spc="-105" dirty="0">
                <a:solidFill>
                  <a:srgbClr val="3C3C3B"/>
                </a:solidFill>
                <a:latin typeface="DejaVu Sans"/>
                <a:cs typeface="DejaVu Sans"/>
              </a:rPr>
              <a:t>HDFS, </a:t>
            </a:r>
            <a:r>
              <a:rPr sz="1300" spc="-20" dirty="0">
                <a:solidFill>
                  <a:srgbClr val="3C3C3B"/>
                </a:solidFill>
                <a:latin typeface="DejaVu Sans"/>
                <a:cs typeface="DejaVu Sans"/>
              </a:rPr>
              <a:t>sharded </a:t>
            </a:r>
            <a:r>
              <a:rPr sz="1300" spc="-50" dirty="0">
                <a:solidFill>
                  <a:srgbClr val="3C3C3B"/>
                </a:solidFill>
                <a:latin typeface="DejaVu Sans"/>
                <a:cs typeface="DejaVu Sans"/>
              </a:rPr>
              <a:t>MySQL, </a:t>
            </a:r>
            <a:r>
              <a:rPr sz="1300" spc="-45" dirty="0">
                <a:solidFill>
                  <a:srgbClr val="3C3C3B"/>
                </a:solidFill>
                <a:latin typeface="DejaVu Sans"/>
                <a:cs typeface="DejaVu Sans"/>
              </a:rPr>
              <a:t>SSD-based</a:t>
            </a:r>
            <a:r>
              <a:rPr sz="1300" spc="40" dirty="0">
                <a:solidFill>
                  <a:srgbClr val="3C3C3B"/>
                </a:solidFill>
                <a:latin typeface="DejaVu Sans"/>
                <a:cs typeface="DejaVu Sans"/>
              </a:rPr>
              <a:t> </a:t>
            </a:r>
            <a:r>
              <a:rPr sz="1300" spc="-30" dirty="0">
                <a:solidFill>
                  <a:srgbClr val="3C3C3B"/>
                </a:solidFill>
                <a:latin typeface="DejaVu Sans"/>
                <a:cs typeface="DejaVu Sans"/>
              </a:rPr>
              <a:t>Raptor</a:t>
            </a:r>
            <a:endParaRPr sz="1300">
              <a:latin typeface="DejaVu Sans"/>
              <a:cs typeface="DejaVu Sans"/>
            </a:endParaRPr>
          </a:p>
          <a:p>
            <a:pPr marL="498475" lvl="1" indent="-247015">
              <a:lnSpc>
                <a:spcPct val="100000"/>
              </a:lnSpc>
              <a:spcBef>
                <a:spcPts val="55"/>
              </a:spcBef>
              <a:buFont typeface="Nimbus Sans L"/>
              <a:buChar char="–"/>
              <a:tabLst>
                <a:tab pos="498475" algn="l"/>
                <a:tab pos="499109" algn="l"/>
              </a:tabLst>
            </a:pPr>
            <a:r>
              <a:rPr sz="1350" spc="-110" dirty="0">
                <a:solidFill>
                  <a:srgbClr val="002060"/>
                </a:solidFill>
                <a:latin typeface="DejaVu Sans"/>
                <a:cs typeface="DejaVu Sans"/>
              </a:rPr>
              <a:t>1000s </a:t>
            </a:r>
            <a:r>
              <a:rPr sz="1350" spc="15" dirty="0">
                <a:solidFill>
                  <a:srgbClr val="002060"/>
                </a:solidFill>
                <a:latin typeface="DejaVu Sans"/>
                <a:cs typeface="DejaVu Sans"/>
              </a:rPr>
              <a:t>of </a:t>
            </a:r>
            <a:r>
              <a:rPr sz="1350" spc="-35" dirty="0">
                <a:solidFill>
                  <a:srgbClr val="002060"/>
                </a:solidFill>
                <a:latin typeface="DejaVu Sans"/>
                <a:cs typeface="DejaVu Sans"/>
              </a:rPr>
              <a:t>internal </a:t>
            </a:r>
            <a:r>
              <a:rPr sz="1350" spc="-15" dirty="0">
                <a:solidFill>
                  <a:srgbClr val="002060"/>
                </a:solidFill>
                <a:latin typeface="DejaVu Sans"/>
                <a:cs typeface="DejaVu Sans"/>
              </a:rPr>
              <a:t>daily </a:t>
            </a:r>
            <a:r>
              <a:rPr sz="1350" spc="20" dirty="0">
                <a:solidFill>
                  <a:srgbClr val="002060"/>
                </a:solidFill>
                <a:latin typeface="DejaVu Sans"/>
                <a:cs typeface="DejaVu Sans"/>
              </a:rPr>
              <a:t>active</a:t>
            </a:r>
            <a:r>
              <a:rPr sz="1350" spc="-110" dirty="0">
                <a:solidFill>
                  <a:srgbClr val="002060"/>
                </a:solidFill>
                <a:latin typeface="DejaVu Sans"/>
                <a:cs typeface="DejaVu Sans"/>
              </a:rPr>
              <a:t> </a:t>
            </a:r>
            <a:r>
              <a:rPr sz="1350" spc="-90" dirty="0">
                <a:solidFill>
                  <a:srgbClr val="002060"/>
                </a:solidFill>
                <a:latin typeface="DejaVu Sans"/>
                <a:cs typeface="DejaVu Sans"/>
              </a:rPr>
              <a:t>users</a:t>
            </a:r>
            <a:endParaRPr sz="1350">
              <a:latin typeface="DejaVu Sans"/>
              <a:cs typeface="DejaVu Sans"/>
            </a:endParaRPr>
          </a:p>
          <a:p>
            <a:pPr marL="498475" lvl="1" indent="-247015">
              <a:lnSpc>
                <a:spcPct val="100000"/>
              </a:lnSpc>
              <a:spcBef>
                <a:spcPts val="30"/>
              </a:spcBef>
              <a:buFont typeface="Nimbus Sans L"/>
              <a:buChar char="–"/>
              <a:tabLst>
                <a:tab pos="498475" algn="l"/>
                <a:tab pos="499109" algn="l"/>
              </a:tabLst>
            </a:pPr>
            <a:r>
              <a:rPr sz="1350" spc="-110" dirty="0">
                <a:solidFill>
                  <a:srgbClr val="002060"/>
                </a:solidFill>
                <a:latin typeface="DejaVu Sans"/>
                <a:cs typeface="DejaVu Sans"/>
              </a:rPr>
              <a:t>10s-100s </a:t>
            </a:r>
            <a:r>
              <a:rPr sz="1350" spc="15" dirty="0">
                <a:solidFill>
                  <a:srgbClr val="002060"/>
                </a:solidFill>
                <a:latin typeface="DejaVu Sans"/>
                <a:cs typeface="DejaVu Sans"/>
              </a:rPr>
              <a:t>of </a:t>
            </a:r>
            <a:r>
              <a:rPr sz="1350" spc="5" dirty="0">
                <a:solidFill>
                  <a:srgbClr val="002060"/>
                </a:solidFill>
                <a:latin typeface="DejaVu Sans"/>
                <a:cs typeface="DejaVu Sans"/>
              </a:rPr>
              <a:t>concurrent</a:t>
            </a:r>
            <a:r>
              <a:rPr sz="1350" spc="-60" dirty="0">
                <a:solidFill>
                  <a:srgbClr val="002060"/>
                </a:solidFill>
                <a:latin typeface="DejaVu Sans"/>
                <a:cs typeface="DejaVu Sans"/>
              </a:rPr>
              <a:t> </a:t>
            </a:r>
            <a:r>
              <a:rPr sz="1350" spc="-35" dirty="0">
                <a:solidFill>
                  <a:srgbClr val="002060"/>
                </a:solidFill>
                <a:latin typeface="DejaVu Sans"/>
                <a:cs typeface="DejaVu Sans"/>
              </a:rPr>
              <a:t>queries</a:t>
            </a:r>
            <a:endParaRPr sz="1350">
              <a:latin typeface="DejaVu Sans"/>
              <a:cs typeface="DejaVu Sans"/>
            </a:endParaRPr>
          </a:p>
          <a:p>
            <a:pPr marL="152400" indent="-140335">
              <a:lnSpc>
                <a:spcPct val="100000"/>
              </a:lnSpc>
              <a:spcBef>
                <a:spcPts val="409"/>
              </a:spcBef>
              <a:buFont typeface="Nimbus Sans L"/>
              <a:buChar char="•"/>
              <a:tabLst>
                <a:tab pos="153035" algn="l"/>
              </a:tabLst>
            </a:pPr>
            <a:r>
              <a:rPr sz="1550" b="1" spc="-165" dirty="0">
                <a:solidFill>
                  <a:srgbClr val="3C3C3B"/>
                </a:solidFill>
                <a:latin typeface="DejaVu Sans"/>
                <a:cs typeface="DejaVu Sans"/>
              </a:rPr>
              <a:t>Netflix</a:t>
            </a:r>
            <a:endParaRPr sz="1550">
              <a:latin typeface="DejaVu Sans"/>
              <a:cs typeface="DejaVu Sans"/>
            </a:endParaRPr>
          </a:p>
          <a:p>
            <a:pPr marL="498475" lvl="1" indent="-247015">
              <a:lnSpc>
                <a:spcPct val="100000"/>
              </a:lnSpc>
              <a:spcBef>
                <a:spcPts val="160"/>
              </a:spcBef>
              <a:buFont typeface="Nimbus Sans L"/>
              <a:buChar char="–"/>
              <a:tabLst>
                <a:tab pos="498475" algn="l"/>
                <a:tab pos="499109" algn="l"/>
              </a:tabLst>
            </a:pPr>
            <a:r>
              <a:rPr sz="1350" spc="-145" dirty="0">
                <a:solidFill>
                  <a:srgbClr val="002060"/>
                </a:solidFill>
                <a:latin typeface="DejaVu Sans"/>
                <a:cs typeface="DejaVu Sans"/>
              </a:rPr>
              <a:t>250+ </a:t>
            </a:r>
            <a:r>
              <a:rPr sz="1350" spc="55" dirty="0">
                <a:solidFill>
                  <a:srgbClr val="002060"/>
                </a:solidFill>
                <a:latin typeface="DejaVu Sans"/>
                <a:cs typeface="DejaVu Sans"/>
              </a:rPr>
              <a:t>node </a:t>
            </a:r>
            <a:r>
              <a:rPr sz="1350" spc="30" dirty="0">
                <a:solidFill>
                  <a:srgbClr val="002060"/>
                </a:solidFill>
                <a:latin typeface="DejaVu Sans"/>
                <a:cs typeface="DejaVu Sans"/>
              </a:rPr>
              <a:t>on </a:t>
            </a:r>
            <a:r>
              <a:rPr sz="1350" spc="-20" dirty="0">
                <a:solidFill>
                  <a:srgbClr val="002060"/>
                </a:solidFill>
                <a:latin typeface="DejaVu Sans"/>
                <a:cs typeface="DejaVu Sans"/>
              </a:rPr>
              <a:t>EC2, </a:t>
            </a:r>
            <a:r>
              <a:rPr sz="1350" spc="-165" dirty="0">
                <a:solidFill>
                  <a:srgbClr val="002060"/>
                </a:solidFill>
                <a:latin typeface="DejaVu Sans"/>
                <a:cs typeface="DejaVu Sans"/>
              </a:rPr>
              <a:t>40+ </a:t>
            </a:r>
            <a:r>
              <a:rPr sz="1350" spc="-65" dirty="0">
                <a:solidFill>
                  <a:srgbClr val="002060"/>
                </a:solidFill>
                <a:latin typeface="DejaVu Sans"/>
                <a:cs typeface="DejaVu Sans"/>
              </a:rPr>
              <a:t>PB </a:t>
            </a:r>
            <a:r>
              <a:rPr sz="1350" spc="-60" dirty="0">
                <a:solidFill>
                  <a:srgbClr val="002060"/>
                </a:solidFill>
                <a:latin typeface="DejaVu Sans"/>
                <a:cs typeface="DejaVu Sans"/>
              </a:rPr>
              <a:t>in </a:t>
            </a:r>
            <a:r>
              <a:rPr sz="1350" spc="-135" dirty="0">
                <a:solidFill>
                  <a:srgbClr val="002060"/>
                </a:solidFill>
                <a:latin typeface="DejaVu Sans"/>
                <a:cs typeface="DejaVu Sans"/>
              </a:rPr>
              <a:t>S3 </a:t>
            </a:r>
            <a:r>
              <a:rPr sz="1350" dirty="0">
                <a:solidFill>
                  <a:srgbClr val="002060"/>
                </a:solidFill>
                <a:latin typeface="DejaVu Sans"/>
                <a:cs typeface="DejaVu Sans"/>
              </a:rPr>
              <a:t>(Parquet</a:t>
            </a:r>
            <a:r>
              <a:rPr sz="1350" spc="-215" dirty="0">
                <a:solidFill>
                  <a:srgbClr val="002060"/>
                </a:solidFill>
                <a:latin typeface="DejaVu Sans"/>
                <a:cs typeface="DejaVu Sans"/>
              </a:rPr>
              <a:t> </a:t>
            </a:r>
            <a:r>
              <a:rPr sz="1350" spc="-15" dirty="0">
                <a:solidFill>
                  <a:srgbClr val="002060"/>
                </a:solidFill>
                <a:latin typeface="DejaVu Sans"/>
                <a:cs typeface="DejaVu Sans"/>
              </a:rPr>
              <a:t>format)</a:t>
            </a:r>
            <a:endParaRPr sz="1350">
              <a:latin typeface="DejaVu Sans"/>
              <a:cs typeface="DejaVu Sans"/>
            </a:endParaRPr>
          </a:p>
          <a:p>
            <a:pPr marL="498475" lvl="1" indent="-247015">
              <a:lnSpc>
                <a:spcPct val="100000"/>
              </a:lnSpc>
              <a:spcBef>
                <a:spcPts val="30"/>
              </a:spcBef>
              <a:buFont typeface="Nimbus Sans L"/>
              <a:buChar char="–"/>
              <a:tabLst>
                <a:tab pos="498475" algn="l"/>
                <a:tab pos="499109" algn="l"/>
              </a:tabLst>
            </a:pPr>
            <a:r>
              <a:rPr sz="1350" spc="5" dirty="0">
                <a:solidFill>
                  <a:srgbClr val="002060"/>
                </a:solidFill>
                <a:latin typeface="DejaVu Sans"/>
                <a:cs typeface="DejaVu Sans"/>
              </a:rPr>
              <a:t>Over </a:t>
            </a:r>
            <a:r>
              <a:rPr sz="1350" spc="-95" dirty="0">
                <a:solidFill>
                  <a:srgbClr val="002060"/>
                </a:solidFill>
                <a:latin typeface="DejaVu Sans"/>
                <a:cs typeface="DejaVu Sans"/>
              </a:rPr>
              <a:t>650 </a:t>
            </a:r>
            <a:r>
              <a:rPr sz="1350" spc="20" dirty="0">
                <a:solidFill>
                  <a:srgbClr val="002060"/>
                </a:solidFill>
                <a:latin typeface="DejaVu Sans"/>
                <a:cs typeface="DejaVu Sans"/>
              </a:rPr>
              <a:t>active </a:t>
            </a:r>
            <a:r>
              <a:rPr sz="1350" spc="-90" dirty="0">
                <a:solidFill>
                  <a:srgbClr val="002060"/>
                </a:solidFill>
                <a:latin typeface="DejaVu Sans"/>
                <a:cs typeface="DejaVu Sans"/>
              </a:rPr>
              <a:t>users </a:t>
            </a:r>
            <a:r>
              <a:rPr sz="1350" spc="60" dirty="0">
                <a:solidFill>
                  <a:srgbClr val="002060"/>
                </a:solidFill>
                <a:latin typeface="DejaVu Sans"/>
                <a:cs typeface="DejaVu Sans"/>
              </a:rPr>
              <a:t>and </a:t>
            </a:r>
            <a:r>
              <a:rPr sz="1350" spc="-155" dirty="0">
                <a:solidFill>
                  <a:srgbClr val="002060"/>
                </a:solidFill>
                <a:latin typeface="DejaVu Sans"/>
                <a:cs typeface="DejaVu Sans"/>
              </a:rPr>
              <a:t>6K+ </a:t>
            </a:r>
            <a:r>
              <a:rPr sz="1350" spc="-30" dirty="0">
                <a:solidFill>
                  <a:srgbClr val="002060"/>
                </a:solidFill>
                <a:latin typeface="DejaVu Sans"/>
                <a:cs typeface="DejaVu Sans"/>
              </a:rPr>
              <a:t>queries</a:t>
            </a:r>
            <a:r>
              <a:rPr sz="1350" spc="-150" dirty="0">
                <a:solidFill>
                  <a:srgbClr val="002060"/>
                </a:solidFill>
                <a:latin typeface="DejaVu Sans"/>
                <a:cs typeface="DejaVu Sans"/>
              </a:rPr>
              <a:t> </a:t>
            </a:r>
            <a:r>
              <a:rPr sz="1350" spc="-15" dirty="0">
                <a:solidFill>
                  <a:srgbClr val="002060"/>
                </a:solidFill>
                <a:latin typeface="DejaVu Sans"/>
                <a:cs typeface="DejaVu Sans"/>
              </a:rPr>
              <a:t>daily</a:t>
            </a:r>
            <a:endParaRPr sz="1350">
              <a:latin typeface="DejaVu Sans"/>
              <a:cs typeface="DejaVu Sans"/>
            </a:endParaRPr>
          </a:p>
          <a:p>
            <a:pPr marL="152400" indent="-140335">
              <a:lnSpc>
                <a:spcPct val="100000"/>
              </a:lnSpc>
              <a:spcBef>
                <a:spcPts val="409"/>
              </a:spcBef>
              <a:buFont typeface="Nimbus Sans L"/>
              <a:buChar char="•"/>
              <a:tabLst>
                <a:tab pos="153035" algn="l"/>
              </a:tabLst>
            </a:pPr>
            <a:r>
              <a:rPr sz="1550" b="1" spc="-229" dirty="0">
                <a:solidFill>
                  <a:srgbClr val="3C3C3B"/>
                </a:solidFill>
                <a:latin typeface="DejaVu Sans"/>
                <a:cs typeface="DejaVu Sans"/>
              </a:rPr>
              <a:t>Twitter</a:t>
            </a:r>
            <a:endParaRPr sz="1550">
              <a:latin typeface="DejaVu Sans"/>
              <a:cs typeface="DejaVu Sans"/>
            </a:endParaRPr>
          </a:p>
          <a:p>
            <a:pPr marL="498475" lvl="1" indent="-247015">
              <a:lnSpc>
                <a:spcPct val="100000"/>
              </a:lnSpc>
              <a:spcBef>
                <a:spcPts val="160"/>
              </a:spcBef>
              <a:buFont typeface="Nimbus Sans L"/>
              <a:buChar char="–"/>
              <a:tabLst>
                <a:tab pos="498475" algn="l"/>
                <a:tab pos="499109" algn="l"/>
              </a:tabLst>
            </a:pPr>
            <a:r>
              <a:rPr sz="1350" spc="-145" dirty="0">
                <a:solidFill>
                  <a:srgbClr val="002060"/>
                </a:solidFill>
                <a:latin typeface="DejaVu Sans"/>
                <a:cs typeface="DejaVu Sans"/>
              </a:rPr>
              <a:t>200+ </a:t>
            </a:r>
            <a:r>
              <a:rPr sz="1350" spc="10" dirty="0">
                <a:solidFill>
                  <a:srgbClr val="002060"/>
                </a:solidFill>
                <a:latin typeface="DejaVu Sans"/>
                <a:cs typeface="DejaVu Sans"/>
              </a:rPr>
              <a:t>nodes </a:t>
            </a:r>
            <a:r>
              <a:rPr sz="1350" spc="-35" dirty="0">
                <a:solidFill>
                  <a:srgbClr val="002060"/>
                </a:solidFill>
                <a:latin typeface="DejaVu Sans"/>
                <a:cs typeface="DejaVu Sans"/>
              </a:rPr>
              <a:t>on-premises </a:t>
            </a:r>
            <a:r>
              <a:rPr sz="1350" spc="-10" dirty="0">
                <a:solidFill>
                  <a:srgbClr val="002060"/>
                </a:solidFill>
                <a:latin typeface="DejaVu Sans"/>
                <a:cs typeface="DejaVu Sans"/>
              </a:rPr>
              <a:t>over </a:t>
            </a:r>
            <a:r>
              <a:rPr sz="1350" spc="5" dirty="0">
                <a:solidFill>
                  <a:srgbClr val="002060"/>
                </a:solidFill>
                <a:latin typeface="DejaVu Sans"/>
                <a:cs typeface="DejaVu Sans"/>
              </a:rPr>
              <a:t>Parquet </a:t>
            </a:r>
            <a:r>
              <a:rPr sz="1350" spc="-5" dirty="0">
                <a:solidFill>
                  <a:srgbClr val="002060"/>
                </a:solidFill>
                <a:latin typeface="DejaVu Sans"/>
                <a:cs typeface="DejaVu Sans"/>
              </a:rPr>
              <a:t>nested</a:t>
            </a:r>
            <a:r>
              <a:rPr sz="1350" spc="-130" dirty="0">
                <a:solidFill>
                  <a:srgbClr val="002060"/>
                </a:solidFill>
                <a:latin typeface="DejaVu Sans"/>
                <a:cs typeface="DejaVu Sans"/>
              </a:rPr>
              <a:t> </a:t>
            </a:r>
            <a:r>
              <a:rPr sz="1350" spc="60" dirty="0">
                <a:solidFill>
                  <a:srgbClr val="002060"/>
                </a:solidFill>
                <a:latin typeface="DejaVu Sans"/>
                <a:cs typeface="DejaVu Sans"/>
              </a:rPr>
              <a:t>data</a:t>
            </a:r>
            <a:endParaRPr sz="1350">
              <a:latin typeface="DejaVu Sans"/>
              <a:cs typeface="DejaVu Sans"/>
            </a:endParaRPr>
          </a:p>
          <a:p>
            <a:pPr marL="152400" indent="-140335">
              <a:lnSpc>
                <a:spcPct val="100000"/>
              </a:lnSpc>
              <a:spcBef>
                <a:spcPts val="409"/>
              </a:spcBef>
              <a:buFont typeface="Nimbus Sans L"/>
              <a:buChar char="•"/>
              <a:tabLst>
                <a:tab pos="153035" algn="l"/>
              </a:tabLst>
            </a:pPr>
            <a:r>
              <a:rPr sz="1550" b="1" spc="-165" dirty="0">
                <a:solidFill>
                  <a:srgbClr val="3C3C3B"/>
                </a:solidFill>
                <a:latin typeface="DejaVu Sans"/>
                <a:cs typeface="DejaVu Sans"/>
              </a:rPr>
              <a:t>Uber</a:t>
            </a:r>
            <a:endParaRPr sz="1550">
              <a:latin typeface="DejaVu Sans"/>
              <a:cs typeface="DejaVu Sans"/>
            </a:endParaRPr>
          </a:p>
          <a:p>
            <a:pPr marL="498475" lvl="1" indent="-247015">
              <a:lnSpc>
                <a:spcPct val="100000"/>
              </a:lnSpc>
              <a:spcBef>
                <a:spcPts val="160"/>
              </a:spcBef>
              <a:buFont typeface="Nimbus Sans L"/>
              <a:buChar char="–"/>
              <a:tabLst>
                <a:tab pos="498475" algn="l"/>
                <a:tab pos="499109" algn="l"/>
              </a:tabLst>
            </a:pPr>
            <a:r>
              <a:rPr sz="1350" spc="-145" dirty="0">
                <a:solidFill>
                  <a:srgbClr val="002060"/>
                </a:solidFill>
                <a:latin typeface="DejaVu Sans"/>
                <a:cs typeface="DejaVu Sans"/>
              </a:rPr>
              <a:t>200+ </a:t>
            </a:r>
            <a:r>
              <a:rPr sz="1350" spc="10" dirty="0">
                <a:solidFill>
                  <a:srgbClr val="002060"/>
                </a:solidFill>
                <a:latin typeface="DejaVu Sans"/>
                <a:cs typeface="DejaVu Sans"/>
              </a:rPr>
              <a:t>nodes </a:t>
            </a:r>
            <a:r>
              <a:rPr sz="1350" spc="-55" dirty="0">
                <a:solidFill>
                  <a:srgbClr val="002060"/>
                </a:solidFill>
                <a:latin typeface="DejaVu Sans"/>
                <a:cs typeface="DejaVu Sans"/>
              </a:rPr>
              <a:t>(2 </a:t>
            </a:r>
            <a:r>
              <a:rPr sz="1350" spc="55" dirty="0">
                <a:solidFill>
                  <a:srgbClr val="002060"/>
                </a:solidFill>
                <a:latin typeface="DejaVu Sans"/>
                <a:cs typeface="DejaVu Sans"/>
              </a:rPr>
              <a:t>dedicated </a:t>
            </a:r>
            <a:r>
              <a:rPr sz="1350" spc="-55" dirty="0">
                <a:solidFill>
                  <a:srgbClr val="002060"/>
                </a:solidFill>
                <a:latin typeface="DejaVu Sans"/>
                <a:cs typeface="DejaVu Sans"/>
              </a:rPr>
              <a:t>clusters) </a:t>
            </a:r>
            <a:r>
              <a:rPr sz="1350" spc="-35" dirty="0">
                <a:solidFill>
                  <a:srgbClr val="002060"/>
                </a:solidFill>
                <a:latin typeface="DejaVu Sans"/>
                <a:cs typeface="DejaVu Sans"/>
              </a:rPr>
              <a:t>with </a:t>
            </a:r>
            <a:r>
              <a:rPr sz="1350" spc="-140" dirty="0">
                <a:solidFill>
                  <a:srgbClr val="002060"/>
                </a:solidFill>
                <a:latin typeface="DejaVu Sans"/>
                <a:cs typeface="DejaVu Sans"/>
              </a:rPr>
              <a:t>25K+ </a:t>
            </a:r>
            <a:r>
              <a:rPr sz="1350" spc="-5" dirty="0">
                <a:solidFill>
                  <a:srgbClr val="002060"/>
                </a:solidFill>
                <a:latin typeface="DejaVu Sans"/>
                <a:cs typeface="DejaVu Sans"/>
              </a:rPr>
              <a:t>&amp; </a:t>
            </a:r>
            <a:r>
              <a:rPr sz="1350" spc="-155" dirty="0">
                <a:solidFill>
                  <a:srgbClr val="002060"/>
                </a:solidFill>
                <a:latin typeface="DejaVu Sans"/>
                <a:cs typeface="DejaVu Sans"/>
              </a:rPr>
              <a:t>3K+ </a:t>
            </a:r>
            <a:r>
              <a:rPr sz="1350" spc="-30" dirty="0">
                <a:solidFill>
                  <a:srgbClr val="002060"/>
                </a:solidFill>
                <a:latin typeface="DejaVu Sans"/>
                <a:cs typeface="DejaVu Sans"/>
              </a:rPr>
              <a:t>queries</a:t>
            </a:r>
            <a:r>
              <a:rPr sz="1350" spc="-260" dirty="0">
                <a:solidFill>
                  <a:srgbClr val="002060"/>
                </a:solidFill>
                <a:latin typeface="DejaVu Sans"/>
                <a:cs typeface="DejaVu Sans"/>
              </a:rPr>
              <a:t> </a:t>
            </a:r>
            <a:r>
              <a:rPr sz="1350" spc="-15" dirty="0">
                <a:solidFill>
                  <a:srgbClr val="002060"/>
                </a:solidFill>
                <a:latin typeface="DejaVu Sans"/>
                <a:cs typeface="DejaVu Sans"/>
              </a:rPr>
              <a:t>daily</a:t>
            </a:r>
            <a:endParaRPr sz="1350">
              <a:latin typeface="DejaVu Sans"/>
              <a:cs typeface="DejaVu Sans"/>
            </a:endParaRPr>
          </a:p>
          <a:p>
            <a:pPr marL="152400" indent="-140335">
              <a:lnSpc>
                <a:spcPct val="100000"/>
              </a:lnSpc>
              <a:spcBef>
                <a:spcPts val="409"/>
              </a:spcBef>
              <a:buFont typeface="Nimbus Sans L"/>
              <a:buChar char="•"/>
              <a:tabLst>
                <a:tab pos="153035" algn="l"/>
              </a:tabLst>
            </a:pPr>
            <a:r>
              <a:rPr sz="1550" b="1" spc="-185" dirty="0">
                <a:solidFill>
                  <a:srgbClr val="3C3C3B"/>
                </a:solidFill>
                <a:latin typeface="DejaVu Sans"/>
                <a:cs typeface="DejaVu Sans"/>
              </a:rPr>
              <a:t>FINRA</a:t>
            </a:r>
            <a:endParaRPr sz="1550">
              <a:latin typeface="DejaVu Sans"/>
              <a:cs typeface="DejaVu Sans"/>
            </a:endParaRPr>
          </a:p>
          <a:p>
            <a:pPr marL="498475" lvl="1" indent="-247015">
              <a:lnSpc>
                <a:spcPct val="100000"/>
              </a:lnSpc>
              <a:spcBef>
                <a:spcPts val="160"/>
              </a:spcBef>
              <a:buFont typeface="Nimbus Sans L"/>
              <a:buChar char="–"/>
              <a:tabLst>
                <a:tab pos="498475" algn="l"/>
                <a:tab pos="499109" algn="l"/>
              </a:tabLst>
            </a:pPr>
            <a:r>
              <a:rPr sz="1350" spc="-145" dirty="0">
                <a:solidFill>
                  <a:srgbClr val="002060"/>
                </a:solidFill>
                <a:latin typeface="DejaVu Sans"/>
                <a:cs typeface="DejaVu Sans"/>
              </a:rPr>
              <a:t>120+ </a:t>
            </a:r>
            <a:r>
              <a:rPr sz="1350" spc="10" dirty="0">
                <a:solidFill>
                  <a:srgbClr val="002060"/>
                </a:solidFill>
                <a:latin typeface="DejaVu Sans"/>
                <a:cs typeface="DejaVu Sans"/>
              </a:rPr>
              <a:t>nodes </a:t>
            </a:r>
            <a:r>
              <a:rPr sz="1350" spc="-60" dirty="0">
                <a:solidFill>
                  <a:srgbClr val="002060"/>
                </a:solidFill>
                <a:latin typeface="DejaVu Sans"/>
                <a:cs typeface="DejaVu Sans"/>
              </a:rPr>
              <a:t>in </a:t>
            </a:r>
            <a:r>
              <a:rPr sz="1350" spc="-35" dirty="0">
                <a:solidFill>
                  <a:srgbClr val="002060"/>
                </a:solidFill>
                <a:latin typeface="DejaVu Sans"/>
                <a:cs typeface="DejaVu Sans"/>
              </a:rPr>
              <a:t>AWS, </a:t>
            </a:r>
            <a:r>
              <a:rPr sz="1350" spc="-75" dirty="0">
                <a:solidFill>
                  <a:srgbClr val="002060"/>
                </a:solidFill>
                <a:latin typeface="DejaVu Sans"/>
                <a:cs typeface="DejaVu Sans"/>
              </a:rPr>
              <a:t>2PB </a:t>
            </a:r>
            <a:r>
              <a:rPr sz="1350" spc="-135" dirty="0">
                <a:solidFill>
                  <a:srgbClr val="002060"/>
                </a:solidFill>
                <a:latin typeface="DejaVu Sans"/>
                <a:cs typeface="DejaVu Sans"/>
              </a:rPr>
              <a:t>is </a:t>
            </a:r>
            <a:r>
              <a:rPr sz="1350" spc="-105" dirty="0">
                <a:solidFill>
                  <a:srgbClr val="002060"/>
                </a:solidFill>
                <a:latin typeface="DejaVu Sans"/>
                <a:cs typeface="DejaVu Sans"/>
              </a:rPr>
              <a:t>S3, </a:t>
            </a:r>
            <a:r>
              <a:rPr sz="1350" spc="-145" dirty="0">
                <a:solidFill>
                  <a:srgbClr val="002060"/>
                </a:solidFill>
                <a:latin typeface="DejaVu Sans"/>
                <a:cs typeface="DejaVu Sans"/>
              </a:rPr>
              <a:t>200+ </a:t>
            </a:r>
            <a:r>
              <a:rPr sz="1350" spc="-90" dirty="0">
                <a:solidFill>
                  <a:srgbClr val="002060"/>
                </a:solidFill>
                <a:latin typeface="DejaVu Sans"/>
                <a:cs typeface="DejaVu Sans"/>
              </a:rPr>
              <a:t>users </a:t>
            </a:r>
            <a:r>
              <a:rPr sz="1350" spc="-5" dirty="0">
                <a:solidFill>
                  <a:srgbClr val="002060"/>
                </a:solidFill>
                <a:latin typeface="DejaVu Sans"/>
                <a:cs typeface="DejaVu Sans"/>
              </a:rPr>
              <a:t>(supported </a:t>
            </a:r>
            <a:r>
              <a:rPr sz="1350" spc="10" dirty="0">
                <a:solidFill>
                  <a:srgbClr val="002060"/>
                </a:solidFill>
                <a:latin typeface="DejaVu Sans"/>
                <a:cs typeface="DejaVu Sans"/>
              </a:rPr>
              <a:t>by</a:t>
            </a:r>
            <a:r>
              <a:rPr sz="1350" spc="-285" dirty="0">
                <a:solidFill>
                  <a:srgbClr val="002060"/>
                </a:solidFill>
                <a:latin typeface="DejaVu Sans"/>
                <a:cs typeface="DejaVu Sans"/>
              </a:rPr>
              <a:t> </a:t>
            </a:r>
            <a:r>
              <a:rPr sz="1350" dirty="0">
                <a:solidFill>
                  <a:srgbClr val="002060"/>
                </a:solidFill>
                <a:latin typeface="DejaVu Sans"/>
                <a:cs typeface="DejaVu Sans"/>
              </a:rPr>
              <a:t>Teradata)</a:t>
            </a:r>
            <a:endParaRPr sz="1350">
              <a:latin typeface="DejaVu Sans"/>
              <a:cs typeface="DejaVu San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09600" y="629333"/>
            <a:ext cx="267843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85" dirty="0"/>
              <a:t>Presto </a:t>
            </a:r>
            <a:r>
              <a:rPr spc="-240" dirty="0"/>
              <a:t>in</a:t>
            </a:r>
            <a:r>
              <a:rPr spc="-110" dirty="0"/>
              <a:t> </a:t>
            </a:r>
            <a:r>
              <a:rPr spc="-215" dirty="0"/>
              <a:t>Production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0"/>
              </a:spcBef>
            </a:pPr>
            <a:fld id="{81D60167-4931-47E6-BA6A-407CBD079E47}" type="slidenum">
              <a:rPr spc="-70" dirty="0"/>
              <a:t>5</a:t>
            </a:fld>
            <a:endParaRPr spc="-70" dirty="0"/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6A95F46F-5963-384A-9709-590841E2C349}"/>
              </a:ext>
            </a:extLst>
          </p:cNvPr>
          <p:cNvSpPr txBox="1">
            <a:spLocks/>
          </p:cNvSpPr>
          <p:nvPr/>
        </p:nvSpPr>
        <p:spPr>
          <a:xfrm>
            <a:off x="1072650" y="233055"/>
            <a:ext cx="14419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DejaVu Sans"/>
                <a:ea typeface="+mj-ea"/>
                <a:cs typeface="DejaVu San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IE" kern="0" spc="-65"/>
              <a:t>STARBURST</a:t>
            </a:r>
            <a:endParaRPr lang="en-IE" kern="0" spc="-65" dirty="0"/>
          </a:p>
        </p:txBody>
      </p:sp>
    </p:spTree>
    <p:extLst>
      <p:ext uri="{BB962C8B-B14F-4D97-AF65-F5344CB8AC3E}">
        <p14:creationId xmlns:p14="http://schemas.microsoft.com/office/powerpoint/2010/main" val="3349517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2650" y="233055"/>
            <a:ext cx="14419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" dirty="0"/>
              <a:t>STARBURST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73275" y="633734"/>
            <a:ext cx="4053204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-295" dirty="0">
                <a:latin typeface="DejaVu Sans"/>
                <a:cs typeface="DejaVu Sans"/>
              </a:rPr>
              <a:t>Starburst in </a:t>
            </a:r>
            <a:r>
              <a:rPr sz="3000" b="1" spc="-305" dirty="0">
                <a:latin typeface="DejaVu Sans"/>
                <a:cs typeface="DejaVu Sans"/>
              </a:rPr>
              <a:t>a</a:t>
            </a:r>
            <a:r>
              <a:rPr sz="3000" b="1" spc="-450" dirty="0">
                <a:latin typeface="DejaVu Sans"/>
                <a:cs typeface="DejaVu Sans"/>
              </a:rPr>
              <a:t> </a:t>
            </a:r>
            <a:r>
              <a:rPr sz="3000" b="1" spc="-240" dirty="0">
                <a:latin typeface="DejaVu Sans"/>
                <a:cs typeface="DejaVu Sans"/>
              </a:rPr>
              <a:t>nutshell</a:t>
            </a:r>
            <a:endParaRPr sz="3000">
              <a:latin typeface="DejaVu Sans"/>
              <a:cs typeface="DejaVu San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83137" y="1507256"/>
            <a:ext cx="6092190" cy="16491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  <a:buFont typeface="DejaVu Sans"/>
              <a:buChar char="●"/>
            </a:pPr>
            <a:endParaRPr sz="1600" dirty="0">
              <a:latin typeface="DejaVu Sans"/>
              <a:cs typeface="DejaVu Sans"/>
            </a:endParaRPr>
          </a:p>
          <a:p>
            <a:pPr marL="12700">
              <a:lnSpc>
                <a:spcPct val="100000"/>
              </a:lnSpc>
            </a:pPr>
            <a:r>
              <a:rPr lang="en-US" sz="1800" spc="-55" dirty="0">
                <a:latin typeface="DejaVu Sans"/>
                <a:cs typeface="DejaVu Sans"/>
              </a:rPr>
              <a:t>Starburst</a:t>
            </a:r>
            <a:r>
              <a:rPr sz="1800" spc="-229" dirty="0">
                <a:latin typeface="DejaVu Sans"/>
                <a:cs typeface="DejaVu Sans"/>
              </a:rPr>
              <a:t> </a:t>
            </a:r>
            <a:r>
              <a:rPr sz="1800" spc="-85" dirty="0">
                <a:latin typeface="DejaVu Sans"/>
                <a:cs typeface="DejaVu Sans"/>
              </a:rPr>
              <a:t>offer:</a:t>
            </a:r>
            <a:endParaRPr sz="1800" dirty="0">
              <a:latin typeface="DejaVu Sans"/>
              <a:cs typeface="DejaVu Sans"/>
            </a:endParaRPr>
          </a:p>
          <a:p>
            <a:pPr marL="469900" indent="-367030">
              <a:lnSpc>
                <a:spcPct val="100000"/>
              </a:lnSpc>
              <a:spcBef>
                <a:spcPts val="1590"/>
              </a:spcBef>
              <a:buChar char="●"/>
              <a:tabLst>
                <a:tab pos="469265" algn="l"/>
                <a:tab pos="469900" algn="l"/>
              </a:tabLst>
            </a:pPr>
            <a:r>
              <a:rPr sz="1800" spc="-195" dirty="0">
                <a:latin typeface="DejaVu Sans"/>
                <a:cs typeface="DejaVu Sans"/>
              </a:rPr>
              <a:t>a</a:t>
            </a:r>
            <a:r>
              <a:rPr sz="1800" spc="-229" dirty="0">
                <a:latin typeface="DejaVu Sans"/>
                <a:cs typeface="DejaVu Sans"/>
              </a:rPr>
              <a:t> </a:t>
            </a:r>
            <a:r>
              <a:rPr sz="1800" spc="-105" dirty="0">
                <a:latin typeface="DejaVu Sans"/>
                <a:cs typeface="DejaVu Sans"/>
              </a:rPr>
              <a:t>production-ready</a:t>
            </a:r>
            <a:r>
              <a:rPr sz="1800" spc="-225" dirty="0">
                <a:latin typeface="DejaVu Sans"/>
                <a:cs typeface="DejaVu Sans"/>
              </a:rPr>
              <a:t> </a:t>
            </a:r>
            <a:r>
              <a:rPr sz="1800" spc="-85" dirty="0">
                <a:latin typeface="DejaVu Sans"/>
                <a:cs typeface="DejaVu Sans"/>
              </a:rPr>
              <a:t>distribution</a:t>
            </a:r>
            <a:r>
              <a:rPr sz="1800" spc="-225" dirty="0">
                <a:latin typeface="DejaVu Sans"/>
                <a:cs typeface="DejaVu Sans"/>
              </a:rPr>
              <a:t> </a:t>
            </a:r>
            <a:r>
              <a:rPr sz="1800" spc="-65" dirty="0">
                <a:latin typeface="DejaVu Sans"/>
                <a:cs typeface="DejaVu Sans"/>
              </a:rPr>
              <a:t>of</a:t>
            </a:r>
            <a:r>
              <a:rPr sz="1800" spc="-229" dirty="0">
                <a:latin typeface="DejaVu Sans"/>
                <a:cs typeface="DejaVu Sans"/>
              </a:rPr>
              <a:t> </a:t>
            </a:r>
            <a:r>
              <a:rPr sz="1800" spc="-80" dirty="0">
                <a:latin typeface="DejaVu Sans"/>
                <a:cs typeface="DejaVu Sans"/>
              </a:rPr>
              <a:t>Presto</a:t>
            </a:r>
            <a:endParaRPr sz="1800" dirty="0">
              <a:latin typeface="DejaVu Sans"/>
              <a:cs typeface="DejaVu Sans"/>
            </a:endParaRPr>
          </a:p>
          <a:p>
            <a:pPr marL="469900" indent="-367030">
              <a:lnSpc>
                <a:spcPct val="100000"/>
              </a:lnSpc>
              <a:spcBef>
                <a:spcPts val="315"/>
              </a:spcBef>
              <a:buChar char="●"/>
              <a:tabLst>
                <a:tab pos="469265" algn="l"/>
                <a:tab pos="469900" algn="l"/>
              </a:tabLst>
            </a:pPr>
            <a:r>
              <a:rPr sz="1800" spc="-110" dirty="0">
                <a:latin typeface="DejaVu Sans"/>
                <a:cs typeface="DejaVu Sans"/>
              </a:rPr>
              <a:t>professional </a:t>
            </a:r>
            <a:r>
              <a:rPr sz="1800" spc="-105" dirty="0">
                <a:latin typeface="DejaVu Sans"/>
                <a:cs typeface="DejaVu Sans"/>
              </a:rPr>
              <a:t>enterprise</a:t>
            </a:r>
            <a:r>
              <a:rPr sz="1800" spc="-345" dirty="0">
                <a:latin typeface="DejaVu Sans"/>
                <a:cs typeface="DejaVu Sans"/>
              </a:rPr>
              <a:t> </a:t>
            </a:r>
            <a:r>
              <a:rPr sz="1800" spc="-110" dirty="0">
                <a:latin typeface="DejaVu Sans"/>
                <a:cs typeface="DejaVu Sans"/>
              </a:rPr>
              <a:t>support</a:t>
            </a:r>
            <a:endParaRPr sz="1800" dirty="0">
              <a:latin typeface="DejaVu Sans"/>
              <a:cs typeface="DejaVu Sans"/>
            </a:endParaRPr>
          </a:p>
          <a:p>
            <a:pPr marL="469900" indent="-367030">
              <a:lnSpc>
                <a:spcPct val="100000"/>
              </a:lnSpc>
              <a:spcBef>
                <a:spcPts val="315"/>
              </a:spcBef>
              <a:buChar char="●"/>
              <a:tabLst>
                <a:tab pos="469265" algn="l"/>
                <a:tab pos="469900" algn="l"/>
              </a:tabLst>
            </a:pPr>
            <a:r>
              <a:rPr sz="1800" spc="-145" dirty="0">
                <a:latin typeface="DejaVu Sans"/>
                <a:cs typeface="DejaVu Sans"/>
              </a:rPr>
              <a:t>custom development, </a:t>
            </a:r>
            <a:r>
              <a:rPr sz="1800" spc="-125" dirty="0">
                <a:latin typeface="DejaVu Sans"/>
                <a:cs typeface="DejaVu Sans"/>
              </a:rPr>
              <a:t>services</a:t>
            </a:r>
            <a:r>
              <a:rPr sz="1800" spc="-455" dirty="0">
                <a:latin typeface="DejaVu Sans"/>
                <a:cs typeface="DejaVu Sans"/>
              </a:rPr>
              <a:t> </a:t>
            </a:r>
            <a:r>
              <a:rPr sz="1800" spc="-160" dirty="0">
                <a:latin typeface="DejaVu Sans"/>
                <a:cs typeface="DejaVu Sans"/>
              </a:rPr>
              <a:t>and </a:t>
            </a:r>
            <a:r>
              <a:rPr sz="1800" spc="-105" dirty="0">
                <a:latin typeface="DejaVu Sans"/>
                <a:cs typeface="DejaVu Sans"/>
              </a:rPr>
              <a:t>training</a:t>
            </a:r>
            <a:endParaRPr sz="1800" dirty="0">
              <a:latin typeface="DejaVu Sans"/>
              <a:cs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2055101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2650" y="233055"/>
            <a:ext cx="14006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" dirty="0"/>
              <a:t>STARBURST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73275" y="561598"/>
            <a:ext cx="4156125" cy="797560"/>
          </a:xfrm>
          <a:prstGeom prst="rect">
            <a:avLst/>
          </a:prstGeom>
        </p:spPr>
        <p:txBody>
          <a:bodyPr vert="horz" wrap="square" lIns="0" tIns="876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90"/>
              </a:spcBef>
            </a:pPr>
            <a:r>
              <a:rPr sz="2400" spc="-105" dirty="0">
                <a:latin typeface="DejaVu Sans"/>
                <a:cs typeface="DejaVu Sans"/>
              </a:rPr>
              <a:t>Presto </a:t>
            </a:r>
            <a:r>
              <a:rPr sz="2400" spc="-135" dirty="0">
                <a:latin typeface="DejaVu Sans"/>
                <a:cs typeface="DejaVu Sans"/>
              </a:rPr>
              <a:t>is</a:t>
            </a:r>
            <a:r>
              <a:rPr sz="2400" spc="-550" dirty="0">
                <a:latin typeface="DejaVu Sans"/>
                <a:cs typeface="DejaVu Sans"/>
              </a:rPr>
              <a:t> </a:t>
            </a:r>
            <a:r>
              <a:rPr sz="2400" b="1" spc="-275" dirty="0">
                <a:latin typeface="DejaVu Sans"/>
                <a:cs typeface="DejaVu Sans"/>
              </a:rPr>
              <a:t>SQL-on-Anything</a:t>
            </a:r>
            <a:r>
              <a:rPr sz="2400" spc="-275" dirty="0">
                <a:latin typeface="DejaVu Sans"/>
                <a:cs typeface="DejaVu Sans"/>
              </a:rPr>
              <a:t>.</a:t>
            </a:r>
            <a:endParaRPr sz="2400" dirty="0">
              <a:latin typeface="DejaVu Sans"/>
              <a:cs typeface="DejaVu Sans"/>
            </a:endParaRPr>
          </a:p>
          <a:p>
            <a:pPr marL="12700">
              <a:lnSpc>
                <a:spcPct val="100000"/>
              </a:lnSpc>
              <a:spcBef>
                <a:spcPts val="445"/>
              </a:spcBef>
            </a:pPr>
            <a:r>
              <a:rPr sz="1800" spc="-105" dirty="0">
                <a:latin typeface="DejaVu Sans"/>
                <a:cs typeface="DejaVu Sans"/>
              </a:rPr>
              <a:t>Deploy</a:t>
            </a:r>
            <a:r>
              <a:rPr sz="1800" spc="-235" dirty="0">
                <a:latin typeface="DejaVu Sans"/>
                <a:cs typeface="DejaVu Sans"/>
              </a:rPr>
              <a:t> </a:t>
            </a:r>
            <a:r>
              <a:rPr sz="1800" spc="-110" dirty="0">
                <a:latin typeface="DejaVu Sans"/>
                <a:cs typeface="DejaVu Sans"/>
              </a:rPr>
              <a:t>Anywhere</a:t>
            </a:r>
            <a:r>
              <a:rPr sz="1800" spc="-235" dirty="0">
                <a:latin typeface="DejaVu Sans"/>
                <a:cs typeface="DejaVu Sans"/>
              </a:rPr>
              <a:t> </a:t>
            </a:r>
            <a:r>
              <a:rPr sz="1800" spc="-195" dirty="0">
                <a:latin typeface="DejaVu Sans"/>
                <a:cs typeface="DejaVu Sans"/>
              </a:rPr>
              <a:t>,</a:t>
            </a:r>
            <a:r>
              <a:rPr sz="1800" spc="-229" dirty="0">
                <a:latin typeface="DejaVu Sans"/>
                <a:cs typeface="DejaVu Sans"/>
              </a:rPr>
              <a:t> </a:t>
            </a:r>
            <a:r>
              <a:rPr sz="1800" spc="-90" dirty="0">
                <a:latin typeface="DejaVu Sans"/>
                <a:cs typeface="DejaVu Sans"/>
              </a:rPr>
              <a:t>Query</a:t>
            </a:r>
            <a:r>
              <a:rPr sz="1800" spc="-235" dirty="0">
                <a:latin typeface="DejaVu Sans"/>
                <a:cs typeface="DejaVu Sans"/>
              </a:rPr>
              <a:t> </a:t>
            </a:r>
            <a:r>
              <a:rPr sz="1800" spc="-110" dirty="0">
                <a:latin typeface="DejaVu Sans"/>
                <a:cs typeface="DejaVu Sans"/>
              </a:rPr>
              <a:t>Anything</a:t>
            </a:r>
            <a:endParaRPr sz="1800" dirty="0">
              <a:latin typeface="DejaVu Sans"/>
              <a:cs typeface="DejaVu San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6750" y="2332131"/>
            <a:ext cx="13754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5" dirty="0">
                <a:latin typeface="DejaVu Sans"/>
                <a:cs typeface="DejaVu Sans"/>
              </a:rPr>
              <a:t>Analyst</a:t>
            </a:r>
            <a:r>
              <a:rPr sz="1800" spc="-275" dirty="0">
                <a:latin typeface="DejaVu Sans"/>
                <a:cs typeface="DejaVu Sans"/>
              </a:rPr>
              <a:t> </a:t>
            </a:r>
            <a:r>
              <a:rPr sz="1800" spc="-90" dirty="0">
                <a:latin typeface="DejaVu Sans"/>
                <a:cs typeface="DejaVu Sans"/>
              </a:rPr>
              <a:t>Tools</a:t>
            </a:r>
            <a:endParaRPr sz="1800">
              <a:latin typeface="DejaVu Sans"/>
              <a:cs typeface="DejaVu San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6750" y="3360830"/>
            <a:ext cx="13525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14" dirty="0">
                <a:latin typeface="DejaVu Sans"/>
                <a:cs typeface="DejaVu Sans"/>
              </a:rPr>
              <a:t>Data</a:t>
            </a:r>
            <a:r>
              <a:rPr sz="1800" spc="-270" dirty="0">
                <a:latin typeface="DejaVu Sans"/>
                <a:cs typeface="DejaVu Sans"/>
              </a:rPr>
              <a:t> </a:t>
            </a:r>
            <a:r>
              <a:rPr sz="1800" spc="-135" dirty="0">
                <a:latin typeface="DejaVu Sans"/>
                <a:cs typeface="DejaVu Sans"/>
              </a:rPr>
              <a:t>Sources</a:t>
            </a:r>
            <a:endParaRPr sz="1800">
              <a:latin typeface="DejaVu Sans"/>
              <a:cs typeface="DejaVu San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102425" y="1961600"/>
            <a:ext cx="6562519" cy="25080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2650" y="233055"/>
            <a:ext cx="14006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" dirty="0"/>
              <a:t>STARBURST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73275" y="633734"/>
            <a:ext cx="232283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-260" dirty="0">
                <a:latin typeface="DejaVu Sans"/>
                <a:cs typeface="DejaVu Sans"/>
              </a:rPr>
              <a:t>Why</a:t>
            </a:r>
            <a:r>
              <a:rPr sz="3000" b="1" spc="-409" dirty="0">
                <a:latin typeface="DejaVu Sans"/>
                <a:cs typeface="DejaVu Sans"/>
              </a:rPr>
              <a:t> </a:t>
            </a:r>
            <a:r>
              <a:rPr sz="3000" b="1" spc="-285" dirty="0">
                <a:latin typeface="DejaVu Sans"/>
                <a:cs typeface="DejaVu Sans"/>
              </a:rPr>
              <a:t>Presto?</a:t>
            </a:r>
            <a:endParaRPr sz="3000" dirty="0">
              <a:latin typeface="DejaVu Sans"/>
              <a:cs typeface="DejaVu San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73662" y="1453209"/>
            <a:ext cx="5125720" cy="2219325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525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150" dirty="0">
                <a:latin typeface="DejaVu Sans"/>
                <a:cs typeface="DejaVu Sans"/>
              </a:rPr>
              <a:t>100%</a:t>
            </a:r>
            <a:r>
              <a:rPr sz="1800" spc="-229" dirty="0">
                <a:latin typeface="DejaVu Sans"/>
                <a:cs typeface="DejaVu Sans"/>
              </a:rPr>
              <a:t> </a:t>
            </a:r>
            <a:r>
              <a:rPr sz="1800" spc="-140" dirty="0">
                <a:latin typeface="DejaVu Sans"/>
                <a:cs typeface="DejaVu Sans"/>
              </a:rPr>
              <a:t>open</a:t>
            </a:r>
            <a:r>
              <a:rPr sz="1800" spc="-229" dirty="0">
                <a:latin typeface="DejaVu Sans"/>
                <a:cs typeface="DejaVu Sans"/>
              </a:rPr>
              <a:t> </a:t>
            </a:r>
            <a:r>
              <a:rPr sz="1800" spc="-125" dirty="0">
                <a:latin typeface="DejaVu Sans"/>
                <a:cs typeface="DejaVu Sans"/>
              </a:rPr>
              <a:t>source</a:t>
            </a:r>
            <a:r>
              <a:rPr sz="1800" spc="-225" dirty="0">
                <a:latin typeface="DejaVu Sans"/>
                <a:cs typeface="DejaVu Sans"/>
              </a:rPr>
              <a:t> </a:t>
            </a:r>
            <a:r>
              <a:rPr sz="1800" spc="-95" dirty="0">
                <a:latin typeface="DejaVu Sans"/>
                <a:cs typeface="DejaVu Sans"/>
              </a:rPr>
              <a:t>distributed</a:t>
            </a:r>
            <a:r>
              <a:rPr sz="1800" spc="-229" dirty="0">
                <a:latin typeface="DejaVu Sans"/>
                <a:cs typeface="DejaVu Sans"/>
              </a:rPr>
              <a:t> </a:t>
            </a:r>
            <a:r>
              <a:rPr sz="1800" spc="-40" dirty="0">
                <a:latin typeface="DejaVu Sans"/>
                <a:cs typeface="DejaVu Sans"/>
              </a:rPr>
              <a:t>ANSI</a:t>
            </a:r>
            <a:r>
              <a:rPr sz="1800" spc="-225" dirty="0">
                <a:latin typeface="DejaVu Sans"/>
                <a:cs typeface="DejaVu Sans"/>
              </a:rPr>
              <a:t> </a:t>
            </a:r>
            <a:r>
              <a:rPr sz="1800" spc="-85" dirty="0">
                <a:latin typeface="DejaVu Sans"/>
                <a:cs typeface="DejaVu Sans"/>
              </a:rPr>
              <a:t>SQL</a:t>
            </a:r>
            <a:r>
              <a:rPr sz="1800" spc="-229" dirty="0">
                <a:latin typeface="DejaVu Sans"/>
                <a:cs typeface="DejaVu Sans"/>
              </a:rPr>
              <a:t> </a:t>
            </a:r>
            <a:r>
              <a:rPr sz="1800" spc="-150" dirty="0">
                <a:latin typeface="DejaVu Sans"/>
                <a:cs typeface="DejaVu Sans"/>
              </a:rPr>
              <a:t>engine</a:t>
            </a:r>
            <a:endParaRPr sz="1800">
              <a:latin typeface="DejaVu Sans"/>
              <a:cs typeface="DejaVu Sans"/>
            </a:endParaRPr>
          </a:p>
          <a:p>
            <a:pPr marL="836294" lvl="1" indent="-336550">
              <a:lnSpc>
                <a:spcPct val="100000"/>
              </a:lnSpc>
              <a:spcBef>
                <a:spcPts val="330"/>
              </a:spcBef>
              <a:buChar char="○"/>
              <a:tabLst>
                <a:tab pos="836294" algn="l"/>
                <a:tab pos="836930" algn="l"/>
              </a:tabLst>
            </a:pPr>
            <a:r>
              <a:rPr sz="1400" spc="-70" dirty="0">
                <a:latin typeface="DejaVu Sans"/>
                <a:cs typeface="DejaVu Sans"/>
              </a:rPr>
              <a:t>Originally </a:t>
            </a:r>
            <a:r>
              <a:rPr sz="1400" spc="-105" dirty="0">
                <a:latin typeface="DejaVu Sans"/>
                <a:cs typeface="DejaVu Sans"/>
              </a:rPr>
              <a:t>developed </a:t>
            </a:r>
            <a:r>
              <a:rPr sz="1400" spc="-110" dirty="0">
                <a:latin typeface="DejaVu Sans"/>
                <a:cs typeface="DejaVu Sans"/>
              </a:rPr>
              <a:t>by</a:t>
            </a:r>
            <a:r>
              <a:rPr sz="1400" spc="-355" dirty="0">
                <a:latin typeface="DejaVu Sans"/>
                <a:cs typeface="DejaVu Sans"/>
              </a:rPr>
              <a:t> </a:t>
            </a:r>
            <a:r>
              <a:rPr sz="1400" spc="-95" dirty="0">
                <a:latin typeface="DejaVu Sans"/>
                <a:cs typeface="DejaVu Sans"/>
              </a:rPr>
              <a:t>Facebook</a:t>
            </a:r>
            <a:endParaRPr sz="1400">
              <a:latin typeface="DejaVu Sans"/>
              <a:cs typeface="DejaVu Sans"/>
            </a:endParaRPr>
          </a:p>
          <a:p>
            <a:pPr marL="836294" lvl="1" indent="-336550">
              <a:lnSpc>
                <a:spcPct val="100000"/>
              </a:lnSpc>
              <a:spcBef>
                <a:spcPts val="270"/>
              </a:spcBef>
              <a:buChar char="○"/>
              <a:tabLst>
                <a:tab pos="836294" algn="l"/>
                <a:tab pos="836930" algn="l"/>
              </a:tabLst>
            </a:pPr>
            <a:r>
              <a:rPr sz="1400" spc="-80" dirty="0">
                <a:latin typeface="DejaVu Sans"/>
                <a:cs typeface="DejaVu Sans"/>
              </a:rPr>
              <a:t>Introduced</a:t>
            </a:r>
            <a:r>
              <a:rPr sz="1400" spc="-180" dirty="0">
                <a:latin typeface="DejaVu Sans"/>
                <a:cs typeface="DejaVu Sans"/>
              </a:rPr>
              <a:t> </a:t>
            </a:r>
            <a:r>
              <a:rPr sz="1400" spc="-55" dirty="0">
                <a:latin typeface="DejaVu Sans"/>
                <a:cs typeface="DejaVu Sans"/>
              </a:rPr>
              <a:t>to</a:t>
            </a:r>
            <a:r>
              <a:rPr sz="1400" spc="-175" dirty="0">
                <a:latin typeface="DejaVu Sans"/>
                <a:cs typeface="DejaVu Sans"/>
              </a:rPr>
              <a:t> </a:t>
            </a:r>
            <a:r>
              <a:rPr sz="1400" spc="-70" dirty="0">
                <a:latin typeface="DejaVu Sans"/>
                <a:cs typeface="DejaVu Sans"/>
              </a:rPr>
              <a:t>Fortune</a:t>
            </a:r>
            <a:r>
              <a:rPr sz="1400" spc="-175" dirty="0">
                <a:latin typeface="DejaVu Sans"/>
                <a:cs typeface="DejaVu Sans"/>
              </a:rPr>
              <a:t> </a:t>
            </a:r>
            <a:r>
              <a:rPr sz="1400" spc="-80" dirty="0">
                <a:latin typeface="DejaVu Sans"/>
                <a:cs typeface="DejaVu Sans"/>
              </a:rPr>
              <a:t>500</a:t>
            </a:r>
            <a:r>
              <a:rPr sz="1400" spc="-175" dirty="0">
                <a:latin typeface="DejaVu Sans"/>
                <a:cs typeface="DejaVu Sans"/>
              </a:rPr>
              <a:t> </a:t>
            </a:r>
            <a:r>
              <a:rPr sz="1400" spc="-110" dirty="0">
                <a:latin typeface="DejaVu Sans"/>
                <a:cs typeface="DejaVu Sans"/>
              </a:rPr>
              <a:t>by</a:t>
            </a:r>
            <a:r>
              <a:rPr sz="1400" spc="-175" dirty="0">
                <a:latin typeface="DejaVu Sans"/>
                <a:cs typeface="DejaVu Sans"/>
              </a:rPr>
              <a:t> </a:t>
            </a:r>
            <a:r>
              <a:rPr sz="1400" spc="-95" dirty="0">
                <a:latin typeface="DejaVu Sans"/>
                <a:cs typeface="DejaVu Sans"/>
              </a:rPr>
              <a:t>Teradata</a:t>
            </a:r>
            <a:endParaRPr sz="1400">
              <a:latin typeface="DejaVu Sans"/>
              <a:cs typeface="DejaVu Sans"/>
            </a:endParaRPr>
          </a:p>
          <a:p>
            <a:pPr marL="836294" lvl="1" indent="-336550">
              <a:lnSpc>
                <a:spcPct val="100000"/>
              </a:lnSpc>
              <a:spcBef>
                <a:spcPts val="270"/>
              </a:spcBef>
              <a:buChar char="○"/>
              <a:tabLst>
                <a:tab pos="836294" algn="l"/>
                <a:tab pos="836930" algn="l"/>
              </a:tabLst>
            </a:pPr>
            <a:r>
              <a:rPr sz="1400" spc="-100" dirty="0">
                <a:latin typeface="DejaVu Sans"/>
                <a:cs typeface="DejaVu Sans"/>
              </a:rPr>
              <a:t>Commercialized </a:t>
            </a:r>
            <a:r>
              <a:rPr sz="1400" spc="-110" dirty="0">
                <a:latin typeface="DejaVu Sans"/>
                <a:cs typeface="DejaVu Sans"/>
              </a:rPr>
              <a:t>by</a:t>
            </a:r>
            <a:r>
              <a:rPr sz="1400" spc="-254" dirty="0">
                <a:latin typeface="DejaVu Sans"/>
                <a:cs typeface="DejaVu Sans"/>
              </a:rPr>
              <a:t> </a:t>
            </a:r>
            <a:r>
              <a:rPr sz="1400" spc="-80" dirty="0">
                <a:latin typeface="DejaVu Sans"/>
                <a:cs typeface="DejaVu Sans"/>
              </a:rPr>
              <a:t>Starburst</a:t>
            </a:r>
            <a:endParaRPr sz="1400">
              <a:latin typeface="DejaVu Sans"/>
              <a:cs typeface="DejaVu Sans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Font typeface="DejaVu Sans"/>
              <a:buChar char="○"/>
            </a:pPr>
            <a:endParaRPr sz="2250">
              <a:latin typeface="DejaVu Sans"/>
              <a:cs typeface="DejaVu Sans"/>
            </a:endParaRPr>
          </a:p>
          <a:p>
            <a:pPr marL="379095" indent="-367030">
              <a:lnSpc>
                <a:spcPct val="100000"/>
              </a:lnSpc>
              <a:buChar char="●"/>
              <a:tabLst>
                <a:tab pos="379095" algn="l"/>
                <a:tab pos="379730" algn="l"/>
              </a:tabLst>
            </a:pPr>
            <a:r>
              <a:rPr sz="1800" spc="-80" dirty="0">
                <a:latin typeface="DejaVu Sans"/>
                <a:cs typeface="DejaVu Sans"/>
              </a:rPr>
              <a:t>Presto </a:t>
            </a:r>
            <a:r>
              <a:rPr sz="1800" spc="-100" dirty="0">
                <a:latin typeface="DejaVu Sans"/>
                <a:cs typeface="DejaVu Sans"/>
              </a:rPr>
              <a:t>is</a:t>
            </a:r>
            <a:r>
              <a:rPr sz="1800" spc="-375" dirty="0">
                <a:latin typeface="DejaVu Sans"/>
                <a:cs typeface="DejaVu Sans"/>
              </a:rPr>
              <a:t> </a:t>
            </a:r>
            <a:r>
              <a:rPr sz="1800" b="1" spc="-204" dirty="0">
                <a:latin typeface="DejaVu Sans"/>
                <a:cs typeface="DejaVu Sans"/>
              </a:rPr>
              <a:t>SQL-on-Anything</a:t>
            </a:r>
            <a:r>
              <a:rPr sz="1800" spc="-204" dirty="0">
                <a:latin typeface="DejaVu Sans"/>
                <a:cs typeface="DejaVu Sans"/>
              </a:rPr>
              <a:t>:</a:t>
            </a:r>
            <a:endParaRPr sz="1800">
              <a:latin typeface="DejaVu Sans"/>
              <a:cs typeface="DejaVu Sans"/>
            </a:endParaRPr>
          </a:p>
          <a:p>
            <a:pPr marL="836294" lvl="1" indent="-336550">
              <a:lnSpc>
                <a:spcPct val="100000"/>
              </a:lnSpc>
              <a:spcBef>
                <a:spcPts val="330"/>
              </a:spcBef>
              <a:buChar char="○"/>
              <a:tabLst>
                <a:tab pos="836294" algn="l"/>
                <a:tab pos="836930" algn="l"/>
              </a:tabLst>
            </a:pPr>
            <a:r>
              <a:rPr sz="1400" spc="-85" dirty="0">
                <a:latin typeface="DejaVu Sans"/>
                <a:cs typeface="DejaVu Sans"/>
              </a:rPr>
              <a:t>Deploy</a:t>
            </a:r>
            <a:r>
              <a:rPr sz="1400" spc="-180" dirty="0">
                <a:latin typeface="DejaVu Sans"/>
                <a:cs typeface="DejaVu Sans"/>
              </a:rPr>
              <a:t> </a:t>
            </a:r>
            <a:r>
              <a:rPr sz="1400" spc="-105" dirty="0">
                <a:latin typeface="DejaVu Sans"/>
                <a:cs typeface="DejaVu Sans"/>
              </a:rPr>
              <a:t>anywhere</a:t>
            </a:r>
            <a:endParaRPr sz="1400">
              <a:latin typeface="DejaVu Sans"/>
              <a:cs typeface="DejaVu Sans"/>
            </a:endParaRPr>
          </a:p>
          <a:p>
            <a:pPr marL="836294" lvl="1" indent="-336550">
              <a:lnSpc>
                <a:spcPct val="100000"/>
              </a:lnSpc>
              <a:spcBef>
                <a:spcPts val="270"/>
              </a:spcBef>
              <a:buChar char="○"/>
              <a:tabLst>
                <a:tab pos="836294" algn="l"/>
                <a:tab pos="836930" algn="l"/>
              </a:tabLst>
            </a:pPr>
            <a:r>
              <a:rPr sz="1400" spc="-70" dirty="0">
                <a:latin typeface="DejaVu Sans"/>
                <a:cs typeface="DejaVu Sans"/>
              </a:rPr>
              <a:t>Query</a:t>
            </a:r>
            <a:r>
              <a:rPr sz="1400" spc="-180" dirty="0">
                <a:latin typeface="DejaVu Sans"/>
                <a:cs typeface="DejaVu Sans"/>
              </a:rPr>
              <a:t> </a:t>
            </a:r>
            <a:r>
              <a:rPr sz="1400" spc="-105" dirty="0">
                <a:latin typeface="DejaVu Sans"/>
                <a:cs typeface="DejaVu Sans"/>
              </a:rPr>
              <a:t>anything</a:t>
            </a:r>
            <a:endParaRPr sz="1400">
              <a:latin typeface="DejaVu Sans"/>
              <a:cs typeface="DejaVu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2650" y="233055"/>
            <a:ext cx="14006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" dirty="0"/>
              <a:t>STARBURST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73275" y="633734"/>
            <a:ext cx="317436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-285" dirty="0">
                <a:latin typeface="DejaVu Sans"/>
                <a:cs typeface="DejaVu Sans"/>
              </a:rPr>
              <a:t>Presto</a:t>
            </a:r>
            <a:r>
              <a:rPr sz="3000" b="1" spc="-405" dirty="0">
                <a:latin typeface="DejaVu Sans"/>
                <a:cs typeface="DejaVu Sans"/>
              </a:rPr>
              <a:t> </a:t>
            </a:r>
            <a:r>
              <a:rPr sz="3000" b="1" spc="-260" dirty="0">
                <a:latin typeface="DejaVu Sans"/>
                <a:cs typeface="DejaVu Sans"/>
              </a:rPr>
              <a:t>Highlights</a:t>
            </a:r>
            <a:endParaRPr sz="3000">
              <a:latin typeface="DejaVu Sans"/>
              <a:cs typeface="DejaVu San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73662" y="1467251"/>
            <a:ext cx="5030470" cy="2968625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414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114" dirty="0">
                <a:latin typeface="DejaVu Sans"/>
                <a:cs typeface="DejaVu Sans"/>
              </a:rPr>
              <a:t>Community-driven </a:t>
            </a:r>
            <a:r>
              <a:rPr sz="1800" spc="-140" dirty="0">
                <a:latin typeface="DejaVu Sans"/>
                <a:cs typeface="DejaVu Sans"/>
              </a:rPr>
              <a:t>open </a:t>
            </a:r>
            <a:r>
              <a:rPr sz="1800" spc="-125" dirty="0">
                <a:latin typeface="DejaVu Sans"/>
                <a:cs typeface="DejaVu Sans"/>
              </a:rPr>
              <a:t>source</a:t>
            </a:r>
            <a:r>
              <a:rPr sz="1800" spc="-430" dirty="0">
                <a:latin typeface="DejaVu Sans"/>
                <a:cs typeface="DejaVu Sans"/>
              </a:rPr>
              <a:t> </a:t>
            </a:r>
            <a:r>
              <a:rPr sz="1800" spc="-95" dirty="0">
                <a:latin typeface="DejaVu Sans"/>
                <a:cs typeface="DejaVu Sans"/>
              </a:rPr>
              <a:t>project</a:t>
            </a:r>
            <a:endParaRPr sz="1800">
              <a:latin typeface="DejaVu Sans"/>
              <a:cs typeface="DejaVu Sans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45" dirty="0">
                <a:latin typeface="DejaVu Sans"/>
                <a:cs typeface="DejaVu Sans"/>
              </a:rPr>
              <a:t>No </a:t>
            </a:r>
            <a:r>
              <a:rPr sz="1800" spc="-120" dirty="0">
                <a:latin typeface="DejaVu Sans"/>
                <a:cs typeface="DejaVu Sans"/>
              </a:rPr>
              <a:t>vendor</a:t>
            </a:r>
            <a:r>
              <a:rPr sz="1800" spc="-409" dirty="0">
                <a:latin typeface="DejaVu Sans"/>
                <a:cs typeface="DejaVu Sans"/>
              </a:rPr>
              <a:t> </a:t>
            </a:r>
            <a:r>
              <a:rPr sz="1800" spc="-85" dirty="0">
                <a:latin typeface="DejaVu Sans"/>
                <a:cs typeface="DejaVu Sans"/>
              </a:rPr>
              <a:t>lock-in</a:t>
            </a:r>
            <a:endParaRPr sz="1800">
              <a:latin typeface="DejaVu Sans"/>
              <a:cs typeface="DejaVu Sans"/>
            </a:endParaRPr>
          </a:p>
          <a:p>
            <a:pPr marL="836294" lvl="1" indent="-367030">
              <a:lnSpc>
                <a:spcPct val="100000"/>
              </a:lnSpc>
              <a:spcBef>
                <a:spcPts val="715"/>
              </a:spcBef>
              <a:buSzPct val="128571"/>
              <a:buChar char="○"/>
              <a:tabLst>
                <a:tab pos="836294" algn="l"/>
                <a:tab pos="836930" algn="l"/>
              </a:tabLst>
            </a:pPr>
            <a:r>
              <a:rPr sz="1400" spc="-35" dirty="0">
                <a:latin typeface="DejaVu Sans"/>
                <a:cs typeface="DejaVu Sans"/>
              </a:rPr>
              <a:t>No</a:t>
            </a:r>
            <a:r>
              <a:rPr sz="1400" spc="-180" dirty="0">
                <a:latin typeface="DejaVu Sans"/>
                <a:cs typeface="DejaVu Sans"/>
              </a:rPr>
              <a:t> </a:t>
            </a:r>
            <a:r>
              <a:rPr sz="1400" spc="-90" dirty="0">
                <a:latin typeface="DejaVu Sans"/>
                <a:cs typeface="DejaVu Sans"/>
              </a:rPr>
              <a:t>Hadoop</a:t>
            </a:r>
            <a:r>
              <a:rPr sz="1400" spc="-175" dirty="0">
                <a:latin typeface="DejaVu Sans"/>
                <a:cs typeface="DejaVu Sans"/>
              </a:rPr>
              <a:t> </a:t>
            </a:r>
            <a:r>
              <a:rPr sz="1400" spc="-65" dirty="0">
                <a:latin typeface="DejaVu Sans"/>
                <a:cs typeface="DejaVu Sans"/>
              </a:rPr>
              <a:t>distro</a:t>
            </a:r>
            <a:r>
              <a:rPr sz="1400" spc="-180" dirty="0">
                <a:latin typeface="DejaVu Sans"/>
                <a:cs typeface="DejaVu Sans"/>
              </a:rPr>
              <a:t> </a:t>
            </a:r>
            <a:r>
              <a:rPr sz="1400" spc="-95" dirty="0">
                <a:latin typeface="DejaVu Sans"/>
                <a:cs typeface="DejaVu Sans"/>
              </a:rPr>
              <a:t>vendor</a:t>
            </a:r>
            <a:r>
              <a:rPr sz="1400" spc="-175" dirty="0">
                <a:latin typeface="DejaVu Sans"/>
                <a:cs typeface="DejaVu Sans"/>
              </a:rPr>
              <a:t> </a:t>
            </a:r>
            <a:r>
              <a:rPr sz="1400" spc="-70" dirty="0">
                <a:latin typeface="DejaVu Sans"/>
                <a:cs typeface="DejaVu Sans"/>
              </a:rPr>
              <a:t>lock-in</a:t>
            </a:r>
            <a:endParaRPr sz="1400">
              <a:latin typeface="DejaVu Sans"/>
              <a:cs typeface="DejaVu Sans"/>
            </a:endParaRPr>
          </a:p>
          <a:p>
            <a:pPr marL="836294" lvl="1" indent="-336550">
              <a:lnSpc>
                <a:spcPct val="100000"/>
              </a:lnSpc>
              <a:spcBef>
                <a:spcPts val="409"/>
              </a:spcBef>
              <a:buChar char="○"/>
              <a:tabLst>
                <a:tab pos="836294" algn="l"/>
                <a:tab pos="836930" algn="l"/>
              </a:tabLst>
            </a:pPr>
            <a:r>
              <a:rPr sz="1400" spc="-35" dirty="0">
                <a:latin typeface="DejaVu Sans"/>
                <a:cs typeface="DejaVu Sans"/>
              </a:rPr>
              <a:t>No</a:t>
            </a:r>
            <a:r>
              <a:rPr sz="1400" spc="-180" dirty="0">
                <a:latin typeface="DejaVu Sans"/>
                <a:cs typeface="DejaVu Sans"/>
              </a:rPr>
              <a:t> </a:t>
            </a:r>
            <a:r>
              <a:rPr sz="1400" spc="-100" dirty="0">
                <a:latin typeface="DejaVu Sans"/>
                <a:cs typeface="DejaVu Sans"/>
              </a:rPr>
              <a:t>storage</a:t>
            </a:r>
            <a:r>
              <a:rPr sz="1400" spc="-180" dirty="0">
                <a:latin typeface="DejaVu Sans"/>
                <a:cs typeface="DejaVu Sans"/>
              </a:rPr>
              <a:t> </a:t>
            </a:r>
            <a:r>
              <a:rPr sz="1400" spc="-114" dirty="0">
                <a:latin typeface="DejaVu Sans"/>
                <a:cs typeface="DejaVu Sans"/>
              </a:rPr>
              <a:t>engine</a:t>
            </a:r>
            <a:r>
              <a:rPr sz="1400" spc="-180" dirty="0">
                <a:latin typeface="DejaVu Sans"/>
                <a:cs typeface="DejaVu Sans"/>
              </a:rPr>
              <a:t> </a:t>
            </a:r>
            <a:r>
              <a:rPr sz="1400" spc="-95" dirty="0">
                <a:latin typeface="DejaVu Sans"/>
                <a:cs typeface="DejaVu Sans"/>
              </a:rPr>
              <a:t>vendor</a:t>
            </a:r>
            <a:r>
              <a:rPr sz="1400" spc="-180" dirty="0">
                <a:latin typeface="DejaVu Sans"/>
                <a:cs typeface="DejaVu Sans"/>
              </a:rPr>
              <a:t> </a:t>
            </a:r>
            <a:r>
              <a:rPr sz="1400" spc="-70" dirty="0">
                <a:latin typeface="DejaVu Sans"/>
                <a:cs typeface="DejaVu Sans"/>
              </a:rPr>
              <a:t>lock-in</a:t>
            </a:r>
            <a:endParaRPr sz="1400">
              <a:latin typeface="DejaVu Sans"/>
              <a:cs typeface="DejaVu Sans"/>
            </a:endParaRPr>
          </a:p>
          <a:p>
            <a:pPr marL="836294" lvl="1" indent="-336550">
              <a:lnSpc>
                <a:spcPct val="100000"/>
              </a:lnSpc>
              <a:spcBef>
                <a:spcPts val="270"/>
              </a:spcBef>
              <a:buChar char="○"/>
              <a:tabLst>
                <a:tab pos="836294" algn="l"/>
                <a:tab pos="836930" algn="l"/>
              </a:tabLst>
            </a:pPr>
            <a:r>
              <a:rPr sz="1400" spc="-35" dirty="0">
                <a:latin typeface="DejaVu Sans"/>
                <a:cs typeface="DejaVu Sans"/>
              </a:rPr>
              <a:t>No</a:t>
            </a:r>
            <a:r>
              <a:rPr sz="1400" spc="-345" dirty="0">
                <a:latin typeface="DejaVu Sans"/>
                <a:cs typeface="DejaVu Sans"/>
              </a:rPr>
              <a:t> </a:t>
            </a:r>
            <a:r>
              <a:rPr sz="1400" spc="-90" dirty="0">
                <a:latin typeface="DejaVu Sans"/>
                <a:cs typeface="DejaVu Sans"/>
              </a:rPr>
              <a:t>cloud </a:t>
            </a:r>
            <a:r>
              <a:rPr sz="1400" spc="-95" dirty="0">
                <a:latin typeface="DejaVu Sans"/>
                <a:cs typeface="DejaVu Sans"/>
              </a:rPr>
              <a:t>vendor </a:t>
            </a:r>
            <a:r>
              <a:rPr sz="1400" spc="-70" dirty="0">
                <a:latin typeface="DejaVu Sans"/>
                <a:cs typeface="DejaVu Sans"/>
              </a:rPr>
              <a:t>lock-in</a:t>
            </a:r>
            <a:endParaRPr sz="1400">
              <a:latin typeface="DejaVu Sans"/>
              <a:cs typeface="DejaVu Sans"/>
            </a:endParaRPr>
          </a:p>
          <a:p>
            <a:pPr marL="422909" indent="-410845">
              <a:lnSpc>
                <a:spcPct val="100000"/>
              </a:lnSpc>
              <a:spcBef>
                <a:spcPts val="254"/>
              </a:spcBef>
              <a:buChar char="●"/>
              <a:tabLst>
                <a:tab pos="422909" algn="l"/>
                <a:tab pos="423545" algn="l"/>
              </a:tabLst>
            </a:pPr>
            <a:r>
              <a:rPr sz="1800" spc="-90" dirty="0">
                <a:latin typeface="DejaVu Sans"/>
                <a:cs typeface="DejaVu Sans"/>
              </a:rPr>
              <a:t>Query</a:t>
            </a:r>
            <a:r>
              <a:rPr sz="1800" spc="-229" dirty="0">
                <a:latin typeface="DejaVu Sans"/>
                <a:cs typeface="DejaVu Sans"/>
              </a:rPr>
              <a:t> </a:t>
            </a:r>
            <a:r>
              <a:rPr sz="1800" spc="-140" dirty="0">
                <a:latin typeface="DejaVu Sans"/>
                <a:cs typeface="DejaVu Sans"/>
              </a:rPr>
              <a:t>data</a:t>
            </a:r>
            <a:r>
              <a:rPr sz="1800" spc="-225" dirty="0">
                <a:latin typeface="DejaVu Sans"/>
                <a:cs typeface="DejaVu Sans"/>
              </a:rPr>
              <a:t> </a:t>
            </a:r>
            <a:r>
              <a:rPr sz="1800" spc="-120" dirty="0">
                <a:latin typeface="DejaVu Sans"/>
                <a:cs typeface="DejaVu Sans"/>
              </a:rPr>
              <a:t>where</a:t>
            </a:r>
            <a:r>
              <a:rPr sz="1800" spc="-225" dirty="0">
                <a:latin typeface="DejaVu Sans"/>
                <a:cs typeface="DejaVu Sans"/>
              </a:rPr>
              <a:t> </a:t>
            </a:r>
            <a:r>
              <a:rPr sz="1800" spc="-40" dirty="0">
                <a:latin typeface="DejaVu Sans"/>
                <a:cs typeface="DejaVu Sans"/>
              </a:rPr>
              <a:t>it</a:t>
            </a:r>
            <a:r>
              <a:rPr sz="1800" spc="-225" dirty="0">
                <a:latin typeface="DejaVu Sans"/>
                <a:cs typeface="DejaVu Sans"/>
              </a:rPr>
              <a:t> </a:t>
            </a:r>
            <a:r>
              <a:rPr sz="1800" spc="-110" dirty="0">
                <a:latin typeface="DejaVu Sans"/>
                <a:cs typeface="DejaVu Sans"/>
              </a:rPr>
              <a:t>lives</a:t>
            </a:r>
            <a:endParaRPr sz="1800">
              <a:latin typeface="DejaVu Sans"/>
              <a:cs typeface="DejaVu Sans"/>
            </a:endParaRPr>
          </a:p>
          <a:p>
            <a:pPr marL="836294" lvl="1" indent="-336550">
              <a:lnSpc>
                <a:spcPct val="100000"/>
              </a:lnSpc>
              <a:spcBef>
                <a:spcPts val="330"/>
              </a:spcBef>
              <a:buChar char="○"/>
              <a:tabLst>
                <a:tab pos="836294" algn="l"/>
                <a:tab pos="836930" algn="l"/>
              </a:tabLst>
            </a:pPr>
            <a:r>
              <a:rPr sz="1400" spc="-35" dirty="0">
                <a:latin typeface="DejaVu Sans"/>
                <a:cs typeface="DejaVu Sans"/>
              </a:rPr>
              <a:t>No</a:t>
            </a:r>
            <a:r>
              <a:rPr sz="1400" spc="-175" dirty="0">
                <a:latin typeface="DejaVu Sans"/>
                <a:cs typeface="DejaVu Sans"/>
              </a:rPr>
              <a:t> </a:t>
            </a:r>
            <a:r>
              <a:rPr sz="1400" spc="-55" dirty="0">
                <a:latin typeface="DejaVu Sans"/>
                <a:cs typeface="DejaVu Sans"/>
              </a:rPr>
              <a:t>ETL</a:t>
            </a:r>
            <a:r>
              <a:rPr sz="1400" spc="-175" dirty="0">
                <a:latin typeface="DejaVu Sans"/>
                <a:cs typeface="DejaVu Sans"/>
              </a:rPr>
              <a:t> </a:t>
            </a:r>
            <a:r>
              <a:rPr sz="1400" spc="-45" dirty="0">
                <a:latin typeface="DejaVu Sans"/>
                <a:cs typeface="DejaVu Sans"/>
              </a:rPr>
              <a:t>or</a:t>
            </a:r>
            <a:r>
              <a:rPr sz="1400" spc="-170" dirty="0">
                <a:latin typeface="DejaVu Sans"/>
                <a:cs typeface="DejaVu Sans"/>
              </a:rPr>
              <a:t> </a:t>
            </a:r>
            <a:r>
              <a:rPr sz="1400" spc="-110" dirty="0">
                <a:latin typeface="DejaVu Sans"/>
                <a:cs typeface="DejaVu Sans"/>
              </a:rPr>
              <a:t>data</a:t>
            </a:r>
            <a:r>
              <a:rPr sz="1400" spc="-175" dirty="0">
                <a:latin typeface="DejaVu Sans"/>
                <a:cs typeface="DejaVu Sans"/>
              </a:rPr>
              <a:t> </a:t>
            </a:r>
            <a:r>
              <a:rPr sz="1400" spc="-80" dirty="0">
                <a:latin typeface="DejaVu Sans"/>
                <a:cs typeface="DejaVu Sans"/>
              </a:rPr>
              <a:t>integration</a:t>
            </a:r>
            <a:r>
              <a:rPr sz="1400" spc="-175" dirty="0">
                <a:latin typeface="DejaVu Sans"/>
                <a:cs typeface="DejaVu Sans"/>
              </a:rPr>
              <a:t> </a:t>
            </a:r>
            <a:r>
              <a:rPr sz="1400" spc="-114" dirty="0">
                <a:latin typeface="DejaVu Sans"/>
                <a:cs typeface="DejaVu Sans"/>
              </a:rPr>
              <a:t>necessary</a:t>
            </a:r>
            <a:r>
              <a:rPr sz="1400" spc="-170" dirty="0">
                <a:latin typeface="DejaVu Sans"/>
                <a:cs typeface="DejaVu Sans"/>
              </a:rPr>
              <a:t> </a:t>
            </a:r>
            <a:r>
              <a:rPr sz="1400" spc="-55" dirty="0">
                <a:latin typeface="DejaVu Sans"/>
                <a:cs typeface="DejaVu Sans"/>
              </a:rPr>
              <a:t>to</a:t>
            </a:r>
            <a:r>
              <a:rPr sz="1400" spc="-175" dirty="0">
                <a:latin typeface="DejaVu Sans"/>
                <a:cs typeface="DejaVu Sans"/>
              </a:rPr>
              <a:t> </a:t>
            </a:r>
            <a:r>
              <a:rPr sz="1400" spc="-110" dirty="0">
                <a:latin typeface="DejaVu Sans"/>
                <a:cs typeface="DejaVu Sans"/>
              </a:rPr>
              <a:t>get</a:t>
            </a:r>
            <a:r>
              <a:rPr sz="1400" spc="-170" dirty="0">
                <a:latin typeface="DejaVu Sans"/>
                <a:cs typeface="DejaVu Sans"/>
              </a:rPr>
              <a:t> </a:t>
            </a:r>
            <a:r>
              <a:rPr sz="1400" spc="-55" dirty="0">
                <a:latin typeface="DejaVu Sans"/>
                <a:cs typeface="DejaVu Sans"/>
              </a:rPr>
              <a:t>to</a:t>
            </a:r>
            <a:r>
              <a:rPr sz="1400" spc="-175" dirty="0">
                <a:latin typeface="DejaVu Sans"/>
                <a:cs typeface="DejaVu Sans"/>
              </a:rPr>
              <a:t> </a:t>
            </a:r>
            <a:r>
              <a:rPr sz="1400" spc="-95" dirty="0">
                <a:latin typeface="DejaVu Sans"/>
                <a:cs typeface="DejaVu Sans"/>
              </a:rPr>
              <a:t>insights</a:t>
            </a:r>
            <a:endParaRPr sz="1400">
              <a:latin typeface="DejaVu Sans"/>
              <a:cs typeface="DejaVu Sans"/>
            </a:endParaRPr>
          </a:p>
          <a:p>
            <a:pPr marL="379095" indent="-367030">
              <a:lnSpc>
                <a:spcPct val="100000"/>
              </a:lnSpc>
              <a:spcBef>
                <a:spcPts val="254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95" dirty="0">
                <a:latin typeface="DejaVu Sans"/>
                <a:cs typeface="DejaVu Sans"/>
              </a:rPr>
              <a:t>Proven</a:t>
            </a:r>
            <a:r>
              <a:rPr sz="1800" spc="-254" dirty="0">
                <a:latin typeface="DejaVu Sans"/>
                <a:cs typeface="DejaVu Sans"/>
              </a:rPr>
              <a:t> </a:t>
            </a:r>
            <a:r>
              <a:rPr sz="1800" spc="-110" dirty="0">
                <a:latin typeface="DejaVu Sans"/>
                <a:cs typeface="DejaVu Sans"/>
              </a:rPr>
              <a:t>scalability</a:t>
            </a:r>
            <a:endParaRPr sz="1800">
              <a:latin typeface="DejaVu Sans"/>
              <a:cs typeface="DejaVu Sans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100" dirty="0">
                <a:latin typeface="DejaVu Sans"/>
                <a:cs typeface="DejaVu Sans"/>
              </a:rPr>
              <a:t>High</a:t>
            </a:r>
            <a:r>
              <a:rPr sz="1800" spc="-305" dirty="0">
                <a:latin typeface="DejaVu Sans"/>
                <a:cs typeface="DejaVu Sans"/>
              </a:rPr>
              <a:t> </a:t>
            </a:r>
            <a:r>
              <a:rPr sz="1800" spc="-120" dirty="0">
                <a:latin typeface="DejaVu Sans"/>
                <a:cs typeface="DejaVu Sans"/>
              </a:rPr>
              <a:t>concurrency</a:t>
            </a:r>
            <a:endParaRPr sz="1800">
              <a:latin typeface="DejaVu Sans"/>
              <a:cs typeface="DejaVu Sans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100" dirty="0">
                <a:latin typeface="DejaVu Sans"/>
                <a:cs typeface="DejaVu Sans"/>
              </a:rPr>
              <a:t>Interactive</a:t>
            </a:r>
            <a:r>
              <a:rPr sz="1800" spc="-229" dirty="0">
                <a:latin typeface="DejaVu Sans"/>
                <a:cs typeface="DejaVu Sans"/>
              </a:rPr>
              <a:t> </a:t>
            </a:r>
            <a:r>
              <a:rPr sz="1800" spc="-40" dirty="0">
                <a:latin typeface="DejaVu Sans"/>
                <a:cs typeface="DejaVu Sans"/>
              </a:rPr>
              <a:t>ANSI</a:t>
            </a:r>
            <a:r>
              <a:rPr sz="1800" spc="-225" dirty="0">
                <a:latin typeface="DejaVu Sans"/>
                <a:cs typeface="DejaVu Sans"/>
              </a:rPr>
              <a:t> </a:t>
            </a:r>
            <a:r>
              <a:rPr sz="1800" spc="-85" dirty="0">
                <a:latin typeface="DejaVu Sans"/>
                <a:cs typeface="DejaVu Sans"/>
              </a:rPr>
              <a:t>SQL</a:t>
            </a:r>
            <a:r>
              <a:rPr sz="1800" spc="-225" dirty="0">
                <a:latin typeface="DejaVu Sans"/>
                <a:cs typeface="DejaVu Sans"/>
              </a:rPr>
              <a:t> </a:t>
            </a:r>
            <a:r>
              <a:rPr sz="1800" spc="-120" dirty="0">
                <a:latin typeface="DejaVu Sans"/>
                <a:cs typeface="DejaVu Sans"/>
              </a:rPr>
              <a:t>queries</a:t>
            </a:r>
            <a:endParaRPr sz="1800">
              <a:latin typeface="DejaVu Sans"/>
              <a:cs typeface="DejaVu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194</TotalTime>
  <Words>1545</Words>
  <Application>Microsoft Macintosh PowerPoint</Application>
  <PresentationFormat>On-screen Show (16:9)</PresentationFormat>
  <Paragraphs>441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5" baseType="lpstr">
      <vt:lpstr>Arial</vt:lpstr>
      <vt:lpstr>Calibri</vt:lpstr>
      <vt:lpstr>DejaVu Sans</vt:lpstr>
      <vt:lpstr>DejaVu Serif</vt:lpstr>
      <vt:lpstr>Nimbus Mono L</vt:lpstr>
      <vt:lpstr>Nimbus Roman No9 L</vt:lpstr>
      <vt:lpstr>Nimbus Sans L</vt:lpstr>
      <vt:lpstr>Office Theme</vt:lpstr>
      <vt:lpstr>STARBURST The Enterprise Presto Company</vt:lpstr>
      <vt:lpstr>STARBURST</vt:lpstr>
      <vt:lpstr>STARBURST</vt:lpstr>
      <vt:lpstr>Presto is not a database!</vt:lpstr>
      <vt:lpstr>Presto in Production</vt:lpstr>
      <vt:lpstr>STARBURST</vt:lpstr>
      <vt:lpstr>STARBURST</vt:lpstr>
      <vt:lpstr>STARBURST</vt:lpstr>
      <vt:lpstr>STARBURST</vt:lpstr>
      <vt:lpstr>STARBURST</vt:lpstr>
      <vt:lpstr>STARBURST</vt:lpstr>
      <vt:lpstr>STARBURST</vt:lpstr>
      <vt:lpstr>STARBURST</vt:lpstr>
      <vt:lpstr>Query Execution</vt:lpstr>
      <vt:lpstr>Query Execution</vt:lpstr>
      <vt:lpstr>Query Execution</vt:lpstr>
      <vt:lpstr>Query Execution</vt:lpstr>
      <vt:lpstr>Query Execution</vt:lpstr>
      <vt:lpstr>Query Execution</vt:lpstr>
      <vt:lpstr>STARBURST</vt:lpstr>
      <vt:lpstr>STARBURST</vt:lpstr>
      <vt:lpstr>Presto Extensibility – connector interfaces</vt:lpstr>
      <vt:lpstr>STARBURST</vt:lpstr>
      <vt:lpstr>Presto Connectors</vt:lpstr>
      <vt:lpstr>STARBURST</vt:lpstr>
      <vt:lpstr>STARBURST</vt:lpstr>
      <vt:lpstr>STARBURST</vt:lpstr>
      <vt:lpstr>ANSI SQL Support</vt:lpstr>
      <vt:lpstr>STARBURST</vt:lpstr>
      <vt:lpstr>BI Tool Support</vt:lpstr>
      <vt:lpstr>STARBURST</vt:lpstr>
      <vt:lpstr>STARBURST</vt:lpstr>
      <vt:lpstr>STARBURST</vt:lpstr>
      <vt:lpstr>STARBURST</vt:lpstr>
      <vt:lpstr>STARBURST</vt:lpstr>
      <vt:lpstr>STARBURST</vt:lpstr>
      <vt:lpstr>STARBURST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STARBURST The Enterprise Presto Company</dc:title>
  <cp:lastModifiedBy>Ashish Jha</cp:lastModifiedBy>
  <cp:revision>17</cp:revision>
  <dcterms:created xsi:type="dcterms:W3CDTF">2020-07-23T11:22:21Z</dcterms:created>
  <dcterms:modified xsi:type="dcterms:W3CDTF">2020-07-23T14:37:14Z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