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59" r:id="rId5"/>
    <p:sldId id="263" r:id="rId6"/>
    <p:sldId id="264" r:id="rId7"/>
    <p:sldId id="268" r:id="rId8"/>
    <p:sldId id="26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76"/>
  </p:normalViewPr>
  <p:slideViewPr>
    <p:cSldViewPr snapToGrid="0" snapToObjects="1">
      <p:cViewPr varScale="1">
        <p:scale>
          <a:sx n="90" d="100"/>
          <a:sy n="90" d="100"/>
        </p:scale>
        <p:origin x="2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11/10/16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Comic book characters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6726" y="5979196"/>
            <a:ext cx="9422012" cy="742279"/>
          </a:xfrm>
        </p:spPr>
        <p:txBody>
          <a:bodyPr/>
          <a:lstStyle/>
          <a:p>
            <a:r>
              <a:rPr lang="en-US" smtClean="0">
                <a:latin typeface="Comic Sans MS" charset="0"/>
                <a:ea typeface="Comic Sans MS" charset="0"/>
                <a:cs typeface="Comic Sans MS" charset="0"/>
              </a:rPr>
              <a:t>THE PRESENTATION COMIC SANS WAS MADE FOR</a:t>
            </a:r>
            <a:endParaRPr lang="en-US" dirty="0">
              <a:latin typeface="Comic Sans MS" charset="0"/>
              <a:ea typeface="Comic Sans MS" charset="0"/>
              <a:cs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507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Comics through the 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6983" y="2285997"/>
            <a:ext cx="1973376" cy="3934325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Comic Sans MS" charset="0"/>
                <a:ea typeface="Comic Sans MS" charset="0"/>
                <a:cs typeface="Comic Sans MS" charset="0"/>
              </a:rPr>
              <a:t>Golden Age (1938-1950)</a:t>
            </a:r>
          </a:p>
          <a:p>
            <a:pPr marL="0" indent="0">
              <a:buNone/>
            </a:pPr>
            <a:r>
              <a:rPr lang="en-US" b="1" dirty="0" smtClean="0">
                <a:latin typeface="Comic Sans MS" charset="0"/>
                <a:ea typeface="Comic Sans MS" charset="0"/>
                <a:cs typeface="Comic Sans MS" charset="0"/>
              </a:rPr>
              <a:t>WW II</a:t>
            </a:r>
          </a:p>
          <a:p>
            <a:pPr marL="0" indent="0">
              <a:buNone/>
            </a:pPr>
            <a:r>
              <a:rPr lang="en-US" b="1" dirty="0" smtClean="0">
                <a:latin typeface="Comic Sans MS" charset="0"/>
                <a:ea typeface="Comic Sans MS" charset="0"/>
                <a:cs typeface="Comic Sans MS" charset="0"/>
              </a:rPr>
              <a:t>Superman</a:t>
            </a:r>
          </a:p>
          <a:p>
            <a:pPr marL="0" indent="0">
              <a:buNone/>
            </a:pPr>
            <a:r>
              <a:rPr lang="en-US" b="1" dirty="0" smtClean="0">
                <a:latin typeface="Comic Sans MS" charset="0"/>
                <a:ea typeface="Comic Sans MS" charset="0"/>
                <a:cs typeface="Comic Sans MS" charset="0"/>
              </a:rPr>
              <a:t>Batman</a:t>
            </a:r>
          </a:p>
          <a:p>
            <a:pPr marL="0" indent="0">
              <a:buNone/>
            </a:pPr>
            <a:r>
              <a:rPr lang="en-US" b="1" dirty="0" smtClean="0">
                <a:latin typeface="Comic Sans MS" charset="0"/>
                <a:ea typeface="Comic Sans MS" charset="0"/>
                <a:cs typeface="Comic Sans MS" charset="0"/>
              </a:rPr>
              <a:t>Wonder Woman</a:t>
            </a:r>
          </a:p>
          <a:p>
            <a:pPr marL="0" indent="0">
              <a:buNone/>
            </a:pPr>
            <a:r>
              <a:rPr lang="en-US" b="1" dirty="0" smtClean="0">
                <a:latin typeface="Comic Sans MS" charset="0"/>
                <a:ea typeface="Comic Sans MS" charset="0"/>
                <a:cs typeface="Comic Sans MS" charset="0"/>
              </a:rPr>
              <a:t>Captain America</a:t>
            </a:r>
          </a:p>
          <a:p>
            <a:pPr marL="0" indent="0">
              <a:buNone/>
            </a:pPr>
            <a:endParaRPr lang="en-US" b="1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80673" y="2285997"/>
            <a:ext cx="2115142" cy="3934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Comic Sans MS" charset="0"/>
                <a:ea typeface="Comic Sans MS" charset="0"/>
                <a:cs typeface="Comic Sans MS" charset="0"/>
              </a:rPr>
              <a:t>Silver Age (1950-1970)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Comic Sans MS" charset="0"/>
                <a:ea typeface="Comic Sans MS" charset="0"/>
                <a:cs typeface="Comic Sans MS" charset="0"/>
              </a:rPr>
              <a:t>CCA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Comic Sans MS" charset="0"/>
                <a:ea typeface="Comic Sans MS" charset="0"/>
                <a:cs typeface="Comic Sans MS" charset="0"/>
              </a:rPr>
              <a:t>Marvel established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Comic Sans MS" charset="0"/>
                <a:ea typeface="Comic Sans MS" charset="0"/>
                <a:cs typeface="Comic Sans MS" charset="0"/>
              </a:rPr>
              <a:t>Fantastic Four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Comic Sans MS" charset="0"/>
                <a:ea typeface="Comic Sans MS" charset="0"/>
                <a:cs typeface="Comic Sans MS" charset="0"/>
              </a:rPr>
              <a:t>Spider-man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Comic Sans MS" charset="0"/>
                <a:ea typeface="Comic Sans MS" charset="0"/>
                <a:cs typeface="Comic Sans MS" charset="0"/>
              </a:rPr>
              <a:t>Thor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Comic Sans MS" charset="0"/>
                <a:ea typeface="Comic Sans MS" charset="0"/>
                <a:cs typeface="Comic Sans MS" charset="0"/>
              </a:rPr>
              <a:t>Hulk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Comic Sans MS" charset="0"/>
                <a:ea typeface="Comic Sans MS" charset="0"/>
                <a:cs typeface="Comic Sans MS" charset="0"/>
              </a:rPr>
              <a:t>Iron Man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Comic Sans MS" charset="0"/>
                <a:ea typeface="Comic Sans MS" charset="0"/>
                <a:cs typeface="Comic Sans MS" charset="0"/>
              </a:rPr>
              <a:t>X-Men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Comic Sans MS" charset="0"/>
                <a:ea typeface="Comic Sans MS" charset="0"/>
                <a:cs typeface="Comic Sans MS" charset="0"/>
              </a:rPr>
              <a:t>Avengers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Comic Sans MS" charset="0"/>
                <a:ea typeface="Comic Sans MS" charset="0"/>
                <a:cs typeface="Comic Sans MS" charset="0"/>
              </a:rPr>
              <a:t>Underground </a:t>
            </a:r>
            <a:r>
              <a:rPr lang="en-US" b="1" dirty="0" err="1" smtClean="0">
                <a:latin typeface="Comic Sans MS" charset="0"/>
                <a:ea typeface="Comic Sans MS" charset="0"/>
                <a:cs typeface="Comic Sans MS" charset="0"/>
              </a:rPr>
              <a:t>Comix</a:t>
            </a:r>
            <a:endParaRPr lang="en-US" b="1" dirty="0" smtClean="0">
              <a:latin typeface="Comic Sans MS" charset="0"/>
              <a:ea typeface="Comic Sans MS" charset="0"/>
              <a:cs typeface="Comic Sans MS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14997" y="2285997"/>
            <a:ext cx="1973376" cy="3934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Comic Sans MS" charset="0"/>
                <a:ea typeface="Comic Sans MS" charset="0"/>
                <a:cs typeface="Comic Sans MS" charset="0"/>
              </a:rPr>
              <a:t>Bronze Age (1970-1985)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Comic Sans MS" charset="0"/>
                <a:ea typeface="Comic Sans MS" charset="0"/>
                <a:cs typeface="Comic Sans MS" charset="0"/>
              </a:rPr>
              <a:t>Social Issues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Comic Sans MS" charset="0"/>
                <a:ea typeface="Comic Sans MS" charset="0"/>
                <a:cs typeface="Comic Sans MS" charset="0"/>
              </a:rPr>
              <a:t>Stories darker. </a:t>
            </a:r>
            <a:endParaRPr lang="en-US" b="1" dirty="0">
              <a:latin typeface="Comic Sans MS" charset="0"/>
              <a:ea typeface="Comic Sans MS" charset="0"/>
              <a:cs typeface="Comic Sans MS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Comic Sans MS" charset="0"/>
                <a:ea typeface="Comic Sans MS" charset="0"/>
                <a:cs typeface="Comic Sans MS" charset="0"/>
              </a:rPr>
              <a:t>Gwen Stacey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Comic Sans MS" charset="0"/>
                <a:ea typeface="Comic Sans MS" charset="0"/>
                <a:cs typeface="Comic Sans MS" charset="0"/>
              </a:rPr>
              <a:t>Black / female protagonists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Comic Sans MS" charset="0"/>
                <a:ea typeface="Comic Sans MS" charset="0"/>
                <a:cs typeface="Comic Sans MS" charset="0"/>
              </a:rPr>
              <a:t>Luke Cage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Comic Sans MS" charset="0"/>
                <a:ea typeface="Comic Sans MS" charset="0"/>
                <a:cs typeface="Comic Sans MS" charset="0"/>
              </a:rPr>
              <a:t>Storm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Comic Sans MS" charset="0"/>
                <a:ea typeface="Comic Sans MS" charset="0"/>
                <a:cs typeface="Comic Sans MS" charset="0"/>
              </a:rPr>
              <a:t>Watchmen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Comic Sans MS" charset="0"/>
                <a:ea typeface="Comic Sans MS" charset="0"/>
                <a:cs typeface="Comic Sans MS" charset="0"/>
              </a:rPr>
              <a:t>Dark Knight Returns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>
              <a:latin typeface="Comic Sans MS" charset="0"/>
              <a:ea typeface="Comic Sans MS" charset="0"/>
              <a:cs typeface="Comic Sans MS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568847" y="2298026"/>
            <a:ext cx="1973376" cy="3934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Comic Sans MS" charset="0"/>
                <a:ea typeface="Comic Sans MS" charset="0"/>
                <a:cs typeface="Comic Sans MS" charset="0"/>
              </a:rPr>
              <a:t>Copper Age (1985-1992)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Comic Sans MS" charset="0"/>
                <a:ea typeface="Comic Sans MS" charset="0"/>
                <a:cs typeface="Comic Sans MS" charset="0"/>
              </a:rPr>
              <a:t>Increasing Realism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Comic Sans MS" charset="0"/>
                <a:ea typeface="Comic Sans MS" charset="0"/>
                <a:cs typeface="Comic Sans MS" charset="0"/>
              </a:rPr>
              <a:t>Glut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Comic Sans MS" charset="0"/>
                <a:ea typeface="Comic Sans MS" charset="0"/>
                <a:cs typeface="Comic Sans MS" charset="0"/>
              </a:rPr>
              <a:t>Colleges offer courses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Comic Sans MS" charset="0"/>
                <a:ea typeface="Comic Sans MS" charset="0"/>
                <a:cs typeface="Comic Sans MS" charset="0"/>
              </a:rPr>
              <a:t>Media consolidation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>
              <a:latin typeface="Comic Sans MS" charset="0"/>
              <a:ea typeface="Comic Sans MS" charset="0"/>
              <a:cs typeface="Comic Sans MS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83" y="2326601"/>
            <a:ext cx="1982006" cy="390575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9722697" y="2286000"/>
            <a:ext cx="1973376" cy="3934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Comic Sans MS" charset="0"/>
                <a:ea typeface="Comic Sans MS" charset="0"/>
                <a:cs typeface="Comic Sans MS" charset="0"/>
              </a:rPr>
              <a:t>Modern Age (1992-present)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Comic Sans MS" charset="0"/>
                <a:ea typeface="Comic Sans MS" charset="0"/>
                <a:cs typeface="Comic Sans MS" charset="0"/>
              </a:rPr>
              <a:t>Death of Superman</a:t>
            </a:r>
          </a:p>
          <a:p>
            <a:pPr marL="0" indent="0">
              <a:buNone/>
            </a:pPr>
            <a:r>
              <a:rPr lang="en-US" b="1" dirty="0">
                <a:latin typeface="Comic Sans MS" charset="0"/>
                <a:ea typeface="Comic Sans MS" charset="0"/>
                <a:cs typeface="Comic Sans MS" charset="0"/>
              </a:rPr>
              <a:t>Big budget </a:t>
            </a:r>
            <a:r>
              <a:rPr lang="en-US" b="1" dirty="0" smtClean="0">
                <a:latin typeface="Comic Sans MS" charset="0"/>
                <a:ea typeface="Comic Sans MS" charset="0"/>
                <a:cs typeface="Comic Sans MS" charset="0"/>
              </a:rPr>
              <a:t>movies &amp; TV</a:t>
            </a:r>
            <a:endParaRPr lang="en-US" b="1" dirty="0">
              <a:latin typeface="Comic Sans MS" charset="0"/>
              <a:ea typeface="Comic Sans MS" charset="0"/>
              <a:cs typeface="Comic Sans MS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Comic Sans MS" charset="0"/>
                <a:ea typeface="Comic Sans MS" charset="0"/>
                <a:cs typeface="Comic Sans MS" charset="0"/>
              </a:rPr>
              <a:t>Digital books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>
              <a:latin typeface="Comic Sans MS" charset="0"/>
              <a:ea typeface="Comic Sans MS" charset="0"/>
              <a:cs typeface="Comic Sans MS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>
              <a:latin typeface="Comic Sans MS" charset="0"/>
              <a:ea typeface="Comic Sans MS" charset="0"/>
              <a:cs typeface="Comic Sans MS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069" y="2273967"/>
            <a:ext cx="2024904" cy="394635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982" y="2298026"/>
            <a:ext cx="1973376" cy="389372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831" y="2298026"/>
            <a:ext cx="1938391" cy="394635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848" y="2326601"/>
            <a:ext cx="2012754" cy="391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786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longevity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2225414"/>
            <a:ext cx="10178322" cy="4212166"/>
          </a:xfrm>
        </p:spPr>
      </p:pic>
      <p:sp>
        <p:nvSpPr>
          <p:cNvPr id="7" name="Rectangle 6"/>
          <p:cNvSpPr/>
          <p:nvPr/>
        </p:nvSpPr>
        <p:spPr>
          <a:xfrm>
            <a:off x="2286000" y="2528891"/>
            <a:ext cx="1700213" cy="3357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86214" y="2528890"/>
            <a:ext cx="2171700" cy="3357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157915" y="2528891"/>
            <a:ext cx="1643060" cy="3357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72500" y="2528891"/>
            <a:ext cx="2386014" cy="3357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800975" y="2528890"/>
            <a:ext cx="771525" cy="3357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49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413811"/>
            <a:ext cx="10178322" cy="1492132"/>
          </a:xfrm>
        </p:spPr>
        <p:txBody>
          <a:bodyPr/>
          <a:lstStyle/>
          <a:p>
            <a:r>
              <a:rPr lang="en-US" dirty="0" smtClean="0"/>
              <a:t>Masks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558" y="1474465"/>
            <a:ext cx="3898232" cy="4960476"/>
          </a:xfrm>
        </p:spPr>
      </p:pic>
      <p:sp>
        <p:nvSpPr>
          <p:cNvPr id="5" name="TextBox 4"/>
          <p:cNvSpPr txBox="1"/>
          <p:nvPr/>
        </p:nvSpPr>
        <p:spPr>
          <a:xfrm>
            <a:off x="1251678" y="1474465"/>
            <a:ext cx="5643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Good guys and neutral characters are 50/50 in having their identity known while bad guys are much more interested in anonymity. 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525" y="2840841"/>
            <a:ext cx="4699976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69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a man’s world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979" y="1874517"/>
            <a:ext cx="6658934" cy="4627055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65" y="1874517"/>
            <a:ext cx="3905214" cy="443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74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Born to be bad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7" y="1358782"/>
            <a:ext cx="9169400" cy="5499218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4" r="12304"/>
          <a:stretch/>
        </p:blipFill>
        <p:spPr>
          <a:xfrm>
            <a:off x="7269891" y="1358782"/>
            <a:ext cx="4572000" cy="3594100"/>
          </a:xfrm>
        </p:spPr>
      </p:pic>
    </p:spTree>
    <p:extLst>
      <p:ext uri="{BB962C8B-B14F-4D97-AF65-F5344CB8AC3E}">
        <p14:creationId xmlns:p14="http://schemas.microsoft.com/office/powerpoint/2010/main" val="267345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508" y="2286000"/>
            <a:ext cx="4961933" cy="3594100"/>
          </a:xfrm>
        </p:spPr>
      </p:pic>
    </p:spTree>
    <p:extLst>
      <p:ext uri="{BB962C8B-B14F-4D97-AF65-F5344CB8AC3E}">
        <p14:creationId xmlns:p14="http://schemas.microsoft.com/office/powerpoint/2010/main" val="776494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7" y="1874516"/>
            <a:ext cx="2948847" cy="503999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524" y="1874515"/>
            <a:ext cx="2900955" cy="498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3531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139</TotalTime>
  <Words>131</Words>
  <Application>Microsoft Macintosh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Comic Sans MS</vt:lpstr>
      <vt:lpstr>Gill Sans MT</vt:lpstr>
      <vt:lpstr>Impact</vt:lpstr>
      <vt:lpstr>Arial</vt:lpstr>
      <vt:lpstr>Badge</vt:lpstr>
      <vt:lpstr>Comic book characters</vt:lpstr>
      <vt:lpstr>Comics through the ages</vt:lpstr>
      <vt:lpstr>Character longevity</vt:lpstr>
      <vt:lpstr>Masks</vt:lpstr>
      <vt:lpstr>It’s a man’s world</vt:lpstr>
      <vt:lpstr>Born to be bad</vt:lpstr>
      <vt:lpstr>introductions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Comic book characters</dc:title>
  <dc:creator>Joshua-Elizabeth Bentley-Kapstein</dc:creator>
  <cp:lastModifiedBy>Joshua-Elizabeth Bentley-Kapstein</cp:lastModifiedBy>
  <cp:revision>10</cp:revision>
  <dcterms:created xsi:type="dcterms:W3CDTF">2016-11-10T17:14:18Z</dcterms:created>
  <dcterms:modified xsi:type="dcterms:W3CDTF">2016-11-10T19:59:34Z</dcterms:modified>
</cp:coreProperties>
</file>