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DE791C0-A3D1-4B0C-8E26-3860669983E1}">
  <a:tblStyle styleId="{DDE791C0-A3D1-4B0C-8E26-3860669983E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233800" y="207825"/>
            <a:ext cx="8715300" cy="47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u="sng"/>
              <a:t>Probability of Accelerated Approval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6000" u="sng"/>
              <a:t>of Insurance Claims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algn="ctr">
              <a:spcBef>
                <a:spcPts val="0"/>
              </a:spcBef>
              <a:buNone/>
            </a:pPr>
            <a:r>
              <a:rPr lang="en" sz="3600"/>
              <a:t>By,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3600"/>
              <a:t>Debjani Palit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90925" y="64950"/>
            <a:ext cx="8975100" cy="49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 u="sng"/>
              <a:t>ROC for Bagging Decision Tree Classifier: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800" y="675450"/>
            <a:ext cx="6084400" cy="43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90925" y="51950"/>
            <a:ext cx="8949300" cy="5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 u="sng"/>
              <a:t>Extra Tree Classifier: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 u="sng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 u="sng"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 u="sng">
                <a:highlight>
                  <a:srgbClr val="FFFFFF"/>
                </a:highlight>
              </a:rPr>
              <a:t>Parameters of the classifiers:</a:t>
            </a:r>
            <a:r>
              <a:rPr lang="en" sz="1800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>ExtraTreesClassifier(bootstrap=False, class_weight=None, criterion='gini',max_depth=None, max_features='auto', max_leaf_nodes=None,min_samples_leaf=1, min_samples_split=2,min_weight_fraction_leaf=0.0, n_estimators=10, n_jobs=1,oob_score=False, random_state=None, verbose=0, warm_start=False)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 u="sng"/>
          </a:p>
          <a:p>
            <a:pPr lvl="0">
              <a:spcBef>
                <a:spcPts val="0"/>
              </a:spcBef>
              <a:buNone/>
            </a:pPr>
            <a:r>
              <a:rPr b="1" lang="en" sz="2400" u="sng"/>
              <a:t>Grid Search on Extra Tree Classifier: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 u="sng"/>
          </a:p>
        </p:txBody>
      </p:sp>
      <p:graphicFrame>
        <p:nvGraphicFramePr>
          <p:cNvPr id="131" name="Shape 131"/>
          <p:cNvGraphicFramePr/>
          <p:nvPr/>
        </p:nvGraphicFramePr>
        <p:xfrm>
          <a:off x="3327375" y="10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{DDE791C0-A3D1-4B0C-8E26-3860669983E1}</a:tableStyleId>
              </a:tblPr>
              <a:tblGrid>
                <a:gridCol w="2856425"/>
                <a:gridCol w="2856425"/>
              </a:tblGrid>
              <a:tr h="3680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Mean Score of the Model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0.74</a:t>
                      </a:r>
                    </a:p>
                  </a:txBody>
                  <a:tcPr marT="91425" marB="91425" marR="91425" marL="91425"/>
                </a:tc>
              </a:tr>
              <a:tr h="3680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log_loss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0.94</a:t>
                      </a:r>
                    </a:p>
                  </a:txBody>
                  <a:tcPr marT="91425" marB="91425" marR="91425" marL="91425"/>
                </a:tc>
              </a:tr>
              <a:tr h="3680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Area Under the ROC curve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0.68</a:t>
                      </a:r>
                    </a:p>
                  </a:txBody>
                  <a:tcPr marT="91425" marB="91425" marR="91425" marL="91425"/>
                </a:tc>
              </a:tr>
              <a:tr h="3680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Feature Importance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50, 12, 10, 114, 34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2" name="Shape 132"/>
          <p:cNvGraphicFramePr/>
          <p:nvPr/>
        </p:nvGraphicFramePr>
        <p:xfrm>
          <a:off x="640775" y="407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{DDE791C0-A3D1-4B0C-8E26-3860669983E1}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log_loss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0.54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Area under the ROC curve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0.58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77925" y="38975"/>
            <a:ext cx="9001200" cy="50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 u="sng"/>
              <a:t>Extra Tree Classifier with a few set of parameters: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n_estimators = 851, max_features = 60, criterion = 'entropy', min_samples_split = 4, max_depth = 40, min_samples_leaf = 2, n_jobs = -1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000" u="sng"/>
          </a:p>
        </p:txBody>
      </p:sp>
      <p:graphicFrame>
        <p:nvGraphicFramePr>
          <p:cNvPr id="138" name="Shape 138"/>
          <p:cNvGraphicFramePr/>
          <p:nvPr/>
        </p:nvGraphicFramePr>
        <p:xfrm>
          <a:off x="653750" y="235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{DDE791C0-A3D1-4B0C-8E26-3860669983E1}</a:tableStyleId>
              </a:tblPr>
              <a:tblGrid>
                <a:gridCol w="3619500"/>
                <a:gridCol w="361950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Mean Score of the model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0.78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log_loss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0.46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Area under the ROC curve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0.76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Accuracy score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0.78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Feature Importance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V50, v52, v12, v10, v125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90925" y="51950"/>
            <a:ext cx="8936100" cy="5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" y="51950"/>
            <a:ext cx="60843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6084400" y="259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highlight>
                  <a:srgbClr val="FFFFFF"/>
                </a:highlight>
              </a:rPr>
              <a:t>Classification Report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highlight>
                  <a:srgbClr val="FFFFFF"/>
                </a:highlight>
              </a:rPr>
              <a:t>precision    recall  f1-score   support</a:t>
            </a:r>
            <a:br>
              <a:rPr lang="en" sz="1100">
                <a:highlight>
                  <a:srgbClr val="FFFFFF"/>
                </a:highlight>
              </a:rPr>
            </a:br>
            <a:br>
              <a:rPr lang="en" sz="1100">
                <a:highlight>
                  <a:srgbClr val="FFFFFF"/>
                </a:highlight>
              </a:rPr>
            </a:br>
            <a:r>
              <a:rPr lang="en" sz="1100">
                <a:highlight>
                  <a:srgbClr val="FFFFFF"/>
                </a:highlight>
              </a:rPr>
              <a:t>          0       0.68      0.22      0.33      9073</a:t>
            </a:r>
            <a:br>
              <a:rPr lang="en" sz="1100">
                <a:highlight>
                  <a:srgbClr val="FFFFFF"/>
                </a:highlight>
              </a:rPr>
            </a:br>
            <a:r>
              <a:rPr lang="en" sz="1100">
                <a:highlight>
                  <a:srgbClr val="FFFFFF"/>
                </a:highlight>
              </a:rPr>
              <a:t>          1       0.80      0.97      0.87     28653</a:t>
            </a:r>
            <a:br>
              <a:rPr lang="en" sz="1100">
                <a:highlight>
                  <a:srgbClr val="FFFFFF"/>
                </a:highlight>
              </a:rPr>
            </a:br>
            <a:br>
              <a:rPr lang="en" sz="1100">
                <a:highlight>
                  <a:srgbClr val="FFFFFF"/>
                </a:highlight>
              </a:rPr>
            </a:br>
            <a:r>
              <a:rPr lang="en" sz="1100">
                <a:highlight>
                  <a:srgbClr val="FFFFFF"/>
                </a:highlight>
              </a:rPr>
              <a:t>avg / total       0.77      0.79      0.74     37726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103900" y="51950"/>
            <a:ext cx="89361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Dropping a few selective features sometimes improves the performance of the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I have tried dropping a few selective features that had large number of NaN values, with low feature importance and average feature importance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No significant effect on model performance</a:t>
            </a:r>
          </a:p>
          <a:p>
            <a:pPr indent="-381000" lvl="2" marL="1371600" rtl="0">
              <a:spcBef>
                <a:spcPts val="0"/>
              </a:spcBef>
              <a:buSzPct val="100000"/>
              <a:buChar char="■"/>
            </a:pPr>
            <a:r>
              <a:rPr lang="en" sz="2400"/>
              <a:t>Default Extra Tree Model</a:t>
            </a:r>
          </a:p>
          <a:p>
            <a:pPr indent="-381000" lvl="2" marL="1371600" rtl="0">
              <a:spcBef>
                <a:spcPts val="0"/>
              </a:spcBef>
              <a:buSzPct val="100000"/>
              <a:buChar char="■"/>
            </a:pPr>
            <a:r>
              <a:rPr lang="en" sz="2400"/>
              <a:t>Extra Tree Model with said parameters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	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	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103900" y="64950"/>
            <a:ext cx="8936100" cy="49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 I have used the Extra Tree Classifier model with the above parameters to make probability predictions on the test set for accelerated claims approval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FFFFFF"/>
                </a:highlight>
              </a:rPr>
              <a:t>[[ 0.39717979  0.60282021]</a:t>
            </a:r>
            <a:br>
              <a:rPr lang="en" sz="1800">
                <a:highlight>
                  <a:srgbClr val="FFFFFF"/>
                </a:highlight>
              </a:rPr>
            </a:br>
            <a:r>
              <a:rPr lang="en" sz="1800">
                <a:highlight>
                  <a:srgbClr val="FFFFFF"/>
                </a:highlight>
              </a:rPr>
              <a:t> [ 0.14185272  0.85814728]</a:t>
            </a:r>
            <a:br>
              <a:rPr lang="en" sz="1800">
                <a:highlight>
                  <a:srgbClr val="FFFFFF"/>
                </a:highlight>
              </a:rPr>
            </a:br>
            <a:r>
              <a:rPr lang="en" sz="1800">
                <a:highlight>
                  <a:srgbClr val="FFFFFF"/>
                </a:highlight>
              </a:rPr>
              <a:t> [ 0.17557775  0.82442225]</a:t>
            </a:r>
            <a:br>
              <a:rPr lang="en" sz="1800">
                <a:highlight>
                  <a:srgbClr val="FFFFFF"/>
                </a:highlight>
              </a:rPr>
            </a:br>
            <a:r>
              <a:rPr lang="en" sz="1800">
                <a:highlight>
                  <a:srgbClr val="FFFFFF"/>
                </a:highlight>
              </a:rPr>
              <a:t> ..., </a:t>
            </a:r>
            <a:br>
              <a:rPr lang="en" sz="1800">
                <a:highlight>
                  <a:srgbClr val="FFFFFF"/>
                </a:highlight>
              </a:rPr>
            </a:br>
            <a:r>
              <a:rPr lang="en" sz="1800">
                <a:highlight>
                  <a:srgbClr val="FFFFFF"/>
                </a:highlight>
              </a:rPr>
              <a:t> [ 0.10340776  0.89659224]</a:t>
            </a:r>
            <a:br>
              <a:rPr lang="en" sz="1800">
                <a:highlight>
                  <a:srgbClr val="FFFFFF"/>
                </a:highlight>
              </a:rPr>
            </a:br>
            <a:r>
              <a:rPr lang="en" sz="1800">
                <a:highlight>
                  <a:srgbClr val="FFFFFF"/>
                </a:highlight>
              </a:rPr>
              <a:t> [ 0.16466902  0.83533098]</a:t>
            </a:r>
            <a:br>
              <a:rPr lang="en" sz="1800">
                <a:highlight>
                  <a:srgbClr val="FFFFFF"/>
                </a:highlight>
              </a:rPr>
            </a:br>
            <a:r>
              <a:rPr lang="en" sz="1800">
                <a:highlight>
                  <a:srgbClr val="FFFFFF"/>
                </a:highlight>
              </a:rPr>
              <a:t> [ 0.33029769  0.66970231]]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64950" y="38975"/>
            <a:ext cx="8988000" cy="5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 u="sng"/>
              <a:t>Discussion: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000" u="sng"/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There is no fixed model that would perform equally well on every data set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In classification problem, performance of a model can be analyzed from the log_loss value and the ROC curve</a:t>
            </a:r>
          </a:p>
          <a:p>
            <a:pPr indent="-419100" lvl="0" marL="457200">
              <a:spcBef>
                <a:spcPts val="0"/>
              </a:spcBef>
              <a:buSzPct val="100000"/>
              <a:buChar char="●"/>
            </a:pPr>
            <a:r>
              <a:rPr lang="en" sz="3000"/>
              <a:t>In this project, depending upon the log_loss value and the ROC curve, using the Extra Tree Classifier model is recommended.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103900" y="90925"/>
            <a:ext cx="8949300" cy="49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 u="sng"/>
              <a:t>Goal of the Project: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600" u="sng"/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During Unforeseen catastrophic events, people expect to get paid by the insurance companies as soon as possible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 Claims department needs to check several things before accelerated approval</a:t>
            </a:r>
          </a:p>
          <a:p>
            <a:pPr indent="-419100" lvl="0" marL="457200">
              <a:spcBef>
                <a:spcPts val="0"/>
              </a:spcBef>
              <a:buSzPct val="100000"/>
              <a:buChar char="●"/>
            </a:pPr>
            <a:r>
              <a:rPr lang="en" sz="3000"/>
              <a:t>Machine Learning in Data Science can play an important role in making the process more automated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 u="sng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142875" y="129875"/>
            <a:ext cx="8858100" cy="4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 u="sng"/>
              <a:t>About the Data:</a:t>
            </a:r>
            <a:r>
              <a:rPr lang="en" sz="3600"/>
              <a:t> </a:t>
            </a:r>
            <a:r>
              <a:rPr lang="en" sz="3000"/>
              <a:t>The dataset is anonymized in order to protect the privacy. It has two parts: 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b="1" lang="en" sz="3000"/>
              <a:t>Train set:</a:t>
            </a:r>
            <a:r>
              <a:rPr lang="en" sz="3000"/>
              <a:t> A total of 133 columns and 114321 rows.Target, ID and 131  anonymized columns.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b="1" lang="en" sz="3000"/>
              <a:t>Test set:</a:t>
            </a:r>
            <a:r>
              <a:rPr lang="en" sz="3000"/>
              <a:t> A total of 132 columns and 114393 rows. ID and 131 anonymized columns. </a:t>
            </a:r>
          </a:p>
        </p:txBody>
      </p:sp>
      <p:graphicFrame>
        <p:nvGraphicFramePr>
          <p:cNvPr id="78" name="Shape 78"/>
          <p:cNvGraphicFramePr/>
          <p:nvPr/>
        </p:nvGraphicFramePr>
        <p:xfrm>
          <a:off x="2615050" y="216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{DDE791C0-A3D1-4B0C-8E26-3860669983E1}</a:tableStyleId>
              </a:tblPr>
              <a:tblGrid>
                <a:gridCol w="1836800"/>
                <a:gridCol w="1836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Float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108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Object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Integer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142875" y="129875"/>
            <a:ext cx="88971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u="sng"/>
              <a:t>Train Set: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Target column is classified into 0 (no accelerated approval) and 1 (accelerate approval)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5" y="1635575"/>
            <a:ext cx="4133850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9000" y="1635575"/>
            <a:ext cx="44809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03900" y="129875"/>
            <a:ext cx="8897100" cy="4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 u="sng"/>
              <a:t>Plot between the columns: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Linear relation between columns v10 and v12; v10 and v34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00" y="1168978"/>
            <a:ext cx="4229100" cy="33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225" y="1168978"/>
            <a:ext cx="4229100" cy="32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142875" y="129875"/>
            <a:ext cx="8884200" cy="4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 u="sng"/>
              <a:t>Histogram of the columns: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 u="sng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Most of the columns values are not normally distributed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The target column had 76% accelerated approvals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1805425"/>
            <a:ext cx="4142925" cy="31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025" y="1723587"/>
            <a:ext cx="44421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168850" y="155875"/>
            <a:ext cx="88581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 u="sng"/>
              <a:t>Grouping and Replacement of NaN: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The data had many NaN values. I have replaced the NaN with an unique integer w.r.t the data and have grouped the NaN values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 u="sng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75" y="1857374"/>
            <a:ext cx="88296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64950" y="0"/>
            <a:ext cx="8988000" cy="52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 u="sng"/>
              <a:t>Decision Tree Classifier: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 u="sng"/>
          </a:p>
        </p:txBody>
      </p:sp>
      <p:graphicFrame>
        <p:nvGraphicFramePr>
          <p:cNvPr id="111" name="Shape 111"/>
          <p:cNvGraphicFramePr/>
          <p:nvPr/>
        </p:nvGraphicFramePr>
        <p:xfrm>
          <a:off x="37689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{DDE791C0-A3D1-4B0C-8E26-3860669983E1}</a:tableStyleId>
              </a:tblPr>
              <a:tblGrid>
                <a:gridCol w="2687550"/>
                <a:gridCol w="2687550"/>
              </a:tblGrid>
              <a:tr h="3420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Mean Score of the Model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0.68</a:t>
                      </a:r>
                    </a:p>
                  </a:txBody>
                  <a:tcPr marT="91425" marB="91425" marR="91425" marL="91425"/>
                </a:tc>
              </a:tr>
              <a:tr h="3420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log_loss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10.7</a:t>
                      </a:r>
                    </a:p>
                  </a:txBody>
                  <a:tcPr marT="91425" marB="91425" marR="91425" marL="91425"/>
                </a:tc>
              </a:tr>
              <a:tr h="3420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Area Under the ROC curve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0.58  </a:t>
                      </a:r>
                    </a:p>
                  </a:txBody>
                  <a:tcPr marT="91425" marB="91425" marR="91425" marL="91425"/>
                </a:tc>
              </a:tr>
              <a:tr h="342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Feature Importance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v50, v21, v22, v66, v125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25" y="1660525"/>
            <a:ext cx="5691875" cy="348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38975" y="51950"/>
            <a:ext cx="9040200" cy="5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 u="sng"/>
              <a:t>Random Tree Classifier: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 u="sng"/>
          </a:p>
          <a:p>
            <a:pPr lvl="0">
              <a:spcBef>
                <a:spcPts val="0"/>
              </a:spcBef>
              <a:buNone/>
            </a:pPr>
            <a:r>
              <a:rPr b="1" lang="en" sz="2400" u="sng"/>
              <a:t>Bagging Decision Tree Classifier: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 u="sng"/>
          </a:p>
        </p:txBody>
      </p:sp>
      <p:graphicFrame>
        <p:nvGraphicFramePr>
          <p:cNvPr id="118" name="Shape 118"/>
          <p:cNvGraphicFramePr/>
          <p:nvPr/>
        </p:nvGraphicFramePr>
        <p:xfrm>
          <a:off x="3704075" y="19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{DDE791C0-A3D1-4B0C-8E26-3860669983E1}</a:tableStyleId>
              </a:tblPr>
              <a:tblGrid>
                <a:gridCol w="2687550"/>
                <a:gridCol w="2687550"/>
              </a:tblGrid>
              <a:tr h="342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Mean Score of the Model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0.74</a:t>
                      </a:r>
                    </a:p>
                  </a:txBody>
                  <a:tcPr marT="91425" marB="91425" marR="91425" marL="91425"/>
                </a:tc>
              </a:tr>
              <a:tr h="342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log_loss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0.98</a:t>
                      </a:r>
                    </a:p>
                  </a:txBody>
                  <a:tcPr marT="91425" marB="91425" marR="91425" marL="91425"/>
                </a:tc>
              </a:tr>
              <a:tr h="342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Area Under the ROC curve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0.68  </a:t>
                      </a:r>
                    </a:p>
                  </a:txBody>
                  <a:tcPr marT="91425" marB="91425" marR="91425" marL="91425"/>
                </a:tc>
              </a:tr>
              <a:tr h="342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Feature Importance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v50, v12, v10, v34, v114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9" name="Shape 119"/>
          <p:cNvGraphicFramePr/>
          <p:nvPr/>
        </p:nvGraphicFramePr>
        <p:xfrm>
          <a:off x="2141975" y="299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{DDE791C0-A3D1-4B0C-8E26-3860669983E1}</a:tableStyleId>
              </a:tblPr>
              <a:tblGrid>
                <a:gridCol w="2687550"/>
                <a:gridCol w="2687550"/>
              </a:tblGrid>
              <a:tr h="342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Mean Score of the Model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0.74</a:t>
                      </a:r>
                    </a:p>
                  </a:txBody>
                  <a:tcPr marT="91425" marB="91425" marR="91425" marL="91425"/>
                </a:tc>
              </a:tr>
              <a:tr h="342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log_loss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1.07</a:t>
                      </a:r>
                    </a:p>
                  </a:txBody>
                  <a:tcPr marT="91425" marB="91425" marR="91425" marL="91425"/>
                </a:tc>
              </a:tr>
              <a:tr h="342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Area Under the ROC curve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0.69  </a:t>
                      </a:r>
                    </a:p>
                  </a:txBody>
                  <a:tcPr marT="91425" marB="91425" marR="91425" marL="91425"/>
                </a:tc>
              </a:tr>
              <a:tr h="342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Precision, recall, F1 for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0.81, 0.87, 0.84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