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806100" y="1949550"/>
            <a:ext cx="5337900" cy="124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Riddles</a:t>
            </a:r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275" y="210725"/>
            <a:ext cx="4133225" cy="48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275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75" y="0"/>
            <a:ext cx="81814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Bolous Abu Jaber</a:t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0350" y="317996"/>
            <a:ext cx="2775526" cy="15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6925" y="3629025"/>
            <a:ext cx="302895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0348" y="2295900"/>
            <a:ext cx="2284126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1500" y="1310237"/>
            <a:ext cx="2523025" cy="25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0" y="0"/>
            <a:ext cx="8885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ما هو اللغز </a:t>
            </a:r>
            <a:r>
              <a:rPr lang="en" sz="3000">
                <a:solidFill>
                  <a:schemeClr val="dk1"/>
                </a:solidFill>
              </a:rPr>
              <a:t>والأحجية</a:t>
            </a:r>
            <a:r>
              <a:rPr lang="en" sz="3000">
                <a:solidFill>
                  <a:schemeClr val="dk1"/>
                </a:solidFill>
              </a:rPr>
              <a:t>?</a:t>
            </a:r>
            <a:endParaRPr sz="3000">
              <a:solidFill>
                <a:schemeClr val="dk1"/>
              </a:solidFill>
            </a:endParaRPr>
          </a:p>
          <a:p>
            <a:pPr indent="0" lvl="0" marL="0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الأحجية أو اللغز(puzzle)  هي مسألة بتعقيد معيّن تتبع سلسلة حسابات منطقية </a:t>
            </a:r>
            <a:r>
              <a:rPr lang="en" sz="3000">
                <a:solidFill>
                  <a:schemeClr val="dk1"/>
                </a:solidFill>
              </a:rPr>
              <a:t>للوصول</a:t>
            </a:r>
            <a:r>
              <a:rPr lang="en" sz="3000">
                <a:solidFill>
                  <a:schemeClr val="dk1"/>
                </a:solidFill>
              </a:rPr>
              <a:t> </a:t>
            </a:r>
            <a:r>
              <a:rPr lang="en" sz="3000">
                <a:solidFill>
                  <a:schemeClr val="dk1"/>
                </a:solidFill>
              </a:rPr>
              <a:t>للإجابة</a:t>
            </a:r>
            <a:r>
              <a:rPr lang="en" sz="3000">
                <a:solidFill>
                  <a:schemeClr val="dk1"/>
                </a:solidFill>
              </a:rPr>
              <a:t> عليها.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925"/>
            <a:ext cx="8839200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08150"/>
            <a:ext cx="9064925" cy="152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8813" y="376100"/>
            <a:ext cx="3186369" cy="180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280350" y="0"/>
            <a:ext cx="8583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2060"/>
                </a:solidFill>
                <a:latin typeface="Aharoni"/>
                <a:ea typeface="Aharoni"/>
                <a:cs typeface="Aharoni"/>
                <a:sym typeface="Aharoni"/>
              </a:rPr>
              <a:t>فك</a:t>
            </a:r>
            <a:r>
              <a:rPr lang="en" sz="3600">
                <a:solidFill>
                  <a:srgbClr val="002060"/>
                </a:solidFill>
                <a:latin typeface="Aharoni"/>
                <a:ea typeface="Aharoni"/>
                <a:cs typeface="Aharoni"/>
                <a:sym typeface="Aharoni"/>
              </a:rPr>
              <a:t>ر- </a:t>
            </a:r>
            <a:r>
              <a:rPr lang="en" sz="3600">
                <a:solidFill>
                  <a:srgbClr val="002060"/>
                </a:solidFill>
                <a:latin typeface="Aharoni"/>
                <a:ea typeface="Aharoni"/>
                <a:cs typeface="Aharoni"/>
                <a:sym typeface="Aharoni"/>
              </a:rPr>
              <a:t>تمهل</a:t>
            </a:r>
            <a:endParaRPr sz="3600">
              <a:solidFill>
                <a:srgbClr val="002060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1" algn="ctr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2060"/>
                </a:solidFill>
                <a:latin typeface="Aharoni"/>
                <a:ea typeface="Aharoni"/>
                <a:cs typeface="Aharoni"/>
                <a:sym typeface="Aharoni"/>
              </a:rPr>
              <a:t>فكر مجددا</a:t>
            </a:r>
            <a:endParaRPr sz="3600">
              <a:solidFill>
                <a:srgbClr val="002060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1" algn="ctr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2060"/>
                </a:solidFill>
                <a:latin typeface="Aharoni"/>
                <a:ea typeface="Aharoni"/>
                <a:cs typeface="Aharoni"/>
                <a:sym typeface="Aharoni"/>
              </a:rPr>
              <a:t>لا تتسرع </a:t>
            </a:r>
            <a:r>
              <a:rPr lang="en" sz="2800">
                <a:solidFill>
                  <a:srgbClr val="002060"/>
                </a:solidFill>
                <a:latin typeface="Aharoni"/>
                <a:ea typeface="Aharoni"/>
                <a:cs typeface="Aharoni"/>
                <a:sym typeface="Aharoni"/>
              </a:rPr>
              <a:t>بإلقاء</a:t>
            </a:r>
            <a:r>
              <a:rPr lang="en" sz="2800">
                <a:solidFill>
                  <a:srgbClr val="002060"/>
                </a:solidFill>
                <a:latin typeface="Aharoni"/>
                <a:ea typeface="Aharoni"/>
                <a:cs typeface="Aharoni"/>
                <a:sym typeface="Aharoni"/>
              </a:rPr>
              <a:t> الاجابة!</a:t>
            </a:r>
            <a:endParaRPr sz="2800">
              <a:solidFill>
                <a:srgbClr val="00206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350" y="287050"/>
            <a:ext cx="77914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339825" y="2800900"/>
            <a:ext cx="8127900" cy="14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عملية وطريقة التفكير، </a:t>
            </a:r>
            <a:r>
              <a:rPr lang="en" sz="3000">
                <a:solidFill>
                  <a:schemeClr val="dk1"/>
                </a:solidFill>
              </a:rPr>
              <a:t>والأسلوب</a:t>
            </a:r>
            <a:r>
              <a:rPr lang="en" sz="3000">
                <a:solidFill>
                  <a:schemeClr val="dk1"/>
                </a:solidFill>
              </a:rPr>
              <a:t> المتبع !!</a:t>
            </a:r>
            <a:endParaRPr sz="3000">
              <a:solidFill>
                <a:schemeClr val="dk1"/>
              </a:solidFill>
            </a:endParaRPr>
          </a:p>
          <a:p>
            <a:pPr indent="0" lvl="0" marL="0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تفكير </a:t>
            </a:r>
            <a:r>
              <a:rPr lang="en" sz="3000">
                <a:solidFill>
                  <a:schemeClr val="dk1"/>
                </a:solidFill>
              </a:rPr>
              <a:t>إبداعي</a:t>
            </a:r>
            <a:r>
              <a:rPr lang="en" sz="3000">
                <a:solidFill>
                  <a:schemeClr val="dk1"/>
                </a:solidFill>
              </a:rPr>
              <a:t> وجدي</a:t>
            </a:r>
            <a:r>
              <a:rPr lang="en" sz="2800">
                <a:solidFill>
                  <a:schemeClr val="dk1"/>
                </a:solidFill>
              </a:rPr>
              <a:t>د 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4136625" y="1486525"/>
            <a:ext cx="41172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كيف توصلت الى الحل ؟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0" y="0"/>
            <a:ext cx="9037200" cy="48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3 قطط تصطاد 3 فئران خلال 3 دقائق.</a:t>
            </a:r>
            <a:endParaRPr sz="3000">
              <a:solidFill>
                <a:schemeClr val="dk1"/>
              </a:solidFill>
            </a:endParaRPr>
          </a:p>
          <a:p>
            <a:pPr indent="0" lvl="0" marL="0" rtl="1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كم من الزمن تحتاج لاصطياد 100 فئرا؟</a:t>
            </a:r>
            <a:endParaRPr sz="3000">
              <a:solidFill>
                <a:schemeClr val="dk1"/>
              </a:solidFill>
            </a:endParaRPr>
          </a:p>
          <a:p>
            <a:pPr indent="0" lvl="0" marL="0" rtl="1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كيف </a:t>
            </a:r>
            <a:r>
              <a:rPr lang="en" sz="3000">
                <a:solidFill>
                  <a:schemeClr val="dk1"/>
                </a:solidFill>
              </a:rPr>
              <a:t>نفهم</a:t>
            </a:r>
            <a:r>
              <a:rPr lang="en" sz="3000">
                <a:solidFill>
                  <a:schemeClr val="dk1"/>
                </a:solidFill>
              </a:rPr>
              <a:t> المسالة؟</a:t>
            </a:r>
            <a:endParaRPr sz="3000">
              <a:solidFill>
                <a:schemeClr val="dk1"/>
              </a:solidFill>
            </a:endParaRPr>
          </a:p>
          <a:p>
            <a:pPr indent="0" lvl="0" marL="0" rtl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ماذا افترضنا؟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0" y="1423775"/>
            <a:ext cx="9144000" cy="3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لدينا 12 قطعة عملة معدنية متشابهة تماماً ولكن واحدة منها وزنها مختلف.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كيف يمكنك معرفة القطعة المختلفة عن طريق استعمال ميزان عادي (ذو كفتين) ثلاث مرات فقط ؟</a:t>
            </a:r>
            <a:endParaRPr b="1" sz="3000">
              <a:solidFill>
                <a:schemeClr val="dk1"/>
              </a:solidFill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6350" y="238300"/>
            <a:ext cx="4313550" cy="16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