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9" d="100"/>
          <a:sy n="149" d="100"/>
        </p:scale>
        <p:origin x="82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Shape 2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Shape 2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</a:rPr>
              <a:t>‹#›</a:t>
            </a:fld>
            <a:endParaRPr sz="1000">
              <a:solidFill>
                <a:schemeClr val="lt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Rotational_cryptanalysis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eprint.iacr.org/2012/668.pdf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pythonhosted.org/pyskein/threefish.html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Cryptography" TargetMode="External"/><Relationship Id="rId3" Type="http://schemas.openxmlformats.org/officeDocument/2006/relationships/hyperlink" Target="https://en.wikipedia.org/wiki/Cryptographer" TargetMode="External"/><Relationship Id="rId7" Type="http://schemas.openxmlformats.org/officeDocument/2006/relationships/hyperlink" Target="https://en.wikipedia.org/wiki/Communications_security" TargetMode="External"/><Relationship Id="rId12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en.wikipedia.org/wiki/Microsoft" TargetMode="External"/><Relationship Id="rId11" Type="http://schemas.openxmlformats.org/officeDocument/2006/relationships/image" Target="../media/image2.png"/><Relationship Id="rId5" Type="http://schemas.openxmlformats.org/officeDocument/2006/relationships/hyperlink" Target="https://en.wikipedia.org/wiki/Netherlands" TargetMode="External"/><Relationship Id="rId10" Type="http://schemas.openxmlformats.org/officeDocument/2006/relationships/image" Target="../media/image1.png"/><Relationship Id="rId4" Type="http://schemas.openxmlformats.org/officeDocument/2006/relationships/hyperlink" Target="https://en.wikipedia.org/wiki/Computer_security" TargetMode="External"/><Relationship Id="rId9" Type="http://schemas.openxmlformats.org/officeDocument/2006/relationships/hyperlink" Target="https://en.wikipedia.org/wiki/Triple_DES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Timing_attack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ThreeFish Cipher</a:t>
            </a:r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Bolous AbuJaber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</a:t>
            </a:r>
            <a:endParaRPr/>
          </a:p>
        </p:txBody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Very Fast Software and Hardware Implementation</a:t>
            </a:r>
            <a:br>
              <a:rPr lang="en"/>
            </a:b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Performance is a key consideration in designing the cipher</a:t>
            </a:r>
            <a:br>
              <a:rPr lang="en"/>
            </a:b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Threefish-512 encrypts data at 6.1 clock cycles per byte on 64-bit machine</a:t>
            </a:r>
            <a:endParaRPr/>
          </a:p>
          <a:p>
            <a:pPr marL="457200" lvl="0" indent="-342900" rtl="0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en"/>
              <a:t>Threefish-1024 encrypts data at 6.5 clock cycles per byte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Algorithm</a:t>
            </a:r>
            <a:endParaRPr/>
          </a:p>
        </p:txBody>
      </p:sp>
      <p:sp>
        <p:nvSpPr>
          <p:cNvPr id="133" name="Shape 13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of ThreeFish-512</a:t>
            </a:r>
            <a:endParaRPr/>
          </a:p>
        </p:txBody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274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of ThreeFish-512’s 72 rounds consists of four MIX functions followed by a permutation of the eight 64-bit words. </a:t>
            </a:r>
            <a:endParaRPr/>
          </a:p>
          <a:p>
            <a:pPr marL="457200" lvl="0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subkey is injected every four rounds. </a:t>
            </a:r>
            <a:endParaRPr/>
          </a:p>
          <a:p>
            <a:pPr marL="457200" lvl="0" indent="-342900" rtl="0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en"/>
              <a:t>The word permutation, ”Permute,” is the same for every round; the rotation constants are chosen to maximize diffusion and repeat every eight rounds</a:t>
            </a:r>
            <a:endParaRPr/>
          </a:p>
        </p:txBody>
      </p:sp>
      <p:pic>
        <p:nvPicPr>
          <p:cNvPr id="140" name="Shape 1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1400" y="863675"/>
            <a:ext cx="3382960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311700" y="4204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Preparation</a:t>
            </a:r>
            <a:endParaRPr/>
          </a:p>
        </p:txBody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Threefish uses </a:t>
            </a:r>
            <a:r>
              <a:rPr lang="en">
                <a:solidFill>
                  <a:srgbClr val="FFFFFF"/>
                </a:solidFill>
              </a:rPr>
              <a:t>Nr/4 + 1</a:t>
            </a:r>
            <a:r>
              <a:rPr lang="en"/>
              <a:t> different round keys.</a:t>
            </a:r>
            <a:endParaRPr/>
          </a:p>
          <a:p>
            <a:pPr marL="457200" lvl="0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calculate these keys an additional keyword </a:t>
            </a:r>
            <a:r>
              <a:rPr lang="en">
                <a:solidFill>
                  <a:srgbClr val="FFFFFF"/>
                </a:solidFill>
              </a:rPr>
              <a:t>Kn </a:t>
            </a:r>
            <a:r>
              <a:rPr lang="en"/>
              <a:t>is appended to the original key words </a:t>
            </a:r>
            <a:r>
              <a:rPr lang="en">
                <a:solidFill>
                  <a:srgbClr val="FFFFFF"/>
                </a:solidFill>
              </a:rPr>
              <a:t>K0, K1, … Kn-1</a:t>
            </a:r>
            <a:endParaRPr>
              <a:solidFill>
                <a:srgbClr val="FFFFFF"/>
              </a:solidFill>
            </a:endParaRPr>
          </a:p>
          <a:p>
            <a:pPr marL="457200" lvl="0" indent="-3429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T0, T1 are called tweak words, they are added to the last two keys. </a:t>
            </a:r>
            <a:br>
              <a:rPr lang="en">
                <a:solidFill>
                  <a:srgbClr val="FFFFFF"/>
                </a:solidFill>
              </a:rPr>
            </a:br>
            <a:endParaRPr>
              <a:solidFill>
                <a:srgbClr val="FFFFFF"/>
              </a:solidFill>
            </a:endParaRPr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purpose of the seemingly arbitrary constant </a:t>
            </a:r>
            <a:r>
              <a:rPr lang="en">
                <a:solidFill>
                  <a:srgbClr val="FFFFFF"/>
                </a:solidFill>
              </a:rPr>
              <a:t>C240 </a:t>
            </a:r>
            <a:r>
              <a:rPr lang="en"/>
              <a:t>is to frustrate some attacks that take advantage of the relationship between </a:t>
            </a:r>
            <a:r>
              <a:rPr lang="en">
                <a:solidFill>
                  <a:srgbClr val="FFFFFF"/>
                </a:solidFill>
              </a:rPr>
              <a:t>Kn </a:t>
            </a:r>
            <a:r>
              <a:rPr lang="en"/>
              <a:t>and the other keywords.</a:t>
            </a:r>
            <a:endParaRPr/>
          </a:p>
          <a:p>
            <a:pPr marL="457200" lvl="0" indent="-342900" rtl="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The keys are applied every 4 rounds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47" name="Shape 1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3900" y="2967300"/>
            <a:ext cx="8220075" cy="81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Shape 1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34500" y="3467650"/>
            <a:ext cx="6985470" cy="26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Schedule</a:t>
            </a:r>
            <a:endParaRPr/>
          </a:p>
        </p:txBody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SzPts val="1800"/>
              <a:buChar char="●"/>
            </a:pPr>
            <a:endParaRPr>
              <a:solidFill>
                <a:srgbClr val="FFFFFF"/>
              </a:solidFill>
            </a:endParaRPr>
          </a:p>
        </p:txBody>
      </p:sp>
      <p:pic>
        <p:nvPicPr>
          <p:cNvPr id="155" name="Shape 1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500" y="1152475"/>
            <a:ext cx="8520600" cy="84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Shape 1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0500" y="2177129"/>
            <a:ext cx="8600001" cy="23676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Single round</a:t>
            </a:r>
            <a:endParaRPr/>
          </a:p>
        </p:txBody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a single round we do two main operations: Mix and Permute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Mix provides bit-level diffusion and permutation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While Permute swaps between different blocks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round is applied 72 or 80 times according to the algorithm’s configuration</a:t>
            </a:r>
            <a:endParaRPr/>
          </a:p>
        </p:txBody>
      </p:sp>
      <p:pic>
        <p:nvPicPr>
          <p:cNvPr id="163" name="Shape 1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0050" y="2849063"/>
            <a:ext cx="4667250" cy="119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Mix Function</a:t>
            </a:r>
            <a:endParaRPr/>
          </a:p>
        </p:txBody>
      </p:sp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basic encryption block in the cipher</a:t>
            </a:r>
            <a:endParaRPr/>
          </a:p>
          <a:p>
            <a:pPr marL="457200" lvl="0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Takes 2 64-bit words (X1, X1)</a:t>
            </a:r>
            <a:endParaRPr/>
          </a:p>
          <a:p>
            <a:pPr marL="457200" lvl="0" indent="-342900" rtl="0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en"/>
              <a:t> Outputs two 64-bit Words (Y0, Y1)</a:t>
            </a:r>
            <a:endParaRPr/>
          </a:p>
        </p:txBody>
      </p:sp>
      <p:pic>
        <p:nvPicPr>
          <p:cNvPr id="170" name="Shape 1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7550" y="792600"/>
            <a:ext cx="2960149" cy="214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Shape 1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2050" y="2900763"/>
            <a:ext cx="7105650" cy="132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Mix Rotation</a:t>
            </a:r>
            <a:endParaRPr/>
          </a:p>
        </p:txBody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table provides constant rotation amounts for every Round/Word</a:t>
            </a:r>
            <a:endParaRPr/>
          </a:p>
        </p:txBody>
      </p:sp>
      <p:pic>
        <p:nvPicPr>
          <p:cNvPr id="178" name="Shape 1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5725" y="1906523"/>
            <a:ext cx="5715001" cy="218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Permute</a:t>
            </a:r>
            <a:endParaRPr/>
          </a:p>
        </p:txBody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permutation step swaps the positions of the words according to a constant pattern. </a:t>
            </a:r>
            <a:endParaRPr/>
          </a:p>
          <a:p>
            <a:pPr marL="457200" lvl="0" indent="-342900" rtl="0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en"/>
              <a:t>Bit-level permutation is not achieved in this step, but this is not necessary since the MIX functions provides bit-level permutations in the form of bitwise rotations.</a:t>
            </a:r>
            <a:endParaRPr/>
          </a:p>
        </p:txBody>
      </p:sp>
      <p:pic>
        <p:nvPicPr>
          <p:cNvPr id="185" name="Shape 1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2250" y="3032250"/>
            <a:ext cx="7978550" cy="165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Decryption</a:t>
            </a:r>
            <a:endParaRPr/>
          </a:p>
        </p:txBody>
      </p:sp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Threefish decryption operation is the obvious inverse of the encryption operation. </a:t>
            </a:r>
            <a:endParaRPr/>
          </a:p>
          <a:p>
            <a:pPr marL="457200" lvl="0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Subkeys are used in reverse order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round consists of applying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inverse word permutation </a:t>
            </a:r>
            <a:endParaRPr/>
          </a:p>
          <a:p>
            <a: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followed by the inverse MIX functions.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Historical Background</a:t>
            </a:r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Attacks</a:t>
            </a:r>
            <a:endParaRPr/>
          </a:p>
        </p:txBody>
      </p:sp>
      <p:sp>
        <p:nvSpPr>
          <p:cNvPr id="197" name="Shape 197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Attacks</a:t>
            </a:r>
            <a:endParaRPr/>
          </a:p>
        </p:txBody>
      </p:sp>
      <p:sp>
        <p:nvSpPr>
          <p:cNvPr id="203" name="Shape 20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ThreeFish has a large security margin, and can be safely used for encryption.</a:t>
            </a:r>
            <a:endParaRPr/>
          </a:p>
          <a:p>
            <a:pPr marL="457200" lvl="0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Threefish has been tweaked twice. The first two versions were vulnerable to </a:t>
            </a:r>
            <a:r>
              <a:rPr lang="en" u="sng">
                <a:solidFill>
                  <a:schemeClr val="hlink"/>
                </a:solidFill>
                <a:hlinkClick r:id="rId3"/>
              </a:rPr>
              <a:t>rotational cryptanalysis</a:t>
            </a:r>
            <a:r>
              <a:rPr lang="en"/>
              <a:t> up to 57 rounds.</a:t>
            </a:r>
            <a:endParaRPr/>
          </a:p>
          <a:p>
            <a:pPr marL="457200" lvl="0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last version of Threefish is quite strong. Even in weak models </a:t>
            </a:r>
            <a:r>
              <a:rPr lang="en" u="sng">
                <a:solidFill>
                  <a:schemeClr val="hlink"/>
                </a:solidFill>
                <a:hlinkClick r:id="rId4"/>
              </a:rPr>
              <a:t>the best attacks</a:t>
            </a:r>
            <a:r>
              <a:rPr lang="en"/>
              <a:t> hardly penetrate half of the cipher.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Implementations</a:t>
            </a:r>
            <a:endParaRPr/>
          </a:p>
        </p:txBody>
      </p:sp>
      <p:sp>
        <p:nvSpPr>
          <p:cNvPr id="209" name="Shape 209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>
            <a:spLocks noGrp="1"/>
          </p:cNvSpPr>
          <p:nvPr>
            <p:ph type="ctrTitle"/>
          </p:nvPr>
        </p:nvSpPr>
        <p:spPr>
          <a:xfrm>
            <a:off x="201050" y="203800"/>
            <a:ext cx="26010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</a:t>
            </a:r>
            <a:endParaRPr/>
          </a:p>
        </p:txBody>
      </p:sp>
      <p:sp>
        <p:nvSpPr>
          <p:cNvPr id="215" name="Shape 215"/>
          <p:cNvSpPr txBox="1">
            <a:spLocks noGrp="1"/>
          </p:cNvSpPr>
          <p:nvPr>
            <p:ph type="subTitle" idx="1"/>
          </p:nvPr>
        </p:nvSpPr>
        <p:spPr>
          <a:xfrm>
            <a:off x="651375" y="996400"/>
            <a:ext cx="8181000" cy="351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</a:rPr>
              <a:t>PySkein</a:t>
            </a:r>
            <a:endParaRPr b="1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>
                <a:solidFill>
                  <a:schemeClr val="hlink"/>
                </a:solidFill>
                <a:hlinkClick r:id="rId3"/>
              </a:rPr>
              <a:t>https://pythonhosted.org/pyskein/threefish.html</a:t>
            </a:r>
            <a:endParaRPr b="1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Implementation of the Skein hash function and the ThreeFish algorithm.</a:t>
            </a:r>
            <a:endParaRPr/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Installed using </a:t>
            </a:r>
            <a:r>
              <a:rPr lang="en">
                <a:solidFill>
                  <a:srgbClr val="FFFFFF"/>
                </a:solidFill>
              </a:rPr>
              <a:t>pip install pyskein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Shape 2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875" y="158575"/>
            <a:ext cx="7352699" cy="3416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Shape 2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6875" y="3715351"/>
            <a:ext cx="8594311" cy="1263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/>
        </p:nvSpPr>
        <p:spPr>
          <a:xfrm>
            <a:off x="0" y="0"/>
            <a:ext cx="9161100" cy="2484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title" idx="4294967295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Designers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8" name="Shape 68"/>
          <p:cNvSpPr txBox="1">
            <a:spLocks noGrp="1"/>
          </p:cNvSpPr>
          <p:nvPr>
            <p:ph type="body" idx="4294967295"/>
          </p:nvPr>
        </p:nvSpPr>
        <p:spPr>
          <a:xfrm>
            <a:off x="960515" y="3038562"/>
            <a:ext cx="2177400" cy="43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Bruce Schneier</a:t>
            </a:r>
            <a:endParaRPr sz="1700">
              <a:solidFill>
                <a:schemeClr val="dk1"/>
              </a:solidFill>
            </a:endParaRPr>
          </a:p>
        </p:txBody>
      </p:sp>
      <p:cxnSp>
        <p:nvCxnSpPr>
          <p:cNvPr id="69" name="Shape 69"/>
          <p:cNvCxnSpPr/>
          <p:nvPr/>
        </p:nvCxnSpPr>
        <p:spPr>
          <a:xfrm>
            <a:off x="1913740" y="3491600"/>
            <a:ext cx="270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0" name="Shape 70"/>
          <p:cNvSpPr txBox="1">
            <a:spLocks noGrp="1"/>
          </p:cNvSpPr>
          <p:nvPr>
            <p:ph type="body" idx="4294967295"/>
          </p:nvPr>
        </p:nvSpPr>
        <p:spPr>
          <a:xfrm>
            <a:off x="960490" y="3571323"/>
            <a:ext cx="2177400" cy="11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/>
              <a:t> is an American </a:t>
            </a:r>
            <a:r>
              <a:rPr lang="en" sz="1200" u="sng">
                <a:solidFill>
                  <a:schemeClr val="hlink"/>
                </a:solidFill>
                <a:hlinkClick r:id="rId3"/>
              </a:rPr>
              <a:t>cryptographer</a:t>
            </a:r>
            <a:r>
              <a:rPr lang="en" sz="1200"/>
              <a:t>, </a:t>
            </a:r>
            <a:r>
              <a:rPr lang="en" sz="1200" u="sng">
                <a:solidFill>
                  <a:schemeClr val="hlink"/>
                </a:solidFill>
                <a:hlinkClick r:id="rId4"/>
              </a:rPr>
              <a:t>computer security</a:t>
            </a:r>
            <a:r>
              <a:rPr lang="en" sz="1200"/>
              <a:t> professional, privacy specialist and writer. </a:t>
            </a:r>
            <a:endParaRPr sz="1200"/>
          </a:p>
        </p:txBody>
      </p:sp>
      <p:sp>
        <p:nvSpPr>
          <p:cNvPr id="71" name="Shape 71"/>
          <p:cNvSpPr txBox="1">
            <a:spLocks noGrp="1"/>
          </p:cNvSpPr>
          <p:nvPr>
            <p:ph type="body" idx="4294967295"/>
          </p:nvPr>
        </p:nvSpPr>
        <p:spPr>
          <a:xfrm>
            <a:off x="3170124" y="3038562"/>
            <a:ext cx="2177400" cy="43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Niels Ferguson</a:t>
            </a:r>
            <a:endParaRPr sz="1700">
              <a:solidFill>
                <a:schemeClr val="dk1"/>
              </a:solidFill>
            </a:endParaRPr>
          </a:p>
        </p:txBody>
      </p:sp>
      <p:cxnSp>
        <p:nvCxnSpPr>
          <p:cNvPr id="72" name="Shape 72"/>
          <p:cNvCxnSpPr/>
          <p:nvPr/>
        </p:nvCxnSpPr>
        <p:spPr>
          <a:xfrm>
            <a:off x="4123365" y="3491600"/>
            <a:ext cx="270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3" name="Shape 73"/>
          <p:cNvSpPr txBox="1">
            <a:spLocks noGrp="1"/>
          </p:cNvSpPr>
          <p:nvPr>
            <p:ph type="body" idx="4294967295"/>
          </p:nvPr>
        </p:nvSpPr>
        <p:spPr>
          <a:xfrm>
            <a:off x="3170110" y="3571323"/>
            <a:ext cx="2177400" cy="11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/>
              <a:t> is a </a:t>
            </a:r>
            <a:r>
              <a:rPr lang="en" sz="1200" u="sng">
                <a:solidFill>
                  <a:schemeClr val="hlink"/>
                </a:solidFill>
                <a:hlinkClick r:id="rId5"/>
              </a:rPr>
              <a:t>Dutch</a:t>
            </a:r>
            <a:r>
              <a:rPr lang="en" sz="1200"/>
              <a:t> </a:t>
            </a:r>
            <a:r>
              <a:rPr lang="en" sz="1200" u="sng">
                <a:solidFill>
                  <a:schemeClr val="hlink"/>
                </a:solidFill>
                <a:hlinkClick r:id="rId3"/>
              </a:rPr>
              <a:t>cryptographer</a:t>
            </a:r>
            <a:r>
              <a:rPr lang="en" sz="1200"/>
              <a:t> and consultant who currently works for </a:t>
            </a:r>
            <a:r>
              <a:rPr lang="en" sz="1200" u="sng">
                <a:solidFill>
                  <a:schemeClr val="hlink"/>
                </a:solidFill>
                <a:hlinkClick r:id="rId6"/>
              </a:rPr>
              <a:t>Microsoft</a:t>
            </a:r>
            <a:endParaRPr sz="1200"/>
          </a:p>
        </p:txBody>
      </p:sp>
      <p:sp>
        <p:nvSpPr>
          <p:cNvPr id="74" name="Shape 74"/>
          <p:cNvSpPr txBox="1">
            <a:spLocks noGrp="1"/>
          </p:cNvSpPr>
          <p:nvPr>
            <p:ph type="body" idx="4294967295"/>
          </p:nvPr>
        </p:nvSpPr>
        <p:spPr>
          <a:xfrm>
            <a:off x="5379745" y="3038562"/>
            <a:ext cx="2177400" cy="43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Stefan Lucks</a:t>
            </a:r>
            <a:endParaRPr sz="1700">
              <a:solidFill>
                <a:schemeClr val="dk1"/>
              </a:solidFill>
            </a:endParaRPr>
          </a:p>
        </p:txBody>
      </p:sp>
      <p:cxnSp>
        <p:nvCxnSpPr>
          <p:cNvPr id="75" name="Shape 75"/>
          <p:cNvCxnSpPr/>
          <p:nvPr/>
        </p:nvCxnSpPr>
        <p:spPr>
          <a:xfrm>
            <a:off x="6349640" y="3491600"/>
            <a:ext cx="270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6" name="Shape 76"/>
          <p:cNvSpPr txBox="1">
            <a:spLocks noGrp="1"/>
          </p:cNvSpPr>
          <p:nvPr>
            <p:ph type="body" idx="4294967295"/>
          </p:nvPr>
        </p:nvSpPr>
        <p:spPr>
          <a:xfrm>
            <a:off x="5379734" y="3571323"/>
            <a:ext cx="2177400" cy="11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/>
              <a:t>Researcher in the fields of </a:t>
            </a:r>
            <a:r>
              <a:rPr lang="en" sz="1200" u="sng">
                <a:solidFill>
                  <a:schemeClr val="hlink"/>
                </a:solidFill>
                <a:hlinkClick r:id="rId7"/>
              </a:rPr>
              <a:t>communications security</a:t>
            </a:r>
            <a:r>
              <a:rPr lang="en" sz="1200"/>
              <a:t> and </a:t>
            </a:r>
            <a:r>
              <a:rPr lang="en" sz="1200" u="sng">
                <a:solidFill>
                  <a:schemeClr val="hlink"/>
                </a:solidFill>
                <a:hlinkClick r:id="rId8"/>
              </a:rPr>
              <a:t>cryptography</a:t>
            </a:r>
            <a:r>
              <a:rPr lang="en" sz="1200"/>
              <a:t>. Lucks is known for his attack on </a:t>
            </a:r>
            <a:r>
              <a:rPr lang="en" sz="1200" u="sng">
                <a:solidFill>
                  <a:schemeClr val="hlink"/>
                </a:solidFill>
                <a:hlinkClick r:id="rId9"/>
              </a:rPr>
              <a:t>Triple DES</a:t>
            </a:r>
            <a:r>
              <a:rPr lang="en" sz="1200"/>
              <a:t>, </a:t>
            </a:r>
            <a:endParaRPr sz="1200"/>
          </a:p>
        </p:txBody>
      </p:sp>
      <p:sp>
        <p:nvSpPr>
          <p:cNvPr id="77" name="Shape 77"/>
          <p:cNvSpPr txBox="1">
            <a:spLocks noGrp="1"/>
          </p:cNvSpPr>
          <p:nvPr>
            <p:ph type="body" idx="4294967295"/>
          </p:nvPr>
        </p:nvSpPr>
        <p:spPr>
          <a:xfrm>
            <a:off x="7398327" y="2397526"/>
            <a:ext cx="1572868" cy="43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700" dirty="0">
                <a:solidFill>
                  <a:schemeClr val="dk1"/>
                </a:solidFill>
              </a:rPr>
              <a:t>And more….</a:t>
            </a:r>
            <a:endParaRPr sz="1700" dirty="0">
              <a:solidFill>
                <a:schemeClr val="dk1"/>
              </a:solidFill>
            </a:endParaRPr>
          </a:p>
        </p:txBody>
      </p:sp>
      <p:cxnSp>
        <p:nvCxnSpPr>
          <p:cNvPr id="78" name="Shape 78"/>
          <p:cNvCxnSpPr/>
          <p:nvPr/>
        </p:nvCxnSpPr>
        <p:spPr>
          <a:xfrm>
            <a:off x="7747050" y="3561938"/>
            <a:ext cx="270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0" name="Shape 8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099690" y="1151287"/>
            <a:ext cx="1771650" cy="1771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Shape 81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3803964" y="1343382"/>
            <a:ext cx="1033412" cy="155295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Shape 82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5852615" y="1297714"/>
            <a:ext cx="1231655" cy="164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NIST Competition</a:t>
            </a:r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ThreeFish </a:t>
            </a:r>
            <a:r>
              <a:rPr lang="en-US" dirty="0"/>
              <a:t>was </a:t>
            </a:r>
            <a:r>
              <a:rPr lang="en" dirty="0"/>
              <a:t>designed in 2008 as part of the Skein Hash function. </a:t>
            </a:r>
            <a:br>
              <a:rPr lang="en" dirty="0"/>
            </a:br>
            <a:endParaRPr dirty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dirty="0">
                <a:solidFill>
                  <a:schemeClr val="dk1"/>
                </a:solidFill>
              </a:rPr>
              <a:t>Original Paper: https://www.schneier.com/academic/paperfiles/skein1.3.pdf</a:t>
            </a:r>
            <a:endParaRPr dirty="0"/>
          </a:p>
          <a:p>
            <a:pPr marL="457200" lvl="0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It was introduced in the National Institute of standards and technology competition as a candidate for SHA-3.</a:t>
            </a:r>
            <a:endParaRPr dirty="0"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endParaRPr dirty="0">
              <a:solidFill>
                <a:srgbClr val="FFFFFF"/>
              </a:solidFill>
            </a:endParaRPr>
          </a:p>
        </p:txBody>
      </p:sp>
      <p:pic>
        <p:nvPicPr>
          <p:cNvPr id="89" name="Shape 89"/>
          <p:cNvPicPr preferRelativeResize="0"/>
          <p:nvPr/>
        </p:nvPicPr>
        <p:blipFill rotWithShape="1">
          <a:blip r:embed="rId3">
            <a:alphaModFix/>
          </a:blip>
          <a:srcRect t="25081" b="24208"/>
          <a:stretch/>
        </p:blipFill>
        <p:spPr>
          <a:xfrm>
            <a:off x="5543950" y="3190808"/>
            <a:ext cx="2651134" cy="15128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Predecessors</a:t>
            </a:r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ThreeFish is derived from two preceding algorithms: Blowfish and Twofish, both designed by Bruce Schneier, and others.</a:t>
            </a:r>
            <a:br>
              <a:rPr lang="en"/>
            </a:b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Blowfish is considered unsafe now, the designers encourage using TwoFish or Threefish for encrypting texts.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i="1">
                <a:solidFill>
                  <a:srgbClr val="FFFFFF"/>
                </a:solidFill>
              </a:rPr>
              <a:t>At this point, though, I'm amazed it's still being used. If people ask, I recommend Twofish instead. — Bruce Schneier, Blowfish's creator, 2007</a:t>
            </a:r>
            <a:endParaRPr i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Popularity and Applications</a:t>
            </a:r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37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ThreeFish and all of its predecessors are Unpatented and uncopyrighted.</a:t>
            </a:r>
            <a:br>
              <a:rPr lang="en"/>
            </a:b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Reported to be widely used in commercial applications and tools due to it being free.</a:t>
            </a:r>
            <a:br>
              <a:rPr lang="en"/>
            </a:b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CryptoCat: a NetCat variant uses TwoFish for Encryption, and many more...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02" name="Shape 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5650" y="3149975"/>
            <a:ext cx="3772701" cy="199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Characteristics</a:t>
            </a:r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 Idea</a:t>
            </a:r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311700" y="1140025"/>
            <a:ext cx="8520600" cy="342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Symmetric key Encryption</a:t>
            </a:r>
            <a:br>
              <a:rPr lang="en"/>
            </a:b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Lots of simple encryption rounds</a:t>
            </a:r>
            <a:br>
              <a:rPr lang="en"/>
            </a:b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Uses Tweak words to confuse the key</a:t>
            </a:r>
            <a:br>
              <a:rPr lang="en"/>
            </a:b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round uses only simple bitwise operations on the input.</a:t>
            </a:r>
            <a:br>
              <a:rPr lang="en"/>
            </a:b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Does Not use S-boxes, or other table lookups in order to avoid cache </a:t>
            </a:r>
            <a:r>
              <a:rPr lang="en" u="sng">
                <a:solidFill>
                  <a:schemeClr val="hlink"/>
                </a:solidFill>
                <a:hlinkClick r:id="rId3"/>
              </a:rPr>
              <a:t>timing attacks</a:t>
            </a:r>
            <a:br>
              <a:rPr lang="en" sz="105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endParaRPr sz="105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Designed with performance in-mind, Especially for 64-bit Systems.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Three Different Configurations</a:t>
            </a:r>
            <a:endParaRPr/>
          </a:p>
        </p:txBody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en">
                <a:solidFill>
                  <a:srgbClr val="F3F3F3"/>
                </a:solidFill>
              </a:rPr>
              <a:t>Blocks and sizes</a:t>
            </a:r>
            <a:endParaRPr>
              <a:solidFill>
                <a:srgbClr val="F3F3F3"/>
              </a:solidFill>
            </a:endParaRPr>
          </a:p>
          <a:p>
            <a: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Wide-Block Cipher</a:t>
            </a:r>
            <a:endParaRPr sz="1800"/>
          </a:p>
          <a:p>
            <a: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Three block Sizes: 256, 512, 1024</a:t>
            </a:r>
            <a:endParaRPr sz="1800"/>
          </a:p>
          <a:p>
            <a: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64 bit Words</a:t>
            </a:r>
            <a:br>
              <a:rPr lang="en" sz="1800"/>
            </a:br>
            <a:endParaRPr sz="180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Rounds</a:t>
            </a:r>
            <a:r>
              <a:rPr lang="en"/>
              <a:t>: The algorithm has three rounds configurations according to Block-Size</a:t>
            </a:r>
            <a:br>
              <a:rPr lang="en"/>
            </a:b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Key:</a:t>
            </a:r>
            <a:r>
              <a:rPr lang="en"/>
              <a:t> The Key always has the same size as the Input Block.</a:t>
            </a:r>
            <a:endParaRPr/>
          </a:p>
          <a:p>
            <a:pPr marL="1371600" lvl="0" indent="45720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21" name="Shape 1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9300" y="1017725"/>
            <a:ext cx="3436525" cy="155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515</Words>
  <Application>Microsoft Office PowerPoint</Application>
  <PresentationFormat>On-screen Show (16:9)</PresentationFormat>
  <Paragraphs>89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6" baseType="lpstr">
      <vt:lpstr>Arial</vt:lpstr>
      <vt:lpstr>Simple Dark</vt:lpstr>
      <vt:lpstr>ThreeFish Cipher</vt:lpstr>
      <vt:lpstr>Historical Background</vt:lpstr>
      <vt:lpstr>Designers</vt:lpstr>
      <vt:lpstr>NIST Competition</vt:lpstr>
      <vt:lpstr>Predecessors</vt:lpstr>
      <vt:lpstr>Popularity and Applications</vt:lpstr>
      <vt:lpstr>Characteristics</vt:lpstr>
      <vt:lpstr>General Idea</vt:lpstr>
      <vt:lpstr>Three Different Configurations</vt:lpstr>
      <vt:lpstr>Performance</vt:lpstr>
      <vt:lpstr>The Algorithm</vt:lpstr>
      <vt:lpstr>Overview of ThreeFish-512</vt:lpstr>
      <vt:lpstr>Key Preparation</vt:lpstr>
      <vt:lpstr>Key Schedule</vt:lpstr>
      <vt:lpstr>A Single round</vt:lpstr>
      <vt:lpstr>Mix Function</vt:lpstr>
      <vt:lpstr>The Mix Rotation</vt:lpstr>
      <vt:lpstr>Permute</vt:lpstr>
      <vt:lpstr>Decryption</vt:lpstr>
      <vt:lpstr>Attacks</vt:lpstr>
      <vt:lpstr>Attacks</vt:lpstr>
      <vt:lpstr>Implementations</vt:lpstr>
      <vt:lpstr>Python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ThreeFish Cipher</dc:title>
  <cp:lastModifiedBy>Bolous Jaber</cp:lastModifiedBy>
  <cp:revision>1</cp:revision>
  <dcterms:modified xsi:type="dcterms:W3CDTF">2018-01-24T05:06:51Z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t-abbolo@microsoft.com</vt:lpwstr>
  </property>
  <property fmtid="{D5CDD505-2E9C-101B-9397-08002B2CF9AE}" pid="5" name="MSIP_Label_f42aa342-8706-4288-bd11-ebb85995028c_SetDate">
    <vt:lpwstr>2018-01-24T05:06:50.7863891Z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