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Arial Black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1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99417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4" name="Shape 74"/>
          <p:cNvSpPr/>
          <p:nvPr/>
        </p:nvSpPr>
        <p:spPr>
          <a:xfrm>
            <a:off x="0" y="5029200"/>
            <a:ext cx="8839200" cy="114300"/>
          </a:xfrm>
          <a:prstGeom prst="rect">
            <a:avLst/>
          </a:prstGeom>
          <a:gradFill>
            <a:gsLst>
              <a:gs pos="0">
                <a:srgbClr val="C00000"/>
              </a:gs>
              <a:gs pos="76000">
                <a:srgbClr val="C00000"/>
              </a:gs>
              <a:gs pos="100000">
                <a:srgbClr val="FFCA6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4743450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TensorFlow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Bolous AbuJaber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"/>
              <a:t>Neurons, Inspiration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100" y="1601498"/>
            <a:ext cx="4120475" cy="309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00" y="828875"/>
            <a:ext cx="4969224" cy="24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"/>
              <a:t>Neuron (Perceptron)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1299334" y="857405"/>
            <a:ext cx="6221729" cy="2823789"/>
            <a:chOff x="3390900" y="1588558"/>
            <a:chExt cx="5410200" cy="2712574"/>
          </a:xfrm>
        </p:grpSpPr>
        <p:pic>
          <p:nvPicPr>
            <p:cNvPr id="188" name="Shape 1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90900" y="1588558"/>
              <a:ext cx="5410200" cy="2412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9" name="Shape 189"/>
            <p:cNvCxnSpPr/>
            <p:nvPr/>
          </p:nvCxnSpPr>
          <p:spPr>
            <a:xfrm>
              <a:off x="3564467" y="1947333"/>
              <a:ext cx="0" cy="2353800"/>
            </a:xfrm>
            <a:prstGeom prst="straightConnector1">
              <a:avLst/>
            </a:prstGeom>
            <a:noFill/>
            <a:ln cap="flat" cmpd="sng" w="19050">
              <a:solidFill>
                <a:srgbClr val="BE4CAC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149" y="3426099"/>
            <a:ext cx="2925674" cy="14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"/>
              <a:t>Activations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685800" y="2414300"/>
            <a:ext cx="21336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1752600" y="1614050"/>
            <a:ext cx="0" cy="1543199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98" name="Shape 198"/>
          <p:cNvSpPr/>
          <p:nvPr/>
        </p:nvSpPr>
        <p:spPr>
          <a:xfrm>
            <a:off x="381000" y="2051321"/>
            <a:ext cx="2763600" cy="688200"/>
          </a:xfrm>
          <a:custGeom>
            <a:pathLst>
              <a:path extrusionOk="0" h="120000" w="120000">
                <a:moveTo>
                  <a:pt x="0" y="116986"/>
                </a:moveTo>
                <a:cubicBezTo>
                  <a:pt x="5698" y="118493"/>
                  <a:pt x="11397" y="120000"/>
                  <a:pt x="17647" y="118050"/>
                </a:cubicBezTo>
                <a:cubicBezTo>
                  <a:pt x="23897" y="116100"/>
                  <a:pt x="31397" y="112200"/>
                  <a:pt x="37500" y="105288"/>
                </a:cubicBezTo>
                <a:cubicBezTo>
                  <a:pt x="43602" y="98375"/>
                  <a:pt x="49411" y="86499"/>
                  <a:pt x="54264" y="76573"/>
                </a:cubicBezTo>
                <a:cubicBezTo>
                  <a:pt x="59117" y="66646"/>
                  <a:pt x="62720" y="54593"/>
                  <a:pt x="66617" y="45731"/>
                </a:cubicBezTo>
                <a:cubicBezTo>
                  <a:pt x="70514" y="36868"/>
                  <a:pt x="74191" y="29246"/>
                  <a:pt x="77647" y="23397"/>
                </a:cubicBezTo>
                <a:cubicBezTo>
                  <a:pt x="81102" y="17548"/>
                  <a:pt x="83750" y="14002"/>
                  <a:pt x="87352" y="10635"/>
                </a:cubicBezTo>
                <a:cubicBezTo>
                  <a:pt x="90955" y="7267"/>
                  <a:pt x="93823" y="4963"/>
                  <a:pt x="99264" y="3190"/>
                </a:cubicBezTo>
                <a:cubicBezTo>
                  <a:pt x="104705" y="1418"/>
                  <a:pt x="112352" y="708"/>
                  <a:pt x="12000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1295400" y="2071400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Shape 200"/>
          <p:cNvSpPr txBox="1"/>
          <p:nvPr/>
        </p:nvSpPr>
        <p:spPr>
          <a:xfrm>
            <a:off x="1066800" y="1954867"/>
            <a:ext cx="27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1219200" y="2700050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/>
        </p:nvSpPr>
        <p:spPr>
          <a:xfrm>
            <a:off x="2286000" y="2583517"/>
            <a:ext cx="330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6349653" y="2414300"/>
            <a:ext cx="21336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7416453" y="1614350"/>
            <a:ext cx="0" cy="14286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5" name="Shape 205"/>
          <p:cNvCxnSpPr/>
          <p:nvPr/>
        </p:nvCxnSpPr>
        <p:spPr>
          <a:xfrm>
            <a:off x="6959253" y="2071400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Shape 206"/>
          <p:cNvSpPr txBox="1"/>
          <p:nvPr/>
        </p:nvSpPr>
        <p:spPr>
          <a:xfrm>
            <a:off x="6730653" y="1954867"/>
            <a:ext cx="27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371600" y="1328450"/>
            <a:ext cx="84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tanh(z)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446173" y="1319182"/>
            <a:ext cx="19496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ReLu(z) = max{0, z}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293773" y="3042950"/>
            <a:ext cx="2393099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“Rectified Linear Unit”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Increasingly popular.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6522373" y="2414300"/>
            <a:ext cx="914399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 flipH="1">
            <a:off x="7436772" y="1728500"/>
            <a:ext cx="990600" cy="685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3637280" y="2414300"/>
            <a:ext cx="21336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4704080" y="1614350"/>
            <a:ext cx="0" cy="14286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14" name="Shape 214"/>
          <p:cNvCxnSpPr/>
          <p:nvPr/>
        </p:nvCxnSpPr>
        <p:spPr>
          <a:xfrm>
            <a:off x="4246880" y="2071400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Shape 215"/>
          <p:cNvSpPr txBox="1"/>
          <p:nvPr/>
        </p:nvSpPr>
        <p:spPr>
          <a:xfrm>
            <a:off x="4018280" y="1954867"/>
            <a:ext cx="27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367248" y="1319182"/>
            <a:ext cx="73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abs(z)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3810000" y="1728500"/>
            <a:ext cx="914400" cy="685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4724400" y="1728500"/>
            <a:ext cx="990600" cy="685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Why is vision so hard?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863426" y="1368378"/>
            <a:ext cx="18938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“Coffee Mug”</a:t>
            </a:r>
          </a:p>
        </p:txBody>
      </p:sp>
      <p:pic>
        <p:nvPicPr>
          <p:cNvPr descr="numbers.png" id="226" name="Shape 226"/>
          <p:cNvPicPr preferRelativeResize="0"/>
          <p:nvPr/>
        </p:nvPicPr>
        <p:blipFill rotWithShape="1">
          <a:blip r:embed="rId3">
            <a:alphaModFix/>
          </a:blip>
          <a:srcRect b="51269" l="0" r="0" t="0"/>
          <a:stretch/>
        </p:blipFill>
        <p:spPr>
          <a:xfrm>
            <a:off x="2514600" y="2914650"/>
            <a:ext cx="3984331" cy="112770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4267200" y="2225628"/>
            <a:ext cx="440872" cy="51434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654451" y="2453803"/>
            <a:ext cx="1916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Intensity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1368378"/>
            <a:ext cx="742949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2395818" y="4057650"/>
            <a:ext cx="4309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intensity is a very poor representation.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Neural network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857250"/>
            <a:ext cx="8229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stack up several layers: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716494" y="857250"/>
            <a:ext cx="2831999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learn multiple stages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internal “representation”.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25" y="1434550"/>
            <a:ext cx="5926600" cy="32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83228" y="334615"/>
            <a:ext cx="6244200" cy="3835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TensorFlow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431425" y="1523499"/>
            <a:ext cx="6096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Deep Learning framework developed by Google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idea is to give a simple Framework for building Neural Networks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C++ Acceleration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CUDA + GPU acceleration</a:t>
            </a:r>
          </a:p>
          <a:p>
            <a:pPr indent="-304800" lvl="0" marL="45720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6666787" y="2437059"/>
            <a:ext cx="2212049" cy="2537075"/>
            <a:chOff x="6803275" y="395362"/>
            <a:chExt cx="2212049" cy="2537075"/>
          </a:xfrm>
        </p:grpSpPr>
        <p:pic>
          <p:nvPicPr>
            <p:cNvPr id="247" name="Shape 2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48" name="Shape 24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6944800" y="684230"/>
              <a:ext cx="1929000" cy="200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TensorFlow has amazing tutorials online on YouTube</a:t>
              </a:r>
            </a:p>
          </p:txBody>
        </p:sp>
      </p:grpSp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50" y="33737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83228" y="334615"/>
            <a:ext cx="62442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Installation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431425" y="1447299"/>
            <a:ext cx="6096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Install Python3.5 (Windows), add Environment variables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pip3 to install packages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pip3 install --upgrade tensorflow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pip3 install --upgrade tflearn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7" name="Shape 257"/>
          <p:cNvGrpSpPr/>
          <p:nvPr/>
        </p:nvGrpSpPr>
        <p:grpSpPr>
          <a:xfrm>
            <a:off x="5426412" y="2194359"/>
            <a:ext cx="2212049" cy="2537075"/>
            <a:chOff x="6803275" y="395362"/>
            <a:chExt cx="2212049" cy="2537075"/>
          </a:xfrm>
        </p:grpSpPr>
        <p:pic>
          <p:nvPicPr>
            <p:cNvPr id="258" name="Shape 2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59" name="Shape 25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TensorFlow has amazing tutorials online on YouTube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Steps</a:t>
            </a:r>
          </a:p>
        </p:txBody>
      </p:sp>
      <p:sp>
        <p:nvSpPr>
          <p:cNvPr id="266" name="Shape 26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Use the model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Use our trained model to detect digits.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Build a model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First we need to define our model, using TFLearn classes</a:t>
            </a:r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Train the model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We will use the MNIST dataset in-order to train our model to recognize digits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0078" y="280715"/>
            <a:ext cx="62442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Building the model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431425" y="1523500"/>
            <a:ext cx="50355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Layer (28*28 = 784)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Connected (64), tanh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Connected (64), tanh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Connected (10), softmax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8" name="Shape 278"/>
          <p:cNvGrpSpPr/>
          <p:nvPr/>
        </p:nvGrpSpPr>
        <p:grpSpPr>
          <a:xfrm>
            <a:off x="6471287" y="-30190"/>
            <a:ext cx="2212049" cy="2537075"/>
            <a:chOff x="6803275" y="395362"/>
            <a:chExt cx="2212049" cy="2537075"/>
          </a:xfrm>
        </p:grpSpPr>
        <p:pic>
          <p:nvPicPr>
            <p:cNvPr id="279" name="Shape 2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80" name="Shape 28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Deeper and larger networks tend to give better results, but that is not always the case. Start small and build up.</a:t>
              </a:r>
            </a:p>
          </p:txBody>
        </p:sp>
      </p:grpSp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00" y="2643362"/>
            <a:ext cx="3680649" cy="21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2299" y="2691525"/>
            <a:ext cx="4835099" cy="20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6800" y="298773"/>
            <a:ext cx="5851500" cy="32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</a:t>
            </a:r>
            <a:r>
              <a:rPr lang="en">
                <a:solidFill>
                  <a:schemeClr val="dk1"/>
                </a:solidFill>
              </a:rPr>
              <a:t>the model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431425" y="1523500"/>
            <a:ext cx="6039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MNIST dataset - we download it from the web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55k Images - labeled and separated to training and validation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One-hot : Labels are encoded as binary vectors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6471287" y="-30190"/>
            <a:ext cx="2212049" cy="2537075"/>
            <a:chOff x="6803275" y="395362"/>
            <a:chExt cx="2212049" cy="2537075"/>
          </a:xfrm>
        </p:grpSpPr>
        <p:pic>
          <p:nvPicPr>
            <p:cNvPr id="291" name="Shape 2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92" name="Shape 29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Try our different learning_rates, large rates may cause the network to diverge really fast. Low rates may slow the learning process</a:t>
              </a:r>
            </a:p>
          </p:txBody>
        </p:sp>
      </p:grpSp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775" y="2282650"/>
            <a:ext cx="41719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482700" y="3158950"/>
            <a:ext cx="5921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SGD Optimizer: Loss update function (Training)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Cross Entropy loss: Loss calculation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7775" y="3863512"/>
            <a:ext cx="54864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Outline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99875" y="931675"/>
            <a:ext cx="58458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 </a:t>
            </a:r>
            <a:r>
              <a:rPr lang="en" sz="1800">
                <a:solidFill>
                  <a:srgbClr val="000000"/>
                </a:solidFill>
              </a:rPr>
              <a:t>Introduction</a:t>
            </a:r>
          </a:p>
          <a:p>
            <a:pPr indent="-3048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Supervised deep learning</a:t>
            </a:r>
          </a:p>
          <a:p>
            <a:pPr indent="-2730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 models</a:t>
            </a:r>
          </a:p>
          <a:p>
            <a:pPr indent="-2730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Back-propagation</a:t>
            </a:r>
          </a:p>
          <a:p>
            <a:pPr indent="-2730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procedures</a:t>
            </a:r>
          </a:p>
          <a:p>
            <a:pPr indent="-3048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Supervised DL for images</a:t>
            </a:r>
          </a:p>
          <a:p>
            <a:pPr indent="-2730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 architectures for images.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</a:rPr>
              <a:t>Coding</a:t>
            </a: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30300" y="325750"/>
            <a:ext cx="6289500" cy="9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Running the session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390975" y="1543725"/>
            <a:ext cx="59658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 set: our Training dataset. Images and labels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Validation set: Small part of the data for validation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N_epoch: Number of times we train the model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3" name="Shape 303"/>
          <p:cNvGrpSpPr/>
          <p:nvPr/>
        </p:nvGrpSpPr>
        <p:grpSpPr>
          <a:xfrm>
            <a:off x="6471287" y="-30190"/>
            <a:ext cx="2212049" cy="2537075"/>
            <a:chOff x="6803275" y="395362"/>
            <a:chExt cx="2212049" cy="2537075"/>
          </a:xfrm>
        </p:grpSpPr>
        <p:pic>
          <p:nvPicPr>
            <p:cNvPr id="304" name="Shape 3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05" name="Shape 30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Shape 306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more epochs we do the better the model becomes, up to a certain point. Then we might risk the situation of over fitting the data.  ( we dont want that)</a:t>
              </a:r>
            </a:p>
          </p:txBody>
        </p:sp>
      </p:grpSp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00" y="2458712"/>
            <a:ext cx="49530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30300" y="325750"/>
            <a:ext cx="6289500" cy="9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Saving the network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390975" y="1543725"/>
            <a:ext cx="59658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Save a model to a .model file ( Saves network + weights)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Load model weights from a file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6471287" y="-30190"/>
            <a:ext cx="2212049" cy="2537075"/>
            <a:chOff x="6803275" y="395362"/>
            <a:chExt cx="2212049" cy="2537075"/>
          </a:xfrm>
        </p:grpSpPr>
        <p:pic>
          <p:nvPicPr>
            <p:cNvPr id="315" name="Shape 3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16" name="Shape 3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Large networks may take a huge space on the disk.</a:t>
              </a:r>
            </a:p>
          </p:txBody>
        </p:sp>
      </p:grpSp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762" y="2312175"/>
            <a:ext cx="2524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30300" y="325750"/>
            <a:ext cx="6289500" cy="9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the network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90975" y="1543725"/>
            <a:ext cx="59658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Load a trained model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Load a new image for detection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Reshape image to suit our input</a:t>
            </a:r>
          </a:p>
          <a:p>
            <a:pPr indent="-3048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the trained model to predict the image label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6471287" y="-30190"/>
            <a:ext cx="2212049" cy="2537075"/>
            <a:chOff x="6803275" y="395362"/>
            <a:chExt cx="2212049" cy="2537075"/>
          </a:xfrm>
        </p:grpSpPr>
        <p:pic>
          <p:nvPicPr>
            <p:cNvPr id="326" name="Shape 3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27" name="Shape 32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Shape 328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Scaling the images too small may reduce the quality of the prediction.</a:t>
              </a:r>
            </a:p>
          </p:txBody>
        </p:sp>
      </p:grpSp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00" y="2506875"/>
            <a:ext cx="56769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encrypted-tbn0.gstatic.com/images?q=tbn:ANd9GcQC7E-dp0n7uSxJFtuwqKTRYMDQ8BuyJ1u3oJQkYgi5WQdLwe_oqQ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543050"/>
            <a:ext cx="2032015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do we want ML to do?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994172"/>
            <a:ext cx="8229600" cy="43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image, predict complex high-level patterns: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14604" y="4057650"/>
            <a:ext cx="19237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Object recognition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733800" y="4057650"/>
            <a:ext cx="1102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Detection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324600" y="4057650"/>
            <a:ext cx="14904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Segmentation</a:t>
            </a:r>
          </a:p>
        </p:txBody>
      </p:sp>
      <p:pic>
        <p:nvPicPr>
          <p:cNvPr descr="https://encrypted-tbn0.gstatic.com/images?q=tbn:ANd9GcQC7E-dp0n7uSxJFtuwqKTRYMDQ8BuyJ1u3oJQkYgi5WQdLwe_oqQ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828915"/>
            <a:ext cx="2032015" cy="11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4419600" y="1600200"/>
            <a:ext cx="533399" cy="8572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encrypted-tbn1.gstatic.com/images?q=tbn:ANd9GcQ-1rHkamhDd8jaylUzd9ZLACpZeFJeUbYXt8ulOFnLR3-GhW0v" id="101" name="Shape 101"/>
          <p:cNvPicPr preferRelativeResize="0"/>
          <p:nvPr/>
        </p:nvPicPr>
        <p:blipFill rotWithShape="1">
          <a:blip r:embed="rId4">
            <a:alphaModFix/>
          </a:blip>
          <a:srcRect b="21695" l="33803" r="10141" t="0"/>
          <a:stretch/>
        </p:blipFill>
        <p:spPr>
          <a:xfrm>
            <a:off x="685800" y="2857500"/>
            <a:ext cx="1662991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 flipH="1" rot="10800000">
            <a:off x="3886200" y="2571749"/>
            <a:ext cx="762000" cy="2857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 flipH="1" rot="10800000">
            <a:off x="1143000" y="2628899"/>
            <a:ext cx="762000" cy="2857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11091" y="2009000"/>
            <a:ext cx="6939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“Cat”</a:t>
            </a:r>
          </a:p>
        </p:txBody>
      </p:sp>
      <p:pic>
        <p:nvPicPr>
          <p:cNvPr descr="http://www.eecs.berkeley.edu/Research/Projects/CS/vision/grouping/segbench/BSDS300/html/images/plain/normal/color/163062.jpg" id="105" name="Shape 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2839678"/>
            <a:ext cx="2219325" cy="1110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ecs.berkeley.edu/Research/Projects/CS/vision/grouping/segbench/BSDS300/html/images/human/normal/outline/color/union/163062.jpg" id="106" name="Shape 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1543050"/>
            <a:ext cx="2219325" cy="11108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 flipH="1" rot="10800000">
            <a:off x="6629400" y="2571749"/>
            <a:ext cx="762000" cy="2857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091232" y="4352150"/>
            <a:ext cx="20621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[Martin et al., 2001]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"/>
              <a:t>Types of ML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99875" y="931675"/>
            <a:ext cx="51246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Unsupervised learning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Supervised learning (Focus)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Reinforced Learning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01" y="2170650"/>
            <a:ext cx="6252499" cy="26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"/>
              <a:t>Supervised Learning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99875" y="931675"/>
            <a:ext cx="4585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We train a model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Learn from training examples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Need labeled dataset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Lots of examples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50" y="2574787"/>
            <a:ext cx="47625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How is ML done?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69600" y="771723"/>
            <a:ext cx="8229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1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often uses common pipeline with hand-designed feature extraction</a:t>
            </a:r>
            <a:r>
              <a:rPr lang="en" sz="2400"/>
              <a:t>.</a:t>
            </a:r>
          </a:p>
          <a:p>
            <a:pPr indent="-317500" lvl="1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Better models use End to End Approaches ( CNN )</a:t>
            </a:r>
          </a:p>
        </p:txBody>
      </p:sp>
      <p:pic>
        <p:nvPicPr>
          <p:cNvPr descr="https://encrypted-tbn1.gstatic.com/images?q=tbn:ANd9GcQ-1rHkamhDd8jaylUzd9ZLACpZeFJeUbYXt8ulOFnLR3-GhW0v" id="130" name="Shape 130"/>
          <p:cNvPicPr preferRelativeResize="0"/>
          <p:nvPr/>
        </p:nvPicPr>
        <p:blipFill rotWithShape="1">
          <a:blip r:embed="rId3">
            <a:alphaModFix/>
          </a:blip>
          <a:srcRect b="21695" l="33803" r="10141" t="0"/>
          <a:stretch/>
        </p:blipFill>
        <p:spPr>
          <a:xfrm>
            <a:off x="684300" y="2280675"/>
            <a:ext cx="13128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2284500" y="2337825"/>
            <a:ext cx="2362200" cy="74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</a:p>
        </p:txBody>
      </p:sp>
      <p:sp>
        <p:nvSpPr>
          <p:cNvPr id="132" name="Shape 132"/>
          <p:cNvSpPr/>
          <p:nvPr/>
        </p:nvSpPr>
        <p:spPr>
          <a:xfrm flipH="1" rot="-5400000">
            <a:off x="1884450" y="2547375"/>
            <a:ext cx="5715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875300" y="2337825"/>
            <a:ext cx="2362200" cy="74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</p:txBody>
      </p:sp>
      <p:sp>
        <p:nvSpPr>
          <p:cNvPr id="134" name="Shape 134"/>
          <p:cNvSpPr/>
          <p:nvPr/>
        </p:nvSpPr>
        <p:spPr>
          <a:xfrm flipH="1" rot="-5400000">
            <a:off x="4475250" y="2547375"/>
            <a:ext cx="5715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 flipH="1" rot="-5400000">
            <a:off x="7066050" y="2547375"/>
            <a:ext cx="5715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542300" y="2566425"/>
            <a:ext cx="1144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“Cat”?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2132094" y="2852199"/>
            <a:ext cx="3200384" cy="1390035"/>
            <a:chOff x="2133600" y="2375700"/>
            <a:chExt cx="6094809" cy="3529800"/>
          </a:xfrm>
        </p:grpSpPr>
        <p:sp>
          <p:nvSpPr>
            <p:cNvPr id="138" name="Shape 138"/>
            <p:cNvSpPr txBox="1"/>
            <p:nvPr/>
          </p:nvSpPr>
          <p:spPr>
            <a:xfrm>
              <a:off x="4495800" y="4572001"/>
              <a:ext cx="3732609" cy="123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Prior Knowledge,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Experience</a:t>
              </a:r>
            </a:p>
          </p:txBody>
        </p:sp>
        <p:pic>
          <p:nvPicPr>
            <p:cNvPr descr="booksclip.png" id="139" name="Shape 1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33600" y="4191000"/>
              <a:ext cx="2286000" cy="1714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Shape 140"/>
            <p:cNvCxnSpPr/>
            <p:nvPr/>
          </p:nvCxnSpPr>
          <p:spPr>
            <a:xfrm flipH="1" rot="10800000">
              <a:off x="2133600" y="2375700"/>
              <a:ext cx="2552700" cy="1739100"/>
            </a:xfrm>
            <a:prstGeom prst="curvedConnector2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>
              <a:off x="4686600" y="2375701"/>
              <a:ext cx="2628600" cy="1815300"/>
            </a:xfrm>
            <a:prstGeom prst="curvedConnector2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"/>
              <a:t>Supervised Learning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00" y="938300"/>
            <a:ext cx="6087273" cy="34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Supervised Learning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994174"/>
            <a:ext cx="7881600" cy="3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examples:</a:t>
            </a: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92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 find f(x) to predict y from x on training data.</a:t>
            </a: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Hopefully:  learned predictor works on “test” data.</a:t>
            </a:r>
          </a:p>
        </p:txBody>
      </p:sp>
      <p:pic>
        <p:nvPicPr>
          <p:cNvPr descr="addin_tmp.png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700" y="1403255"/>
            <a:ext cx="4080600" cy="27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2894299" y="2771820"/>
            <a:ext cx="579076" cy="1314372"/>
            <a:chOff x="5183478" y="3160165"/>
            <a:chExt cx="579076" cy="2649945"/>
          </a:xfrm>
        </p:grpSpPr>
        <p:sp>
          <p:nvSpPr>
            <p:cNvPr id="157" name="Shape 157"/>
            <p:cNvSpPr/>
            <p:nvPr/>
          </p:nvSpPr>
          <p:spPr>
            <a:xfrm>
              <a:off x="5186480" y="3160165"/>
              <a:ext cx="576075" cy="2649945"/>
            </a:xfrm>
            <a:prstGeom prst="bracketPair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5183478" y="3236975"/>
              <a:ext cx="574195" cy="245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255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93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87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</a:p>
          </p:txBody>
        </p:sp>
      </p:grpSp>
      <p:pic>
        <p:nvPicPr>
          <p:cNvPr descr="https://encrypted-tbn1.gstatic.com/images?q=tbn:ANd9GcQ-1rHkamhDd8jaylUzd9ZLACpZeFJeUbYXt8ulOFnLR3-GhW0v" id="159" name="Shape 159"/>
          <p:cNvPicPr preferRelativeResize="0"/>
          <p:nvPr/>
        </p:nvPicPr>
        <p:blipFill rotWithShape="1">
          <a:blip r:embed="rId4">
            <a:alphaModFix/>
          </a:blip>
          <a:srcRect b="21695" l="33803" r="10141" t="0"/>
          <a:stretch/>
        </p:blipFill>
        <p:spPr>
          <a:xfrm>
            <a:off x="1077650" y="2976175"/>
            <a:ext cx="13128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 flipH="1" rot="-5400000">
            <a:off x="2343149" y="3238500"/>
            <a:ext cx="5715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flipH="1" rot="-5400000">
            <a:off x="3453025" y="3238500"/>
            <a:ext cx="5715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962400" y="2914650"/>
            <a:ext cx="2057400" cy="9715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</a:p>
        </p:txBody>
      </p:sp>
      <p:sp>
        <p:nvSpPr>
          <p:cNvPr id="163" name="Shape 163"/>
          <p:cNvSpPr/>
          <p:nvPr/>
        </p:nvSpPr>
        <p:spPr>
          <a:xfrm flipH="1" rot="-5400000">
            <a:off x="6076949" y="3238500"/>
            <a:ext cx="5715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7484199" y="3261837"/>
            <a:ext cx="71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6708601" y="2659557"/>
            <a:ext cx="576000" cy="1314350"/>
            <a:chOff x="5186480" y="3160165"/>
            <a:chExt cx="576000" cy="2649900"/>
          </a:xfrm>
        </p:grpSpPr>
        <p:sp>
          <p:nvSpPr>
            <p:cNvPr id="166" name="Shape 166"/>
            <p:cNvSpPr/>
            <p:nvPr/>
          </p:nvSpPr>
          <p:spPr>
            <a:xfrm>
              <a:off x="5186480" y="3160165"/>
              <a:ext cx="576000" cy="2649900"/>
            </a:xfrm>
            <a:prstGeom prst="bracketPair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5306678" y="3236963"/>
              <a:ext cx="450900" cy="24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Neural network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600" y="1631299"/>
            <a:ext cx="5003075" cy="27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