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slide" Target="slides/slide20.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05d7e66f7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05d7e66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05d7e66f7_2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05d7e66f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05d7e66f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05d7e66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05d7e66f7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05d7e66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05d7e66f7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05d7e66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05d7e66f7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05d7e66f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05d7e66f7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05d7e66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05d7e66f7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05d7e66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05d7e66f7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05d7e66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05d7e66f7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05d7e66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05d7e66f7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05d7e66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5d7e66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5d7e6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05d7e66f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05d7e66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05d7e66f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05d7e66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05d7e66f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05d7e66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5d7e66f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5d7e66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05d7e66f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05d7e66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05d7e66f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05d7e66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 name="Google Shape;16;p2"/>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5250180" y="1267730"/>
            <a:ext cx="1691640" cy="615934"/>
            <a:chOff x="5250180" y="1267730"/>
            <a:chExt cx="1691640" cy="615934"/>
          </a:xfrm>
        </p:grpSpPr>
        <p:cxnSp>
          <p:nvCxnSpPr>
            <p:cNvPr id="20" name="Google Shape;20;p2"/>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1" name="Google Shape;21;p2"/>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2" name="Google Shape;22;p2"/>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3" name="Google Shape;23;p2"/>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Century Gothic"/>
              <a:buNone/>
              <a:defRPr b="0" sz="680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2"/>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5" name="Shape 105"/>
        <p:cNvGrpSpPr/>
        <p:nvPr/>
      </p:nvGrpSpPr>
      <p:grpSpPr>
        <a:xfrm>
          <a:off x="0" y="0"/>
          <a:ext cx="0" cy="0"/>
          <a:chOff x="0" y="0"/>
          <a:chExt cx="0" cy="0"/>
        </a:xfrm>
      </p:grpSpPr>
      <p:sp>
        <p:nvSpPr>
          <p:cNvPr id="106" name="Google Shape;106;p12"/>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ph idx="2" type="pic"/>
          </p:nvPr>
        </p:nvSpPr>
        <p:spPr>
          <a:xfrm>
            <a:off x="228599" y="237744"/>
            <a:ext cx="7696201" cy="6382512"/>
          </a:xfrm>
          <a:prstGeom prst="rect">
            <a:avLst/>
          </a:prstGeom>
          <a:solidFill>
            <a:srgbClr val="95C77F"/>
          </a:solidFill>
          <a:ln>
            <a:noFill/>
          </a:ln>
        </p:spPr>
        <p:txBody>
          <a:bodyPr anchorCtr="0" anchor="t" bIns="45700" lIns="91425" spcFirstLastPara="1" rIns="91425" wrap="square" tIns="45700">
            <a:noAutofit/>
          </a:bodyPr>
          <a:lstStyle>
            <a:lvl1pPr lvl="0" marR="0" rtl="0" algn="l">
              <a:lnSpc>
                <a:spcPct val="110000"/>
              </a:lnSpc>
              <a:spcBef>
                <a:spcPts val="900"/>
              </a:spcBef>
              <a:spcAft>
                <a:spcPts val="0"/>
              </a:spcAft>
              <a:buClr>
                <a:srgbClr val="262626"/>
              </a:buClr>
              <a:buSzPts val="3200"/>
              <a:buFont typeface="Garamond"/>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9pPr>
          </a:lstStyle>
          <a:p/>
        </p:txBody>
      </p:sp>
      <p:sp>
        <p:nvSpPr>
          <p:cNvPr id="108" name="Google Shape;108;p12"/>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2"/>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2"/>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0" name="Google Shape;40;p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3" name="Shape 43"/>
        <p:cNvGrpSpPr/>
        <p:nvPr/>
      </p:nvGrpSpPr>
      <p:grpSpPr>
        <a:xfrm>
          <a:off x="0" y="0"/>
          <a:ext cx="0" cy="0"/>
          <a:chOff x="0" y="0"/>
          <a:chExt cx="0" cy="0"/>
        </a:xfrm>
      </p:grpSpPr>
      <p:sp>
        <p:nvSpPr>
          <p:cNvPr id="44" name="Google Shape;44;p5"/>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Google Shape;45;p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5"/>
          <p:cNvGrpSpPr/>
          <p:nvPr/>
        </p:nvGrpSpPr>
        <p:grpSpPr>
          <a:xfrm>
            <a:off x="5250180" y="1267730"/>
            <a:ext cx="1691640" cy="615934"/>
            <a:chOff x="5250180" y="1267730"/>
            <a:chExt cx="1691640" cy="615934"/>
          </a:xfrm>
        </p:grpSpPr>
        <p:cxnSp>
          <p:nvCxnSpPr>
            <p:cNvPr id="49" name="Google Shape;49;p5"/>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0" name="Google Shape;50;p5"/>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1" name="Google Shape;51;p5"/>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2" name="Google Shape;52;p5"/>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Gothic"/>
              <a:buNone/>
              <a:defRPr b="0"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4" name="Google Shape;54;p5"/>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7" name="Shape 57"/>
        <p:cNvGrpSpPr/>
        <p:nvPr/>
      </p:nvGrpSpPr>
      <p:grpSpPr>
        <a:xfrm>
          <a:off x="0" y="0"/>
          <a:ext cx="0" cy="0"/>
          <a:chOff x="0" y="0"/>
          <a:chExt cx="0" cy="0"/>
        </a:xfrm>
      </p:grpSpPr>
      <p:sp>
        <p:nvSpPr>
          <p:cNvPr id="58" name="Google Shape;58;p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9" name="Google Shape;59;p6"/>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3" name="Google Shape;63;p6"/>
          <p:cNvGrpSpPr/>
          <p:nvPr/>
        </p:nvGrpSpPr>
        <p:grpSpPr>
          <a:xfrm>
            <a:off x="5250180" y="1267730"/>
            <a:ext cx="1691640" cy="615934"/>
            <a:chOff x="5250180" y="1267730"/>
            <a:chExt cx="1691640" cy="615934"/>
          </a:xfrm>
        </p:grpSpPr>
        <p:cxnSp>
          <p:nvCxnSpPr>
            <p:cNvPr id="64" name="Google Shape;64;p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5" name="Google Shape;65;p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6" name="Google Shape;66;p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67" name="Google Shape;67;p6"/>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68" name="Google Shape;68;p6"/>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7"/>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4" name="Google Shape;74;p7"/>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5" name="Google Shape;75;p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1" name="Google Shape;81;p8"/>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2" name="Google Shape;82;p8"/>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3" name="Google Shape;83;p8"/>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4" name="Google Shape;84;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6" name="Shape 96"/>
        <p:cNvGrpSpPr/>
        <p:nvPr/>
      </p:nvGrpSpPr>
      <p:grpSpPr>
        <a:xfrm>
          <a:off x="0" y="0"/>
          <a:ext cx="0" cy="0"/>
          <a:chOff x="0" y="0"/>
          <a:chExt cx="0" cy="0"/>
        </a:xfrm>
      </p:grpSpPr>
      <p:sp>
        <p:nvSpPr>
          <p:cNvPr id="97" name="Google Shape;97;p11"/>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Century Gothic"/>
              <a:buNone/>
              <a:defRPr b="0" sz="320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1"/>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1" name="Google Shape;101;p11"/>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2" name="Google Shape;102;p11"/>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 name="Google Shape;7;p1"/>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000"/>
              <a:buFont typeface="Century Gothic"/>
              <a:buNone/>
              <a:defRPr b="0" i="0" sz="4000" u="none" cap="none" strike="noStrik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FEFEFE"/>
              </a:buClr>
              <a:buSzPts val="1500"/>
              <a:buFont typeface="Garamond"/>
              <a:buChar char="◦"/>
              <a:defRPr b="0" i="0" sz="1500" u="none" cap="none" strike="noStrike">
                <a:solidFill>
                  <a:schemeClr val="lt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3"/>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Century Gothic"/>
              <a:buNone/>
              <a:defRPr b="0" i="0" sz="40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Garamond"/>
              <a:buChar char="◦"/>
              <a:defRPr b="0" i="0" sz="1500" u="none" cap="none" strike="noStrike">
                <a:solidFill>
                  <a:schemeClr val="dk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34" name="Google Shape;34;p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5" name="Google Shape;35;p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ieeexplore.ieee.org/document/8310149?denied=" TargetMode="External"/><Relationship Id="rId4" Type="http://schemas.openxmlformats.org/officeDocument/2006/relationships/hyperlink" Target="https://ieeexplore-ieee-org.proxy.library.kent.edu/document/9280309?arnumber=9280309" TargetMode="External"/><Relationship Id="rId5" Type="http://schemas.openxmlformats.org/officeDocument/2006/relationships/hyperlink" Target="https://iopscience.iop.org/article/10.1088/1742-6596/1447/1/0120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3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5.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descr="abstract image" id="118" name="Google Shape;118;p13"/>
          <p:cNvPicPr preferRelativeResize="0"/>
          <p:nvPr/>
        </p:nvPicPr>
        <p:blipFill rotWithShape="1">
          <a:blip r:embed="rId3">
            <a:alphaModFix/>
          </a:blip>
          <a:srcRect b="0" l="0" r="0" t="0"/>
          <a:stretch/>
        </p:blipFill>
        <p:spPr>
          <a:xfrm>
            <a:off x="20" y="10"/>
            <a:ext cx="12191980" cy="6857990"/>
          </a:xfrm>
          <a:prstGeom prst="rect">
            <a:avLst/>
          </a:prstGeom>
          <a:noFill/>
          <a:ln>
            <a:noFill/>
          </a:ln>
        </p:spPr>
      </p:pic>
      <p:sp>
        <p:nvSpPr>
          <p:cNvPr id="119" name="Google Shape;119;p13"/>
          <p:cNvSpPr/>
          <p:nvPr/>
        </p:nvSpPr>
        <p:spPr>
          <a:xfrm>
            <a:off x="5695067" y="1808532"/>
            <a:ext cx="5452527" cy="3240936"/>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5861010" y="1975104"/>
            <a:ext cx="5120640" cy="2907792"/>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txBox="1"/>
          <p:nvPr>
            <p:ph type="ctrTitle"/>
          </p:nvPr>
        </p:nvSpPr>
        <p:spPr>
          <a:xfrm>
            <a:off x="6033792" y="2148147"/>
            <a:ext cx="4775075" cy="1630907"/>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chemeClr val="lt1"/>
              </a:buClr>
              <a:buSzPts val="3200"/>
              <a:buFont typeface="Century Gothic"/>
              <a:buNone/>
            </a:pPr>
            <a:r>
              <a:rPr lang="en-US" sz="3200">
                <a:solidFill>
                  <a:schemeClr val="lt1"/>
                </a:solidFill>
              </a:rPr>
              <a:t>USING MACHINE LEARNING FOR IMAGE TRAINING AND INDEXING</a:t>
            </a:r>
            <a:endParaRPr/>
          </a:p>
        </p:txBody>
      </p:sp>
      <p:sp>
        <p:nvSpPr>
          <p:cNvPr id="122" name="Google Shape;122;p13"/>
          <p:cNvSpPr txBox="1"/>
          <p:nvPr>
            <p:ph idx="1" type="subTitle"/>
          </p:nvPr>
        </p:nvSpPr>
        <p:spPr>
          <a:xfrm>
            <a:off x="6033792" y="3952097"/>
            <a:ext cx="4775075" cy="559656"/>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SzPts val="700"/>
              <a:buNone/>
            </a:pPr>
            <a:r>
              <a:rPr lang="en-US" sz="700">
                <a:solidFill>
                  <a:schemeClr val="lt1"/>
                </a:solidFill>
              </a:rPr>
              <a:t>Team member 1 (Katelyn Allen, kallen52@kent.edu)</a:t>
            </a:r>
            <a:endParaRPr/>
          </a:p>
          <a:p>
            <a:pPr indent="0" lvl="0" marL="0" rtl="0" algn="ctr">
              <a:lnSpc>
                <a:spcPct val="110000"/>
              </a:lnSpc>
              <a:spcBef>
                <a:spcPts val="600"/>
              </a:spcBef>
              <a:spcAft>
                <a:spcPts val="0"/>
              </a:spcAft>
              <a:buSzPts val="700"/>
              <a:buNone/>
            </a:pPr>
            <a:r>
              <a:rPr lang="en-US" sz="700">
                <a:solidFill>
                  <a:schemeClr val="lt1"/>
                </a:solidFill>
              </a:rPr>
              <a:t>Team member 2 (Travis Cottrell, tcottre4@kent.edu)</a:t>
            </a:r>
            <a:endParaRPr/>
          </a:p>
          <a:p>
            <a:pPr indent="0" lvl="0" marL="0" rtl="0" algn="ctr">
              <a:lnSpc>
                <a:spcPct val="110000"/>
              </a:lnSpc>
              <a:spcBef>
                <a:spcPts val="600"/>
              </a:spcBef>
              <a:spcAft>
                <a:spcPts val="0"/>
              </a:spcAft>
              <a:buSzPts val="700"/>
              <a:buNone/>
            </a:pPr>
            <a:r>
              <a:rPr lang="en-US" sz="700">
                <a:solidFill>
                  <a:schemeClr val="lt1"/>
                </a:solidFill>
              </a:rPr>
              <a:t>Team member 3 (Austin Brooks, abrook25@kent.edu)</a:t>
            </a:r>
            <a:endParaRPr/>
          </a:p>
          <a:p>
            <a:pPr indent="0" lvl="0" marL="0" rtl="0" algn="ctr">
              <a:lnSpc>
                <a:spcPct val="110000"/>
              </a:lnSpc>
              <a:spcBef>
                <a:spcPts val="600"/>
              </a:spcBef>
              <a:spcAft>
                <a:spcPts val="0"/>
              </a:spcAft>
              <a:buSzPts val="700"/>
              <a:buNone/>
            </a:pPr>
            <a:r>
              <a:rPr lang="en-US" sz="700">
                <a:solidFill>
                  <a:schemeClr val="lt1"/>
                </a:solidFill>
              </a:rPr>
              <a:t>Team member 4 (Eman Khan, ekhan2@kent.edu)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Multi-Classification Network</a:t>
            </a:r>
            <a:endParaRPr/>
          </a:p>
        </p:txBody>
      </p:sp>
      <p:pic>
        <p:nvPicPr>
          <p:cNvPr id="192" name="Google Shape;192;p22"/>
          <p:cNvPicPr preferRelativeResize="0"/>
          <p:nvPr/>
        </p:nvPicPr>
        <p:blipFill>
          <a:blip r:embed="rId3">
            <a:alphaModFix/>
          </a:blip>
          <a:stretch>
            <a:fillRect/>
          </a:stretch>
        </p:blipFill>
        <p:spPr>
          <a:xfrm>
            <a:off x="558000" y="2109994"/>
            <a:ext cx="5486400" cy="1676400"/>
          </a:xfrm>
          <a:prstGeom prst="rect">
            <a:avLst/>
          </a:prstGeom>
          <a:noFill/>
          <a:ln>
            <a:noFill/>
          </a:ln>
        </p:spPr>
      </p:pic>
      <p:pic>
        <p:nvPicPr>
          <p:cNvPr id="193" name="Google Shape;193;p22"/>
          <p:cNvPicPr preferRelativeResize="0"/>
          <p:nvPr/>
        </p:nvPicPr>
        <p:blipFill>
          <a:blip r:embed="rId4">
            <a:alphaModFix/>
          </a:blip>
          <a:stretch>
            <a:fillRect/>
          </a:stretch>
        </p:blipFill>
        <p:spPr>
          <a:xfrm>
            <a:off x="6206250" y="2109994"/>
            <a:ext cx="5486400" cy="3438525"/>
          </a:xfrm>
          <a:prstGeom prst="rect">
            <a:avLst/>
          </a:prstGeom>
          <a:noFill/>
          <a:ln>
            <a:noFill/>
          </a:ln>
        </p:spPr>
      </p:pic>
      <p:pic>
        <p:nvPicPr>
          <p:cNvPr id="194" name="Google Shape;194;p22"/>
          <p:cNvPicPr preferRelativeResize="0"/>
          <p:nvPr/>
        </p:nvPicPr>
        <p:blipFill>
          <a:blip r:embed="rId5">
            <a:alphaModFix/>
          </a:blip>
          <a:stretch>
            <a:fillRect/>
          </a:stretch>
        </p:blipFill>
        <p:spPr>
          <a:xfrm>
            <a:off x="553238" y="4306694"/>
            <a:ext cx="5495925" cy="131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Multi-Classification Network</a:t>
            </a:r>
            <a:endParaRPr/>
          </a:p>
        </p:txBody>
      </p:sp>
      <p:pic>
        <p:nvPicPr>
          <p:cNvPr id="200" name="Google Shape;200;p23"/>
          <p:cNvPicPr preferRelativeResize="0"/>
          <p:nvPr/>
        </p:nvPicPr>
        <p:blipFill>
          <a:blip r:embed="rId3">
            <a:alphaModFix/>
          </a:blip>
          <a:stretch>
            <a:fillRect/>
          </a:stretch>
        </p:blipFill>
        <p:spPr>
          <a:xfrm>
            <a:off x="567475" y="1824044"/>
            <a:ext cx="5486400" cy="3209925"/>
          </a:xfrm>
          <a:prstGeom prst="rect">
            <a:avLst/>
          </a:prstGeom>
          <a:noFill/>
          <a:ln>
            <a:noFill/>
          </a:ln>
        </p:spPr>
      </p:pic>
      <p:pic>
        <p:nvPicPr>
          <p:cNvPr id="201" name="Google Shape;201;p23"/>
          <p:cNvPicPr preferRelativeResize="0"/>
          <p:nvPr/>
        </p:nvPicPr>
        <p:blipFill>
          <a:blip r:embed="rId4">
            <a:alphaModFix/>
          </a:blip>
          <a:stretch>
            <a:fillRect/>
          </a:stretch>
        </p:blipFill>
        <p:spPr>
          <a:xfrm>
            <a:off x="6149675" y="2468469"/>
            <a:ext cx="5486400" cy="360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Evaluation (30 Epochs)</a:t>
            </a:r>
            <a:endParaRPr/>
          </a:p>
        </p:txBody>
      </p:sp>
      <p:sp>
        <p:nvSpPr>
          <p:cNvPr id="207" name="Google Shape;207;p24"/>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We started by training our Multi Class Network model at 30 Epochs</a:t>
            </a:r>
            <a:endParaRPr/>
          </a:p>
          <a:p>
            <a:pPr indent="-342900" lvl="0" marL="457200" rtl="0" algn="l">
              <a:spcBef>
                <a:spcPts val="0"/>
              </a:spcBef>
              <a:spcAft>
                <a:spcPts val="0"/>
              </a:spcAft>
              <a:buSzPts val="1800"/>
              <a:buChar char="◦"/>
            </a:pPr>
            <a:r>
              <a:rPr lang="en-US"/>
              <a:t>By tuning our parameters and our Epochs, we were able to record the following during the first round of training:</a:t>
            </a:r>
            <a:endParaRPr/>
          </a:p>
          <a:p>
            <a:pPr indent="-342900" lvl="1" marL="914400" rtl="0" algn="l">
              <a:spcBef>
                <a:spcPts val="0"/>
              </a:spcBef>
              <a:spcAft>
                <a:spcPts val="0"/>
              </a:spcAft>
              <a:buSzPts val="1800"/>
              <a:buChar char="◦"/>
            </a:pPr>
            <a:r>
              <a:rPr lang="en-US"/>
              <a:t>Training Set Accuracy : 85.51%</a:t>
            </a:r>
            <a:endParaRPr/>
          </a:p>
          <a:p>
            <a:pPr indent="-342900" lvl="1" marL="914400" rtl="0" algn="l">
              <a:spcBef>
                <a:spcPts val="0"/>
              </a:spcBef>
              <a:spcAft>
                <a:spcPts val="0"/>
              </a:spcAft>
              <a:buSzPts val="1800"/>
              <a:buChar char="◦"/>
            </a:pPr>
            <a:r>
              <a:rPr lang="en-US"/>
              <a:t>Training Set Loss :  0.4110</a:t>
            </a:r>
            <a:endParaRPr/>
          </a:p>
          <a:p>
            <a:pPr indent="-342900" lvl="1" marL="914400" rtl="0" algn="l">
              <a:spcBef>
                <a:spcPts val="0"/>
              </a:spcBef>
              <a:spcAft>
                <a:spcPts val="0"/>
              </a:spcAft>
              <a:buSzPts val="1800"/>
              <a:buChar char="◦"/>
            </a:pPr>
            <a:r>
              <a:rPr lang="en-US"/>
              <a:t>Validation Set Accuracy : 85.68%</a:t>
            </a:r>
            <a:endParaRPr/>
          </a:p>
          <a:p>
            <a:pPr indent="-342900" lvl="1" marL="914400" rtl="0" algn="l">
              <a:spcBef>
                <a:spcPts val="0"/>
              </a:spcBef>
              <a:spcAft>
                <a:spcPts val="0"/>
              </a:spcAft>
              <a:buSzPts val="1800"/>
              <a:buChar char="◦"/>
            </a:pPr>
            <a:r>
              <a:rPr lang="en-US"/>
              <a:t>Validation Set Loss : 0.4049</a:t>
            </a:r>
            <a:endParaRPr/>
          </a:p>
          <a:p>
            <a:pPr indent="-342900" lvl="1" marL="914400" rtl="0" algn="l">
              <a:spcBef>
                <a:spcPts val="0"/>
              </a:spcBef>
              <a:spcAft>
                <a:spcPts val="0"/>
              </a:spcAft>
              <a:buSzPts val="1800"/>
              <a:buChar char="◦"/>
            </a:pPr>
            <a:r>
              <a:rPr lang="en-US"/>
              <a:t>Overall Accuracy of our Model : 85.68%</a:t>
            </a:r>
            <a:endParaRPr/>
          </a:p>
        </p:txBody>
      </p:sp>
      <p:pic>
        <p:nvPicPr>
          <p:cNvPr id="208" name="Google Shape;208;p24"/>
          <p:cNvPicPr preferRelativeResize="0"/>
          <p:nvPr/>
        </p:nvPicPr>
        <p:blipFill>
          <a:blip r:embed="rId3">
            <a:alphaModFix/>
          </a:blip>
          <a:stretch>
            <a:fillRect/>
          </a:stretch>
        </p:blipFill>
        <p:spPr>
          <a:xfrm>
            <a:off x="1176338" y="4614670"/>
            <a:ext cx="9839325" cy="342900"/>
          </a:xfrm>
          <a:prstGeom prst="rect">
            <a:avLst/>
          </a:prstGeom>
          <a:noFill/>
          <a:ln>
            <a:noFill/>
          </a:ln>
        </p:spPr>
      </p:pic>
      <p:pic>
        <p:nvPicPr>
          <p:cNvPr id="209" name="Google Shape;209;p24"/>
          <p:cNvPicPr preferRelativeResize="0"/>
          <p:nvPr/>
        </p:nvPicPr>
        <p:blipFill>
          <a:blip r:embed="rId4">
            <a:alphaModFix/>
          </a:blip>
          <a:stretch>
            <a:fillRect/>
          </a:stretch>
        </p:blipFill>
        <p:spPr>
          <a:xfrm>
            <a:off x="5304463" y="5199545"/>
            <a:ext cx="1583084" cy="6004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Evaluation (30 Epochs)</a:t>
            </a:r>
            <a:endParaRPr/>
          </a:p>
        </p:txBody>
      </p:sp>
      <p:sp>
        <p:nvSpPr>
          <p:cNvPr id="215" name="Google Shape;215;p25"/>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Here we </a:t>
            </a:r>
            <a:r>
              <a:rPr lang="en-US"/>
              <a:t>analyze</a:t>
            </a:r>
            <a:r>
              <a:rPr lang="en-US"/>
              <a:t> our Validation and Training set losses to report the optimization of our model</a:t>
            </a:r>
            <a:endParaRPr/>
          </a:p>
          <a:p>
            <a:pPr indent="-342900" lvl="0" marL="457200" rtl="0" algn="l">
              <a:spcBef>
                <a:spcPts val="0"/>
              </a:spcBef>
              <a:spcAft>
                <a:spcPts val="0"/>
              </a:spcAft>
              <a:buSzPts val="1800"/>
              <a:buChar char="◦"/>
            </a:pPr>
            <a:r>
              <a:rPr lang="en-US"/>
              <a:t>We can see a small gap in our losses, meaning that our model is not yet optimized and is referred to as under-fit.</a:t>
            </a:r>
            <a:endParaRPr/>
          </a:p>
        </p:txBody>
      </p:sp>
      <p:pic>
        <p:nvPicPr>
          <p:cNvPr id="216" name="Google Shape;216;p25"/>
          <p:cNvPicPr preferRelativeResize="0"/>
          <p:nvPr/>
        </p:nvPicPr>
        <p:blipFill>
          <a:blip r:embed="rId3">
            <a:alphaModFix/>
          </a:blip>
          <a:stretch>
            <a:fillRect/>
          </a:stretch>
        </p:blipFill>
        <p:spPr>
          <a:xfrm>
            <a:off x="1639338" y="3342875"/>
            <a:ext cx="3800475" cy="2609850"/>
          </a:xfrm>
          <a:prstGeom prst="rect">
            <a:avLst/>
          </a:prstGeom>
          <a:noFill/>
          <a:ln>
            <a:noFill/>
          </a:ln>
        </p:spPr>
      </p:pic>
      <p:pic>
        <p:nvPicPr>
          <p:cNvPr id="217" name="Google Shape;217;p25"/>
          <p:cNvPicPr preferRelativeResize="0"/>
          <p:nvPr/>
        </p:nvPicPr>
        <p:blipFill>
          <a:blip r:embed="rId4">
            <a:alphaModFix/>
          </a:blip>
          <a:stretch>
            <a:fillRect/>
          </a:stretch>
        </p:blipFill>
        <p:spPr>
          <a:xfrm>
            <a:off x="6626075" y="3347625"/>
            <a:ext cx="3848100" cy="2600325"/>
          </a:xfrm>
          <a:prstGeom prst="rect">
            <a:avLst/>
          </a:prstGeom>
          <a:noFill/>
          <a:ln>
            <a:noFill/>
          </a:ln>
        </p:spPr>
      </p:pic>
      <p:sp>
        <p:nvSpPr>
          <p:cNvPr id="218" name="Google Shape;218;p25"/>
          <p:cNvSpPr txBox="1"/>
          <p:nvPr/>
        </p:nvSpPr>
        <p:spPr>
          <a:xfrm>
            <a:off x="3009225" y="5952725"/>
            <a:ext cx="19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Loss Graph</a:t>
            </a:r>
            <a:endParaRPr>
              <a:latin typeface="Century Gothic"/>
              <a:ea typeface="Century Gothic"/>
              <a:cs typeface="Century Gothic"/>
              <a:sym typeface="Century Gothic"/>
            </a:endParaRPr>
          </a:p>
        </p:txBody>
      </p:sp>
      <p:sp>
        <p:nvSpPr>
          <p:cNvPr id="219" name="Google Shape;219;p25"/>
          <p:cNvSpPr txBox="1"/>
          <p:nvPr/>
        </p:nvSpPr>
        <p:spPr>
          <a:xfrm>
            <a:off x="7914500" y="5952725"/>
            <a:ext cx="17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Accuracy Graph</a:t>
            </a:r>
            <a:endParaRPr>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Evaluation (50 Epochs)</a:t>
            </a:r>
            <a:endParaRPr/>
          </a:p>
        </p:txBody>
      </p:sp>
      <p:sp>
        <p:nvSpPr>
          <p:cNvPr id="225" name="Google Shape;225;p26"/>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Next we</a:t>
            </a:r>
            <a:r>
              <a:rPr lang="en-US"/>
              <a:t> trained our Multi Class Network model at 50 Epochs</a:t>
            </a:r>
            <a:endParaRPr/>
          </a:p>
          <a:p>
            <a:pPr indent="-342900" lvl="0" marL="457200" rtl="0" algn="l">
              <a:spcBef>
                <a:spcPts val="0"/>
              </a:spcBef>
              <a:spcAft>
                <a:spcPts val="0"/>
              </a:spcAft>
              <a:buSzPts val="1800"/>
              <a:buChar char="◦"/>
            </a:pPr>
            <a:r>
              <a:rPr lang="en-US"/>
              <a:t>By tuning our parameters and our Epochs, we were able to record the following during this  round of training:</a:t>
            </a:r>
            <a:endParaRPr/>
          </a:p>
          <a:p>
            <a:pPr indent="-342900" lvl="1" marL="914400" rtl="0" algn="l">
              <a:spcBef>
                <a:spcPts val="0"/>
              </a:spcBef>
              <a:spcAft>
                <a:spcPts val="0"/>
              </a:spcAft>
              <a:buSzPts val="1800"/>
              <a:buChar char="◦"/>
            </a:pPr>
            <a:r>
              <a:rPr lang="en-US"/>
              <a:t>Training Set Accuracy : 86.61%</a:t>
            </a:r>
            <a:endParaRPr/>
          </a:p>
          <a:p>
            <a:pPr indent="-342900" lvl="1" marL="914400" rtl="0" algn="l">
              <a:spcBef>
                <a:spcPts val="0"/>
              </a:spcBef>
              <a:spcAft>
                <a:spcPts val="0"/>
              </a:spcAft>
              <a:buSzPts val="1800"/>
              <a:buChar char="◦"/>
            </a:pPr>
            <a:r>
              <a:rPr lang="en-US"/>
              <a:t>Training Set Loss : 0.3717</a:t>
            </a:r>
            <a:endParaRPr/>
          </a:p>
          <a:p>
            <a:pPr indent="-342900" lvl="1" marL="914400" rtl="0" algn="l">
              <a:spcBef>
                <a:spcPts val="0"/>
              </a:spcBef>
              <a:spcAft>
                <a:spcPts val="0"/>
              </a:spcAft>
              <a:buSzPts val="1800"/>
              <a:buChar char="◦"/>
            </a:pPr>
            <a:r>
              <a:rPr lang="en-US"/>
              <a:t>Validation Set Accuracy : 86.60%</a:t>
            </a:r>
            <a:endParaRPr/>
          </a:p>
          <a:p>
            <a:pPr indent="-342900" lvl="1" marL="914400" rtl="0" algn="l">
              <a:spcBef>
                <a:spcPts val="0"/>
              </a:spcBef>
              <a:spcAft>
                <a:spcPts val="0"/>
              </a:spcAft>
              <a:buSzPts val="1800"/>
              <a:buChar char="◦"/>
            </a:pPr>
            <a:r>
              <a:rPr lang="en-US"/>
              <a:t>Validation Set Loss : 0.3782</a:t>
            </a:r>
            <a:endParaRPr/>
          </a:p>
          <a:p>
            <a:pPr indent="-342900" lvl="1" marL="914400" rtl="0" algn="l">
              <a:spcBef>
                <a:spcPts val="0"/>
              </a:spcBef>
              <a:spcAft>
                <a:spcPts val="0"/>
              </a:spcAft>
              <a:buSzPts val="1800"/>
              <a:buChar char="◦"/>
            </a:pPr>
            <a:r>
              <a:rPr lang="en-US"/>
              <a:t>Overall Accuracy of our Model : 86.60%</a:t>
            </a:r>
            <a:endParaRPr/>
          </a:p>
        </p:txBody>
      </p:sp>
      <p:pic>
        <p:nvPicPr>
          <p:cNvPr id="226" name="Google Shape;226;p26"/>
          <p:cNvPicPr preferRelativeResize="0"/>
          <p:nvPr/>
        </p:nvPicPr>
        <p:blipFill>
          <a:blip r:embed="rId3">
            <a:alphaModFix/>
          </a:blip>
          <a:stretch>
            <a:fillRect/>
          </a:stretch>
        </p:blipFill>
        <p:spPr>
          <a:xfrm>
            <a:off x="1209675" y="4595795"/>
            <a:ext cx="9772650" cy="381000"/>
          </a:xfrm>
          <a:prstGeom prst="rect">
            <a:avLst/>
          </a:prstGeom>
          <a:noFill/>
          <a:ln>
            <a:noFill/>
          </a:ln>
        </p:spPr>
      </p:pic>
      <p:pic>
        <p:nvPicPr>
          <p:cNvPr id="227" name="Google Shape;227;p26"/>
          <p:cNvPicPr preferRelativeResize="0"/>
          <p:nvPr/>
        </p:nvPicPr>
        <p:blipFill>
          <a:blip r:embed="rId4">
            <a:alphaModFix/>
          </a:blip>
          <a:stretch>
            <a:fillRect/>
          </a:stretch>
        </p:blipFill>
        <p:spPr>
          <a:xfrm>
            <a:off x="5359700" y="5256120"/>
            <a:ext cx="1472606" cy="6004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Evaluation (50 Epochs)</a:t>
            </a:r>
            <a:endParaRPr/>
          </a:p>
        </p:txBody>
      </p:sp>
      <p:sp>
        <p:nvSpPr>
          <p:cNvPr id="233" name="Google Shape;233;p27"/>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Here we analyze our Validation and Training set losses to report the optimization of our model</a:t>
            </a:r>
            <a:endParaRPr/>
          </a:p>
          <a:p>
            <a:pPr indent="-342900" lvl="0" marL="457200" rtl="0" algn="l">
              <a:spcBef>
                <a:spcPts val="0"/>
              </a:spcBef>
              <a:spcAft>
                <a:spcPts val="0"/>
              </a:spcAft>
              <a:buSzPts val="1800"/>
              <a:buChar char="◦"/>
            </a:pPr>
            <a:r>
              <a:rPr lang="en-US"/>
              <a:t>We can see the validation and training set losses have met and begin to shift apart, meaning that our model is again not yet optimized and is now referred to as over-fit.</a:t>
            </a:r>
            <a:endParaRPr/>
          </a:p>
          <a:p>
            <a:pPr indent="-342900" lvl="0" marL="457200" rtl="0" algn="l">
              <a:spcBef>
                <a:spcPts val="0"/>
              </a:spcBef>
              <a:spcAft>
                <a:spcPts val="0"/>
              </a:spcAft>
              <a:buSzPts val="1800"/>
              <a:buChar char="◦"/>
            </a:pPr>
            <a:r>
              <a:rPr lang="en-US"/>
              <a:t>However, we can now see in our graph that the optimal Epochs seems to be around 40.</a:t>
            </a:r>
            <a:endParaRPr/>
          </a:p>
        </p:txBody>
      </p:sp>
      <p:pic>
        <p:nvPicPr>
          <p:cNvPr id="234" name="Google Shape;234;p27"/>
          <p:cNvPicPr preferRelativeResize="0"/>
          <p:nvPr/>
        </p:nvPicPr>
        <p:blipFill>
          <a:blip r:embed="rId3">
            <a:alphaModFix/>
          </a:blip>
          <a:stretch>
            <a:fillRect/>
          </a:stretch>
        </p:blipFill>
        <p:spPr>
          <a:xfrm>
            <a:off x="1422363" y="3520200"/>
            <a:ext cx="3800475" cy="2609850"/>
          </a:xfrm>
          <a:prstGeom prst="rect">
            <a:avLst/>
          </a:prstGeom>
          <a:noFill/>
          <a:ln>
            <a:noFill/>
          </a:ln>
        </p:spPr>
      </p:pic>
      <p:pic>
        <p:nvPicPr>
          <p:cNvPr id="235" name="Google Shape;235;p27"/>
          <p:cNvPicPr preferRelativeResize="0"/>
          <p:nvPr/>
        </p:nvPicPr>
        <p:blipFill>
          <a:blip r:embed="rId4">
            <a:alphaModFix/>
          </a:blip>
          <a:stretch>
            <a:fillRect/>
          </a:stretch>
        </p:blipFill>
        <p:spPr>
          <a:xfrm>
            <a:off x="7102313" y="3482100"/>
            <a:ext cx="3876675" cy="2647950"/>
          </a:xfrm>
          <a:prstGeom prst="rect">
            <a:avLst/>
          </a:prstGeom>
          <a:noFill/>
          <a:ln>
            <a:noFill/>
          </a:ln>
        </p:spPr>
      </p:pic>
      <p:sp>
        <p:nvSpPr>
          <p:cNvPr id="236" name="Google Shape;236;p27"/>
          <p:cNvSpPr txBox="1"/>
          <p:nvPr/>
        </p:nvSpPr>
        <p:spPr>
          <a:xfrm>
            <a:off x="2886575" y="6130050"/>
            <a:ext cx="19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Loss Graph</a:t>
            </a:r>
            <a:endParaRPr>
              <a:latin typeface="Century Gothic"/>
              <a:ea typeface="Century Gothic"/>
              <a:cs typeface="Century Gothic"/>
              <a:sym typeface="Century Gothic"/>
            </a:endParaRPr>
          </a:p>
        </p:txBody>
      </p:sp>
      <p:sp>
        <p:nvSpPr>
          <p:cNvPr id="237" name="Google Shape;237;p27"/>
          <p:cNvSpPr txBox="1"/>
          <p:nvPr/>
        </p:nvSpPr>
        <p:spPr>
          <a:xfrm>
            <a:off x="8376725" y="6130050"/>
            <a:ext cx="17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Accuracy Graph</a:t>
            </a:r>
            <a:endParaRPr>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Evaluation (40 Epochs)</a:t>
            </a:r>
            <a:endParaRPr/>
          </a:p>
        </p:txBody>
      </p:sp>
      <p:sp>
        <p:nvSpPr>
          <p:cNvPr id="243" name="Google Shape;243;p28"/>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Finally</a:t>
            </a:r>
            <a:r>
              <a:rPr lang="en-US"/>
              <a:t> we trained our Multi Class Network model at 40 Epochs</a:t>
            </a:r>
            <a:endParaRPr/>
          </a:p>
          <a:p>
            <a:pPr indent="-342900" lvl="0" marL="457200" rtl="0" algn="l">
              <a:spcBef>
                <a:spcPts val="0"/>
              </a:spcBef>
              <a:spcAft>
                <a:spcPts val="0"/>
              </a:spcAft>
              <a:buSzPts val="1800"/>
              <a:buChar char="◦"/>
            </a:pPr>
            <a:r>
              <a:rPr lang="en-US"/>
              <a:t>By tuning our parameters and our Epochs, we were able to record the following during this round of training:</a:t>
            </a:r>
            <a:endParaRPr/>
          </a:p>
          <a:p>
            <a:pPr indent="-342900" lvl="1" marL="914400" rtl="0" algn="l">
              <a:spcBef>
                <a:spcPts val="0"/>
              </a:spcBef>
              <a:spcAft>
                <a:spcPts val="0"/>
              </a:spcAft>
              <a:buSzPts val="1800"/>
              <a:buChar char="◦"/>
            </a:pPr>
            <a:r>
              <a:rPr lang="en-US"/>
              <a:t>Training Set Accuracy : 86.40%</a:t>
            </a:r>
            <a:endParaRPr/>
          </a:p>
          <a:p>
            <a:pPr indent="-342900" lvl="1" marL="914400" rtl="0" algn="l">
              <a:spcBef>
                <a:spcPts val="0"/>
              </a:spcBef>
              <a:spcAft>
                <a:spcPts val="0"/>
              </a:spcAft>
              <a:buSzPts val="1800"/>
              <a:buChar char="◦"/>
            </a:pPr>
            <a:r>
              <a:rPr lang="en-US"/>
              <a:t>Training Set Loss : 0.3889</a:t>
            </a:r>
            <a:endParaRPr/>
          </a:p>
          <a:p>
            <a:pPr indent="-342900" lvl="1" marL="914400" rtl="0" algn="l">
              <a:spcBef>
                <a:spcPts val="0"/>
              </a:spcBef>
              <a:spcAft>
                <a:spcPts val="0"/>
              </a:spcAft>
              <a:buSzPts val="1800"/>
              <a:buChar char="◦"/>
            </a:pPr>
            <a:r>
              <a:rPr lang="en-US"/>
              <a:t>Validation Set Accuracy : 85.94%</a:t>
            </a:r>
            <a:endParaRPr/>
          </a:p>
          <a:p>
            <a:pPr indent="-342900" lvl="1" marL="914400" rtl="0" algn="l">
              <a:spcBef>
                <a:spcPts val="0"/>
              </a:spcBef>
              <a:spcAft>
                <a:spcPts val="0"/>
              </a:spcAft>
              <a:buSzPts val="1800"/>
              <a:buChar char="◦"/>
            </a:pPr>
            <a:r>
              <a:rPr lang="en-US"/>
              <a:t>Validation Set Loss : 0.3914</a:t>
            </a:r>
            <a:endParaRPr/>
          </a:p>
          <a:p>
            <a:pPr indent="-342900" lvl="1" marL="914400" rtl="0" algn="l">
              <a:spcBef>
                <a:spcPts val="0"/>
              </a:spcBef>
              <a:spcAft>
                <a:spcPts val="0"/>
              </a:spcAft>
              <a:buSzPts val="1800"/>
              <a:buChar char="◦"/>
            </a:pPr>
            <a:r>
              <a:rPr lang="en-US"/>
              <a:t>Overall Accuracy of our Model : 85.94%</a:t>
            </a:r>
            <a:endParaRPr/>
          </a:p>
        </p:txBody>
      </p:sp>
      <p:pic>
        <p:nvPicPr>
          <p:cNvPr id="244" name="Google Shape;244;p28"/>
          <p:cNvPicPr preferRelativeResize="0"/>
          <p:nvPr/>
        </p:nvPicPr>
        <p:blipFill>
          <a:blip r:embed="rId3">
            <a:alphaModFix/>
          </a:blip>
          <a:stretch>
            <a:fillRect/>
          </a:stretch>
        </p:blipFill>
        <p:spPr>
          <a:xfrm>
            <a:off x="1204913" y="4529770"/>
            <a:ext cx="9782175" cy="361950"/>
          </a:xfrm>
          <a:prstGeom prst="rect">
            <a:avLst/>
          </a:prstGeom>
          <a:noFill/>
          <a:ln>
            <a:noFill/>
          </a:ln>
        </p:spPr>
      </p:pic>
      <p:pic>
        <p:nvPicPr>
          <p:cNvPr id="245" name="Google Shape;245;p28"/>
          <p:cNvPicPr preferRelativeResize="0"/>
          <p:nvPr/>
        </p:nvPicPr>
        <p:blipFill>
          <a:blip r:embed="rId4">
            <a:alphaModFix/>
          </a:blip>
          <a:stretch>
            <a:fillRect/>
          </a:stretch>
        </p:blipFill>
        <p:spPr>
          <a:xfrm>
            <a:off x="5407663" y="5208970"/>
            <a:ext cx="1376710" cy="6004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Evaluation (40 Epochs)</a:t>
            </a:r>
            <a:endParaRPr/>
          </a:p>
        </p:txBody>
      </p:sp>
      <p:sp>
        <p:nvSpPr>
          <p:cNvPr id="251" name="Google Shape;251;p29"/>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Here we analyze our Validation and Training set losses to report the optimization of our model</a:t>
            </a:r>
            <a:endParaRPr/>
          </a:p>
          <a:p>
            <a:pPr indent="-342900" lvl="0" marL="457200" rtl="0" algn="l">
              <a:spcBef>
                <a:spcPts val="0"/>
              </a:spcBef>
              <a:spcAft>
                <a:spcPts val="0"/>
              </a:spcAft>
              <a:buSzPts val="1800"/>
              <a:buChar char="◦"/>
            </a:pPr>
            <a:r>
              <a:rPr lang="en-US"/>
              <a:t>We can see the validation and training set losses are as closer together than at any other amount of Epochs, and so for our 60,000 clothing image dataset, this is our best fit model.</a:t>
            </a:r>
            <a:endParaRPr/>
          </a:p>
          <a:p>
            <a:pPr indent="0" lvl="0" marL="457200" rtl="0" algn="l">
              <a:spcBef>
                <a:spcPts val="900"/>
              </a:spcBef>
              <a:spcAft>
                <a:spcPts val="0"/>
              </a:spcAft>
              <a:buNone/>
            </a:pPr>
            <a:r>
              <a:t/>
            </a:r>
            <a:endParaRPr/>
          </a:p>
        </p:txBody>
      </p:sp>
      <p:pic>
        <p:nvPicPr>
          <p:cNvPr id="252" name="Google Shape;252;p29"/>
          <p:cNvPicPr preferRelativeResize="0"/>
          <p:nvPr/>
        </p:nvPicPr>
        <p:blipFill>
          <a:blip r:embed="rId3">
            <a:alphaModFix/>
          </a:blip>
          <a:stretch>
            <a:fillRect/>
          </a:stretch>
        </p:blipFill>
        <p:spPr>
          <a:xfrm>
            <a:off x="1375288" y="3352388"/>
            <a:ext cx="3781425" cy="2600325"/>
          </a:xfrm>
          <a:prstGeom prst="rect">
            <a:avLst/>
          </a:prstGeom>
          <a:noFill/>
          <a:ln>
            <a:noFill/>
          </a:ln>
        </p:spPr>
      </p:pic>
      <p:pic>
        <p:nvPicPr>
          <p:cNvPr id="253" name="Google Shape;253;p29"/>
          <p:cNvPicPr preferRelativeResize="0"/>
          <p:nvPr/>
        </p:nvPicPr>
        <p:blipFill>
          <a:blip r:embed="rId4">
            <a:alphaModFix/>
          </a:blip>
          <a:stretch>
            <a:fillRect/>
          </a:stretch>
        </p:blipFill>
        <p:spPr>
          <a:xfrm>
            <a:off x="6951588" y="3347638"/>
            <a:ext cx="3838575" cy="2609850"/>
          </a:xfrm>
          <a:prstGeom prst="rect">
            <a:avLst/>
          </a:prstGeom>
          <a:noFill/>
          <a:ln>
            <a:noFill/>
          </a:ln>
        </p:spPr>
      </p:pic>
      <p:sp>
        <p:nvSpPr>
          <p:cNvPr id="254" name="Google Shape;254;p29"/>
          <p:cNvSpPr txBox="1"/>
          <p:nvPr/>
        </p:nvSpPr>
        <p:spPr>
          <a:xfrm>
            <a:off x="2877150" y="5952725"/>
            <a:ext cx="19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Loss Graph</a:t>
            </a:r>
            <a:endParaRPr>
              <a:latin typeface="Century Gothic"/>
              <a:ea typeface="Century Gothic"/>
              <a:cs typeface="Century Gothic"/>
              <a:sym typeface="Century Gothic"/>
            </a:endParaRPr>
          </a:p>
        </p:txBody>
      </p:sp>
      <p:sp>
        <p:nvSpPr>
          <p:cNvPr id="255" name="Google Shape;255;p29"/>
          <p:cNvSpPr txBox="1"/>
          <p:nvPr/>
        </p:nvSpPr>
        <p:spPr>
          <a:xfrm>
            <a:off x="8338975" y="5952725"/>
            <a:ext cx="17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Accuracy Graph</a:t>
            </a:r>
            <a:endParaRPr>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61" name="Google Shape;261;p30"/>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The window at which training and validation loss is at </a:t>
            </a:r>
            <a:r>
              <a:rPr lang="en-US"/>
              <a:t>its</a:t>
            </a:r>
            <a:r>
              <a:rPr lang="en-US"/>
              <a:t> most efficient is 40 Epochs. Any more or less and we start to see our </a:t>
            </a:r>
            <a:r>
              <a:rPr lang="en-US"/>
              <a:t>logistic</a:t>
            </a:r>
            <a:r>
              <a:rPr lang="en-US"/>
              <a:t> loss become unstable and in most cases rise, producing a reduction in the program’s indexing capabilities.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Work</a:t>
            </a:r>
            <a:endParaRPr/>
          </a:p>
        </p:txBody>
      </p:sp>
      <p:sp>
        <p:nvSpPr>
          <p:cNvPr id="267" name="Google Shape;267;p31"/>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9250" lvl="0" marL="457200" rtl="0" algn="l">
              <a:spcBef>
                <a:spcPts val="900"/>
              </a:spcBef>
              <a:spcAft>
                <a:spcPts val="0"/>
              </a:spcAft>
              <a:buSzPts val="1900"/>
              <a:buChar char="◦"/>
            </a:pPr>
            <a:r>
              <a:rPr lang="en-US" sz="1600"/>
              <a:t>Scale our Multi Class Network Model for larger image datasets.</a:t>
            </a:r>
            <a:endParaRPr sz="1600"/>
          </a:p>
          <a:p>
            <a:pPr indent="-355600" lvl="1" marL="914400" rtl="0" algn="l">
              <a:spcBef>
                <a:spcPts val="0"/>
              </a:spcBef>
              <a:spcAft>
                <a:spcPts val="0"/>
              </a:spcAft>
              <a:buSzPts val="2000"/>
              <a:buChar char="◦"/>
            </a:pPr>
            <a:r>
              <a:rPr lang="en-US" sz="1500"/>
              <a:t>May result in better training and validation accuracy</a:t>
            </a:r>
            <a:endParaRPr sz="1500"/>
          </a:p>
          <a:p>
            <a:pPr indent="0" lvl="0" marL="0" rtl="0" algn="l">
              <a:spcBef>
                <a:spcPts val="900"/>
              </a:spcBef>
              <a:spcAft>
                <a:spcPts val="0"/>
              </a:spcAft>
              <a:buNone/>
            </a:pPr>
            <a:r>
              <a:t/>
            </a:r>
            <a:endParaRPr/>
          </a:p>
          <a:p>
            <a:pPr indent="-349250" lvl="0" marL="457200" rtl="0" algn="l">
              <a:spcBef>
                <a:spcPts val="900"/>
              </a:spcBef>
              <a:spcAft>
                <a:spcPts val="0"/>
              </a:spcAft>
              <a:buSzPts val="1900"/>
              <a:buChar char="◦"/>
            </a:pPr>
            <a:r>
              <a:rPr lang="en-US" sz="1600"/>
              <a:t>Attempting to train the  model for much larger datasets (i.e millions of images) would require large amount GPU processing power.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Motivation</a:t>
            </a:r>
            <a:endParaRPr/>
          </a:p>
        </p:txBody>
      </p:sp>
      <p:sp>
        <p:nvSpPr>
          <p:cNvPr id="128" name="Google Shape;128;p1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87629" lvl="0" marL="182880" rtl="0" algn="l">
              <a:lnSpc>
                <a:spcPct val="110000"/>
              </a:lnSpc>
              <a:spcBef>
                <a:spcPts val="0"/>
              </a:spcBef>
              <a:spcAft>
                <a:spcPts val="0"/>
              </a:spcAft>
              <a:buSzPts val="1500"/>
              <a:buNone/>
            </a:pPr>
            <a:r>
              <a:rPr lang="en-US" sz="1600"/>
              <a:t>Categorizing</a:t>
            </a:r>
            <a:r>
              <a:rPr lang="en-US" sz="1600"/>
              <a:t> images is an extremely time consuming job. With machine learning this job can be done quickly and automatically. Using machine learning we are able to train our </a:t>
            </a:r>
            <a:r>
              <a:rPr lang="en-US" sz="1600"/>
              <a:t>algorithm</a:t>
            </a:r>
            <a:r>
              <a:rPr lang="en-US" sz="1600"/>
              <a:t> to have the best possible outcome of data loss and accuracy.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73" name="Google Shape;273;p32"/>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11150" lvl="0" marL="914400" rtl="0" algn="just">
              <a:lnSpc>
                <a:spcPct val="115000"/>
              </a:lnSpc>
              <a:spcBef>
                <a:spcPts val="0"/>
              </a:spcBef>
              <a:spcAft>
                <a:spcPts val="0"/>
              </a:spcAft>
              <a:buClr>
                <a:schemeClr val="dk1"/>
              </a:buClr>
              <a:buSzPts val="1300"/>
              <a:buFont typeface="Times New Roman"/>
              <a:buChar char="○"/>
            </a:pPr>
            <a:r>
              <a:rPr lang="en-US" sz="1200">
                <a:latin typeface="Times New Roman"/>
                <a:ea typeface="Times New Roman"/>
                <a:cs typeface="Times New Roman"/>
                <a:sym typeface="Times New Roman"/>
              </a:rPr>
              <a:t>B. Kieffer, M. Babaie, S. Kalra and H. R. Tizhoosh, "Convolutional neural networks for histopathology image classification: Training vs. Using pre-trained networks," </a:t>
            </a:r>
            <a:r>
              <a:rPr i="1" lang="en-US" sz="1200">
                <a:latin typeface="Times New Roman"/>
                <a:ea typeface="Times New Roman"/>
                <a:cs typeface="Times New Roman"/>
                <a:sym typeface="Times New Roman"/>
              </a:rPr>
              <a:t>2017 Seventh International Conference on Image Processing Theory, Tools and Applications (IPTA)</a:t>
            </a:r>
            <a:r>
              <a:rPr lang="en-US" sz="1200">
                <a:latin typeface="Times New Roman"/>
                <a:ea typeface="Times New Roman"/>
                <a:cs typeface="Times New Roman"/>
                <a:sym typeface="Times New Roman"/>
              </a:rPr>
              <a:t>, Montreal, QC, Canada, 2017, pp. 1-6, doi: 10.1109/IPTA.2017.8310149.</a:t>
            </a:r>
            <a:endParaRPr sz="1200">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rPr lang="en-US"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https://ieeexplore.ieee.org/document/8310149?denied=</a:t>
            </a:r>
            <a:r>
              <a:rPr lang="en-US" sz="1100">
                <a:latin typeface="Arial"/>
                <a:ea typeface="Arial"/>
                <a:cs typeface="Arial"/>
                <a:sym typeface="Arial"/>
              </a:rPr>
              <a:t> </a:t>
            </a:r>
            <a:endParaRPr sz="1100">
              <a:latin typeface="Arial"/>
              <a:ea typeface="Arial"/>
              <a:cs typeface="Arial"/>
              <a:sym typeface="Arial"/>
            </a:endParaRPr>
          </a:p>
          <a:p>
            <a:pPr indent="0" lvl="0" marL="914400" rtl="0" algn="just">
              <a:lnSpc>
                <a:spcPct val="115000"/>
              </a:lnSpc>
              <a:spcBef>
                <a:spcPts val="0"/>
              </a:spcBef>
              <a:spcAft>
                <a:spcPts val="0"/>
              </a:spcAft>
              <a:buNone/>
            </a:pPr>
            <a:r>
              <a:t/>
            </a:r>
            <a:endParaRPr sz="1100">
              <a:latin typeface="Arial"/>
              <a:ea typeface="Arial"/>
              <a:cs typeface="Arial"/>
              <a:sym typeface="Arial"/>
            </a:endParaRPr>
          </a:p>
          <a:p>
            <a:pPr indent="-304800" lvl="0" marL="914400" rtl="0" algn="just">
              <a:lnSpc>
                <a:spcPct val="115000"/>
              </a:lnSpc>
              <a:spcBef>
                <a:spcPts val="0"/>
              </a:spcBef>
              <a:spcAft>
                <a:spcPts val="0"/>
              </a:spcAft>
              <a:buClr>
                <a:schemeClr val="dk1"/>
              </a:buClr>
              <a:buSzPts val="1200"/>
              <a:buFont typeface="Calibri"/>
              <a:buChar char="○"/>
            </a:pPr>
            <a:r>
              <a:rPr lang="en-US" sz="1200">
                <a:latin typeface="Times New Roman"/>
                <a:ea typeface="Times New Roman"/>
                <a:cs typeface="Times New Roman"/>
                <a:sym typeface="Times New Roman"/>
              </a:rPr>
              <a:t>D. A. Abd Al lattif and M. M. Hamad, "A Comparative Study of Indexing Techniques Effect in Big Data System Storage Optimization," 2020 2nd Al-Noor International Conference for Science and Technology (NICST), Baku, Azerbaijan, 2020, pp. 18-21, doi: 10.1109/NICST50904.2020.9280309.</a:t>
            </a:r>
            <a:endParaRPr sz="1200">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rPr lang="en-US"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https://ieeexplore-ieee-org.proxy.library.kent.edu/document/9280309?arnumber=9280309</a:t>
            </a:r>
            <a:endParaRPr sz="1100">
              <a:latin typeface="Arial"/>
              <a:ea typeface="Arial"/>
              <a:cs typeface="Arial"/>
              <a:sym typeface="Arial"/>
            </a:endParaRPr>
          </a:p>
          <a:p>
            <a:pPr indent="0" lvl="0" marL="914400" rtl="0" algn="just">
              <a:lnSpc>
                <a:spcPct val="115000"/>
              </a:lnSpc>
              <a:spcBef>
                <a:spcPts val="0"/>
              </a:spcBef>
              <a:spcAft>
                <a:spcPts val="0"/>
              </a:spcAft>
              <a:buNone/>
            </a:pPr>
            <a:r>
              <a:t/>
            </a:r>
            <a:endParaRPr sz="1100">
              <a:latin typeface="Arial"/>
              <a:ea typeface="Arial"/>
              <a:cs typeface="Arial"/>
              <a:sym typeface="Arial"/>
            </a:endParaRPr>
          </a:p>
          <a:p>
            <a:pPr indent="-304800" lvl="0" marL="914400" rtl="0" algn="just">
              <a:lnSpc>
                <a:spcPct val="115000"/>
              </a:lnSpc>
              <a:spcBef>
                <a:spcPts val="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Ezat, Wael &amp; Dessouky, Mohamed &amp; Ismail, Nabil. (2020). Multi-class Image Classification Using Deep Learning Algorithm. Journal of Physics: Conference Series. 1447. 012021. 10.1088/1742-6596/1447/1/012021. </a:t>
            </a:r>
            <a:endParaRPr sz="1200">
              <a:latin typeface="Times New Roman"/>
              <a:ea typeface="Times New Roman"/>
              <a:cs typeface="Times New Roman"/>
              <a:sym typeface="Times New Roman"/>
            </a:endParaRPr>
          </a:p>
          <a:p>
            <a:pPr indent="0" lvl="0" marL="914400" rtl="0" algn="just">
              <a:lnSpc>
                <a:spcPct val="115000"/>
              </a:lnSpc>
              <a:spcBef>
                <a:spcPts val="0"/>
              </a:spcBef>
              <a:spcAft>
                <a:spcPts val="0"/>
              </a:spcAft>
              <a:buClr>
                <a:schemeClr val="dk1"/>
              </a:buClr>
              <a:buSzPts val="1100"/>
              <a:buFont typeface="Arial"/>
              <a:buNone/>
            </a:pPr>
            <a:r>
              <a:rPr lang="en-US"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https://iopscience.iop.org/article/10.1088/1742-6596/1447/1/012021</a:t>
            </a:r>
            <a:r>
              <a:rPr lang="en-US" sz="1200">
                <a:latin typeface="Times New Roman"/>
                <a:ea typeface="Times New Roman"/>
                <a:cs typeface="Times New Roman"/>
                <a:sym typeface="Times New Roman"/>
              </a:rPr>
              <a:t> </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5"/>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Project Description</a:t>
            </a:r>
            <a:endParaRPr/>
          </a:p>
        </p:txBody>
      </p:sp>
      <p:sp>
        <p:nvSpPr>
          <p:cNvPr id="134" name="Google Shape;134;p15"/>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9250" lvl="0" marL="457200" rtl="0" algn="l">
              <a:spcBef>
                <a:spcPts val="900"/>
              </a:spcBef>
              <a:spcAft>
                <a:spcPts val="0"/>
              </a:spcAft>
              <a:buSzPts val="1900"/>
              <a:buChar char="◦"/>
            </a:pPr>
            <a:r>
              <a:rPr lang="en-US" sz="1600"/>
              <a:t>Our goal is to:</a:t>
            </a:r>
            <a:endParaRPr sz="1600"/>
          </a:p>
          <a:p>
            <a:pPr indent="-355600" lvl="1" marL="914400" rtl="0" algn="l">
              <a:spcBef>
                <a:spcPts val="0"/>
              </a:spcBef>
              <a:spcAft>
                <a:spcPts val="0"/>
              </a:spcAft>
              <a:buSzPts val="2000"/>
              <a:buChar char="◦"/>
            </a:pPr>
            <a:r>
              <a:rPr lang="en-US" sz="1500"/>
              <a:t>Implement an </a:t>
            </a:r>
            <a:r>
              <a:rPr lang="en-US" sz="1500"/>
              <a:t>efficient way to index images with machine learning </a:t>
            </a:r>
            <a:endParaRPr sz="1500"/>
          </a:p>
          <a:p>
            <a:pPr indent="-355600" lvl="1" marL="914400" rtl="0" algn="l">
              <a:spcBef>
                <a:spcPts val="0"/>
              </a:spcBef>
              <a:spcAft>
                <a:spcPts val="0"/>
              </a:spcAft>
              <a:buSzPts val="2000"/>
              <a:buChar char="◦"/>
            </a:pPr>
            <a:r>
              <a:rPr lang="en-US" sz="1500"/>
              <a:t>Sort images of articles of clothing into separate categories</a:t>
            </a:r>
            <a:endParaRPr sz="1500"/>
          </a:p>
          <a:p>
            <a:pPr indent="-355600" lvl="1" marL="914400" rtl="0" algn="l">
              <a:spcBef>
                <a:spcPts val="0"/>
              </a:spcBef>
              <a:spcAft>
                <a:spcPts val="0"/>
              </a:spcAft>
              <a:buSzPts val="2000"/>
              <a:buChar char="◦"/>
            </a:pPr>
            <a:r>
              <a:rPr lang="en-US" sz="1500"/>
              <a:t>Improve existing algorithms capabilities by training with an image dataset</a:t>
            </a:r>
            <a:endParaRPr sz="1500"/>
          </a:p>
          <a:p>
            <a:pPr indent="0" lvl="0" marL="457200" rtl="0" algn="l">
              <a:spcBef>
                <a:spcPts val="900"/>
              </a:spcBef>
              <a:spcAft>
                <a:spcPts val="0"/>
              </a:spcAft>
              <a:buNone/>
            </a:pPr>
            <a:r>
              <a:t/>
            </a:r>
            <a:endParaRPr sz="1700"/>
          </a:p>
          <a:p>
            <a:pPr indent="0" lvl="0" marL="457200" rtl="0" algn="l">
              <a:spcBef>
                <a:spcPts val="900"/>
              </a:spcBef>
              <a:spcAft>
                <a:spcPts val="0"/>
              </a:spcAft>
              <a:buNone/>
            </a:pPr>
            <a:r>
              <a:rPr lang="en-US" sz="1700"/>
              <a:t> </a:t>
            </a:r>
            <a:endParaRPr sz="1700"/>
          </a:p>
        </p:txBody>
      </p:sp>
      <p:pic>
        <p:nvPicPr>
          <p:cNvPr id="135" name="Google Shape;135;p15"/>
          <p:cNvPicPr preferRelativeResize="0"/>
          <p:nvPr/>
        </p:nvPicPr>
        <p:blipFill>
          <a:blip r:embed="rId3">
            <a:alphaModFix/>
          </a:blip>
          <a:stretch>
            <a:fillRect/>
          </a:stretch>
        </p:blipFill>
        <p:spPr>
          <a:xfrm>
            <a:off x="1862363" y="3681113"/>
            <a:ext cx="2543175" cy="2495550"/>
          </a:xfrm>
          <a:prstGeom prst="rect">
            <a:avLst/>
          </a:prstGeom>
          <a:noFill/>
          <a:ln>
            <a:noFill/>
          </a:ln>
        </p:spPr>
      </p:pic>
      <p:pic>
        <p:nvPicPr>
          <p:cNvPr id="136" name="Google Shape;136;p15"/>
          <p:cNvPicPr preferRelativeResize="0"/>
          <p:nvPr/>
        </p:nvPicPr>
        <p:blipFill>
          <a:blip r:embed="rId4">
            <a:alphaModFix/>
          </a:blip>
          <a:stretch>
            <a:fillRect/>
          </a:stretch>
        </p:blipFill>
        <p:spPr>
          <a:xfrm>
            <a:off x="4838700" y="3695413"/>
            <a:ext cx="2514600" cy="2466975"/>
          </a:xfrm>
          <a:prstGeom prst="rect">
            <a:avLst/>
          </a:prstGeom>
          <a:noFill/>
          <a:ln>
            <a:noFill/>
          </a:ln>
        </p:spPr>
      </p:pic>
      <p:pic>
        <p:nvPicPr>
          <p:cNvPr id="137" name="Google Shape;137;p15"/>
          <p:cNvPicPr preferRelativeResize="0"/>
          <p:nvPr/>
        </p:nvPicPr>
        <p:blipFill>
          <a:blip r:embed="rId5">
            <a:alphaModFix/>
          </a:blip>
          <a:stretch>
            <a:fillRect/>
          </a:stretch>
        </p:blipFill>
        <p:spPr>
          <a:xfrm>
            <a:off x="7747100" y="3676363"/>
            <a:ext cx="2514600" cy="248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Software Tools</a:t>
            </a:r>
            <a:endParaRPr/>
          </a:p>
        </p:txBody>
      </p:sp>
      <p:sp>
        <p:nvSpPr>
          <p:cNvPr id="143" name="Google Shape;143;p16"/>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9250" lvl="0" marL="457200" rtl="0" algn="l">
              <a:spcBef>
                <a:spcPts val="900"/>
              </a:spcBef>
              <a:spcAft>
                <a:spcPts val="0"/>
              </a:spcAft>
              <a:buSzPts val="1900"/>
              <a:buChar char="◦"/>
            </a:pPr>
            <a:r>
              <a:rPr lang="en-US" sz="1600"/>
              <a:t>Tensorflow</a:t>
            </a:r>
            <a:endParaRPr sz="1600"/>
          </a:p>
          <a:p>
            <a:pPr indent="-355600" lvl="1" marL="914400" rtl="0" algn="l">
              <a:spcBef>
                <a:spcPts val="0"/>
              </a:spcBef>
              <a:spcAft>
                <a:spcPts val="0"/>
              </a:spcAft>
              <a:buSzPts val="2000"/>
              <a:buChar char="◦"/>
            </a:pPr>
            <a:r>
              <a:rPr lang="en-US" sz="1500"/>
              <a:t>60,000 grayscale images of different clothing articles </a:t>
            </a:r>
            <a:endParaRPr sz="1500"/>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349250" lvl="0" marL="457200" rtl="0" algn="l">
              <a:spcBef>
                <a:spcPts val="900"/>
              </a:spcBef>
              <a:spcAft>
                <a:spcPts val="0"/>
              </a:spcAft>
              <a:buSzPts val="1900"/>
              <a:buChar char="◦"/>
            </a:pPr>
            <a:r>
              <a:rPr lang="en-US" sz="1600"/>
              <a:t>Google Collaborate </a:t>
            </a:r>
            <a:endParaRPr sz="1600"/>
          </a:p>
          <a:p>
            <a:pPr indent="-342900" lvl="0" marL="914400" rtl="0" algn="l">
              <a:spcBef>
                <a:spcPts val="0"/>
              </a:spcBef>
              <a:spcAft>
                <a:spcPts val="0"/>
              </a:spcAft>
              <a:buSzPts val="1800"/>
              <a:buChar char="◦"/>
            </a:pPr>
            <a:r>
              <a:rPr lang="en-US"/>
              <a:t>Contributed </a:t>
            </a:r>
            <a:r>
              <a:rPr lang="en-US"/>
              <a:t>ease of use and acces</a:t>
            </a:r>
            <a:r>
              <a:rPr lang="en-US"/>
              <a:t>sibility for our group</a:t>
            </a:r>
            <a:endParaRPr/>
          </a:p>
        </p:txBody>
      </p:sp>
      <p:pic>
        <p:nvPicPr>
          <p:cNvPr id="144" name="Google Shape;144;p16"/>
          <p:cNvPicPr preferRelativeResize="0"/>
          <p:nvPr/>
        </p:nvPicPr>
        <p:blipFill>
          <a:blip r:embed="rId3">
            <a:alphaModFix/>
          </a:blip>
          <a:stretch>
            <a:fillRect/>
          </a:stretch>
        </p:blipFill>
        <p:spPr>
          <a:xfrm>
            <a:off x="8067675" y="4067154"/>
            <a:ext cx="2209800" cy="1396302"/>
          </a:xfrm>
          <a:prstGeom prst="rect">
            <a:avLst/>
          </a:prstGeom>
          <a:noFill/>
          <a:ln>
            <a:noFill/>
          </a:ln>
        </p:spPr>
      </p:pic>
      <p:pic>
        <p:nvPicPr>
          <p:cNvPr id="145" name="Google Shape;145;p16"/>
          <p:cNvPicPr preferRelativeResize="0"/>
          <p:nvPr/>
        </p:nvPicPr>
        <p:blipFill>
          <a:blip r:embed="rId4">
            <a:alphaModFix/>
          </a:blip>
          <a:stretch>
            <a:fillRect/>
          </a:stretch>
        </p:blipFill>
        <p:spPr>
          <a:xfrm>
            <a:off x="8067675" y="2103113"/>
            <a:ext cx="2209800" cy="143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Hardware Tools</a:t>
            </a:r>
            <a:endParaRPr/>
          </a:p>
        </p:txBody>
      </p:sp>
      <p:sp>
        <p:nvSpPr>
          <p:cNvPr id="151" name="Google Shape;151;p17"/>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9250" lvl="0" marL="457200" rtl="0" algn="l">
              <a:spcBef>
                <a:spcPts val="900"/>
              </a:spcBef>
              <a:spcAft>
                <a:spcPts val="0"/>
              </a:spcAft>
              <a:buSzPts val="1900"/>
              <a:buChar char="◦"/>
            </a:pPr>
            <a:r>
              <a:rPr lang="en-US" sz="1600"/>
              <a:t>Hardware used </a:t>
            </a:r>
            <a:endParaRPr sz="1600"/>
          </a:p>
          <a:p>
            <a:pPr indent="-355600" lvl="1" marL="914400" rtl="0" algn="l">
              <a:spcBef>
                <a:spcPts val="0"/>
              </a:spcBef>
              <a:spcAft>
                <a:spcPts val="0"/>
              </a:spcAft>
              <a:buSzPts val="2000"/>
              <a:buChar char="◦"/>
            </a:pPr>
            <a:r>
              <a:rPr lang="en-US" sz="1500"/>
              <a:t>Google Cloud server </a:t>
            </a:r>
            <a:endParaRPr sz="1500"/>
          </a:p>
          <a:p>
            <a:pPr indent="0" lvl="0" marL="0" rtl="0" algn="l">
              <a:spcBef>
                <a:spcPts val="900"/>
              </a:spcBef>
              <a:spcAft>
                <a:spcPts val="0"/>
              </a:spcAft>
              <a:buNone/>
            </a:pPr>
            <a:r>
              <a:t/>
            </a:r>
            <a:endParaRPr/>
          </a:p>
          <a:p>
            <a:pPr indent="-349250" lvl="0" marL="457200" rtl="0" algn="l">
              <a:spcBef>
                <a:spcPts val="900"/>
              </a:spcBef>
              <a:spcAft>
                <a:spcPts val="0"/>
              </a:spcAft>
              <a:buSzPts val="1900"/>
              <a:buChar char="◦"/>
            </a:pPr>
            <a:r>
              <a:rPr lang="en-US" sz="1600"/>
              <a:t> Hardware for larger datasets</a:t>
            </a:r>
            <a:endParaRPr sz="1600"/>
          </a:p>
          <a:p>
            <a:pPr indent="-355600" lvl="1" marL="914400" rtl="0" algn="l">
              <a:spcBef>
                <a:spcPts val="0"/>
              </a:spcBef>
              <a:spcAft>
                <a:spcPts val="0"/>
              </a:spcAft>
              <a:buSzPts val="2000"/>
              <a:buChar char="◦"/>
            </a:pPr>
            <a:r>
              <a:rPr lang="en-US" sz="1500"/>
              <a:t>Powerful GPU for faster image processing</a:t>
            </a:r>
            <a:endParaRPr sz="1500"/>
          </a:p>
          <a:p>
            <a:pPr indent="-355600" lvl="1" marL="914400" rtl="0" algn="l">
              <a:spcBef>
                <a:spcPts val="0"/>
              </a:spcBef>
              <a:spcAft>
                <a:spcPts val="0"/>
              </a:spcAft>
              <a:buSzPts val="2000"/>
              <a:buChar char="◦"/>
            </a:pPr>
            <a:r>
              <a:rPr lang="en-US" sz="1500"/>
              <a:t>CPU</a:t>
            </a:r>
            <a:endParaRPr sz="1500"/>
          </a:p>
          <a:p>
            <a:pPr indent="-355600" lvl="1" marL="914400" rtl="0" algn="l">
              <a:spcBef>
                <a:spcPts val="0"/>
              </a:spcBef>
              <a:spcAft>
                <a:spcPts val="0"/>
              </a:spcAft>
              <a:buSzPts val="2000"/>
              <a:buChar char="◦"/>
            </a:pPr>
            <a:r>
              <a:rPr lang="en-US" sz="1500"/>
              <a:t>RAM</a:t>
            </a:r>
            <a:endParaRPr sz="1500"/>
          </a:p>
        </p:txBody>
      </p:sp>
      <p:pic>
        <p:nvPicPr>
          <p:cNvPr id="152" name="Google Shape;152;p17"/>
          <p:cNvPicPr preferRelativeResize="0"/>
          <p:nvPr/>
        </p:nvPicPr>
        <p:blipFill>
          <a:blip r:embed="rId3">
            <a:alphaModFix/>
          </a:blip>
          <a:stretch>
            <a:fillRect/>
          </a:stretch>
        </p:blipFill>
        <p:spPr>
          <a:xfrm>
            <a:off x="8392200" y="1242675"/>
            <a:ext cx="1828800"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Libraries</a:t>
            </a:r>
            <a:endParaRPr/>
          </a:p>
        </p:txBody>
      </p:sp>
      <p:sp>
        <p:nvSpPr>
          <p:cNvPr id="158" name="Google Shape;158;p18"/>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Python libraries </a:t>
            </a:r>
            <a:endParaRPr/>
          </a:p>
          <a:p>
            <a:pPr indent="-342900" lvl="1" marL="914400" rtl="0" algn="l">
              <a:spcBef>
                <a:spcPts val="0"/>
              </a:spcBef>
              <a:spcAft>
                <a:spcPts val="0"/>
              </a:spcAft>
              <a:buSzPts val="1800"/>
              <a:buChar char="◦"/>
            </a:pPr>
            <a:r>
              <a:rPr lang="en-US"/>
              <a:t>NumPy</a:t>
            </a:r>
            <a:endParaRPr/>
          </a:p>
          <a:p>
            <a:pPr indent="-342900" lvl="2" marL="1371600" rtl="0" algn="l">
              <a:spcBef>
                <a:spcPts val="0"/>
              </a:spcBef>
              <a:spcAft>
                <a:spcPts val="0"/>
              </a:spcAft>
              <a:buSzPts val="1800"/>
              <a:buChar char="◦"/>
            </a:pPr>
            <a:r>
              <a:rPr lang="en-US"/>
              <a:t>math functions</a:t>
            </a:r>
            <a:endParaRPr/>
          </a:p>
          <a:p>
            <a:pPr indent="0" lvl="0" marL="1371600" rtl="0" algn="l">
              <a:spcBef>
                <a:spcPts val="900"/>
              </a:spcBef>
              <a:spcAft>
                <a:spcPts val="0"/>
              </a:spcAft>
              <a:buNone/>
            </a:pPr>
            <a:r>
              <a:t/>
            </a:r>
            <a:endParaRPr/>
          </a:p>
          <a:p>
            <a:pPr indent="-342900" lvl="1" marL="914400" rtl="0" algn="l">
              <a:spcBef>
                <a:spcPts val="500"/>
              </a:spcBef>
              <a:spcAft>
                <a:spcPts val="0"/>
              </a:spcAft>
              <a:buSzPts val="1800"/>
              <a:buChar char="◦"/>
            </a:pPr>
            <a:r>
              <a:rPr lang="en-US"/>
              <a:t>Matplotlib</a:t>
            </a:r>
            <a:endParaRPr/>
          </a:p>
          <a:p>
            <a:pPr indent="-342900" lvl="2" marL="1371600" rtl="0" algn="l">
              <a:spcBef>
                <a:spcPts val="0"/>
              </a:spcBef>
              <a:spcAft>
                <a:spcPts val="0"/>
              </a:spcAft>
              <a:buSzPts val="1800"/>
              <a:buChar char="◦"/>
            </a:pPr>
            <a:r>
              <a:rPr lang="en-US"/>
              <a:t>plot graphs</a:t>
            </a:r>
            <a:endParaRPr/>
          </a:p>
          <a:p>
            <a:pPr indent="0" lvl="0" marL="1371600" rtl="0" algn="l">
              <a:spcBef>
                <a:spcPts val="900"/>
              </a:spcBef>
              <a:spcAft>
                <a:spcPts val="0"/>
              </a:spcAft>
              <a:buNone/>
            </a:pPr>
            <a:r>
              <a:t/>
            </a:r>
            <a:endParaRPr/>
          </a:p>
          <a:p>
            <a:pPr indent="-342900" lvl="1" marL="914400" rtl="0" algn="l">
              <a:spcBef>
                <a:spcPts val="500"/>
              </a:spcBef>
              <a:spcAft>
                <a:spcPts val="0"/>
              </a:spcAft>
              <a:buSzPts val="1800"/>
              <a:buChar char="◦"/>
            </a:pPr>
            <a:r>
              <a:rPr lang="en-US"/>
              <a:t>Scikit-learn</a:t>
            </a:r>
            <a:endParaRPr/>
          </a:p>
          <a:p>
            <a:pPr indent="-342900" lvl="2" marL="1371600" rtl="0" algn="l">
              <a:spcBef>
                <a:spcPts val="0"/>
              </a:spcBef>
              <a:spcAft>
                <a:spcPts val="0"/>
              </a:spcAft>
              <a:buSzPts val="1800"/>
              <a:buChar char="◦"/>
            </a:pPr>
            <a:r>
              <a:rPr lang="en-US"/>
              <a:t>efficient tools for machine learning </a:t>
            </a:r>
            <a:r>
              <a:rPr lang="en-US"/>
              <a:t> </a:t>
            </a:r>
            <a:endParaRPr/>
          </a:p>
          <a:p>
            <a:pPr indent="0" lvl="0" marL="457200" rtl="0" algn="l">
              <a:spcBef>
                <a:spcPts val="900"/>
              </a:spcBef>
              <a:spcAft>
                <a:spcPts val="0"/>
              </a:spcAft>
              <a:buNone/>
            </a:pPr>
            <a:r>
              <a:t/>
            </a:r>
            <a:endParaRPr/>
          </a:p>
        </p:txBody>
      </p:sp>
      <p:pic>
        <p:nvPicPr>
          <p:cNvPr id="159" name="Google Shape;159;p18"/>
          <p:cNvPicPr preferRelativeResize="0"/>
          <p:nvPr/>
        </p:nvPicPr>
        <p:blipFill>
          <a:blip r:embed="rId3">
            <a:alphaModFix/>
          </a:blip>
          <a:stretch>
            <a:fillRect/>
          </a:stretch>
        </p:blipFill>
        <p:spPr>
          <a:xfrm>
            <a:off x="7974763" y="2014200"/>
            <a:ext cx="3047974" cy="1073876"/>
          </a:xfrm>
          <a:prstGeom prst="rect">
            <a:avLst/>
          </a:prstGeom>
          <a:noFill/>
          <a:ln>
            <a:noFill/>
          </a:ln>
        </p:spPr>
      </p:pic>
      <p:pic>
        <p:nvPicPr>
          <p:cNvPr id="160" name="Google Shape;160;p18"/>
          <p:cNvPicPr preferRelativeResize="0"/>
          <p:nvPr/>
        </p:nvPicPr>
        <p:blipFill>
          <a:blip r:embed="rId4">
            <a:alphaModFix/>
          </a:blip>
          <a:stretch>
            <a:fillRect/>
          </a:stretch>
        </p:blipFill>
        <p:spPr>
          <a:xfrm>
            <a:off x="7872313" y="3248600"/>
            <a:ext cx="3252900" cy="780700"/>
          </a:xfrm>
          <a:prstGeom prst="rect">
            <a:avLst/>
          </a:prstGeom>
          <a:noFill/>
          <a:ln>
            <a:noFill/>
          </a:ln>
        </p:spPr>
      </p:pic>
      <p:pic>
        <p:nvPicPr>
          <p:cNvPr id="161" name="Google Shape;161;p18"/>
          <p:cNvPicPr preferRelativeResize="0"/>
          <p:nvPr/>
        </p:nvPicPr>
        <p:blipFill>
          <a:blip r:embed="rId5">
            <a:alphaModFix/>
          </a:blip>
          <a:stretch>
            <a:fillRect/>
          </a:stretch>
        </p:blipFill>
        <p:spPr>
          <a:xfrm>
            <a:off x="8085938" y="4152900"/>
            <a:ext cx="2825625" cy="1181025"/>
          </a:xfrm>
          <a:prstGeom prst="rect">
            <a:avLst/>
          </a:prstGeom>
          <a:noFill/>
          <a:ln>
            <a:noFill/>
          </a:ln>
        </p:spPr>
      </p:pic>
      <p:pic>
        <p:nvPicPr>
          <p:cNvPr id="162" name="Google Shape;162;p18"/>
          <p:cNvPicPr preferRelativeResize="0"/>
          <p:nvPr/>
        </p:nvPicPr>
        <p:blipFill>
          <a:blip r:embed="rId6">
            <a:alphaModFix/>
          </a:blip>
          <a:stretch>
            <a:fillRect/>
          </a:stretch>
        </p:blipFill>
        <p:spPr>
          <a:xfrm>
            <a:off x="8621277" y="642600"/>
            <a:ext cx="1754947"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Formal Mathematical Definition</a:t>
            </a:r>
            <a:endParaRPr/>
          </a:p>
        </p:txBody>
      </p:sp>
      <p:sp>
        <p:nvSpPr>
          <p:cNvPr id="168" name="Google Shape;168;p19"/>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Overall, we are trying to reduce loss while maintaining a high level of accuracy for our model. </a:t>
            </a:r>
            <a:endParaRPr/>
          </a:p>
          <a:p>
            <a:pPr indent="-342900" lvl="0" marL="457200" rtl="0" algn="l">
              <a:spcBef>
                <a:spcPts val="0"/>
              </a:spcBef>
              <a:spcAft>
                <a:spcPts val="0"/>
              </a:spcAft>
              <a:buSzPts val="1800"/>
              <a:buChar char="◦"/>
            </a:pPr>
            <a:r>
              <a:rPr lang="en-US"/>
              <a:t>The formal mathematical definition of logistic loss is as follows:</a:t>
            </a:r>
            <a:endParaRPr/>
          </a:p>
        </p:txBody>
      </p:sp>
      <p:pic>
        <p:nvPicPr>
          <p:cNvPr id="169" name="Google Shape;169;p19"/>
          <p:cNvPicPr preferRelativeResize="0"/>
          <p:nvPr/>
        </p:nvPicPr>
        <p:blipFill>
          <a:blip r:embed="rId3">
            <a:alphaModFix/>
          </a:blip>
          <a:stretch>
            <a:fillRect/>
          </a:stretch>
        </p:blipFill>
        <p:spPr>
          <a:xfrm>
            <a:off x="2286000" y="3048720"/>
            <a:ext cx="7620000" cy="504825"/>
          </a:xfrm>
          <a:prstGeom prst="rect">
            <a:avLst/>
          </a:prstGeom>
          <a:noFill/>
          <a:ln>
            <a:noFill/>
          </a:ln>
        </p:spPr>
      </p:pic>
      <p:pic>
        <p:nvPicPr>
          <p:cNvPr id="170" name="Google Shape;170;p19"/>
          <p:cNvPicPr preferRelativeResize="0"/>
          <p:nvPr/>
        </p:nvPicPr>
        <p:blipFill>
          <a:blip r:embed="rId4">
            <a:alphaModFix/>
          </a:blip>
          <a:stretch>
            <a:fillRect/>
          </a:stretch>
        </p:blipFill>
        <p:spPr>
          <a:xfrm>
            <a:off x="489825" y="4399888"/>
            <a:ext cx="6762750" cy="1438275"/>
          </a:xfrm>
          <a:prstGeom prst="rect">
            <a:avLst/>
          </a:prstGeom>
          <a:noFill/>
          <a:ln>
            <a:noFill/>
          </a:ln>
        </p:spPr>
      </p:pic>
      <p:pic>
        <p:nvPicPr>
          <p:cNvPr id="171" name="Google Shape;171;p19"/>
          <p:cNvPicPr preferRelativeResize="0"/>
          <p:nvPr/>
        </p:nvPicPr>
        <p:blipFill>
          <a:blip r:embed="rId5">
            <a:alphaModFix/>
          </a:blip>
          <a:stretch>
            <a:fillRect/>
          </a:stretch>
        </p:blipFill>
        <p:spPr>
          <a:xfrm>
            <a:off x="7503550" y="3793213"/>
            <a:ext cx="4114800" cy="235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Multi-Classification Network</a:t>
            </a:r>
            <a:endParaRPr/>
          </a:p>
        </p:txBody>
      </p:sp>
      <p:sp>
        <p:nvSpPr>
          <p:cNvPr id="177" name="Google Shape;177;p20"/>
          <p:cNvSpPr txBox="1"/>
          <p:nvPr>
            <p:ph idx="1" type="body"/>
          </p:nvPr>
        </p:nvSpPr>
        <p:spPr>
          <a:xfrm>
            <a:off x="1066800" y="2103120"/>
            <a:ext cx="10058400" cy="3849600"/>
          </a:xfrm>
          <a:prstGeom prst="rect">
            <a:avLst/>
          </a:prstGeom>
        </p:spPr>
        <p:txBody>
          <a:bodyPr anchorCtr="0" anchor="t" bIns="45700" lIns="91425" spcFirstLastPara="1" rIns="91425" wrap="square" tIns="45700">
            <a:normAutofit/>
          </a:bodyPr>
          <a:lstStyle/>
          <a:p>
            <a:pPr indent="-342900" lvl="0" marL="457200" rtl="0" algn="l">
              <a:spcBef>
                <a:spcPts val="900"/>
              </a:spcBef>
              <a:spcAft>
                <a:spcPts val="0"/>
              </a:spcAft>
              <a:buSzPts val="1800"/>
              <a:buChar char="◦"/>
            </a:pPr>
            <a:r>
              <a:rPr lang="en-US"/>
              <a:t>What is a Multi-Classification Network?</a:t>
            </a:r>
            <a:endParaRPr/>
          </a:p>
          <a:p>
            <a:pPr indent="-342900" lvl="1" marL="914400" rtl="0" algn="l">
              <a:spcBef>
                <a:spcPts val="0"/>
              </a:spcBef>
              <a:spcAft>
                <a:spcPts val="0"/>
              </a:spcAft>
              <a:buSzPts val="1800"/>
              <a:buChar char="◦"/>
            </a:pPr>
            <a:r>
              <a:rPr lang="en-US"/>
              <a:t>It is a classification network that allows for a program to pick between three or more classifications instead of just two.</a:t>
            </a:r>
            <a:endParaRPr/>
          </a:p>
          <a:p>
            <a:pPr indent="-342900" lvl="1" marL="914400" rtl="0" algn="l">
              <a:spcBef>
                <a:spcPts val="0"/>
              </a:spcBef>
              <a:spcAft>
                <a:spcPts val="0"/>
              </a:spcAft>
              <a:buSzPts val="1800"/>
              <a:buChar char="◦"/>
            </a:pPr>
            <a:r>
              <a:rPr lang="en-US"/>
              <a:t>Ours allows for the program to select between ten different classifications.</a:t>
            </a:r>
            <a:endParaRPr/>
          </a:p>
          <a:p>
            <a:pPr indent="-342900" lvl="2" marL="1371600" rtl="0" algn="l">
              <a:spcBef>
                <a:spcPts val="0"/>
              </a:spcBef>
              <a:spcAft>
                <a:spcPts val="0"/>
              </a:spcAft>
              <a:buSzPts val="1800"/>
              <a:buChar char="◦"/>
            </a:pPr>
            <a:r>
              <a:t/>
            </a:r>
            <a:endParaRPr/>
          </a:p>
        </p:txBody>
      </p:sp>
      <p:pic>
        <p:nvPicPr>
          <p:cNvPr id="178" name="Google Shape;178;p20"/>
          <p:cNvPicPr preferRelativeResize="0"/>
          <p:nvPr/>
        </p:nvPicPr>
        <p:blipFill>
          <a:blip r:embed="rId3">
            <a:alphaModFix/>
          </a:blip>
          <a:stretch>
            <a:fillRect/>
          </a:stretch>
        </p:blipFill>
        <p:spPr>
          <a:xfrm>
            <a:off x="2569913" y="3273350"/>
            <a:ext cx="7052175" cy="30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Multi-Classification Network</a:t>
            </a:r>
            <a:endParaRPr/>
          </a:p>
        </p:txBody>
      </p:sp>
      <p:pic>
        <p:nvPicPr>
          <p:cNvPr id="184" name="Google Shape;184;p21"/>
          <p:cNvPicPr preferRelativeResize="0"/>
          <p:nvPr/>
        </p:nvPicPr>
        <p:blipFill>
          <a:blip r:embed="rId3">
            <a:alphaModFix/>
          </a:blip>
          <a:stretch>
            <a:fillRect/>
          </a:stretch>
        </p:blipFill>
        <p:spPr>
          <a:xfrm>
            <a:off x="605200" y="1888125"/>
            <a:ext cx="5486400" cy="2619375"/>
          </a:xfrm>
          <a:prstGeom prst="rect">
            <a:avLst/>
          </a:prstGeom>
          <a:noFill/>
          <a:ln>
            <a:noFill/>
          </a:ln>
        </p:spPr>
      </p:pic>
      <p:pic>
        <p:nvPicPr>
          <p:cNvPr id="185" name="Google Shape;185;p21"/>
          <p:cNvPicPr preferRelativeResize="0"/>
          <p:nvPr/>
        </p:nvPicPr>
        <p:blipFill>
          <a:blip r:embed="rId4">
            <a:alphaModFix/>
          </a:blip>
          <a:stretch>
            <a:fillRect/>
          </a:stretch>
        </p:blipFill>
        <p:spPr>
          <a:xfrm>
            <a:off x="6889225" y="2955550"/>
            <a:ext cx="4552950" cy="1143000"/>
          </a:xfrm>
          <a:prstGeom prst="rect">
            <a:avLst/>
          </a:prstGeom>
          <a:noFill/>
          <a:ln>
            <a:noFill/>
          </a:ln>
        </p:spPr>
      </p:pic>
      <p:pic>
        <p:nvPicPr>
          <p:cNvPr id="186" name="Google Shape;186;p21"/>
          <p:cNvPicPr preferRelativeResize="0"/>
          <p:nvPr/>
        </p:nvPicPr>
        <p:blipFill>
          <a:blip r:embed="rId5">
            <a:alphaModFix/>
          </a:blip>
          <a:stretch>
            <a:fillRect/>
          </a:stretch>
        </p:blipFill>
        <p:spPr>
          <a:xfrm>
            <a:off x="3702250" y="5117250"/>
            <a:ext cx="5486400" cy="111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