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2"/>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2192000" cy="6858000"/>
  <p:notesSz cx="6858000" cy="9144000"/>
  <p:embeddedFontLst>
    <p:embeddedFont>
      <p:font typeface="Montserrat Classic Bold" charset="1" panose="00000800000000000000"/>
      <p:regular r:id="rId25"/>
    </p:embeddedFont>
    <p:embeddedFont>
      <p:font typeface="Montserrat Bold" charset="1" panose="00000800000000000000"/>
      <p:regular r:id="rId26"/>
    </p:embeddedFont>
    <p:embeddedFont>
      <p:font typeface="Montserrat Italics" charset="1" panose="00000500000000000000"/>
      <p:regular r:id="rId27"/>
    </p:embeddedFont>
    <p:embeddedFont>
      <p:font typeface="Montserrat Bold Italics" charset="1" panose="00000800000000000000"/>
      <p:regular r:id="rId28"/>
    </p:embeddedFont>
    <p:embeddedFont>
      <p:font typeface="Montserrat" charset="1" panose="00000500000000000000"/>
      <p:regular r:id="rId29"/>
    </p:embeddedFont>
    <p:embeddedFont>
      <p:font typeface="Montserrat Classic" charset="1" panose="0000050000000000000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notesMasters/notesMaster1.xml" Type="http://schemas.openxmlformats.org/officeDocument/2006/relationships/notesMaster"/><Relationship Id="rId23" Target="theme/theme2.xml" Type="http://schemas.openxmlformats.org/officeDocument/2006/relationships/theme"/><Relationship Id="rId24" Target="notesSlides/notesSlide1.xml" Type="http://schemas.openxmlformats.org/officeDocument/2006/relationships/note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notesSlides/notesSlide2.xml" Type="http://schemas.openxmlformats.org/officeDocument/2006/relationships/notesSlide"/><Relationship Id="rId31" Target="notesSlides/notesSlide3.xml" Type="http://schemas.openxmlformats.org/officeDocument/2006/relationships/notesSlide"/><Relationship Id="rId32" Target="notesSlides/notesSlide4.xml" Type="http://schemas.openxmlformats.org/officeDocument/2006/relationships/notesSlide"/><Relationship Id="rId33" Target="fonts/font33.fntdata" Type="http://schemas.openxmlformats.org/officeDocument/2006/relationships/font"/><Relationship Id="rId34" Target="notesSlides/notesSlide5.xml" Type="http://schemas.openxmlformats.org/officeDocument/2006/relationships/notesSlide"/><Relationship Id="rId35" Target="notesSlides/notesSlide6.xml" Type="http://schemas.openxmlformats.org/officeDocument/2006/relationships/notesSlide"/><Relationship Id="rId36" Target="notesSlides/notesSlide7.xml" Type="http://schemas.openxmlformats.org/officeDocument/2006/relationships/notesSlide"/><Relationship Id="rId37" Target="notesSlides/notesSlide8.xml" Type="http://schemas.openxmlformats.org/officeDocument/2006/relationships/notesSlide"/><Relationship Id="rId38" Target="notesSlides/notesSlide9.xml" Type="http://schemas.openxmlformats.org/officeDocument/2006/relationships/notesSlide"/><Relationship Id="rId39" Target="notesSlides/notesSlide10.xml" Type="http://schemas.openxmlformats.org/officeDocument/2006/relationships/notesSlide"/><Relationship Id="rId4" Target="theme/theme1.xml" Type="http://schemas.openxmlformats.org/officeDocument/2006/relationships/theme"/><Relationship Id="rId40" Target="notesSlides/notesSlide11.xml" Type="http://schemas.openxmlformats.org/officeDocument/2006/relationships/notesSlide"/><Relationship Id="rId41" Target="notesSlides/notesSlide12.xml" Type="http://schemas.openxmlformats.org/officeDocument/2006/relationships/notesSlide"/><Relationship Id="rId42" Target="notesSlides/notesSlide13.xml" Type="http://schemas.openxmlformats.org/officeDocument/2006/relationships/notesSlide"/><Relationship Id="rId43" Target="notesSlides/notesSlide14.xml" Type="http://schemas.openxmlformats.org/officeDocument/2006/relationships/notesSlide"/><Relationship Id="rId44" Target="notesSlides/notesSlide15.xml" Type="http://schemas.openxmlformats.org/officeDocument/2006/relationships/notesSlide"/><Relationship Id="rId45" Target="notesSlides/notesSlide16.xml" Type="http://schemas.openxmlformats.org/officeDocument/2006/relationships/notesSlid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Good Afternoon. We are DATASQU4D and this is our Project,</a:t>
            </a:r>
          </a:p>
          <a:p>
            <a:r>
              <a:rPr lang="en-US"/>
              <a:t/>
            </a:r>
          </a:p>
          <a:p>
            <a:r>
              <a:rPr lang="en-US"/>
              <a:t>DECODE ENCODE</a:t>
            </a:r>
          </a:p>
          <a:p>
            <a:r>
              <a:rPr lang="en-US"/>
              <a:t>Driving business growth through Clustering and Linear Regression Modelling</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p>
          <a:p>
            <a:r>
              <a:rPr lang="en-US"/>
              <a:t>Segment: Top Customers </a:t>
            </a:r>
          </a:p>
          <a:p>
            <a:r>
              <a:rPr lang="en-US"/>
              <a:t/>
            </a:r>
          </a:p>
          <a:p>
            <a:r>
              <a:rPr lang="en-US"/>
              <a:t>Top 3 categories </a:t>
            </a:r>
          </a:p>
          <a:p>
            <a:r>
              <a:rPr lang="en-US"/>
              <a:t>-grocery</a:t>
            </a:r>
          </a:p>
          <a:p>
            <a:r>
              <a:rPr lang="en-US"/>
              <a:t>-kids and pets</a:t>
            </a:r>
          </a:p>
          <a:p>
            <a:r>
              <a:rPr lang="en-US"/>
              <a:t>-gas and transport</a:t>
            </a:r>
          </a:p>
          <a:p>
            <a:r>
              <a:rPr lang="en-US"/>
              <a:t/>
            </a:r>
          </a:p>
          <a:p>
            <a:r>
              <a:rPr lang="en-US"/>
              <a:t>Since these are highly active customers who purchase frequently, we can see relatively consistent spending patterns throughout the year. </a:t>
            </a:r>
          </a:p>
          <a:p>
            <a:r>
              <a:rPr lang="en-US"/>
              <a:t/>
            </a:r>
          </a:p>
          <a:p>
            <a:r>
              <a:rPr lang="en-US"/>
              <a:t>From the pattern, we can observe that the first few months (Jan-Feb) of the year have the lowest amount spent</a:t>
            </a:r>
          </a:p>
          <a:p>
            <a:r>
              <a:rPr lang="en-US"/>
              <a:t/>
            </a:r>
          </a:p>
          <a:p>
            <a:r>
              <a:rPr lang="en-US"/>
              <a:t>We can Introduce special bonuses, such as extra cashback or double points during these months for the top categories to incentivize continued spending during the holiday season</a:t>
            </a:r>
          </a:p>
          <a:p>
            <a:r>
              <a:rPr lang="en-US"/>
              <a:t/>
            </a:r>
          </a:p>
          <a:p>
            <a:r>
              <a:rPr lang="en-US"/>
              <a:t>Since these are valuable customers we could also </a:t>
            </a:r>
          </a:p>
          <a:p>
            <a:r>
              <a:rPr lang="en-US"/>
              <a:t>develop loyalty programs and create a sense of exclusivity to make customers feel special and valued. Offer exclusive perks and benefits reserved for program members, such as VIP events or early access to sales.</a:t>
            </a:r>
          </a:p>
          <a:p>
            <a:r>
              <a:rPr lang="en-US"/>
              <a:t/>
            </a:r>
          </a:p>
          <a:p>
            <a:r>
              <a:rPr lang="en-US"/>
              <a:t>To further improve the performance of the top categories, we could also explore opportunities for cross-selling and upselling. Encourage customers to explore related products or services that complement their purchases, thereby increasing transaction value.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Segment: Engaged Customers </a:t>
            </a:r>
          </a:p>
          <a:p>
            <a:r>
              <a:rPr lang="en-US"/>
              <a:t/>
            </a:r>
          </a:p>
          <a:p>
            <a:r>
              <a:rPr lang="en-US"/>
              <a:t>Top 3 categories </a:t>
            </a:r>
          </a:p>
          <a:p>
            <a:r>
              <a:rPr lang="en-US"/>
              <a:t>-grocery</a:t>
            </a:r>
          </a:p>
          <a:p>
            <a:r>
              <a:rPr lang="en-US"/>
              <a:t>-kids and pets</a:t>
            </a:r>
          </a:p>
          <a:p>
            <a:r>
              <a:rPr lang="en-US"/>
              <a:t>-shopping</a:t>
            </a:r>
          </a:p>
          <a:p>
            <a:r>
              <a:rPr lang="en-US"/>
              <a:t/>
            </a:r>
          </a:p>
          <a:p>
            <a:r>
              <a:rPr lang="en-US"/>
              <a:t>Compared to the top customers, the engaged customers have volatile spending patterns. </a:t>
            </a:r>
          </a:p>
          <a:p>
            <a:r>
              <a:rPr lang="en-US"/>
              <a:t/>
            </a:r>
          </a:p>
          <a:p>
            <a:r>
              <a:rPr lang="en-US"/>
              <a:t>To boost some of the dips in some months for specific categories, design targeted promotions and offers that encourage higher spending, such as spend-and-get offers where customers receive a reward after spending a certain amount within a certain period</a:t>
            </a:r>
          </a:p>
          <a:p>
            <a:r>
              <a:rPr lang="en-US"/>
              <a:t/>
            </a:r>
          </a:p>
          <a:p>
            <a:r>
              <a:rPr lang="en-US"/>
              <a:t>There are also some months where all categories need improvement we could offer seasonal incentives during key months, such as February and September to boost spending. These could include limited-time discounts or holiday-themed rewards.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Segment: At-risk Customers </a:t>
            </a:r>
          </a:p>
          <a:p>
            <a:r>
              <a:rPr lang="en-US"/>
              <a:t/>
            </a:r>
          </a:p>
          <a:p>
            <a:r>
              <a:rPr lang="en-US"/>
              <a:t>Top 3 categories </a:t>
            </a:r>
          </a:p>
          <a:p>
            <a:r>
              <a:rPr lang="en-US"/>
              <a:t>-shopping_net</a:t>
            </a:r>
          </a:p>
          <a:p>
            <a:r>
              <a:rPr lang="en-US"/>
              <a:t>-misc_net</a:t>
            </a:r>
          </a:p>
          <a:p>
            <a:r>
              <a:rPr lang="en-US"/>
              <a:t>-shopping_pos</a:t>
            </a:r>
          </a:p>
          <a:p>
            <a:r>
              <a:rPr lang="en-US"/>
              <a:t/>
            </a:r>
          </a:p>
          <a:p>
            <a:r>
              <a:rPr lang="en-US"/>
              <a:t>As observed in the trend, there are only spikes in certain months, since these customers spend infrequently and less, focusing on offers specifically designed to entice at-risk customers back into using their AAC credit cards. Offers include attractive discounts or waived fees.</a:t>
            </a:r>
          </a:p>
          <a:p>
            <a:r>
              <a:rPr lang="en-US"/>
              <a:t/>
            </a:r>
          </a:p>
          <a:p>
            <a:r>
              <a:rPr lang="en-US"/>
              <a:t>For re-engagement, we could also develop targeted communication campaigns and strategies to keep members informed about program updates, rewards, and special promotions. Utilize email, SMS, push notifications, and social media to engage with members regularly.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purpose of creating this linear regression model was to determine the relationship between total customer spending and the top three spending categories: grocery_pos, kids_pets, and gas_transport. </a:t>
            </a:r>
          </a:p>
          <a:p>
            <a:r>
              <a:rPr lang="en-US"/>
              <a:t/>
            </a:r>
          </a:p>
          <a:p>
            <a:r>
              <a:rPr lang="en-US"/>
              <a:t>To achieve this, we used transaction data from January 2020 to November 2021. We grouped the total spending and total transactions for these categories from January to December 2020 to train the model. The model then predicted the total amount spent from January to November 2021.</a:t>
            </a:r>
          </a:p>
          <a:p>
            <a:r>
              <a:rPr lang="en-US"/>
              <a:t/>
            </a:r>
          </a:p>
          <a:p>
            <a:r>
              <a:rPr lang="en-US"/>
              <a:t>Note: The limitation of this model is that it was trained using only one year of data.</a:t>
            </a:r>
          </a:p>
          <a:p>
            <a:r>
              <a:rPr lang="en-US"/>
              <a:t/>
            </a:r>
          </a:p>
          <a:p>
            <a:r>
              <a:rPr lang="en-US"/>
              <a:t>Our model achieved an R-squared of 0.47, indicating a moderate positive correlation. This means that fluctuations in customer spending within the top three categories (grocery_pos, kids_pets, gas_transport) are likely to affect the overall spending and, consequently, the company's revenue.</a:t>
            </a:r>
          </a:p>
          <a:p>
            <a:r>
              <a:rPr lang="en-US"/>
              <a:t/>
            </a:r>
          </a:p>
          <a:p>
            <a:r>
              <a:rPr lang="en-US"/>
              <a:t>For instance, a decrease in customer spending or transaction volume in these categories suggests a potential drop in total revenue, and vice versa.</a:t>
            </a:r>
          </a:p>
          <a:p>
            <a:r>
              <a:rPr lang="en-US"/>
              <a:t/>
            </a:r>
          </a:p>
          <a:p>
            <a:r>
              <a:rPr lang="en-US"/>
              <a:t>This insight can help us develop an alert system to monitor trends in these critical categories. If a decreasing trend is detected, prompt action can be taken to mitigate potential revenue losses.</a:t>
            </a:r>
          </a:p>
          <a:p>
            <a:r>
              <a:rPr lang="en-US"/>
              <a:t/>
            </a:r>
          </a:p>
          <a:p>
            <a:r>
              <a:rPr lang="en-US"/>
              <a:t/>
            </a:r>
          </a:p>
          <a:p>
            <a:r>
              <a:rPr lang="en-US"/>
              <a:t>Notes from Ian:</a:t>
            </a:r>
          </a:p>
          <a:p>
            <a:r>
              <a:rPr lang="en-US"/>
              <a:t>-Can be used to create an alert system</a:t>
            </a:r>
          </a:p>
          <a:p>
            <a:r>
              <a:rPr lang="en-US"/>
              <a:t>-Limitations:  trained with 1 year data</a:t>
            </a:r>
          </a:p>
          <a:p>
            <a:r>
              <a:rPr lang="en-US"/>
              <a:t>-If this categories are increasing, then the amount of spent is increasing and vice versa</a:t>
            </a:r>
          </a:p>
          <a:p>
            <a:r>
              <a:rPr lang="en-US"/>
              <a:t>-Hinde temporal trend and features but categories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To derive insights and craft effective strategies as we decode AAC's dataset ...</a:t>
            </a:r>
          </a:p>
          <a:p>
            <a:r>
              <a:rPr lang="en-US"/>
              <a:t/>
            </a:r>
          </a:p>
          <a:p>
            <a:r>
              <a:rPr lang="en-US"/>
              <a:t>next slide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we utilized the following methodology.</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Using the data set, we found out that </a:t>
            </a:r>
          </a:p>
          <a:p>
            <a:r>
              <a:rPr lang="en-US"/>
              <a:t/>
            </a:r>
          </a:p>
          <a:p>
            <a:r>
              <a:rPr lang="en-US"/>
              <a:t>AAC Credit Card Holders demographic shows a strong gender disparity, </a:t>
            </a:r>
          </a:p>
          <a:p>
            <a:r>
              <a:rPr lang="en-US"/>
              <a:t/>
            </a:r>
          </a:p>
          <a:p>
            <a:r>
              <a:rPr lang="en-US"/>
              <a:t>with males comprising 94% and females just 6% of the cardholders. </a:t>
            </a:r>
          </a:p>
          <a:p>
            <a:r>
              <a:rPr lang="en-US"/>
              <a:t/>
            </a:r>
          </a:p>
          <a:p>
            <a:r>
              <a:rPr lang="en-US"/>
              <a:t>Compared to 78 users in 2020, there was an increase in active customers in 2021, with 88 active users.</a:t>
            </a:r>
          </a:p>
          <a:p>
            <a:r>
              <a:rPr lang="en-US"/>
              <a:t/>
            </a:r>
          </a:p>
          <a:p>
            <a:r>
              <a:rPr lang="en-US"/>
              <a:t>The age range of cardholders is between 51 and 90, with the mean age being 67.</a:t>
            </a:r>
          </a:p>
          <a:p>
            <a:r>
              <a:rPr lang="en-US"/>
              <a:t/>
            </a:r>
          </a:p>
          <a:p>
            <a:r>
              <a:rPr lang="en-US"/>
              <a:t>The majority of these customers are from the Baby Boomer generation.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Looking at these YoY Monthly Transaction counts and amounts, we can see that</a:t>
            </a:r>
          </a:p>
          <a:p>
            <a:r>
              <a:rPr lang="en-US"/>
              <a:t/>
            </a:r>
          </a:p>
          <a:p>
            <a:r>
              <a:rPr lang="en-US"/>
              <a:t>Despite transaction counts remaining completely on trend, it's evident that certain months on monthly transaction amount struggle to be consistent with the overall trend. </a:t>
            </a:r>
          </a:p>
          <a:p>
            <a:r>
              <a:rPr lang="en-US"/>
              <a:t/>
            </a:r>
          </a:p>
          <a:p>
            <a:r>
              <a:rPr lang="en-US"/>
              <a:t/>
            </a:r>
          </a:p>
          <a:p>
            <a:r>
              <a:rPr lang="en-US"/>
              <a:t>Also, we can see that there was a significant dip in December 2021, primarily due to incomplete transaction records ending on December 7th. </a:t>
            </a:r>
          </a:p>
          <a:p>
            <a:r>
              <a:rPr lang="en-US"/>
              <a:t/>
            </a:r>
          </a:p>
          <a:p>
            <a:r>
              <a:rPr lang="en-US"/>
              <a:t/>
            </a:r>
          </a:p>
          <a:p>
            <a:r>
              <a:rPr lang="en-US"/>
              <a:t/>
            </a:r>
          </a:p>
          <a:p>
            <a:r>
              <a:rPr lang="en-US"/>
              <a:t/>
            </a:r>
          </a:p>
          <a:p>
            <a:r>
              <a:rPr lang="en-US"/>
              <a:t/>
            </a:r>
          </a:p>
          <a:p>
            <a:r>
              <a:rPr lang="en-US"/>
              <a:t/>
            </a:r>
          </a:p>
          <a:p>
            <a:r>
              <a:rPr lang="en-US"/>
              <a:t>(below not part of script) </a:t>
            </a:r>
          </a:p>
          <a:p>
            <a:r>
              <a:rPr lang="en-US"/>
              <a:t>^</a:t>
            </a:r>
          </a:p>
          <a:p>
            <a:r>
              <a:rPr lang="en-US"/>
              <a:t>It's highly likely that AAC prepared this dataset as a preparation for year-end promotions. </a:t>
            </a:r>
          </a:p>
          <a:p>
            <a:r>
              <a:rPr lang="en-US"/>
              <a:t/>
            </a:r>
          </a:p>
          <a:p>
            <a:r>
              <a:rPr lang="en-US"/>
              <a:t>By analyzing transaction trends and identifying months where spending dips or struggles to keep up with the trend, AAC can effectively target its promotional efforts to boost spending. Understanding customer behavior and spending patterns allows AAC to tailor its promotions and incentives to encourage increased card usage and drive revenue growth, especially during key times like the year-end holiday season.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 here, we can see the top categories that drive AAC customers' spending.</a:t>
            </a:r>
          </a:p>
          <a:p>
            <a:r>
              <a:rPr lang="en-US"/>
              <a:t/>
            </a:r>
          </a:p>
          <a:p>
            <a:r>
              <a:rPr lang="en-US"/>
              <a:t/>
            </a:r>
          </a:p>
          <a:p>
            <a:r>
              <a:rPr lang="en-US"/>
              <a:t>The high expenditure on groceries and kids and pets indicates that the cardholders prioritize essential and family-related expenses.</a:t>
            </a:r>
          </a:p>
          <a:p>
            <a:r>
              <a:rPr lang="en-US"/>
              <a:t/>
            </a:r>
          </a:p>
          <a:p>
            <a:r>
              <a:rPr lang="en-US"/>
              <a:t/>
            </a:r>
          </a:p>
          <a:p>
            <a:r>
              <a:rPr lang="en-US"/>
              <a:t>Significant spending on gas_transport, food_dining, and shopping points to a lifestyle that values mobility and social activities.</a:t>
            </a:r>
          </a:p>
          <a:p>
            <a:r>
              <a:rPr lang="en-US"/>
              <a:t/>
            </a:r>
          </a:p>
          <a:p>
            <a:r>
              <a:rPr lang="en-US"/>
              <a:t>Overall, these insights suggest that AAC Credit Card Holders are family-oriented, mobile, socially active, and financially confident, providing a clear direction for targeted marketing and service offerings.</a:t>
            </a:r>
          </a:p>
          <a:p>
            <a:r>
              <a:rPr lang="en-US"/>
              <a:t/>
            </a:r>
          </a:p>
          <a:p>
            <a:r>
              <a:rPr lang="en-US"/>
              <a:t>Now, let's head on to the next slides to know more about AAC's customers and their spending behavior.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p>
          <a:p>
            <a:r>
              <a:rPr lang="en-US"/>
              <a:t>- Based on our clustering analysis , the elbow method suggests 3 optimal clusters while the silhouette score indicates 5.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Cluster 1:</a:t>
            </a:r>
          </a:p>
          <a:p>
            <a:r>
              <a:rPr lang="en-US"/>
              <a:t/>
            </a:r>
          </a:p>
          <a:p>
            <a:r>
              <a:rPr lang="en-US"/>
              <a:t>Recency: High (mean ~191.76, median ~141) Frequency: Low (mean ~9, median ~9) Monetary: Low (mean ~5325.40, median ~5573.74) Count: 17 Interpretation: Customers in this cluster have not made a purchase in a long time, buy infrequently, and spend less. They might be at risk of churning.</a:t>
            </a:r>
          </a:p>
          <a:p>
            <a:r>
              <a:rPr lang="en-US"/>
              <a:t/>
            </a:r>
          </a:p>
          <a:p>
            <a:r>
              <a:rPr lang="en-US"/>
              <a:t>Cluster 0:</a:t>
            </a:r>
          </a:p>
          <a:p>
            <a:r>
              <a:rPr lang="en-US"/>
              <a:t/>
            </a:r>
          </a:p>
          <a:p>
            <a:r>
              <a:rPr lang="en-US"/>
              <a:t>Recency: Very low (mean ~24.48, median ~24) Frequency: Very high (mean ~1055.59, median ~990) Monetary: Very high (mean ~73569.62, median ~69221.70) Count: 27 Interpretation: These are highly active and valuable customers who purchase frequently and spend a lot. They are your top customers.</a:t>
            </a:r>
          </a:p>
          <a:p>
            <a:r>
              <a:rPr lang="en-US"/>
              <a:t/>
            </a:r>
          </a:p>
          <a:p>
            <a:r>
              <a:rPr lang="en-US"/>
              <a:t>Cluster 2:</a:t>
            </a:r>
          </a:p>
          <a:p>
            <a:r>
              <a:rPr lang="en-US"/>
              <a:t/>
            </a:r>
          </a:p>
          <a:p>
            <a:r>
              <a:rPr lang="en-US"/>
              <a:t>Recency: Low (mean ~24.77, median ~25) Frequency: High (mean ~467, median ~348) Monetary: Moderate (mean ~32482.28, median ~27812.70) Count: 39 Interpretation: Customers in this cluster are also active but with a moderate level of spending compared to Cluster 1.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6.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3.pn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2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3.pn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26.png" Type="http://schemas.openxmlformats.org/officeDocument/2006/relationships/image"/><Relationship Id="rId8" Target="../media/image2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3.pn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28.png" Type="http://schemas.openxmlformats.org/officeDocument/2006/relationships/image"/><Relationship Id="rId8" Target="../media/image2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30.png" Type="http://schemas.openxmlformats.org/officeDocument/2006/relationships/image"/><Relationship Id="rId7" Target="../media/image31.png" Type="http://schemas.openxmlformats.org/officeDocument/2006/relationships/image"/><Relationship Id="rId8" Target="../media/image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 Id="rId5" Target="../media/image3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 Id="rId5" Target="../media/image3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6.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3.png" Type="http://schemas.openxmlformats.org/officeDocument/2006/relationships/image"/><Relationship Id="rId7" Target="../media/image7.png" Type="http://schemas.openxmlformats.org/officeDocument/2006/relationships/image"/><Relationship Id="rId8"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2" Target="../notesSlides/notesSlide3.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 Id="rId5" Target="../media/image9.png" Type="http://schemas.openxmlformats.org/officeDocument/2006/relationships/image"/><Relationship Id="rId6" Target="../media/image10.png" Type="http://schemas.openxmlformats.org/officeDocument/2006/relationships/image"/><Relationship Id="rId7" Target="../media/image11.png" Type="http://schemas.openxmlformats.org/officeDocument/2006/relationships/image"/><Relationship Id="rId8" Target="../media/image12.png" Type="http://schemas.openxmlformats.org/officeDocument/2006/relationships/image"/><Relationship Id="rId9" Target="../media/image1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3.pn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14.png" Type="http://schemas.openxmlformats.org/officeDocument/2006/relationships/image"/><Relationship Id="rId8" Target="../media/image1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3.pn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16.png" Type="http://schemas.openxmlformats.org/officeDocument/2006/relationships/image"/><Relationship Id="rId8" Target="../media/image1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3.pn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1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3.pn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19.png" Type="http://schemas.openxmlformats.org/officeDocument/2006/relationships/image"/><Relationship Id="rId8" Target="../media/image2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3.pn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2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3.pn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22.png" Type="http://schemas.openxmlformats.org/officeDocument/2006/relationships/image"/><Relationship Id="rId8" Target="../media/image23.png" Type="http://schemas.openxmlformats.org/officeDocument/2006/relationships/image"/><Relationship Id="rId9" Target="../media/image2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BE7E2"/>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2604021" y="3429000"/>
            <a:ext cx="6579641" cy="6579641"/>
            <a:chOff x="0" y="0"/>
            <a:chExt cx="1708150" cy="1708150"/>
          </a:xfrm>
        </p:grpSpPr>
        <p:sp>
          <p:nvSpPr>
            <p:cNvPr name="Freeform 3" id="3"/>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4E0DC"/>
            </a:solidFill>
          </p:spPr>
        </p:sp>
      </p:grpSp>
      <p:grpSp>
        <p:nvGrpSpPr>
          <p:cNvPr name="Group 4" id="4"/>
          <p:cNvGrpSpPr>
            <a:grpSpLocks noChangeAspect="true"/>
          </p:cNvGrpSpPr>
          <p:nvPr/>
        </p:nvGrpSpPr>
        <p:grpSpPr>
          <a:xfrm rot="0">
            <a:off x="4527195" y="-3649823"/>
            <a:ext cx="6579641" cy="6579641"/>
            <a:chOff x="0" y="0"/>
            <a:chExt cx="1708150" cy="1708150"/>
          </a:xfrm>
        </p:grpSpPr>
        <p:sp>
          <p:nvSpPr>
            <p:cNvPr name="Freeform 5" id="5"/>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4E0DC"/>
            </a:solidFill>
          </p:spPr>
        </p:sp>
      </p:grpSp>
      <p:sp>
        <p:nvSpPr>
          <p:cNvPr name="Freeform 6" id="6"/>
          <p:cNvSpPr/>
          <p:nvPr/>
        </p:nvSpPr>
        <p:spPr>
          <a:xfrm flipH="false" flipV="false" rot="0">
            <a:off x="422089" y="3675256"/>
            <a:ext cx="1235127" cy="569188"/>
          </a:xfrm>
          <a:custGeom>
            <a:avLst/>
            <a:gdLst/>
            <a:ahLst/>
            <a:cxnLst/>
            <a:rect r="r" b="b" t="t" l="l"/>
            <a:pathLst>
              <a:path h="569188" w="1235127">
                <a:moveTo>
                  <a:pt x="0" y="0"/>
                </a:moveTo>
                <a:lnTo>
                  <a:pt x="1235127" y="0"/>
                </a:lnTo>
                <a:lnTo>
                  <a:pt x="1235127" y="569187"/>
                </a:lnTo>
                <a:lnTo>
                  <a:pt x="0" y="56918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true" flipV="false" rot="0">
            <a:off x="10271073" y="4597075"/>
            <a:ext cx="1235127" cy="569188"/>
          </a:xfrm>
          <a:custGeom>
            <a:avLst/>
            <a:gdLst/>
            <a:ahLst/>
            <a:cxnLst/>
            <a:rect r="r" b="b" t="t" l="l"/>
            <a:pathLst>
              <a:path h="569188" w="1235127">
                <a:moveTo>
                  <a:pt x="1235127" y="0"/>
                </a:moveTo>
                <a:lnTo>
                  <a:pt x="0" y="0"/>
                </a:lnTo>
                <a:lnTo>
                  <a:pt x="0" y="569188"/>
                </a:lnTo>
                <a:lnTo>
                  <a:pt x="1235127" y="569188"/>
                </a:lnTo>
                <a:lnTo>
                  <a:pt x="123512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9524269" y="5793691"/>
            <a:ext cx="2027729" cy="757019"/>
          </a:xfrm>
          <a:custGeom>
            <a:avLst/>
            <a:gdLst/>
            <a:ahLst/>
            <a:cxnLst/>
            <a:rect r="r" b="b" t="t" l="l"/>
            <a:pathLst>
              <a:path h="757019" w="2027729">
                <a:moveTo>
                  <a:pt x="0" y="0"/>
                </a:moveTo>
                <a:lnTo>
                  <a:pt x="2027729" y="0"/>
                </a:lnTo>
                <a:lnTo>
                  <a:pt x="2027729" y="757018"/>
                </a:lnTo>
                <a:lnTo>
                  <a:pt x="0" y="757018"/>
                </a:lnTo>
                <a:lnTo>
                  <a:pt x="0" y="0"/>
                </a:lnTo>
                <a:close/>
              </a:path>
            </a:pathLst>
          </a:custGeom>
          <a:blipFill>
            <a:blip r:embed="rId5"/>
            <a:stretch>
              <a:fillRect l="0" t="0" r="0" b="0"/>
            </a:stretch>
          </a:blipFill>
        </p:spPr>
      </p:sp>
      <p:grpSp>
        <p:nvGrpSpPr>
          <p:cNvPr name="Group 9" id="9"/>
          <p:cNvGrpSpPr/>
          <p:nvPr/>
        </p:nvGrpSpPr>
        <p:grpSpPr>
          <a:xfrm rot="0">
            <a:off x="11506200" y="5793691"/>
            <a:ext cx="47625" cy="757019"/>
            <a:chOff x="0" y="0"/>
            <a:chExt cx="18815" cy="299069"/>
          </a:xfrm>
        </p:grpSpPr>
        <p:sp>
          <p:nvSpPr>
            <p:cNvPr name="Freeform 10" id="10"/>
            <p:cNvSpPr/>
            <p:nvPr/>
          </p:nvSpPr>
          <p:spPr>
            <a:xfrm flipH="false" flipV="false" rot="0">
              <a:off x="0" y="0"/>
              <a:ext cx="18815" cy="299069"/>
            </a:xfrm>
            <a:custGeom>
              <a:avLst/>
              <a:gdLst/>
              <a:ahLst/>
              <a:cxnLst/>
              <a:rect r="r" b="b" t="t" l="l"/>
              <a:pathLst>
                <a:path h="299069" w="18815">
                  <a:moveTo>
                    <a:pt x="0" y="0"/>
                  </a:moveTo>
                  <a:lnTo>
                    <a:pt x="18815" y="0"/>
                  </a:lnTo>
                  <a:lnTo>
                    <a:pt x="18815" y="299069"/>
                  </a:lnTo>
                  <a:lnTo>
                    <a:pt x="0" y="299069"/>
                  </a:lnTo>
                  <a:close/>
                </a:path>
              </a:pathLst>
            </a:custGeom>
            <a:solidFill>
              <a:srgbClr val="000000"/>
            </a:solidFill>
          </p:spPr>
        </p:sp>
        <p:sp>
          <p:nvSpPr>
            <p:cNvPr name="TextBox 11" id="11"/>
            <p:cNvSpPr txBox="true"/>
            <p:nvPr/>
          </p:nvSpPr>
          <p:spPr>
            <a:xfrm>
              <a:off x="0" y="-28575"/>
              <a:ext cx="18815" cy="327644"/>
            </a:xfrm>
            <a:prstGeom prst="rect">
              <a:avLst/>
            </a:prstGeom>
          </p:spPr>
          <p:txBody>
            <a:bodyPr anchor="ctr" rtlCol="false" tIns="50800" lIns="50800" bIns="50800" rIns="50800"/>
            <a:lstStyle/>
            <a:p>
              <a:pPr algn="ctr">
                <a:lnSpc>
                  <a:spcPts val="2240"/>
                </a:lnSpc>
              </a:pPr>
            </a:p>
          </p:txBody>
        </p:sp>
      </p:grpSp>
      <p:sp>
        <p:nvSpPr>
          <p:cNvPr name="TextBox 12" id="12"/>
          <p:cNvSpPr txBox="true"/>
          <p:nvPr/>
        </p:nvSpPr>
        <p:spPr>
          <a:xfrm rot="0">
            <a:off x="729215" y="763287"/>
            <a:ext cx="8877995" cy="1988957"/>
          </a:xfrm>
          <a:prstGeom prst="rect">
            <a:avLst/>
          </a:prstGeom>
        </p:spPr>
        <p:txBody>
          <a:bodyPr anchor="t" rtlCol="false" tIns="0" lIns="0" bIns="0" rIns="0">
            <a:spAutoFit/>
          </a:bodyPr>
          <a:lstStyle/>
          <a:p>
            <a:pPr algn="l">
              <a:lnSpc>
                <a:spcPts val="5669"/>
              </a:lnSpc>
            </a:pPr>
            <a:r>
              <a:rPr lang="en-US" sz="6999">
                <a:solidFill>
                  <a:srgbClr val="000000"/>
                </a:solidFill>
                <a:latin typeface="Montserrat Classic Bold"/>
              </a:rPr>
              <a:t>DECODE</a:t>
            </a:r>
          </a:p>
          <a:p>
            <a:pPr algn="l">
              <a:lnSpc>
                <a:spcPts val="5669"/>
              </a:lnSpc>
            </a:pPr>
            <a:r>
              <a:rPr lang="en-US" sz="6999">
                <a:solidFill>
                  <a:srgbClr val="000000"/>
                </a:solidFill>
                <a:latin typeface="Montserrat Classic Bold"/>
              </a:rPr>
              <a:t>ENCODE</a:t>
            </a:r>
          </a:p>
          <a:p>
            <a:pPr algn="l">
              <a:lnSpc>
                <a:spcPts val="1458"/>
              </a:lnSpc>
            </a:pPr>
          </a:p>
          <a:p>
            <a:pPr algn="l">
              <a:lnSpc>
                <a:spcPts val="1824"/>
              </a:lnSpc>
            </a:pPr>
            <a:r>
              <a:rPr lang="en-US" sz="1600">
                <a:solidFill>
                  <a:srgbClr val="000000"/>
                </a:solidFill>
                <a:latin typeface="Montserrat Bold"/>
              </a:rPr>
              <a:t> </a:t>
            </a:r>
            <a:r>
              <a:rPr lang="en-US" sz="1600">
                <a:solidFill>
                  <a:srgbClr val="000000"/>
                </a:solidFill>
                <a:latin typeface="Montserrat Italics"/>
              </a:rPr>
              <a:t>Driving</a:t>
            </a:r>
            <a:r>
              <a:rPr lang="en-US" sz="1600">
                <a:solidFill>
                  <a:srgbClr val="000000"/>
                </a:solidFill>
                <a:latin typeface="Montserrat Bold Italics"/>
              </a:rPr>
              <a:t> </a:t>
            </a:r>
            <a:r>
              <a:rPr lang="en-US" sz="1600">
                <a:solidFill>
                  <a:srgbClr val="000000"/>
                </a:solidFill>
                <a:latin typeface="Montserrat Italics"/>
              </a:rPr>
              <a:t>business growth through Clustering </a:t>
            </a:r>
          </a:p>
          <a:p>
            <a:pPr algn="l">
              <a:lnSpc>
                <a:spcPts val="1824"/>
              </a:lnSpc>
            </a:pPr>
            <a:r>
              <a:rPr lang="en-US" sz="1600">
                <a:solidFill>
                  <a:srgbClr val="000000"/>
                </a:solidFill>
                <a:latin typeface="Montserrat Italics"/>
              </a:rPr>
              <a:t> and Linear Regression Modelling</a:t>
            </a:r>
          </a:p>
        </p:txBody>
      </p:sp>
      <p:sp>
        <p:nvSpPr>
          <p:cNvPr name="TextBox 13" id="13"/>
          <p:cNvSpPr txBox="true"/>
          <p:nvPr/>
        </p:nvSpPr>
        <p:spPr>
          <a:xfrm rot="0">
            <a:off x="7708220" y="5561395"/>
            <a:ext cx="3797980" cy="166042"/>
          </a:xfrm>
          <a:prstGeom prst="rect">
            <a:avLst/>
          </a:prstGeom>
        </p:spPr>
        <p:txBody>
          <a:bodyPr anchor="t" rtlCol="false" tIns="0" lIns="0" bIns="0" rIns="0">
            <a:spAutoFit/>
          </a:bodyPr>
          <a:lstStyle/>
          <a:p>
            <a:pPr algn="r">
              <a:lnSpc>
                <a:spcPts val="1332"/>
              </a:lnSpc>
            </a:pPr>
            <a:r>
              <a:rPr lang="en-US" sz="1200">
                <a:solidFill>
                  <a:srgbClr val="000000"/>
                </a:solidFill>
                <a:latin typeface="Montserrat"/>
              </a:rPr>
              <a:t>ARDEN, AUSTINE, BEA, EVIAN, JAPHET</a:t>
            </a:r>
          </a:p>
        </p:txBody>
      </p:sp>
      <p:sp>
        <p:nvSpPr>
          <p:cNvPr name="Freeform 14" id="14"/>
          <p:cNvSpPr/>
          <p:nvPr/>
        </p:nvSpPr>
        <p:spPr>
          <a:xfrm flipH="false" flipV="false" rot="0">
            <a:off x="729215" y="2813825"/>
            <a:ext cx="2278947" cy="553594"/>
          </a:xfrm>
          <a:custGeom>
            <a:avLst/>
            <a:gdLst/>
            <a:ahLst/>
            <a:cxnLst/>
            <a:rect r="r" b="b" t="t" l="l"/>
            <a:pathLst>
              <a:path h="553594" w="2278947">
                <a:moveTo>
                  <a:pt x="0" y="0"/>
                </a:moveTo>
                <a:lnTo>
                  <a:pt x="2278947" y="0"/>
                </a:lnTo>
                <a:lnTo>
                  <a:pt x="2278947" y="553594"/>
                </a:lnTo>
                <a:lnTo>
                  <a:pt x="0" y="5535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2139303" y="5485617"/>
            <a:ext cx="1235127" cy="569188"/>
          </a:xfrm>
          <a:custGeom>
            <a:avLst/>
            <a:gdLst/>
            <a:ahLst/>
            <a:cxnLst/>
            <a:rect r="r" b="b" t="t" l="l"/>
            <a:pathLst>
              <a:path h="569188" w="1235127">
                <a:moveTo>
                  <a:pt x="0" y="0"/>
                </a:moveTo>
                <a:lnTo>
                  <a:pt x="1235127" y="0"/>
                </a:lnTo>
                <a:lnTo>
                  <a:pt x="1235127" y="569187"/>
                </a:lnTo>
                <a:lnTo>
                  <a:pt x="0" y="56918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6" id="16"/>
          <p:cNvSpPr/>
          <p:nvPr/>
        </p:nvSpPr>
        <p:spPr>
          <a:xfrm flipH="false" flipV="false" rot="0">
            <a:off x="729215" y="3825652"/>
            <a:ext cx="2278947" cy="2112035"/>
          </a:xfrm>
          <a:custGeom>
            <a:avLst/>
            <a:gdLst/>
            <a:ahLst/>
            <a:cxnLst/>
            <a:rect r="r" b="b" t="t" l="l"/>
            <a:pathLst>
              <a:path h="2112035" w="2278947">
                <a:moveTo>
                  <a:pt x="0" y="0"/>
                </a:moveTo>
                <a:lnTo>
                  <a:pt x="2278947" y="0"/>
                </a:lnTo>
                <a:lnTo>
                  <a:pt x="2278947" y="2112035"/>
                </a:lnTo>
                <a:lnTo>
                  <a:pt x="0" y="2112035"/>
                </a:lnTo>
                <a:lnTo>
                  <a:pt x="0" y="0"/>
                </a:lnTo>
                <a:close/>
              </a:path>
            </a:pathLst>
          </a:custGeom>
          <a:blipFill>
            <a:blip r:embed="rId8"/>
            <a:stretch>
              <a:fillRect l="-5391" t="-10518" r="-5510" b="-9146"/>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BE7E2"/>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2604021" y="3429000"/>
            <a:ext cx="6579641" cy="6579641"/>
            <a:chOff x="0" y="0"/>
            <a:chExt cx="1708150" cy="1708150"/>
          </a:xfrm>
        </p:grpSpPr>
        <p:sp>
          <p:nvSpPr>
            <p:cNvPr name="Freeform 3" id="3"/>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4E0DC"/>
            </a:solidFill>
          </p:spPr>
        </p:sp>
      </p:grpSp>
      <p:grpSp>
        <p:nvGrpSpPr>
          <p:cNvPr name="Group 4" id="4"/>
          <p:cNvGrpSpPr>
            <a:grpSpLocks noChangeAspect="true"/>
          </p:cNvGrpSpPr>
          <p:nvPr/>
        </p:nvGrpSpPr>
        <p:grpSpPr>
          <a:xfrm rot="0">
            <a:off x="10792361" y="36983"/>
            <a:ext cx="6579641" cy="6579641"/>
            <a:chOff x="0" y="0"/>
            <a:chExt cx="1708150" cy="1708150"/>
          </a:xfrm>
        </p:grpSpPr>
        <p:sp>
          <p:nvSpPr>
            <p:cNvPr name="Freeform 5" id="5"/>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4E0DC"/>
            </a:solidFill>
          </p:spPr>
        </p:sp>
      </p:grpSp>
      <p:sp>
        <p:nvSpPr>
          <p:cNvPr name="AutoShape 6" id="6"/>
          <p:cNvSpPr/>
          <p:nvPr/>
        </p:nvSpPr>
        <p:spPr>
          <a:xfrm>
            <a:off x="5527388" y="6384887"/>
            <a:ext cx="6664612" cy="4762"/>
          </a:xfrm>
          <a:prstGeom prst="line">
            <a:avLst/>
          </a:prstGeom>
          <a:ln cap="flat" w="9525">
            <a:solidFill>
              <a:srgbClr val="000000"/>
            </a:solidFill>
            <a:prstDash val="solid"/>
            <a:headEnd type="none" len="sm" w="sm"/>
            <a:tailEnd type="none" len="sm" w="sm"/>
          </a:ln>
        </p:spPr>
      </p:sp>
      <p:sp>
        <p:nvSpPr>
          <p:cNvPr name="Freeform 7" id="7"/>
          <p:cNvSpPr/>
          <p:nvPr/>
        </p:nvSpPr>
        <p:spPr>
          <a:xfrm flipH="false" flipV="false" rot="0">
            <a:off x="516105" y="6181725"/>
            <a:ext cx="1164908" cy="434899"/>
          </a:xfrm>
          <a:custGeom>
            <a:avLst/>
            <a:gdLst/>
            <a:ahLst/>
            <a:cxnLst/>
            <a:rect r="r" b="b" t="t" l="l"/>
            <a:pathLst>
              <a:path h="434899" w="1164908">
                <a:moveTo>
                  <a:pt x="0" y="0"/>
                </a:moveTo>
                <a:lnTo>
                  <a:pt x="1164908" y="0"/>
                </a:lnTo>
                <a:lnTo>
                  <a:pt x="1164908" y="434899"/>
                </a:lnTo>
                <a:lnTo>
                  <a:pt x="0" y="434899"/>
                </a:lnTo>
                <a:lnTo>
                  <a:pt x="0" y="0"/>
                </a:lnTo>
                <a:close/>
              </a:path>
            </a:pathLst>
          </a:custGeom>
          <a:blipFill>
            <a:blip r:embed="rId3"/>
            <a:stretch>
              <a:fillRect l="0" t="0" r="0" b="0"/>
            </a:stretch>
          </a:blipFill>
        </p:spPr>
      </p:sp>
      <p:sp>
        <p:nvSpPr>
          <p:cNvPr name="TextBox 8" id="8"/>
          <p:cNvSpPr txBox="true"/>
          <p:nvPr/>
        </p:nvSpPr>
        <p:spPr>
          <a:xfrm rot="0">
            <a:off x="1299961" y="556986"/>
            <a:ext cx="3385670" cy="1005774"/>
          </a:xfrm>
          <a:prstGeom prst="rect">
            <a:avLst/>
          </a:prstGeom>
        </p:spPr>
        <p:txBody>
          <a:bodyPr anchor="t" rtlCol="false" tIns="0" lIns="0" bIns="0" rIns="0">
            <a:spAutoFit/>
          </a:bodyPr>
          <a:lstStyle/>
          <a:p>
            <a:pPr algn="just">
              <a:lnSpc>
                <a:spcPts val="2592"/>
              </a:lnSpc>
            </a:pPr>
            <a:r>
              <a:rPr lang="en-US" sz="3200">
                <a:solidFill>
                  <a:srgbClr val="000000"/>
                </a:solidFill>
                <a:latin typeface="Montserrat Classic Bold"/>
              </a:rPr>
              <a:t>CUSTOMER</a:t>
            </a:r>
          </a:p>
          <a:p>
            <a:pPr algn="just">
              <a:lnSpc>
                <a:spcPts val="2592"/>
              </a:lnSpc>
            </a:pPr>
            <a:r>
              <a:rPr lang="en-US" sz="3200">
                <a:solidFill>
                  <a:srgbClr val="000000"/>
                </a:solidFill>
                <a:latin typeface="Montserrat Classic Bold"/>
              </a:rPr>
              <a:t>SEGMENTATION</a:t>
            </a:r>
          </a:p>
          <a:p>
            <a:pPr algn="just">
              <a:lnSpc>
                <a:spcPts val="2592"/>
              </a:lnSpc>
            </a:pPr>
          </a:p>
        </p:txBody>
      </p:sp>
      <p:sp>
        <p:nvSpPr>
          <p:cNvPr name="Freeform 9" id="9"/>
          <p:cNvSpPr/>
          <p:nvPr/>
        </p:nvSpPr>
        <p:spPr>
          <a:xfrm flipH="false" flipV="false" rot="-10800000">
            <a:off x="9145394" y="646053"/>
            <a:ext cx="2461726" cy="597994"/>
          </a:xfrm>
          <a:custGeom>
            <a:avLst/>
            <a:gdLst/>
            <a:ahLst/>
            <a:cxnLst/>
            <a:rect r="r" b="b" t="t" l="l"/>
            <a:pathLst>
              <a:path h="597994" w="2461726">
                <a:moveTo>
                  <a:pt x="0" y="0"/>
                </a:moveTo>
                <a:lnTo>
                  <a:pt x="2461727" y="0"/>
                </a:lnTo>
                <a:lnTo>
                  <a:pt x="2461727" y="597995"/>
                </a:lnTo>
                <a:lnTo>
                  <a:pt x="0" y="5979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0" id="10"/>
          <p:cNvSpPr/>
          <p:nvPr/>
        </p:nvSpPr>
        <p:spPr>
          <a:xfrm>
            <a:off x="516105" y="1432746"/>
            <a:ext cx="10990092" cy="0"/>
          </a:xfrm>
          <a:prstGeom prst="line">
            <a:avLst/>
          </a:prstGeom>
          <a:ln cap="flat" w="9525">
            <a:solidFill>
              <a:srgbClr val="000000"/>
            </a:solidFill>
            <a:prstDash val="solid"/>
            <a:headEnd type="none" len="sm" w="sm"/>
            <a:tailEnd type="none" len="sm" w="sm"/>
          </a:ln>
        </p:spPr>
      </p:sp>
      <p:grpSp>
        <p:nvGrpSpPr>
          <p:cNvPr name="Group 11" id="11"/>
          <p:cNvGrpSpPr/>
          <p:nvPr/>
        </p:nvGrpSpPr>
        <p:grpSpPr>
          <a:xfrm rot="0">
            <a:off x="549037" y="1599434"/>
            <a:ext cx="10990095" cy="3986652"/>
            <a:chOff x="0" y="0"/>
            <a:chExt cx="4341766" cy="1574974"/>
          </a:xfrm>
        </p:grpSpPr>
        <p:sp>
          <p:nvSpPr>
            <p:cNvPr name="Freeform 12" id="12"/>
            <p:cNvSpPr/>
            <p:nvPr/>
          </p:nvSpPr>
          <p:spPr>
            <a:xfrm flipH="false" flipV="false" rot="0">
              <a:off x="0" y="0"/>
              <a:ext cx="4341766" cy="1574974"/>
            </a:xfrm>
            <a:custGeom>
              <a:avLst/>
              <a:gdLst/>
              <a:ahLst/>
              <a:cxnLst/>
              <a:rect r="r" b="b" t="t" l="l"/>
              <a:pathLst>
                <a:path h="1574974" w="4341766">
                  <a:moveTo>
                    <a:pt x="23951" y="0"/>
                  </a:moveTo>
                  <a:lnTo>
                    <a:pt x="4317815" y="0"/>
                  </a:lnTo>
                  <a:cubicBezTo>
                    <a:pt x="4324167" y="0"/>
                    <a:pt x="4330259" y="2523"/>
                    <a:pt x="4334751" y="7015"/>
                  </a:cubicBezTo>
                  <a:cubicBezTo>
                    <a:pt x="4339243" y="11507"/>
                    <a:pt x="4341766" y="17599"/>
                    <a:pt x="4341766" y="23951"/>
                  </a:cubicBezTo>
                  <a:lnTo>
                    <a:pt x="4341766" y="1551022"/>
                  </a:lnTo>
                  <a:cubicBezTo>
                    <a:pt x="4341766" y="1557375"/>
                    <a:pt x="4339243" y="1563467"/>
                    <a:pt x="4334751" y="1567959"/>
                  </a:cubicBezTo>
                  <a:cubicBezTo>
                    <a:pt x="4330259" y="1572450"/>
                    <a:pt x="4324167" y="1574974"/>
                    <a:pt x="4317815" y="1574974"/>
                  </a:cubicBezTo>
                  <a:lnTo>
                    <a:pt x="23951" y="1574974"/>
                  </a:lnTo>
                  <a:cubicBezTo>
                    <a:pt x="17599" y="1574974"/>
                    <a:pt x="11507" y="1572450"/>
                    <a:pt x="7015" y="1567959"/>
                  </a:cubicBezTo>
                  <a:cubicBezTo>
                    <a:pt x="2523" y="1563467"/>
                    <a:pt x="0" y="1557375"/>
                    <a:pt x="0" y="1551022"/>
                  </a:cubicBezTo>
                  <a:lnTo>
                    <a:pt x="0" y="23951"/>
                  </a:lnTo>
                  <a:cubicBezTo>
                    <a:pt x="0" y="17599"/>
                    <a:pt x="2523" y="11507"/>
                    <a:pt x="7015" y="7015"/>
                  </a:cubicBezTo>
                  <a:cubicBezTo>
                    <a:pt x="11507" y="2523"/>
                    <a:pt x="17599" y="0"/>
                    <a:pt x="23951" y="0"/>
                  </a:cubicBezTo>
                  <a:close/>
                </a:path>
              </a:pathLst>
            </a:custGeom>
            <a:solidFill>
              <a:srgbClr val="FFFFFF"/>
            </a:solidFill>
          </p:spPr>
        </p:sp>
        <p:sp>
          <p:nvSpPr>
            <p:cNvPr name="TextBox 13" id="13"/>
            <p:cNvSpPr txBox="true"/>
            <p:nvPr/>
          </p:nvSpPr>
          <p:spPr>
            <a:xfrm>
              <a:off x="0" y="9525"/>
              <a:ext cx="4341766" cy="1565449"/>
            </a:xfrm>
            <a:prstGeom prst="rect">
              <a:avLst/>
            </a:prstGeom>
          </p:spPr>
          <p:txBody>
            <a:bodyPr anchor="ctr" rtlCol="false" tIns="50800" lIns="50800" bIns="50800" rIns="50800"/>
            <a:lstStyle/>
            <a:p>
              <a:pPr algn="ctr">
                <a:lnSpc>
                  <a:spcPts val="1665"/>
                </a:lnSpc>
              </a:pPr>
            </a:p>
          </p:txBody>
        </p:sp>
      </p:grpSp>
      <p:sp>
        <p:nvSpPr>
          <p:cNvPr name="TextBox 14" id="14"/>
          <p:cNvSpPr txBox="true"/>
          <p:nvPr/>
        </p:nvSpPr>
        <p:spPr>
          <a:xfrm rot="0">
            <a:off x="549037" y="1267789"/>
            <a:ext cx="6445187" cy="125972"/>
          </a:xfrm>
          <a:prstGeom prst="rect">
            <a:avLst/>
          </a:prstGeom>
        </p:spPr>
        <p:txBody>
          <a:bodyPr anchor="t" rtlCol="false" tIns="0" lIns="0" bIns="0" rIns="0">
            <a:spAutoFit/>
          </a:bodyPr>
          <a:lstStyle/>
          <a:p>
            <a:pPr algn="just">
              <a:lnSpc>
                <a:spcPts val="972"/>
              </a:lnSpc>
            </a:pPr>
            <a:r>
              <a:rPr lang="en-US" sz="1200">
                <a:solidFill>
                  <a:srgbClr val="000000"/>
                </a:solidFill>
                <a:latin typeface="Montserrat"/>
              </a:rPr>
              <a:t>Based on AAC Credit Card Transactions as of December 7, 2021</a:t>
            </a:r>
          </a:p>
        </p:txBody>
      </p:sp>
      <p:sp>
        <p:nvSpPr>
          <p:cNvPr name="Freeform 15" id="15"/>
          <p:cNvSpPr/>
          <p:nvPr/>
        </p:nvSpPr>
        <p:spPr>
          <a:xfrm flipH="false" flipV="false" rot="0">
            <a:off x="454212" y="433161"/>
            <a:ext cx="836223" cy="836223"/>
          </a:xfrm>
          <a:custGeom>
            <a:avLst/>
            <a:gdLst/>
            <a:ahLst/>
            <a:cxnLst/>
            <a:rect r="r" b="b" t="t" l="l"/>
            <a:pathLst>
              <a:path h="836223" w="836223">
                <a:moveTo>
                  <a:pt x="0" y="0"/>
                </a:moveTo>
                <a:lnTo>
                  <a:pt x="836224" y="0"/>
                </a:lnTo>
                <a:lnTo>
                  <a:pt x="836224" y="836224"/>
                </a:lnTo>
                <a:lnTo>
                  <a:pt x="0" y="836224"/>
                </a:lnTo>
                <a:lnTo>
                  <a:pt x="0" y="0"/>
                </a:lnTo>
                <a:close/>
              </a:path>
            </a:pathLst>
          </a:custGeom>
          <a:blipFill>
            <a:blip r:embed="rId6"/>
            <a:stretch>
              <a:fillRect l="0" t="0" r="0" b="0"/>
            </a:stretch>
          </a:blipFill>
        </p:spPr>
      </p:sp>
      <p:sp>
        <p:nvSpPr>
          <p:cNvPr name="TextBox 16" id="16"/>
          <p:cNvSpPr txBox="true"/>
          <p:nvPr/>
        </p:nvSpPr>
        <p:spPr>
          <a:xfrm rot="0">
            <a:off x="926760" y="1893503"/>
            <a:ext cx="4132072" cy="471956"/>
          </a:xfrm>
          <a:prstGeom prst="rect">
            <a:avLst/>
          </a:prstGeom>
        </p:spPr>
        <p:txBody>
          <a:bodyPr anchor="t" rtlCol="false" tIns="0" lIns="0" bIns="0" rIns="0">
            <a:spAutoFit/>
          </a:bodyPr>
          <a:lstStyle/>
          <a:p>
            <a:pPr algn="l">
              <a:lnSpc>
                <a:spcPts val="1861"/>
              </a:lnSpc>
            </a:pPr>
            <a:r>
              <a:rPr lang="en-US" sz="1899">
                <a:solidFill>
                  <a:srgbClr val="05347E"/>
                </a:solidFill>
                <a:latin typeface="Montserrat Classic Bold"/>
              </a:rPr>
              <a:t>Customer Spending per Cluster and Category</a:t>
            </a:r>
          </a:p>
        </p:txBody>
      </p:sp>
      <p:sp>
        <p:nvSpPr>
          <p:cNvPr name="Freeform 17" id="17"/>
          <p:cNvSpPr/>
          <p:nvPr/>
        </p:nvSpPr>
        <p:spPr>
          <a:xfrm flipH="false" flipV="false" rot="0">
            <a:off x="741939" y="2403559"/>
            <a:ext cx="10604291" cy="2807018"/>
          </a:xfrm>
          <a:custGeom>
            <a:avLst/>
            <a:gdLst/>
            <a:ahLst/>
            <a:cxnLst/>
            <a:rect r="r" b="b" t="t" l="l"/>
            <a:pathLst>
              <a:path h="2807018" w="10604291">
                <a:moveTo>
                  <a:pt x="0" y="0"/>
                </a:moveTo>
                <a:lnTo>
                  <a:pt x="10604291" y="0"/>
                </a:lnTo>
                <a:lnTo>
                  <a:pt x="10604291" y="2807018"/>
                </a:lnTo>
                <a:lnTo>
                  <a:pt x="0" y="2807018"/>
                </a:lnTo>
                <a:lnTo>
                  <a:pt x="0" y="0"/>
                </a:lnTo>
                <a:close/>
              </a:path>
            </a:pathLst>
          </a:custGeom>
          <a:blipFill>
            <a:blip r:embed="rId7"/>
            <a:stretch>
              <a:fillRect l="-6080" t="-21231" r="-6069" b="-23958"/>
            </a:stretch>
          </a:blipFill>
        </p:spPr>
      </p:sp>
      <p:sp>
        <p:nvSpPr>
          <p:cNvPr name="TextBox 18" id="18"/>
          <p:cNvSpPr txBox="true"/>
          <p:nvPr/>
        </p:nvSpPr>
        <p:spPr>
          <a:xfrm rot="0">
            <a:off x="1729407" y="6191250"/>
            <a:ext cx="3797980" cy="489743"/>
          </a:xfrm>
          <a:prstGeom prst="rect">
            <a:avLst/>
          </a:prstGeom>
        </p:spPr>
        <p:txBody>
          <a:bodyPr anchor="t" rtlCol="false" tIns="0" lIns="0" bIns="0" rIns="0">
            <a:spAutoFit/>
          </a:bodyPr>
          <a:lstStyle/>
          <a:p>
            <a:pPr algn="l">
              <a:lnSpc>
                <a:spcPts val="1332"/>
              </a:lnSpc>
            </a:pPr>
            <a:r>
              <a:rPr lang="en-US" sz="1200">
                <a:solidFill>
                  <a:srgbClr val="000000"/>
                </a:solidFill>
                <a:latin typeface="Montserrat"/>
              </a:rPr>
              <a:t>DECODE ENCODE:</a:t>
            </a:r>
            <a:r>
              <a:rPr lang="en-US" sz="1200">
                <a:solidFill>
                  <a:srgbClr val="000000"/>
                </a:solidFill>
                <a:latin typeface="Montserrat Italics"/>
              </a:rPr>
              <a:t> Driving business growth through Clustering and Linear Regression Modelling</a:t>
            </a:r>
          </a:p>
        </p:txBody>
      </p:sp>
      <p:sp>
        <p:nvSpPr>
          <p:cNvPr name="TextBox 19" id="19"/>
          <p:cNvSpPr txBox="true"/>
          <p:nvPr/>
        </p:nvSpPr>
        <p:spPr>
          <a:xfrm rot="0">
            <a:off x="2724372" y="5734521"/>
            <a:ext cx="6639425" cy="308295"/>
          </a:xfrm>
          <a:prstGeom prst="rect">
            <a:avLst/>
          </a:prstGeom>
        </p:spPr>
        <p:txBody>
          <a:bodyPr anchor="t" rtlCol="false" tIns="0" lIns="0" bIns="0" rIns="0">
            <a:spAutoFit/>
          </a:bodyPr>
          <a:lstStyle/>
          <a:p>
            <a:pPr algn="l" marL="246693" indent="-123346" lvl="1">
              <a:lnSpc>
                <a:spcPts val="1268"/>
              </a:lnSpc>
              <a:buFont typeface="Arial"/>
              <a:buChar char="•"/>
            </a:pPr>
            <a:r>
              <a:rPr lang="en-US" sz="1142">
                <a:solidFill>
                  <a:srgbClr val="000000"/>
                </a:solidFill>
                <a:latin typeface="Montserrat Italics"/>
              </a:rPr>
              <a:t>Top and Engaged customers spend the most in </a:t>
            </a:r>
            <a:r>
              <a:rPr lang="en-US" sz="1142">
                <a:solidFill>
                  <a:srgbClr val="000000"/>
                </a:solidFill>
                <a:latin typeface="Montserrat Bold Italics"/>
              </a:rPr>
              <a:t>physical grocery stores </a:t>
            </a:r>
            <a:r>
              <a:rPr lang="en-US" sz="1142">
                <a:solidFill>
                  <a:srgbClr val="000000"/>
                </a:solidFill>
                <a:latin typeface="Montserrat Italics"/>
              </a:rPr>
              <a:t>(grocery_pos). </a:t>
            </a:r>
          </a:p>
          <a:p>
            <a:pPr algn="l" marL="246693" indent="-123346" lvl="1">
              <a:lnSpc>
                <a:spcPts val="1268"/>
              </a:lnSpc>
              <a:spcBef>
                <a:spcPct val="0"/>
              </a:spcBef>
              <a:buFont typeface="Arial"/>
              <a:buChar char="•"/>
            </a:pPr>
            <a:r>
              <a:rPr lang="en-US" sz="1142">
                <a:solidFill>
                  <a:srgbClr val="000000"/>
                </a:solidFill>
                <a:latin typeface="Montserrat Italics"/>
              </a:rPr>
              <a:t>At-Risk customers spend the most in  </a:t>
            </a:r>
            <a:r>
              <a:rPr lang="en-US" sz="1142">
                <a:solidFill>
                  <a:srgbClr val="000000"/>
                </a:solidFill>
                <a:latin typeface="Montserrat Bold Italics"/>
              </a:rPr>
              <a:t>online shopping</a:t>
            </a:r>
            <a:r>
              <a:rPr lang="en-US" sz="1142">
                <a:solidFill>
                  <a:srgbClr val="000000"/>
                </a:solidFill>
                <a:latin typeface="Montserrat Italics"/>
              </a:rPr>
              <a:t> (shopping_net)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B0D9D7"/>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2604021" y="3429000"/>
            <a:ext cx="6579641" cy="6579641"/>
            <a:chOff x="0" y="0"/>
            <a:chExt cx="1708150" cy="1708150"/>
          </a:xfrm>
        </p:grpSpPr>
        <p:sp>
          <p:nvSpPr>
            <p:cNvPr name="Freeform 3" id="3"/>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4E0DC">
                <a:alpha val="48627"/>
              </a:srgbClr>
            </a:solidFill>
          </p:spPr>
        </p:sp>
      </p:grpSp>
      <p:sp>
        <p:nvSpPr>
          <p:cNvPr name="AutoShape 4" id="4"/>
          <p:cNvSpPr/>
          <p:nvPr/>
        </p:nvSpPr>
        <p:spPr>
          <a:xfrm>
            <a:off x="5527388" y="6384887"/>
            <a:ext cx="6664612" cy="4762"/>
          </a:xfrm>
          <a:prstGeom prst="line">
            <a:avLst/>
          </a:prstGeom>
          <a:ln cap="flat" w="9525">
            <a:solidFill>
              <a:srgbClr val="000000"/>
            </a:solidFill>
            <a:prstDash val="solid"/>
            <a:headEnd type="none" len="sm" w="sm"/>
            <a:tailEnd type="none" len="sm" w="sm"/>
          </a:ln>
        </p:spPr>
      </p:sp>
      <p:sp>
        <p:nvSpPr>
          <p:cNvPr name="Freeform 5" id="5"/>
          <p:cNvSpPr/>
          <p:nvPr/>
        </p:nvSpPr>
        <p:spPr>
          <a:xfrm flipH="false" flipV="false" rot="0">
            <a:off x="516105" y="6181725"/>
            <a:ext cx="1164908" cy="434899"/>
          </a:xfrm>
          <a:custGeom>
            <a:avLst/>
            <a:gdLst/>
            <a:ahLst/>
            <a:cxnLst/>
            <a:rect r="r" b="b" t="t" l="l"/>
            <a:pathLst>
              <a:path h="434899" w="1164908">
                <a:moveTo>
                  <a:pt x="0" y="0"/>
                </a:moveTo>
                <a:lnTo>
                  <a:pt x="1164908" y="0"/>
                </a:lnTo>
                <a:lnTo>
                  <a:pt x="1164908" y="434899"/>
                </a:lnTo>
                <a:lnTo>
                  <a:pt x="0" y="434899"/>
                </a:lnTo>
                <a:lnTo>
                  <a:pt x="0" y="0"/>
                </a:lnTo>
                <a:close/>
              </a:path>
            </a:pathLst>
          </a:custGeom>
          <a:blipFill>
            <a:blip r:embed="rId3"/>
            <a:stretch>
              <a:fillRect l="0" t="0" r="0" b="0"/>
            </a:stretch>
          </a:blipFill>
        </p:spPr>
      </p:sp>
      <p:sp>
        <p:nvSpPr>
          <p:cNvPr name="TextBox 6" id="6"/>
          <p:cNvSpPr txBox="true"/>
          <p:nvPr/>
        </p:nvSpPr>
        <p:spPr>
          <a:xfrm rot="0">
            <a:off x="1299961" y="556986"/>
            <a:ext cx="2625801" cy="682073"/>
          </a:xfrm>
          <a:prstGeom prst="rect">
            <a:avLst/>
          </a:prstGeom>
        </p:spPr>
        <p:txBody>
          <a:bodyPr anchor="t" rtlCol="false" tIns="0" lIns="0" bIns="0" rIns="0">
            <a:spAutoFit/>
          </a:bodyPr>
          <a:lstStyle/>
          <a:p>
            <a:pPr algn="just">
              <a:lnSpc>
                <a:spcPts val="2592"/>
              </a:lnSpc>
            </a:pPr>
            <a:r>
              <a:rPr lang="en-US" sz="3200">
                <a:solidFill>
                  <a:srgbClr val="000000"/>
                </a:solidFill>
                <a:latin typeface="Montserrat Classic Bold"/>
              </a:rPr>
              <a:t>TOP </a:t>
            </a:r>
          </a:p>
          <a:p>
            <a:pPr algn="just">
              <a:lnSpc>
                <a:spcPts val="2592"/>
              </a:lnSpc>
            </a:pPr>
            <a:r>
              <a:rPr lang="en-US" sz="3200">
                <a:solidFill>
                  <a:srgbClr val="000000"/>
                </a:solidFill>
                <a:latin typeface="Montserrat Classic Bold"/>
              </a:rPr>
              <a:t>CUSTOMERS</a:t>
            </a:r>
          </a:p>
        </p:txBody>
      </p:sp>
      <p:sp>
        <p:nvSpPr>
          <p:cNvPr name="Freeform 7" id="7"/>
          <p:cNvSpPr/>
          <p:nvPr/>
        </p:nvSpPr>
        <p:spPr>
          <a:xfrm flipH="false" flipV="false" rot="-10800000">
            <a:off x="9145394" y="646053"/>
            <a:ext cx="2461726" cy="597994"/>
          </a:xfrm>
          <a:custGeom>
            <a:avLst/>
            <a:gdLst/>
            <a:ahLst/>
            <a:cxnLst/>
            <a:rect r="r" b="b" t="t" l="l"/>
            <a:pathLst>
              <a:path h="597994" w="2461726">
                <a:moveTo>
                  <a:pt x="0" y="0"/>
                </a:moveTo>
                <a:lnTo>
                  <a:pt x="2461727" y="0"/>
                </a:lnTo>
                <a:lnTo>
                  <a:pt x="2461727" y="597995"/>
                </a:lnTo>
                <a:lnTo>
                  <a:pt x="0" y="5979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8" id="8"/>
          <p:cNvSpPr/>
          <p:nvPr/>
        </p:nvSpPr>
        <p:spPr>
          <a:xfrm>
            <a:off x="516105" y="1432746"/>
            <a:ext cx="10990092" cy="0"/>
          </a:xfrm>
          <a:prstGeom prst="line">
            <a:avLst/>
          </a:prstGeom>
          <a:ln cap="flat" w="9525">
            <a:solidFill>
              <a:srgbClr val="000000"/>
            </a:solidFill>
            <a:prstDash val="solid"/>
            <a:headEnd type="none" len="sm" w="sm"/>
            <a:tailEnd type="none" len="sm" w="sm"/>
          </a:ln>
        </p:spPr>
      </p:sp>
      <p:grpSp>
        <p:nvGrpSpPr>
          <p:cNvPr name="Group 9" id="9"/>
          <p:cNvGrpSpPr/>
          <p:nvPr/>
        </p:nvGrpSpPr>
        <p:grpSpPr>
          <a:xfrm rot="0">
            <a:off x="516105" y="1538196"/>
            <a:ext cx="5412068" cy="3986652"/>
            <a:chOff x="0" y="0"/>
            <a:chExt cx="2138101" cy="1574974"/>
          </a:xfrm>
        </p:grpSpPr>
        <p:sp>
          <p:nvSpPr>
            <p:cNvPr name="Freeform 10" id="10"/>
            <p:cNvSpPr/>
            <p:nvPr/>
          </p:nvSpPr>
          <p:spPr>
            <a:xfrm flipH="false" flipV="false" rot="0">
              <a:off x="0" y="0"/>
              <a:ext cx="2138101" cy="1574974"/>
            </a:xfrm>
            <a:custGeom>
              <a:avLst/>
              <a:gdLst/>
              <a:ahLst/>
              <a:cxnLst/>
              <a:rect r="r" b="b" t="t" l="l"/>
              <a:pathLst>
                <a:path h="1574974" w="2138101">
                  <a:moveTo>
                    <a:pt x="48637" y="0"/>
                  </a:moveTo>
                  <a:lnTo>
                    <a:pt x="2089464" y="0"/>
                  </a:lnTo>
                  <a:cubicBezTo>
                    <a:pt x="2116325" y="0"/>
                    <a:pt x="2138101" y="21775"/>
                    <a:pt x="2138101" y="48637"/>
                  </a:cubicBezTo>
                  <a:lnTo>
                    <a:pt x="2138101" y="1526337"/>
                  </a:lnTo>
                  <a:cubicBezTo>
                    <a:pt x="2138101" y="1539236"/>
                    <a:pt x="2132977" y="1551607"/>
                    <a:pt x="2123855" y="1560728"/>
                  </a:cubicBezTo>
                  <a:cubicBezTo>
                    <a:pt x="2114734" y="1569849"/>
                    <a:pt x="2102363" y="1574974"/>
                    <a:pt x="2089464" y="1574974"/>
                  </a:cubicBezTo>
                  <a:lnTo>
                    <a:pt x="48637" y="1574974"/>
                  </a:lnTo>
                  <a:cubicBezTo>
                    <a:pt x="35737" y="1574974"/>
                    <a:pt x="23367" y="1569849"/>
                    <a:pt x="14245" y="1560728"/>
                  </a:cubicBezTo>
                  <a:cubicBezTo>
                    <a:pt x="5124" y="1551607"/>
                    <a:pt x="0" y="1539236"/>
                    <a:pt x="0" y="1526337"/>
                  </a:cubicBezTo>
                  <a:lnTo>
                    <a:pt x="0" y="48637"/>
                  </a:lnTo>
                  <a:cubicBezTo>
                    <a:pt x="0" y="35737"/>
                    <a:pt x="5124" y="23367"/>
                    <a:pt x="14245" y="14245"/>
                  </a:cubicBezTo>
                  <a:cubicBezTo>
                    <a:pt x="23367" y="5124"/>
                    <a:pt x="35737" y="0"/>
                    <a:pt x="48637" y="0"/>
                  </a:cubicBezTo>
                  <a:close/>
                </a:path>
              </a:pathLst>
            </a:custGeom>
            <a:solidFill>
              <a:srgbClr val="FFFFFF"/>
            </a:solidFill>
          </p:spPr>
        </p:sp>
        <p:sp>
          <p:nvSpPr>
            <p:cNvPr name="TextBox 11" id="11"/>
            <p:cNvSpPr txBox="true"/>
            <p:nvPr/>
          </p:nvSpPr>
          <p:spPr>
            <a:xfrm>
              <a:off x="0" y="9525"/>
              <a:ext cx="2138101" cy="1565449"/>
            </a:xfrm>
            <a:prstGeom prst="rect">
              <a:avLst/>
            </a:prstGeom>
          </p:spPr>
          <p:txBody>
            <a:bodyPr anchor="ctr" rtlCol="false" tIns="50800" lIns="50800" bIns="50800" rIns="50800"/>
            <a:lstStyle/>
            <a:p>
              <a:pPr algn="ctr">
                <a:lnSpc>
                  <a:spcPts val="1665"/>
                </a:lnSpc>
              </a:pPr>
            </a:p>
          </p:txBody>
        </p:sp>
      </p:grpSp>
      <p:sp>
        <p:nvSpPr>
          <p:cNvPr name="TextBox 12" id="12"/>
          <p:cNvSpPr txBox="true"/>
          <p:nvPr/>
        </p:nvSpPr>
        <p:spPr>
          <a:xfrm rot="0">
            <a:off x="549037" y="1267789"/>
            <a:ext cx="6445187" cy="125972"/>
          </a:xfrm>
          <a:prstGeom prst="rect">
            <a:avLst/>
          </a:prstGeom>
        </p:spPr>
        <p:txBody>
          <a:bodyPr anchor="t" rtlCol="false" tIns="0" lIns="0" bIns="0" rIns="0">
            <a:spAutoFit/>
          </a:bodyPr>
          <a:lstStyle/>
          <a:p>
            <a:pPr algn="just">
              <a:lnSpc>
                <a:spcPts val="972"/>
              </a:lnSpc>
            </a:pPr>
            <a:r>
              <a:rPr lang="en-US" sz="1200">
                <a:solidFill>
                  <a:srgbClr val="000000"/>
                </a:solidFill>
                <a:latin typeface="Montserrat Italics"/>
              </a:rPr>
              <a:t>Highly active and valuable customers who purchase frequently and spend a lot</a:t>
            </a:r>
          </a:p>
        </p:txBody>
      </p:sp>
      <p:sp>
        <p:nvSpPr>
          <p:cNvPr name="Freeform 13" id="13"/>
          <p:cNvSpPr/>
          <p:nvPr/>
        </p:nvSpPr>
        <p:spPr>
          <a:xfrm flipH="false" flipV="false" rot="0">
            <a:off x="454212" y="433161"/>
            <a:ext cx="836223" cy="836223"/>
          </a:xfrm>
          <a:custGeom>
            <a:avLst/>
            <a:gdLst/>
            <a:ahLst/>
            <a:cxnLst/>
            <a:rect r="r" b="b" t="t" l="l"/>
            <a:pathLst>
              <a:path h="836223" w="836223">
                <a:moveTo>
                  <a:pt x="0" y="0"/>
                </a:moveTo>
                <a:lnTo>
                  <a:pt x="836224" y="0"/>
                </a:lnTo>
                <a:lnTo>
                  <a:pt x="836224" y="836224"/>
                </a:lnTo>
                <a:lnTo>
                  <a:pt x="0" y="836224"/>
                </a:lnTo>
                <a:lnTo>
                  <a:pt x="0" y="0"/>
                </a:lnTo>
                <a:close/>
              </a:path>
            </a:pathLst>
          </a:custGeom>
          <a:blipFill>
            <a:blip r:embed="rId6"/>
            <a:stretch>
              <a:fillRect l="0" t="0" r="0" b="0"/>
            </a:stretch>
          </a:blipFill>
        </p:spPr>
      </p:sp>
      <p:sp>
        <p:nvSpPr>
          <p:cNvPr name="Freeform 14" id="14"/>
          <p:cNvSpPr/>
          <p:nvPr/>
        </p:nvSpPr>
        <p:spPr>
          <a:xfrm flipH="false" flipV="false" rot="0">
            <a:off x="918813" y="2148531"/>
            <a:ext cx="4608574" cy="3089126"/>
          </a:xfrm>
          <a:custGeom>
            <a:avLst/>
            <a:gdLst/>
            <a:ahLst/>
            <a:cxnLst/>
            <a:rect r="r" b="b" t="t" l="l"/>
            <a:pathLst>
              <a:path h="3089126" w="4608574">
                <a:moveTo>
                  <a:pt x="0" y="0"/>
                </a:moveTo>
                <a:lnTo>
                  <a:pt x="4608575" y="0"/>
                </a:lnTo>
                <a:lnTo>
                  <a:pt x="4608575" y="3089126"/>
                </a:lnTo>
                <a:lnTo>
                  <a:pt x="0" y="3089126"/>
                </a:lnTo>
                <a:lnTo>
                  <a:pt x="0" y="0"/>
                </a:lnTo>
                <a:close/>
              </a:path>
            </a:pathLst>
          </a:custGeom>
          <a:blipFill>
            <a:blip r:embed="rId7"/>
            <a:stretch>
              <a:fillRect l="0" t="0" r="0" b="0"/>
            </a:stretch>
          </a:blipFill>
        </p:spPr>
      </p:sp>
      <p:sp>
        <p:nvSpPr>
          <p:cNvPr name="TextBox 15" id="15"/>
          <p:cNvSpPr txBox="true"/>
          <p:nvPr/>
        </p:nvSpPr>
        <p:spPr>
          <a:xfrm rot="0">
            <a:off x="1011717" y="1838641"/>
            <a:ext cx="5001413" cy="243471"/>
          </a:xfrm>
          <a:prstGeom prst="rect">
            <a:avLst/>
          </a:prstGeom>
        </p:spPr>
        <p:txBody>
          <a:bodyPr anchor="t" rtlCol="false" tIns="0" lIns="0" bIns="0" rIns="0">
            <a:spAutoFit/>
          </a:bodyPr>
          <a:lstStyle/>
          <a:p>
            <a:pPr algn="l">
              <a:lnSpc>
                <a:spcPts val="1861"/>
              </a:lnSpc>
            </a:pPr>
            <a:r>
              <a:rPr lang="en-US" sz="1899">
                <a:solidFill>
                  <a:srgbClr val="05347E"/>
                </a:solidFill>
                <a:latin typeface="Montserrat Classic Bold"/>
              </a:rPr>
              <a:t>Top Customers’ Top 3 Categories </a:t>
            </a:r>
          </a:p>
        </p:txBody>
      </p:sp>
      <p:sp>
        <p:nvSpPr>
          <p:cNvPr name="TextBox 16" id="16"/>
          <p:cNvSpPr txBox="true"/>
          <p:nvPr/>
        </p:nvSpPr>
        <p:spPr>
          <a:xfrm rot="0">
            <a:off x="6399007" y="3712144"/>
            <a:ext cx="5390994" cy="1982724"/>
          </a:xfrm>
          <a:prstGeom prst="rect">
            <a:avLst/>
          </a:prstGeom>
        </p:spPr>
        <p:txBody>
          <a:bodyPr anchor="t" rtlCol="false" tIns="0" lIns="0" bIns="0" rIns="0">
            <a:spAutoFit/>
          </a:bodyPr>
          <a:lstStyle/>
          <a:p>
            <a:pPr algn="l">
              <a:lnSpc>
                <a:spcPts val="1998"/>
              </a:lnSpc>
            </a:pPr>
          </a:p>
          <a:p>
            <a:pPr algn="l" marL="388622" indent="-194311" lvl="1">
              <a:lnSpc>
                <a:spcPts val="1998"/>
              </a:lnSpc>
              <a:buFont typeface="Arial"/>
              <a:buChar char="•"/>
            </a:pPr>
            <a:r>
              <a:rPr lang="en-US" sz="1800">
                <a:solidFill>
                  <a:srgbClr val="000000"/>
                </a:solidFill>
                <a:latin typeface="Montserrat Italics"/>
              </a:rPr>
              <a:t>Introduce </a:t>
            </a:r>
            <a:r>
              <a:rPr lang="en-US" sz="1800">
                <a:solidFill>
                  <a:srgbClr val="000000"/>
                </a:solidFill>
                <a:latin typeface="Montserrat Bold Italics"/>
              </a:rPr>
              <a:t>special bonuses</a:t>
            </a:r>
            <a:r>
              <a:rPr lang="en-US" sz="1800">
                <a:solidFill>
                  <a:srgbClr val="000000"/>
                </a:solidFill>
                <a:latin typeface="Montserrat Italics"/>
              </a:rPr>
              <a:t>, such as extra cashback or double points on key months</a:t>
            </a:r>
          </a:p>
          <a:p>
            <a:pPr algn="l" marL="388622" indent="-194311" lvl="1">
              <a:lnSpc>
                <a:spcPts val="1998"/>
              </a:lnSpc>
              <a:buFont typeface="Arial"/>
              <a:buChar char="•"/>
            </a:pPr>
            <a:r>
              <a:rPr lang="en-US" sz="1800">
                <a:solidFill>
                  <a:srgbClr val="000000"/>
                </a:solidFill>
                <a:latin typeface="Montserrat Italics"/>
              </a:rPr>
              <a:t>Develop </a:t>
            </a:r>
            <a:r>
              <a:rPr lang="en-US" sz="1800">
                <a:solidFill>
                  <a:srgbClr val="000000"/>
                </a:solidFill>
                <a:latin typeface="Montserrat Bold Italics"/>
              </a:rPr>
              <a:t>loyalty programs</a:t>
            </a:r>
            <a:r>
              <a:rPr lang="en-US" sz="1800">
                <a:solidFill>
                  <a:srgbClr val="000000"/>
                </a:solidFill>
                <a:latin typeface="Montserrat Italics"/>
              </a:rPr>
              <a:t> with exclusive offers and personalized rewards</a:t>
            </a:r>
          </a:p>
          <a:p>
            <a:pPr algn="l" marL="388622" indent="-194311" lvl="1">
              <a:lnSpc>
                <a:spcPts val="1998"/>
              </a:lnSpc>
              <a:buFont typeface="Arial"/>
              <a:buChar char="•"/>
            </a:pPr>
            <a:r>
              <a:rPr lang="en-US" sz="1800">
                <a:solidFill>
                  <a:srgbClr val="000000"/>
                </a:solidFill>
                <a:latin typeface="Montserrat Italics"/>
              </a:rPr>
              <a:t>Explore opportunities for</a:t>
            </a:r>
            <a:r>
              <a:rPr lang="en-US" sz="1800">
                <a:solidFill>
                  <a:srgbClr val="000000"/>
                </a:solidFill>
                <a:latin typeface="Montserrat Bold Italics"/>
              </a:rPr>
              <a:t> cross-selling and upselling</a:t>
            </a:r>
            <a:r>
              <a:rPr lang="en-US" sz="1800">
                <a:solidFill>
                  <a:srgbClr val="000000"/>
                </a:solidFill>
                <a:latin typeface="Montserrat Italics"/>
              </a:rPr>
              <a:t> within the top categories</a:t>
            </a:r>
          </a:p>
          <a:p>
            <a:pPr algn="l">
              <a:lnSpc>
                <a:spcPts val="1998"/>
              </a:lnSpc>
            </a:pPr>
          </a:p>
        </p:txBody>
      </p:sp>
      <p:grpSp>
        <p:nvGrpSpPr>
          <p:cNvPr name="Group 17" id="17"/>
          <p:cNvGrpSpPr/>
          <p:nvPr/>
        </p:nvGrpSpPr>
        <p:grpSpPr>
          <a:xfrm rot="0">
            <a:off x="6399007" y="1538196"/>
            <a:ext cx="5107190" cy="2100515"/>
            <a:chOff x="0" y="0"/>
            <a:chExt cx="2017655" cy="829833"/>
          </a:xfrm>
        </p:grpSpPr>
        <p:sp>
          <p:nvSpPr>
            <p:cNvPr name="Freeform 18" id="18"/>
            <p:cNvSpPr/>
            <p:nvPr/>
          </p:nvSpPr>
          <p:spPr>
            <a:xfrm flipH="false" flipV="false" rot="0">
              <a:off x="0" y="0"/>
              <a:ext cx="2017655" cy="829833"/>
            </a:xfrm>
            <a:custGeom>
              <a:avLst/>
              <a:gdLst/>
              <a:ahLst/>
              <a:cxnLst/>
              <a:rect r="r" b="b" t="t" l="l"/>
              <a:pathLst>
                <a:path h="829833" w="2017655">
                  <a:moveTo>
                    <a:pt x="51540" y="0"/>
                  </a:moveTo>
                  <a:lnTo>
                    <a:pt x="1966115" y="0"/>
                  </a:lnTo>
                  <a:cubicBezTo>
                    <a:pt x="1994580" y="0"/>
                    <a:pt x="2017655" y="23075"/>
                    <a:pt x="2017655" y="51540"/>
                  </a:cubicBezTo>
                  <a:lnTo>
                    <a:pt x="2017655" y="778293"/>
                  </a:lnTo>
                  <a:cubicBezTo>
                    <a:pt x="2017655" y="806758"/>
                    <a:pt x="1994580" y="829833"/>
                    <a:pt x="1966115" y="829833"/>
                  </a:cubicBezTo>
                  <a:lnTo>
                    <a:pt x="51540" y="829833"/>
                  </a:lnTo>
                  <a:cubicBezTo>
                    <a:pt x="23075" y="829833"/>
                    <a:pt x="0" y="806758"/>
                    <a:pt x="0" y="778293"/>
                  </a:cubicBezTo>
                  <a:lnTo>
                    <a:pt x="0" y="51540"/>
                  </a:lnTo>
                  <a:cubicBezTo>
                    <a:pt x="0" y="23075"/>
                    <a:pt x="23075" y="0"/>
                    <a:pt x="51540" y="0"/>
                  </a:cubicBezTo>
                  <a:close/>
                </a:path>
              </a:pathLst>
            </a:custGeom>
            <a:solidFill>
              <a:srgbClr val="FFFFFF"/>
            </a:solidFill>
          </p:spPr>
        </p:sp>
        <p:sp>
          <p:nvSpPr>
            <p:cNvPr name="TextBox 19" id="19"/>
            <p:cNvSpPr txBox="true"/>
            <p:nvPr/>
          </p:nvSpPr>
          <p:spPr>
            <a:xfrm>
              <a:off x="0" y="9525"/>
              <a:ext cx="2017655" cy="820308"/>
            </a:xfrm>
            <a:prstGeom prst="rect">
              <a:avLst/>
            </a:prstGeom>
          </p:spPr>
          <p:txBody>
            <a:bodyPr anchor="ctr" rtlCol="false" tIns="50800" lIns="50800" bIns="50800" rIns="50800"/>
            <a:lstStyle/>
            <a:p>
              <a:pPr algn="ctr">
                <a:lnSpc>
                  <a:spcPts val="1665"/>
                </a:lnSpc>
              </a:pPr>
            </a:p>
          </p:txBody>
        </p:sp>
      </p:grpSp>
      <p:sp>
        <p:nvSpPr>
          <p:cNvPr name="Freeform 20" id="20"/>
          <p:cNvSpPr/>
          <p:nvPr/>
        </p:nvSpPr>
        <p:spPr>
          <a:xfrm flipH="false" flipV="false" rot="0">
            <a:off x="6622953" y="1672638"/>
            <a:ext cx="4659297" cy="1831632"/>
          </a:xfrm>
          <a:custGeom>
            <a:avLst/>
            <a:gdLst/>
            <a:ahLst/>
            <a:cxnLst/>
            <a:rect r="r" b="b" t="t" l="l"/>
            <a:pathLst>
              <a:path h="1831632" w="4659297">
                <a:moveTo>
                  <a:pt x="0" y="0"/>
                </a:moveTo>
                <a:lnTo>
                  <a:pt x="4659297" y="0"/>
                </a:lnTo>
                <a:lnTo>
                  <a:pt x="4659297" y="1831632"/>
                </a:lnTo>
                <a:lnTo>
                  <a:pt x="0" y="1831632"/>
                </a:lnTo>
                <a:lnTo>
                  <a:pt x="0" y="0"/>
                </a:lnTo>
                <a:close/>
              </a:path>
            </a:pathLst>
          </a:custGeom>
          <a:blipFill>
            <a:blip r:embed="rId8"/>
            <a:stretch>
              <a:fillRect l="0" t="0" r="0" b="0"/>
            </a:stretch>
          </a:blipFill>
        </p:spPr>
      </p:sp>
      <p:sp>
        <p:nvSpPr>
          <p:cNvPr name="TextBox 21" id="21"/>
          <p:cNvSpPr txBox="true"/>
          <p:nvPr/>
        </p:nvSpPr>
        <p:spPr>
          <a:xfrm rot="0">
            <a:off x="1729407" y="6191250"/>
            <a:ext cx="3797980" cy="489743"/>
          </a:xfrm>
          <a:prstGeom prst="rect">
            <a:avLst/>
          </a:prstGeom>
        </p:spPr>
        <p:txBody>
          <a:bodyPr anchor="t" rtlCol="false" tIns="0" lIns="0" bIns="0" rIns="0">
            <a:spAutoFit/>
          </a:bodyPr>
          <a:lstStyle/>
          <a:p>
            <a:pPr algn="l">
              <a:lnSpc>
                <a:spcPts val="1332"/>
              </a:lnSpc>
            </a:pPr>
            <a:r>
              <a:rPr lang="en-US" sz="1200">
                <a:solidFill>
                  <a:srgbClr val="000000"/>
                </a:solidFill>
                <a:latin typeface="Montserrat"/>
              </a:rPr>
              <a:t>DECODE ENCODE:</a:t>
            </a:r>
            <a:r>
              <a:rPr lang="en-US" sz="1200">
                <a:solidFill>
                  <a:srgbClr val="000000"/>
                </a:solidFill>
                <a:latin typeface="Montserrat Italics"/>
              </a:rPr>
              <a:t> Driving business growth through Clustering and Linear Regression Modelling</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B0D9D7"/>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2604021" y="3429000"/>
            <a:ext cx="6579641" cy="6579641"/>
            <a:chOff x="0" y="0"/>
            <a:chExt cx="1708150" cy="1708150"/>
          </a:xfrm>
        </p:grpSpPr>
        <p:sp>
          <p:nvSpPr>
            <p:cNvPr name="Freeform 3" id="3"/>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4E0DC">
                <a:alpha val="48627"/>
              </a:srgbClr>
            </a:solidFill>
          </p:spPr>
        </p:sp>
      </p:grpSp>
      <p:sp>
        <p:nvSpPr>
          <p:cNvPr name="AutoShape 4" id="4"/>
          <p:cNvSpPr/>
          <p:nvPr/>
        </p:nvSpPr>
        <p:spPr>
          <a:xfrm>
            <a:off x="5527388" y="6384887"/>
            <a:ext cx="6664612" cy="4762"/>
          </a:xfrm>
          <a:prstGeom prst="line">
            <a:avLst/>
          </a:prstGeom>
          <a:ln cap="flat" w="9525">
            <a:solidFill>
              <a:srgbClr val="000000"/>
            </a:solidFill>
            <a:prstDash val="solid"/>
            <a:headEnd type="none" len="sm" w="sm"/>
            <a:tailEnd type="none" len="sm" w="sm"/>
          </a:ln>
        </p:spPr>
      </p:sp>
      <p:sp>
        <p:nvSpPr>
          <p:cNvPr name="Freeform 5" id="5"/>
          <p:cNvSpPr/>
          <p:nvPr/>
        </p:nvSpPr>
        <p:spPr>
          <a:xfrm flipH="false" flipV="false" rot="0">
            <a:off x="516105" y="6181725"/>
            <a:ext cx="1164908" cy="434899"/>
          </a:xfrm>
          <a:custGeom>
            <a:avLst/>
            <a:gdLst/>
            <a:ahLst/>
            <a:cxnLst/>
            <a:rect r="r" b="b" t="t" l="l"/>
            <a:pathLst>
              <a:path h="434899" w="1164908">
                <a:moveTo>
                  <a:pt x="0" y="0"/>
                </a:moveTo>
                <a:lnTo>
                  <a:pt x="1164908" y="0"/>
                </a:lnTo>
                <a:lnTo>
                  <a:pt x="1164908" y="434899"/>
                </a:lnTo>
                <a:lnTo>
                  <a:pt x="0" y="434899"/>
                </a:lnTo>
                <a:lnTo>
                  <a:pt x="0" y="0"/>
                </a:lnTo>
                <a:close/>
              </a:path>
            </a:pathLst>
          </a:custGeom>
          <a:blipFill>
            <a:blip r:embed="rId3"/>
            <a:stretch>
              <a:fillRect l="0" t="0" r="0" b="0"/>
            </a:stretch>
          </a:blipFill>
        </p:spPr>
      </p:sp>
      <p:sp>
        <p:nvSpPr>
          <p:cNvPr name="TextBox 6" id="6"/>
          <p:cNvSpPr txBox="true"/>
          <p:nvPr/>
        </p:nvSpPr>
        <p:spPr>
          <a:xfrm rot="0">
            <a:off x="1299961" y="556986"/>
            <a:ext cx="2625801" cy="682073"/>
          </a:xfrm>
          <a:prstGeom prst="rect">
            <a:avLst/>
          </a:prstGeom>
        </p:spPr>
        <p:txBody>
          <a:bodyPr anchor="t" rtlCol="false" tIns="0" lIns="0" bIns="0" rIns="0">
            <a:spAutoFit/>
          </a:bodyPr>
          <a:lstStyle/>
          <a:p>
            <a:pPr algn="just">
              <a:lnSpc>
                <a:spcPts val="2592"/>
              </a:lnSpc>
            </a:pPr>
            <a:r>
              <a:rPr lang="en-US" sz="3200">
                <a:solidFill>
                  <a:srgbClr val="000000"/>
                </a:solidFill>
                <a:latin typeface="Montserrat Classic Bold"/>
              </a:rPr>
              <a:t>ENGAGED</a:t>
            </a:r>
          </a:p>
          <a:p>
            <a:pPr algn="just">
              <a:lnSpc>
                <a:spcPts val="2592"/>
              </a:lnSpc>
            </a:pPr>
            <a:r>
              <a:rPr lang="en-US" sz="3200">
                <a:solidFill>
                  <a:srgbClr val="000000"/>
                </a:solidFill>
                <a:latin typeface="Montserrat Classic Bold"/>
              </a:rPr>
              <a:t>CUSTOMERS</a:t>
            </a:r>
          </a:p>
        </p:txBody>
      </p:sp>
      <p:sp>
        <p:nvSpPr>
          <p:cNvPr name="Freeform 7" id="7"/>
          <p:cNvSpPr/>
          <p:nvPr/>
        </p:nvSpPr>
        <p:spPr>
          <a:xfrm flipH="false" flipV="false" rot="-10800000">
            <a:off x="9145394" y="646053"/>
            <a:ext cx="2461726" cy="597994"/>
          </a:xfrm>
          <a:custGeom>
            <a:avLst/>
            <a:gdLst/>
            <a:ahLst/>
            <a:cxnLst/>
            <a:rect r="r" b="b" t="t" l="l"/>
            <a:pathLst>
              <a:path h="597994" w="2461726">
                <a:moveTo>
                  <a:pt x="0" y="0"/>
                </a:moveTo>
                <a:lnTo>
                  <a:pt x="2461727" y="0"/>
                </a:lnTo>
                <a:lnTo>
                  <a:pt x="2461727" y="597995"/>
                </a:lnTo>
                <a:lnTo>
                  <a:pt x="0" y="5979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8" id="8"/>
          <p:cNvSpPr/>
          <p:nvPr/>
        </p:nvSpPr>
        <p:spPr>
          <a:xfrm>
            <a:off x="516105" y="1432746"/>
            <a:ext cx="10990092" cy="0"/>
          </a:xfrm>
          <a:prstGeom prst="line">
            <a:avLst/>
          </a:prstGeom>
          <a:ln cap="flat" w="9525">
            <a:solidFill>
              <a:srgbClr val="000000"/>
            </a:solidFill>
            <a:prstDash val="solid"/>
            <a:headEnd type="none" len="sm" w="sm"/>
            <a:tailEnd type="none" len="sm" w="sm"/>
          </a:ln>
        </p:spPr>
      </p:sp>
      <p:grpSp>
        <p:nvGrpSpPr>
          <p:cNvPr name="Group 9" id="9"/>
          <p:cNvGrpSpPr/>
          <p:nvPr/>
        </p:nvGrpSpPr>
        <p:grpSpPr>
          <a:xfrm rot="0">
            <a:off x="516105" y="1538196"/>
            <a:ext cx="5412068" cy="3986652"/>
            <a:chOff x="0" y="0"/>
            <a:chExt cx="2138101" cy="1574974"/>
          </a:xfrm>
        </p:grpSpPr>
        <p:sp>
          <p:nvSpPr>
            <p:cNvPr name="Freeform 10" id="10"/>
            <p:cNvSpPr/>
            <p:nvPr/>
          </p:nvSpPr>
          <p:spPr>
            <a:xfrm flipH="false" flipV="false" rot="0">
              <a:off x="0" y="0"/>
              <a:ext cx="2138101" cy="1574974"/>
            </a:xfrm>
            <a:custGeom>
              <a:avLst/>
              <a:gdLst/>
              <a:ahLst/>
              <a:cxnLst/>
              <a:rect r="r" b="b" t="t" l="l"/>
              <a:pathLst>
                <a:path h="1574974" w="2138101">
                  <a:moveTo>
                    <a:pt x="48637" y="0"/>
                  </a:moveTo>
                  <a:lnTo>
                    <a:pt x="2089464" y="0"/>
                  </a:lnTo>
                  <a:cubicBezTo>
                    <a:pt x="2116325" y="0"/>
                    <a:pt x="2138101" y="21775"/>
                    <a:pt x="2138101" y="48637"/>
                  </a:cubicBezTo>
                  <a:lnTo>
                    <a:pt x="2138101" y="1526337"/>
                  </a:lnTo>
                  <a:cubicBezTo>
                    <a:pt x="2138101" y="1539236"/>
                    <a:pt x="2132977" y="1551607"/>
                    <a:pt x="2123855" y="1560728"/>
                  </a:cubicBezTo>
                  <a:cubicBezTo>
                    <a:pt x="2114734" y="1569849"/>
                    <a:pt x="2102363" y="1574974"/>
                    <a:pt x="2089464" y="1574974"/>
                  </a:cubicBezTo>
                  <a:lnTo>
                    <a:pt x="48637" y="1574974"/>
                  </a:lnTo>
                  <a:cubicBezTo>
                    <a:pt x="35737" y="1574974"/>
                    <a:pt x="23367" y="1569849"/>
                    <a:pt x="14245" y="1560728"/>
                  </a:cubicBezTo>
                  <a:cubicBezTo>
                    <a:pt x="5124" y="1551607"/>
                    <a:pt x="0" y="1539236"/>
                    <a:pt x="0" y="1526337"/>
                  </a:cubicBezTo>
                  <a:lnTo>
                    <a:pt x="0" y="48637"/>
                  </a:lnTo>
                  <a:cubicBezTo>
                    <a:pt x="0" y="35737"/>
                    <a:pt x="5124" y="23367"/>
                    <a:pt x="14245" y="14245"/>
                  </a:cubicBezTo>
                  <a:cubicBezTo>
                    <a:pt x="23367" y="5124"/>
                    <a:pt x="35737" y="0"/>
                    <a:pt x="48637" y="0"/>
                  </a:cubicBezTo>
                  <a:close/>
                </a:path>
              </a:pathLst>
            </a:custGeom>
            <a:solidFill>
              <a:srgbClr val="FFFFFF"/>
            </a:solidFill>
          </p:spPr>
        </p:sp>
        <p:sp>
          <p:nvSpPr>
            <p:cNvPr name="TextBox 11" id="11"/>
            <p:cNvSpPr txBox="true"/>
            <p:nvPr/>
          </p:nvSpPr>
          <p:spPr>
            <a:xfrm>
              <a:off x="0" y="9525"/>
              <a:ext cx="2138101" cy="1565449"/>
            </a:xfrm>
            <a:prstGeom prst="rect">
              <a:avLst/>
            </a:prstGeom>
          </p:spPr>
          <p:txBody>
            <a:bodyPr anchor="ctr" rtlCol="false" tIns="50800" lIns="50800" bIns="50800" rIns="50800"/>
            <a:lstStyle/>
            <a:p>
              <a:pPr algn="ctr">
                <a:lnSpc>
                  <a:spcPts val="1665"/>
                </a:lnSpc>
              </a:pPr>
            </a:p>
          </p:txBody>
        </p:sp>
      </p:grpSp>
      <p:sp>
        <p:nvSpPr>
          <p:cNvPr name="TextBox 12" id="12"/>
          <p:cNvSpPr txBox="true"/>
          <p:nvPr/>
        </p:nvSpPr>
        <p:spPr>
          <a:xfrm rot="0">
            <a:off x="549037" y="1267789"/>
            <a:ext cx="6445187" cy="125972"/>
          </a:xfrm>
          <a:prstGeom prst="rect">
            <a:avLst/>
          </a:prstGeom>
        </p:spPr>
        <p:txBody>
          <a:bodyPr anchor="t" rtlCol="false" tIns="0" lIns="0" bIns="0" rIns="0">
            <a:spAutoFit/>
          </a:bodyPr>
          <a:lstStyle/>
          <a:p>
            <a:pPr algn="just">
              <a:lnSpc>
                <a:spcPts val="972"/>
              </a:lnSpc>
            </a:pPr>
            <a:r>
              <a:rPr lang="en-US" sz="1200">
                <a:solidFill>
                  <a:srgbClr val="000000"/>
                </a:solidFill>
                <a:latin typeface="Montserrat Italics"/>
              </a:rPr>
              <a:t>Active but with a moderate level of spending compared to top customers</a:t>
            </a:r>
          </a:p>
        </p:txBody>
      </p:sp>
      <p:sp>
        <p:nvSpPr>
          <p:cNvPr name="Freeform 13" id="13"/>
          <p:cNvSpPr/>
          <p:nvPr/>
        </p:nvSpPr>
        <p:spPr>
          <a:xfrm flipH="false" flipV="false" rot="0">
            <a:off x="454212" y="433161"/>
            <a:ext cx="836223" cy="836223"/>
          </a:xfrm>
          <a:custGeom>
            <a:avLst/>
            <a:gdLst/>
            <a:ahLst/>
            <a:cxnLst/>
            <a:rect r="r" b="b" t="t" l="l"/>
            <a:pathLst>
              <a:path h="836223" w="836223">
                <a:moveTo>
                  <a:pt x="0" y="0"/>
                </a:moveTo>
                <a:lnTo>
                  <a:pt x="836224" y="0"/>
                </a:lnTo>
                <a:lnTo>
                  <a:pt x="836224" y="836224"/>
                </a:lnTo>
                <a:lnTo>
                  <a:pt x="0" y="836224"/>
                </a:lnTo>
                <a:lnTo>
                  <a:pt x="0" y="0"/>
                </a:lnTo>
                <a:close/>
              </a:path>
            </a:pathLst>
          </a:custGeom>
          <a:blipFill>
            <a:blip r:embed="rId6"/>
            <a:stretch>
              <a:fillRect l="0" t="0" r="0" b="0"/>
            </a:stretch>
          </a:blipFill>
        </p:spPr>
      </p:sp>
      <p:grpSp>
        <p:nvGrpSpPr>
          <p:cNvPr name="Group 14" id="14"/>
          <p:cNvGrpSpPr/>
          <p:nvPr/>
        </p:nvGrpSpPr>
        <p:grpSpPr>
          <a:xfrm rot="0">
            <a:off x="6399007" y="1538196"/>
            <a:ext cx="5107190" cy="2100515"/>
            <a:chOff x="0" y="0"/>
            <a:chExt cx="2017655" cy="829833"/>
          </a:xfrm>
        </p:grpSpPr>
        <p:sp>
          <p:nvSpPr>
            <p:cNvPr name="Freeform 15" id="15"/>
            <p:cNvSpPr/>
            <p:nvPr/>
          </p:nvSpPr>
          <p:spPr>
            <a:xfrm flipH="false" flipV="false" rot="0">
              <a:off x="0" y="0"/>
              <a:ext cx="2017655" cy="829833"/>
            </a:xfrm>
            <a:custGeom>
              <a:avLst/>
              <a:gdLst/>
              <a:ahLst/>
              <a:cxnLst/>
              <a:rect r="r" b="b" t="t" l="l"/>
              <a:pathLst>
                <a:path h="829833" w="2017655">
                  <a:moveTo>
                    <a:pt x="51540" y="0"/>
                  </a:moveTo>
                  <a:lnTo>
                    <a:pt x="1966115" y="0"/>
                  </a:lnTo>
                  <a:cubicBezTo>
                    <a:pt x="1994580" y="0"/>
                    <a:pt x="2017655" y="23075"/>
                    <a:pt x="2017655" y="51540"/>
                  </a:cubicBezTo>
                  <a:lnTo>
                    <a:pt x="2017655" y="778293"/>
                  </a:lnTo>
                  <a:cubicBezTo>
                    <a:pt x="2017655" y="806758"/>
                    <a:pt x="1994580" y="829833"/>
                    <a:pt x="1966115" y="829833"/>
                  </a:cubicBezTo>
                  <a:lnTo>
                    <a:pt x="51540" y="829833"/>
                  </a:lnTo>
                  <a:cubicBezTo>
                    <a:pt x="23075" y="829833"/>
                    <a:pt x="0" y="806758"/>
                    <a:pt x="0" y="778293"/>
                  </a:cubicBezTo>
                  <a:lnTo>
                    <a:pt x="0" y="51540"/>
                  </a:lnTo>
                  <a:cubicBezTo>
                    <a:pt x="0" y="23075"/>
                    <a:pt x="23075" y="0"/>
                    <a:pt x="51540" y="0"/>
                  </a:cubicBezTo>
                  <a:close/>
                </a:path>
              </a:pathLst>
            </a:custGeom>
            <a:solidFill>
              <a:srgbClr val="FFFFFF"/>
            </a:solidFill>
          </p:spPr>
        </p:sp>
        <p:sp>
          <p:nvSpPr>
            <p:cNvPr name="TextBox 16" id="16"/>
            <p:cNvSpPr txBox="true"/>
            <p:nvPr/>
          </p:nvSpPr>
          <p:spPr>
            <a:xfrm>
              <a:off x="0" y="9525"/>
              <a:ext cx="2017655" cy="820308"/>
            </a:xfrm>
            <a:prstGeom prst="rect">
              <a:avLst/>
            </a:prstGeom>
          </p:spPr>
          <p:txBody>
            <a:bodyPr anchor="ctr" rtlCol="false" tIns="50800" lIns="50800" bIns="50800" rIns="50800"/>
            <a:lstStyle/>
            <a:p>
              <a:pPr algn="ctr">
                <a:lnSpc>
                  <a:spcPts val="1665"/>
                </a:lnSpc>
              </a:pPr>
            </a:p>
          </p:txBody>
        </p:sp>
      </p:grpSp>
      <p:sp>
        <p:nvSpPr>
          <p:cNvPr name="Freeform 17" id="17"/>
          <p:cNvSpPr/>
          <p:nvPr/>
        </p:nvSpPr>
        <p:spPr>
          <a:xfrm flipH="false" flipV="false" rot="0">
            <a:off x="907905" y="2176461"/>
            <a:ext cx="4628468" cy="3098189"/>
          </a:xfrm>
          <a:custGeom>
            <a:avLst/>
            <a:gdLst/>
            <a:ahLst/>
            <a:cxnLst/>
            <a:rect r="r" b="b" t="t" l="l"/>
            <a:pathLst>
              <a:path h="3098189" w="4628468">
                <a:moveTo>
                  <a:pt x="0" y="0"/>
                </a:moveTo>
                <a:lnTo>
                  <a:pt x="4628468" y="0"/>
                </a:lnTo>
                <a:lnTo>
                  <a:pt x="4628468" y="3098188"/>
                </a:lnTo>
                <a:lnTo>
                  <a:pt x="0" y="3098188"/>
                </a:lnTo>
                <a:lnTo>
                  <a:pt x="0" y="0"/>
                </a:lnTo>
                <a:close/>
              </a:path>
            </a:pathLst>
          </a:custGeom>
          <a:blipFill>
            <a:blip r:embed="rId7"/>
            <a:stretch>
              <a:fillRect l="0" t="0" r="0" b="0"/>
            </a:stretch>
          </a:blipFill>
        </p:spPr>
      </p:sp>
      <p:sp>
        <p:nvSpPr>
          <p:cNvPr name="Freeform 18" id="18"/>
          <p:cNvSpPr/>
          <p:nvPr/>
        </p:nvSpPr>
        <p:spPr>
          <a:xfrm flipH="false" flipV="false" rot="0">
            <a:off x="6629566" y="1692724"/>
            <a:ext cx="4684238" cy="1838798"/>
          </a:xfrm>
          <a:custGeom>
            <a:avLst/>
            <a:gdLst/>
            <a:ahLst/>
            <a:cxnLst/>
            <a:rect r="r" b="b" t="t" l="l"/>
            <a:pathLst>
              <a:path h="1838798" w="4684238">
                <a:moveTo>
                  <a:pt x="0" y="0"/>
                </a:moveTo>
                <a:lnTo>
                  <a:pt x="4684237" y="0"/>
                </a:lnTo>
                <a:lnTo>
                  <a:pt x="4684237" y="1838798"/>
                </a:lnTo>
                <a:lnTo>
                  <a:pt x="0" y="1838798"/>
                </a:lnTo>
                <a:lnTo>
                  <a:pt x="0" y="0"/>
                </a:lnTo>
                <a:close/>
              </a:path>
            </a:pathLst>
          </a:custGeom>
          <a:blipFill>
            <a:blip r:embed="rId8"/>
            <a:stretch>
              <a:fillRect l="0" t="0" r="0" b="0"/>
            </a:stretch>
          </a:blipFill>
        </p:spPr>
      </p:sp>
      <p:sp>
        <p:nvSpPr>
          <p:cNvPr name="TextBox 19" id="19"/>
          <p:cNvSpPr txBox="true"/>
          <p:nvPr/>
        </p:nvSpPr>
        <p:spPr>
          <a:xfrm rot="0">
            <a:off x="926760" y="1866960"/>
            <a:ext cx="5001413" cy="243471"/>
          </a:xfrm>
          <a:prstGeom prst="rect">
            <a:avLst/>
          </a:prstGeom>
        </p:spPr>
        <p:txBody>
          <a:bodyPr anchor="t" rtlCol="false" tIns="0" lIns="0" bIns="0" rIns="0">
            <a:spAutoFit/>
          </a:bodyPr>
          <a:lstStyle/>
          <a:p>
            <a:pPr algn="l">
              <a:lnSpc>
                <a:spcPts val="1861"/>
              </a:lnSpc>
            </a:pPr>
            <a:r>
              <a:rPr lang="en-US" sz="1899">
                <a:solidFill>
                  <a:srgbClr val="05347E"/>
                </a:solidFill>
                <a:latin typeface="Montserrat Classic Bold"/>
              </a:rPr>
              <a:t>Engaged Customers’ Top 3 Categories </a:t>
            </a:r>
          </a:p>
        </p:txBody>
      </p:sp>
      <p:sp>
        <p:nvSpPr>
          <p:cNvPr name="TextBox 20" id="20"/>
          <p:cNvSpPr txBox="true"/>
          <p:nvPr/>
        </p:nvSpPr>
        <p:spPr>
          <a:xfrm rot="0">
            <a:off x="6336484" y="3953036"/>
            <a:ext cx="5458872" cy="1735074"/>
          </a:xfrm>
          <a:prstGeom prst="rect">
            <a:avLst/>
          </a:prstGeom>
        </p:spPr>
        <p:txBody>
          <a:bodyPr anchor="t" rtlCol="false" tIns="0" lIns="0" bIns="0" rIns="0">
            <a:spAutoFit/>
          </a:bodyPr>
          <a:lstStyle/>
          <a:p>
            <a:pPr algn="l">
              <a:lnSpc>
                <a:spcPts val="1998"/>
              </a:lnSpc>
            </a:pPr>
          </a:p>
          <a:p>
            <a:pPr algn="l" marL="388622" indent="-194311" lvl="1">
              <a:lnSpc>
                <a:spcPts val="1998"/>
              </a:lnSpc>
              <a:buFont typeface="Arial"/>
              <a:buChar char="•"/>
            </a:pPr>
            <a:r>
              <a:rPr lang="en-US" sz="1800">
                <a:solidFill>
                  <a:srgbClr val="000000"/>
                </a:solidFill>
                <a:latin typeface="Montserrat Italics"/>
              </a:rPr>
              <a:t>Design </a:t>
            </a:r>
            <a:r>
              <a:rPr lang="en-US" sz="1800">
                <a:solidFill>
                  <a:srgbClr val="000000"/>
                </a:solidFill>
                <a:latin typeface="Montserrat Bold Italics"/>
              </a:rPr>
              <a:t>targeted promotions</a:t>
            </a:r>
            <a:r>
              <a:rPr lang="en-US" sz="1800">
                <a:solidFill>
                  <a:srgbClr val="000000"/>
                </a:solidFill>
                <a:latin typeface="Montserrat Italics"/>
              </a:rPr>
              <a:t> that encourage higher spending, such as spend-and-get offers</a:t>
            </a:r>
          </a:p>
          <a:p>
            <a:pPr algn="l" marL="388622" indent="-194311" lvl="1">
              <a:lnSpc>
                <a:spcPts val="1998"/>
              </a:lnSpc>
              <a:buFont typeface="Arial"/>
              <a:buChar char="•"/>
            </a:pPr>
            <a:r>
              <a:rPr lang="en-US" sz="1800">
                <a:solidFill>
                  <a:srgbClr val="000000"/>
                </a:solidFill>
                <a:latin typeface="Montserrat Italics"/>
              </a:rPr>
              <a:t>Offer </a:t>
            </a:r>
            <a:r>
              <a:rPr lang="en-US" sz="1800">
                <a:solidFill>
                  <a:srgbClr val="000000"/>
                </a:solidFill>
                <a:latin typeface="Montserrat Bold Italics"/>
              </a:rPr>
              <a:t>seasonal incentives</a:t>
            </a:r>
            <a:r>
              <a:rPr lang="en-US" sz="1800">
                <a:solidFill>
                  <a:srgbClr val="000000"/>
                </a:solidFill>
                <a:latin typeface="Montserrat Italics"/>
              </a:rPr>
              <a:t> during key months to boost spending. </a:t>
            </a:r>
          </a:p>
          <a:p>
            <a:pPr algn="l">
              <a:lnSpc>
                <a:spcPts val="1998"/>
              </a:lnSpc>
            </a:pPr>
          </a:p>
        </p:txBody>
      </p:sp>
      <p:sp>
        <p:nvSpPr>
          <p:cNvPr name="TextBox 21" id="21"/>
          <p:cNvSpPr txBox="true"/>
          <p:nvPr/>
        </p:nvSpPr>
        <p:spPr>
          <a:xfrm rot="0">
            <a:off x="1729407" y="6191250"/>
            <a:ext cx="3797980" cy="489743"/>
          </a:xfrm>
          <a:prstGeom prst="rect">
            <a:avLst/>
          </a:prstGeom>
        </p:spPr>
        <p:txBody>
          <a:bodyPr anchor="t" rtlCol="false" tIns="0" lIns="0" bIns="0" rIns="0">
            <a:spAutoFit/>
          </a:bodyPr>
          <a:lstStyle/>
          <a:p>
            <a:pPr algn="l">
              <a:lnSpc>
                <a:spcPts val="1332"/>
              </a:lnSpc>
            </a:pPr>
            <a:r>
              <a:rPr lang="en-US" sz="1200">
                <a:solidFill>
                  <a:srgbClr val="000000"/>
                </a:solidFill>
                <a:latin typeface="Montserrat"/>
              </a:rPr>
              <a:t>DECODE ENCODE:</a:t>
            </a:r>
            <a:r>
              <a:rPr lang="en-US" sz="1200">
                <a:solidFill>
                  <a:srgbClr val="000000"/>
                </a:solidFill>
                <a:latin typeface="Montserrat Italics"/>
              </a:rPr>
              <a:t> Driving business growth through Clustering and Linear Regression Modelling</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B0D9D7"/>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2604021" y="3429000"/>
            <a:ext cx="6579641" cy="6579641"/>
            <a:chOff x="0" y="0"/>
            <a:chExt cx="1708150" cy="1708150"/>
          </a:xfrm>
        </p:grpSpPr>
        <p:sp>
          <p:nvSpPr>
            <p:cNvPr name="Freeform 3" id="3"/>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4E0DC">
                <a:alpha val="48627"/>
              </a:srgbClr>
            </a:solidFill>
          </p:spPr>
        </p:sp>
      </p:grpSp>
      <p:grpSp>
        <p:nvGrpSpPr>
          <p:cNvPr name="Group 4" id="4"/>
          <p:cNvGrpSpPr/>
          <p:nvPr/>
        </p:nvGrpSpPr>
        <p:grpSpPr>
          <a:xfrm rot="0">
            <a:off x="6399007" y="1538196"/>
            <a:ext cx="5107190" cy="2100515"/>
            <a:chOff x="0" y="0"/>
            <a:chExt cx="2017655" cy="829833"/>
          </a:xfrm>
        </p:grpSpPr>
        <p:sp>
          <p:nvSpPr>
            <p:cNvPr name="Freeform 5" id="5"/>
            <p:cNvSpPr/>
            <p:nvPr/>
          </p:nvSpPr>
          <p:spPr>
            <a:xfrm flipH="false" flipV="false" rot="0">
              <a:off x="0" y="0"/>
              <a:ext cx="2017655" cy="829833"/>
            </a:xfrm>
            <a:custGeom>
              <a:avLst/>
              <a:gdLst/>
              <a:ahLst/>
              <a:cxnLst/>
              <a:rect r="r" b="b" t="t" l="l"/>
              <a:pathLst>
                <a:path h="829833" w="2017655">
                  <a:moveTo>
                    <a:pt x="51540" y="0"/>
                  </a:moveTo>
                  <a:lnTo>
                    <a:pt x="1966115" y="0"/>
                  </a:lnTo>
                  <a:cubicBezTo>
                    <a:pt x="1994580" y="0"/>
                    <a:pt x="2017655" y="23075"/>
                    <a:pt x="2017655" y="51540"/>
                  </a:cubicBezTo>
                  <a:lnTo>
                    <a:pt x="2017655" y="778293"/>
                  </a:lnTo>
                  <a:cubicBezTo>
                    <a:pt x="2017655" y="806758"/>
                    <a:pt x="1994580" y="829833"/>
                    <a:pt x="1966115" y="829833"/>
                  </a:cubicBezTo>
                  <a:lnTo>
                    <a:pt x="51540" y="829833"/>
                  </a:lnTo>
                  <a:cubicBezTo>
                    <a:pt x="23075" y="829833"/>
                    <a:pt x="0" y="806758"/>
                    <a:pt x="0" y="778293"/>
                  </a:cubicBezTo>
                  <a:lnTo>
                    <a:pt x="0" y="51540"/>
                  </a:lnTo>
                  <a:cubicBezTo>
                    <a:pt x="0" y="23075"/>
                    <a:pt x="23075" y="0"/>
                    <a:pt x="51540" y="0"/>
                  </a:cubicBezTo>
                  <a:close/>
                </a:path>
              </a:pathLst>
            </a:custGeom>
            <a:solidFill>
              <a:srgbClr val="FFFFFF"/>
            </a:solidFill>
          </p:spPr>
        </p:sp>
        <p:sp>
          <p:nvSpPr>
            <p:cNvPr name="TextBox 6" id="6"/>
            <p:cNvSpPr txBox="true"/>
            <p:nvPr/>
          </p:nvSpPr>
          <p:spPr>
            <a:xfrm>
              <a:off x="0" y="9525"/>
              <a:ext cx="2017655" cy="820308"/>
            </a:xfrm>
            <a:prstGeom prst="rect">
              <a:avLst/>
            </a:prstGeom>
          </p:spPr>
          <p:txBody>
            <a:bodyPr anchor="ctr" rtlCol="false" tIns="50800" lIns="50800" bIns="50800" rIns="50800"/>
            <a:lstStyle/>
            <a:p>
              <a:pPr algn="ctr">
                <a:lnSpc>
                  <a:spcPts val="1665"/>
                </a:lnSpc>
              </a:pPr>
            </a:p>
          </p:txBody>
        </p:sp>
      </p:grpSp>
      <p:sp>
        <p:nvSpPr>
          <p:cNvPr name="TextBox 7" id="7"/>
          <p:cNvSpPr txBox="true"/>
          <p:nvPr/>
        </p:nvSpPr>
        <p:spPr>
          <a:xfrm rot="0">
            <a:off x="1299961" y="556986"/>
            <a:ext cx="2364168" cy="682073"/>
          </a:xfrm>
          <a:prstGeom prst="rect">
            <a:avLst/>
          </a:prstGeom>
        </p:spPr>
        <p:txBody>
          <a:bodyPr anchor="t" rtlCol="false" tIns="0" lIns="0" bIns="0" rIns="0">
            <a:spAutoFit/>
          </a:bodyPr>
          <a:lstStyle/>
          <a:p>
            <a:pPr algn="just">
              <a:lnSpc>
                <a:spcPts val="2592"/>
              </a:lnSpc>
            </a:pPr>
            <a:r>
              <a:rPr lang="en-US" sz="3200">
                <a:solidFill>
                  <a:srgbClr val="000000"/>
                </a:solidFill>
                <a:latin typeface="Montserrat Classic Bold"/>
              </a:rPr>
              <a:t>AT-RISK </a:t>
            </a:r>
          </a:p>
          <a:p>
            <a:pPr algn="just">
              <a:lnSpc>
                <a:spcPts val="2592"/>
              </a:lnSpc>
            </a:pPr>
            <a:r>
              <a:rPr lang="en-US" sz="3200">
                <a:solidFill>
                  <a:srgbClr val="000000"/>
                </a:solidFill>
                <a:latin typeface="Montserrat Classic Bold"/>
              </a:rPr>
              <a:t>CUSTOMER</a:t>
            </a:r>
          </a:p>
        </p:txBody>
      </p:sp>
      <p:sp>
        <p:nvSpPr>
          <p:cNvPr name="Freeform 8" id="8"/>
          <p:cNvSpPr/>
          <p:nvPr/>
        </p:nvSpPr>
        <p:spPr>
          <a:xfrm flipH="false" flipV="false" rot="-10800000">
            <a:off x="9145394" y="646053"/>
            <a:ext cx="2461726" cy="597994"/>
          </a:xfrm>
          <a:custGeom>
            <a:avLst/>
            <a:gdLst/>
            <a:ahLst/>
            <a:cxnLst/>
            <a:rect r="r" b="b" t="t" l="l"/>
            <a:pathLst>
              <a:path h="597994" w="2461726">
                <a:moveTo>
                  <a:pt x="0" y="0"/>
                </a:moveTo>
                <a:lnTo>
                  <a:pt x="2461727" y="0"/>
                </a:lnTo>
                <a:lnTo>
                  <a:pt x="2461727" y="597995"/>
                </a:lnTo>
                <a:lnTo>
                  <a:pt x="0" y="59799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9" id="9"/>
          <p:cNvSpPr/>
          <p:nvPr/>
        </p:nvSpPr>
        <p:spPr>
          <a:xfrm>
            <a:off x="516105" y="1432746"/>
            <a:ext cx="10990092" cy="0"/>
          </a:xfrm>
          <a:prstGeom prst="line">
            <a:avLst/>
          </a:prstGeom>
          <a:ln cap="flat" w="9525">
            <a:solidFill>
              <a:srgbClr val="000000"/>
            </a:solidFill>
            <a:prstDash val="solid"/>
            <a:headEnd type="none" len="sm" w="sm"/>
            <a:tailEnd type="none" len="sm" w="sm"/>
          </a:ln>
        </p:spPr>
      </p:sp>
      <p:sp>
        <p:nvSpPr>
          <p:cNvPr name="TextBox 10" id="10"/>
          <p:cNvSpPr txBox="true"/>
          <p:nvPr/>
        </p:nvSpPr>
        <p:spPr>
          <a:xfrm rot="0">
            <a:off x="549037" y="1267789"/>
            <a:ext cx="10636416" cy="125972"/>
          </a:xfrm>
          <a:prstGeom prst="rect">
            <a:avLst/>
          </a:prstGeom>
        </p:spPr>
        <p:txBody>
          <a:bodyPr anchor="t" rtlCol="false" tIns="0" lIns="0" bIns="0" rIns="0">
            <a:spAutoFit/>
          </a:bodyPr>
          <a:lstStyle/>
          <a:p>
            <a:pPr algn="just">
              <a:lnSpc>
                <a:spcPts val="972"/>
              </a:lnSpc>
            </a:pPr>
            <a:r>
              <a:rPr lang="en-US" sz="1200">
                <a:solidFill>
                  <a:srgbClr val="000000"/>
                </a:solidFill>
                <a:latin typeface="Montserrat Italics"/>
              </a:rPr>
              <a:t>No recent purchases, buy infrequently, and spend less. They might be at risk of churning</a:t>
            </a:r>
          </a:p>
        </p:txBody>
      </p:sp>
      <p:sp>
        <p:nvSpPr>
          <p:cNvPr name="Freeform 11" id="11"/>
          <p:cNvSpPr/>
          <p:nvPr/>
        </p:nvSpPr>
        <p:spPr>
          <a:xfrm flipH="false" flipV="false" rot="0">
            <a:off x="454212" y="433161"/>
            <a:ext cx="836223" cy="836223"/>
          </a:xfrm>
          <a:custGeom>
            <a:avLst/>
            <a:gdLst/>
            <a:ahLst/>
            <a:cxnLst/>
            <a:rect r="r" b="b" t="t" l="l"/>
            <a:pathLst>
              <a:path h="836223" w="836223">
                <a:moveTo>
                  <a:pt x="0" y="0"/>
                </a:moveTo>
                <a:lnTo>
                  <a:pt x="836224" y="0"/>
                </a:lnTo>
                <a:lnTo>
                  <a:pt x="836224" y="836224"/>
                </a:lnTo>
                <a:lnTo>
                  <a:pt x="0" y="836224"/>
                </a:lnTo>
                <a:lnTo>
                  <a:pt x="0" y="0"/>
                </a:lnTo>
                <a:close/>
              </a:path>
            </a:pathLst>
          </a:custGeom>
          <a:blipFill>
            <a:blip r:embed="rId5"/>
            <a:stretch>
              <a:fillRect l="0" t="0" r="0" b="0"/>
            </a:stretch>
          </a:blipFill>
        </p:spPr>
      </p:sp>
      <p:sp>
        <p:nvSpPr>
          <p:cNvPr name="Freeform 12" id="12"/>
          <p:cNvSpPr/>
          <p:nvPr/>
        </p:nvSpPr>
        <p:spPr>
          <a:xfrm flipH="false" flipV="false" rot="0">
            <a:off x="6806414" y="1703974"/>
            <a:ext cx="4451135" cy="1768959"/>
          </a:xfrm>
          <a:custGeom>
            <a:avLst/>
            <a:gdLst/>
            <a:ahLst/>
            <a:cxnLst/>
            <a:rect r="r" b="b" t="t" l="l"/>
            <a:pathLst>
              <a:path h="1768959" w="4451135">
                <a:moveTo>
                  <a:pt x="0" y="0"/>
                </a:moveTo>
                <a:lnTo>
                  <a:pt x="4451135" y="0"/>
                </a:lnTo>
                <a:lnTo>
                  <a:pt x="4451135" y="1768959"/>
                </a:lnTo>
                <a:lnTo>
                  <a:pt x="0" y="1768959"/>
                </a:lnTo>
                <a:lnTo>
                  <a:pt x="0" y="0"/>
                </a:lnTo>
                <a:close/>
              </a:path>
            </a:pathLst>
          </a:custGeom>
          <a:blipFill>
            <a:blip r:embed="rId6"/>
            <a:stretch>
              <a:fillRect l="0" t="0" r="0" b="0"/>
            </a:stretch>
          </a:blipFill>
        </p:spPr>
      </p:sp>
      <p:sp>
        <p:nvSpPr>
          <p:cNvPr name="TextBox 13" id="13"/>
          <p:cNvSpPr txBox="true"/>
          <p:nvPr/>
        </p:nvSpPr>
        <p:spPr>
          <a:xfrm rot="0">
            <a:off x="6399007" y="3800636"/>
            <a:ext cx="5390994" cy="2725674"/>
          </a:xfrm>
          <a:prstGeom prst="rect">
            <a:avLst/>
          </a:prstGeom>
        </p:spPr>
        <p:txBody>
          <a:bodyPr anchor="t" rtlCol="false" tIns="0" lIns="0" bIns="0" rIns="0">
            <a:spAutoFit/>
          </a:bodyPr>
          <a:lstStyle/>
          <a:p>
            <a:pPr algn="l">
              <a:lnSpc>
                <a:spcPts val="1998"/>
              </a:lnSpc>
            </a:pPr>
          </a:p>
          <a:p>
            <a:pPr algn="l" marL="388622" indent="-194311" lvl="1">
              <a:lnSpc>
                <a:spcPts val="1998"/>
              </a:lnSpc>
              <a:buFont typeface="Arial"/>
              <a:buChar char="•"/>
            </a:pPr>
            <a:r>
              <a:rPr lang="en-US" sz="1800">
                <a:solidFill>
                  <a:srgbClr val="000000"/>
                </a:solidFill>
                <a:latin typeface="Montserrat Italics"/>
              </a:rPr>
              <a:t>Develop </a:t>
            </a:r>
            <a:r>
              <a:rPr lang="en-US" sz="1800">
                <a:solidFill>
                  <a:srgbClr val="000000"/>
                </a:solidFill>
                <a:latin typeface="Montserrat Bold Italics"/>
              </a:rPr>
              <a:t>targeted communication campaigns and strategies</a:t>
            </a:r>
            <a:r>
              <a:rPr lang="en-US" sz="1800">
                <a:solidFill>
                  <a:srgbClr val="000000"/>
                </a:solidFill>
                <a:latin typeface="Montserrat Italics"/>
              </a:rPr>
              <a:t> to keep members informed about program updates, rewards, and special promotions. </a:t>
            </a:r>
          </a:p>
          <a:p>
            <a:pPr algn="l" marL="388622" indent="-194311" lvl="1">
              <a:lnSpc>
                <a:spcPts val="1998"/>
              </a:lnSpc>
              <a:buFont typeface="Arial"/>
              <a:buChar char="•"/>
            </a:pPr>
            <a:r>
              <a:rPr lang="en-US" sz="1800">
                <a:solidFill>
                  <a:srgbClr val="000000"/>
                </a:solidFill>
                <a:latin typeface="Montserrat Italics"/>
              </a:rPr>
              <a:t>Create offers specifically designed to entice at-risk customers back into using their AAC credit cards. Offers include </a:t>
            </a:r>
            <a:r>
              <a:rPr lang="en-US" sz="1800">
                <a:solidFill>
                  <a:srgbClr val="000000"/>
                </a:solidFill>
                <a:latin typeface="Montserrat Bold Italics"/>
              </a:rPr>
              <a:t>attractive discounts and waived fees.</a:t>
            </a:r>
          </a:p>
          <a:p>
            <a:pPr algn="l">
              <a:lnSpc>
                <a:spcPts val="1998"/>
              </a:lnSpc>
            </a:pPr>
            <a:r>
              <a:rPr lang="en-US" sz="1800">
                <a:solidFill>
                  <a:srgbClr val="000000"/>
                </a:solidFill>
                <a:latin typeface="Montserrat Italics"/>
              </a:rPr>
              <a:t> </a:t>
            </a:r>
          </a:p>
          <a:p>
            <a:pPr algn="l">
              <a:lnSpc>
                <a:spcPts val="1998"/>
              </a:lnSpc>
            </a:pPr>
          </a:p>
        </p:txBody>
      </p:sp>
      <p:grpSp>
        <p:nvGrpSpPr>
          <p:cNvPr name="Group 14" id="14"/>
          <p:cNvGrpSpPr/>
          <p:nvPr/>
        </p:nvGrpSpPr>
        <p:grpSpPr>
          <a:xfrm rot="0">
            <a:off x="516105" y="1538196"/>
            <a:ext cx="5412068" cy="3986652"/>
            <a:chOff x="0" y="0"/>
            <a:chExt cx="2138101" cy="1574974"/>
          </a:xfrm>
        </p:grpSpPr>
        <p:sp>
          <p:nvSpPr>
            <p:cNvPr name="Freeform 15" id="15"/>
            <p:cNvSpPr/>
            <p:nvPr/>
          </p:nvSpPr>
          <p:spPr>
            <a:xfrm flipH="false" flipV="false" rot="0">
              <a:off x="0" y="0"/>
              <a:ext cx="2138101" cy="1574974"/>
            </a:xfrm>
            <a:custGeom>
              <a:avLst/>
              <a:gdLst/>
              <a:ahLst/>
              <a:cxnLst/>
              <a:rect r="r" b="b" t="t" l="l"/>
              <a:pathLst>
                <a:path h="1574974" w="2138101">
                  <a:moveTo>
                    <a:pt x="48637" y="0"/>
                  </a:moveTo>
                  <a:lnTo>
                    <a:pt x="2089464" y="0"/>
                  </a:lnTo>
                  <a:cubicBezTo>
                    <a:pt x="2116325" y="0"/>
                    <a:pt x="2138101" y="21775"/>
                    <a:pt x="2138101" y="48637"/>
                  </a:cubicBezTo>
                  <a:lnTo>
                    <a:pt x="2138101" y="1526337"/>
                  </a:lnTo>
                  <a:cubicBezTo>
                    <a:pt x="2138101" y="1539236"/>
                    <a:pt x="2132977" y="1551607"/>
                    <a:pt x="2123855" y="1560728"/>
                  </a:cubicBezTo>
                  <a:cubicBezTo>
                    <a:pt x="2114734" y="1569849"/>
                    <a:pt x="2102363" y="1574974"/>
                    <a:pt x="2089464" y="1574974"/>
                  </a:cubicBezTo>
                  <a:lnTo>
                    <a:pt x="48637" y="1574974"/>
                  </a:lnTo>
                  <a:cubicBezTo>
                    <a:pt x="35737" y="1574974"/>
                    <a:pt x="23367" y="1569849"/>
                    <a:pt x="14245" y="1560728"/>
                  </a:cubicBezTo>
                  <a:cubicBezTo>
                    <a:pt x="5124" y="1551607"/>
                    <a:pt x="0" y="1539236"/>
                    <a:pt x="0" y="1526337"/>
                  </a:cubicBezTo>
                  <a:lnTo>
                    <a:pt x="0" y="48637"/>
                  </a:lnTo>
                  <a:cubicBezTo>
                    <a:pt x="0" y="35737"/>
                    <a:pt x="5124" y="23367"/>
                    <a:pt x="14245" y="14245"/>
                  </a:cubicBezTo>
                  <a:cubicBezTo>
                    <a:pt x="23367" y="5124"/>
                    <a:pt x="35737" y="0"/>
                    <a:pt x="48637" y="0"/>
                  </a:cubicBezTo>
                  <a:close/>
                </a:path>
              </a:pathLst>
            </a:custGeom>
            <a:solidFill>
              <a:srgbClr val="FFFFFF"/>
            </a:solidFill>
          </p:spPr>
        </p:sp>
        <p:sp>
          <p:nvSpPr>
            <p:cNvPr name="TextBox 16" id="16"/>
            <p:cNvSpPr txBox="true"/>
            <p:nvPr/>
          </p:nvSpPr>
          <p:spPr>
            <a:xfrm>
              <a:off x="0" y="9525"/>
              <a:ext cx="2138101" cy="1565449"/>
            </a:xfrm>
            <a:prstGeom prst="rect">
              <a:avLst/>
            </a:prstGeom>
          </p:spPr>
          <p:txBody>
            <a:bodyPr anchor="ctr" rtlCol="false" tIns="50800" lIns="50800" bIns="50800" rIns="50800"/>
            <a:lstStyle/>
            <a:p>
              <a:pPr algn="ctr">
                <a:lnSpc>
                  <a:spcPts val="1665"/>
                </a:lnSpc>
              </a:pPr>
            </a:p>
          </p:txBody>
        </p:sp>
      </p:grpSp>
      <p:sp>
        <p:nvSpPr>
          <p:cNvPr name="Freeform 17" id="17"/>
          <p:cNvSpPr/>
          <p:nvPr/>
        </p:nvSpPr>
        <p:spPr>
          <a:xfrm flipH="false" flipV="false" rot="0">
            <a:off x="955496" y="2198533"/>
            <a:ext cx="4533285" cy="3044836"/>
          </a:xfrm>
          <a:custGeom>
            <a:avLst/>
            <a:gdLst/>
            <a:ahLst/>
            <a:cxnLst/>
            <a:rect r="r" b="b" t="t" l="l"/>
            <a:pathLst>
              <a:path h="3044836" w="4533285">
                <a:moveTo>
                  <a:pt x="0" y="0"/>
                </a:moveTo>
                <a:lnTo>
                  <a:pt x="4533285" y="0"/>
                </a:lnTo>
                <a:lnTo>
                  <a:pt x="4533285" y="3044836"/>
                </a:lnTo>
                <a:lnTo>
                  <a:pt x="0" y="3044836"/>
                </a:lnTo>
                <a:lnTo>
                  <a:pt x="0" y="0"/>
                </a:lnTo>
                <a:close/>
              </a:path>
            </a:pathLst>
          </a:custGeom>
          <a:blipFill>
            <a:blip r:embed="rId7"/>
            <a:stretch>
              <a:fillRect l="0" t="0" r="0" b="0"/>
            </a:stretch>
          </a:blipFill>
        </p:spPr>
      </p:sp>
      <p:sp>
        <p:nvSpPr>
          <p:cNvPr name="TextBox 18" id="18"/>
          <p:cNvSpPr txBox="true"/>
          <p:nvPr/>
        </p:nvSpPr>
        <p:spPr>
          <a:xfrm rot="0">
            <a:off x="926760" y="1866960"/>
            <a:ext cx="5001413" cy="243471"/>
          </a:xfrm>
          <a:prstGeom prst="rect">
            <a:avLst/>
          </a:prstGeom>
        </p:spPr>
        <p:txBody>
          <a:bodyPr anchor="t" rtlCol="false" tIns="0" lIns="0" bIns="0" rIns="0">
            <a:spAutoFit/>
          </a:bodyPr>
          <a:lstStyle/>
          <a:p>
            <a:pPr algn="l">
              <a:lnSpc>
                <a:spcPts val="1861"/>
              </a:lnSpc>
            </a:pPr>
            <a:r>
              <a:rPr lang="en-US" sz="1899">
                <a:solidFill>
                  <a:srgbClr val="05347E"/>
                </a:solidFill>
                <a:latin typeface="Montserrat Classic Bold"/>
              </a:rPr>
              <a:t>At-risk Customers’ Top 3 Categories </a:t>
            </a:r>
          </a:p>
        </p:txBody>
      </p:sp>
      <p:sp>
        <p:nvSpPr>
          <p:cNvPr name="AutoShape 19" id="19"/>
          <p:cNvSpPr/>
          <p:nvPr/>
        </p:nvSpPr>
        <p:spPr>
          <a:xfrm>
            <a:off x="5527388" y="6384887"/>
            <a:ext cx="6664612" cy="4762"/>
          </a:xfrm>
          <a:prstGeom prst="line">
            <a:avLst/>
          </a:prstGeom>
          <a:ln cap="flat" w="9525">
            <a:solidFill>
              <a:srgbClr val="000000"/>
            </a:solidFill>
            <a:prstDash val="solid"/>
            <a:headEnd type="none" len="sm" w="sm"/>
            <a:tailEnd type="none" len="sm" w="sm"/>
          </a:ln>
        </p:spPr>
      </p:sp>
      <p:sp>
        <p:nvSpPr>
          <p:cNvPr name="Freeform 20" id="20"/>
          <p:cNvSpPr/>
          <p:nvPr/>
        </p:nvSpPr>
        <p:spPr>
          <a:xfrm flipH="false" flipV="false" rot="0">
            <a:off x="516105" y="6181725"/>
            <a:ext cx="1164908" cy="434899"/>
          </a:xfrm>
          <a:custGeom>
            <a:avLst/>
            <a:gdLst/>
            <a:ahLst/>
            <a:cxnLst/>
            <a:rect r="r" b="b" t="t" l="l"/>
            <a:pathLst>
              <a:path h="434899" w="1164908">
                <a:moveTo>
                  <a:pt x="0" y="0"/>
                </a:moveTo>
                <a:lnTo>
                  <a:pt x="1164908" y="0"/>
                </a:lnTo>
                <a:lnTo>
                  <a:pt x="1164908" y="434899"/>
                </a:lnTo>
                <a:lnTo>
                  <a:pt x="0" y="434899"/>
                </a:lnTo>
                <a:lnTo>
                  <a:pt x="0" y="0"/>
                </a:lnTo>
                <a:close/>
              </a:path>
            </a:pathLst>
          </a:custGeom>
          <a:blipFill>
            <a:blip r:embed="rId8"/>
            <a:stretch>
              <a:fillRect l="0" t="0" r="0" b="0"/>
            </a:stretch>
          </a:blipFill>
        </p:spPr>
      </p:sp>
      <p:sp>
        <p:nvSpPr>
          <p:cNvPr name="TextBox 21" id="21"/>
          <p:cNvSpPr txBox="true"/>
          <p:nvPr/>
        </p:nvSpPr>
        <p:spPr>
          <a:xfrm rot="0">
            <a:off x="1729407" y="6191250"/>
            <a:ext cx="3797980" cy="489743"/>
          </a:xfrm>
          <a:prstGeom prst="rect">
            <a:avLst/>
          </a:prstGeom>
        </p:spPr>
        <p:txBody>
          <a:bodyPr anchor="t" rtlCol="false" tIns="0" lIns="0" bIns="0" rIns="0">
            <a:spAutoFit/>
          </a:bodyPr>
          <a:lstStyle/>
          <a:p>
            <a:pPr algn="l">
              <a:lnSpc>
                <a:spcPts val="1332"/>
              </a:lnSpc>
            </a:pPr>
            <a:r>
              <a:rPr lang="en-US" sz="1200">
                <a:solidFill>
                  <a:srgbClr val="000000"/>
                </a:solidFill>
                <a:latin typeface="Montserrat"/>
              </a:rPr>
              <a:t>DECODE ENCODE:</a:t>
            </a:r>
            <a:r>
              <a:rPr lang="en-US" sz="1200">
                <a:solidFill>
                  <a:srgbClr val="000000"/>
                </a:solidFill>
                <a:latin typeface="Montserrat Italics"/>
              </a:rPr>
              <a:t> Driving business growth through Clustering and Linear Regression Modelling</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B0D9D7"/>
        </a:solidFill>
      </p:bgPr>
    </p:bg>
    <p:spTree>
      <p:nvGrpSpPr>
        <p:cNvPr id="1" name=""/>
        <p:cNvGrpSpPr/>
        <p:nvPr/>
      </p:nvGrpSpPr>
      <p:grpSpPr>
        <a:xfrm>
          <a:off x="0" y="0"/>
          <a:ext cx="0" cy="0"/>
          <a:chOff x="0" y="0"/>
          <a:chExt cx="0" cy="0"/>
        </a:xfrm>
      </p:grpSpPr>
      <p:sp>
        <p:nvSpPr>
          <p:cNvPr name="Freeform 2" id="2"/>
          <p:cNvSpPr/>
          <p:nvPr/>
        </p:nvSpPr>
        <p:spPr>
          <a:xfrm flipH="false" flipV="false" rot="0">
            <a:off x="-2296585" y="5212607"/>
            <a:ext cx="5734665" cy="1393046"/>
          </a:xfrm>
          <a:custGeom>
            <a:avLst/>
            <a:gdLst/>
            <a:ahLst/>
            <a:cxnLst/>
            <a:rect r="r" b="b" t="t" l="l"/>
            <a:pathLst>
              <a:path h="1393046" w="5734665">
                <a:moveTo>
                  <a:pt x="0" y="0"/>
                </a:moveTo>
                <a:lnTo>
                  <a:pt x="5734665" y="0"/>
                </a:lnTo>
                <a:lnTo>
                  <a:pt x="5734665" y="1393045"/>
                </a:lnTo>
                <a:lnTo>
                  <a:pt x="0" y="13930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10800000">
            <a:off x="7759625" y="291036"/>
            <a:ext cx="5734665" cy="1393046"/>
          </a:xfrm>
          <a:custGeom>
            <a:avLst/>
            <a:gdLst/>
            <a:ahLst/>
            <a:cxnLst/>
            <a:rect r="r" b="b" t="t" l="l"/>
            <a:pathLst>
              <a:path h="1393046" w="5734665">
                <a:moveTo>
                  <a:pt x="0" y="0"/>
                </a:moveTo>
                <a:lnTo>
                  <a:pt x="5734665" y="0"/>
                </a:lnTo>
                <a:lnTo>
                  <a:pt x="5734665" y="1393045"/>
                </a:lnTo>
                <a:lnTo>
                  <a:pt x="0" y="13930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13923" y="2004813"/>
            <a:ext cx="6131276" cy="3904316"/>
          </a:xfrm>
          <a:custGeom>
            <a:avLst/>
            <a:gdLst/>
            <a:ahLst/>
            <a:cxnLst/>
            <a:rect r="r" b="b" t="t" l="l"/>
            <a:pathLst>
              <a:path h="3904316" w="6131276">
                <a:moveTo>
                  <a:pt x="0" y="0"/>
                </a:moveTo>
                <a:lnTo>
                  <a:pt x="6131275" y="0"/>
                </a:lnTo>
                <a:lnTo>
                  <a:pt x="6131275" y="3904317"/>
                </a:lnTo>
                <a:lnTo>
                  <a:pt x="0" y="3904317"/>
                </a:lnTo>
                <a:lnTo>
                  <a:pt x="0" y="0"/>
                </a:lnTo>
                <a:close/>
              </a:path>
            </a:pathLst>
          </a:custGeom>
          <a:blipFill>
            <a:blip r:embed="rId5"/>
            <a:stretch>
              <a:fillRect l="0" t="0" r="0" b="0"/>
            </a:stretch>
          </a:blipFill>
        </p:spPr>
      </p:sp>
      <p:sp>
        <p:nvSpPr>
          <p:cNvPr name="TextBox 5" id="5"/>
          <p:cNvSpPr txBox="true"/>
          <p:nvPr/>
        </p:nvSpPr>
        <p:spPr>
          <a:xfrm rot="0">
            <a:off x="813923" y="617771"/>
            <a:ext cx="5419542" cy="1379670"/>
          </a:xfrm>
          <a:prstGeom prst="rect">
            <a:avLst/>
          </a:prstGeom>
        </p:spPr>
        <p:txBody>
          <a:bodyPr anchor="t" rtlCol="false" tIns="0" lIns="0" bIns="0" rIns="0">
            <a:spAutoFit/>
          </a:bodyPr>
          <a:lstStyle/>
          <a:p>
            <a:pPr algn="l">
              <a:lnSpc>
                <a:spcPts val="3239"/>
              </a:lnSpc>
            </a:pPr>
            <a:r>
              <a:rPr lang="en-US" sz="3999">
                <a:solidFill>
                  <a:srgbClr val="000000"/>
                </a:solidFill>
                <a:latin typeface="Montserrat Classic Bold"/>
              </a:rPr>
              <a:t>Supervised Learning:</a:t>
            </a:r>
          </a:p>
          <a:p>
            <a:pPr algn="l">
              <a:lnSpc>
                <a:spcPts val="3239"/>
              </a:lnSpc>
            </a:pPr>
            <a:r>
              <a:rPr lang="en-US" sz="3999">
                <a:solidFill>
                  <a:srgbClr val="000000"/>
                </a:solidFill>
                <a:latin typeface="Montserrat Classic Bold"/>
              </a:rPr>
              <a:t>Linear Regression</a:t>
            </a:r>
          </a:p>
          <a:p>
            <a:pPr algn="l">
              <a:lnSpc>
                <a:spcPts val="3888"/>
              </a:lnSpc>
            </a:pPr>
          </a:p>
        </p:txBody>
      </p:sp>
      <p:sp>
        <p:nvSpPr>
          <p:cNvPr name="TextBox 6" id="6"/>
          <p:cNvSpPr txBox="true"/>
          <p:nvPr/>
        </p:nvSpPr>
        <p:spPr>
          <a:xfrm rot="0">
            <a:off x="7094877" y="2232399"/>
            <a:ext cx="4860243" cy="4211145"/>
          </a:xfrm>
          <a:prstGeom prst="rect">
            <a:avLst/>
          </a:prstGeom>
        </p:spPr>
        <p:txBody>
          <a:bodyPr anchor="t" rtlCol="false" tIns="0" lIns="0" bIns="0" rIns="0">
            <a:spAutoFit/>
          </a:bodyPr>
          <a:lstStyle/>
          <a:p>
            <a:pPr algn="l">
              <a:lnSpc>
                <a:spcPts val="1956"/>
              </a:lnSpc>
            </a:pPr>
          </a:p>
          <a:p>
            <a:pPr algn="l">
              <a:lnSpc>
                <a:spcPts val="1956"/>
              </a:lnSpc>
            </a:pPr>
            <a:r>
              <a:rPr lang="en-US" sz="1762">
                <a:solidFill>
                  <a:srgbClr val="000000"/>
                </a:solidFill>
                <a:latin typeface="Montserrat Bold Italics"/>
              </a:rPr>
              <a:t>Data date ranged</a:t>
            </a:r>
            <a:r>
              <a:rPr lang="en-US" sz="1762">
                <a:solidFill>
                  <a:srgbClr val="000000"/>
                </a:solidFill>
                <a:latin typeface="Montserrat Italics"/>
              </a:rPr>
              <a:t>: Jan 2020 to Nov 2021</a:t>
            </a:r>
          </a:p>
          <a:p>
            <a:pPr algn="l">
              <a:lnSpc>
                <a:spcPts val="1956"/>
              </a:lnSpc>
            </a:pPr>
            <a:r>
              <a:rPr lang="en-US" sz="1762">
                <a:solidFill>
                  <a:srgbClr val="000000"/>
                </a:solidFill>
                <a:latin typeface="Montserrat Bold Italics"/>
              </a:rPr>
              <a:t>Training Data</a:t>
            </a:r>
            <a:r>
              <a:rPr lang="en-US" sz="1762">
                <a:solidFill>
                  <a:srgbClr val="000000"/>
                </a:solidFill>
                <a:latin typeface="Montserrat Italics"/>
              </a:rPr>
              <a:t>: Jan 2020 to Dec 2020</a:t>
            </a:r>
          </a:p>
          <a:p>
            <a:pPr algn="l">
              <a:lnSpc>
                <a:spcPts val="1956"/>
              </a:lnSpc>
            </a:pPr>
            <a:r>
              <a:rPr lang="en-US" sz="1762">
                <a:solidFill>
                  <a:srgbClr val="000000"/>
                </a:solidFill>
                <a:latin typeface="Montserrat Bold Italics"/>
              </a:rPr>
              <a:t>Predicted Data</a:t>
            </a:r>
            <a:r>
              <a:rPr lang="en-US" sz="1762">
                <a:solidFill>
                  <a:srgbClr val="000000"/>
                </a:solidFill>
                <a:latin typeface="Montserrat Italics"/>
              </a:rPr>
              <a:t>: Jan 2021 to Nov 2021</a:t>
            </a:r>
          </a:p>
          <a:p>
            <a:pPr algn="l">
              <a:lnSpc>
                <a:spcPts val="1956"/>
              </a:lnSpc>
            </a:pPr>
          </a:p>
          <a:p>
            <a:pPr algn="l">
              <a:lnSpc>
                <a:spcPts val="1956"/>
              </a:lnSpc>
            </a:pPr>
            <a:r>
              <a:rPr lang="en-US" sz="1762">
                <a:solidFill>
                  <a:srgbClr val="000000"/>
                </a:solidFill>
                <a:latin typeface="Montserrat Bold Italics"/>
              </a:rPr>
              <a:t>Note</a:t>
            </a:r>
            <a:r>
              <a:rPr lang="en-US" sz="1762">
                <a:solidFill>
                  <a:srgbClr val="000000"/>
                </a:solidFill>
                <a:latin typeface="Montserrat Italics"/>
              </a:rPr>
              <a:t>: The limitation of this model is that it was trained using only one year of data.</a:t>
            </a:r>
          </a:p>
          <a:p>
            <a:pPr algn="l">
              <a:lnSpc>
                <a:spcPts val="1956"/>
              </a:lnSpc>
            </a:pPr>
          </a:p>
          <a:p>
            <a:pPr algn="l">
              <a:lnSpc>
                <a:spcPts val="1956"/>
              </a:lnSpc>
            </a:pPr>
            <a:r>
              <a:rPr lang="en-US" sz="1762">
                <a:solidFill>
                  <a:srgbClr val="000000"/>
                </a:solidFill>
                <a:latin typeface="Montserrat Bold Italics"/>
              </a:rPr>
              <a:t>Metrics to help evaluate the model's performance:</a:t>
            </a:r>
          </a:p>
          <a:p>
            <a:pPr algn="l">
              <a:lnSpc>
                <a:spcPts val="1956"/>
              </a:lnSpc>
            </a:pPr>
          </a:p>
          <a:p>
            <a:pPr algn="l" marL="380521" indent="-190260" lvl="1">
              <a:lnSpc>
                <a:spcPts val="1956"/>
              </a:lnSpc>
              <a:buFont typeface="Arial"/>
              <a:buChar char="•"/>
            </a:pPr>
            <a:r>
              <a:rPr lang="en-US" sz="1762">
                <a:solidFill>
                  <a:srgbClr val="000000"/>
                </a:solidFill>
                <a:latin typeface="Montserrat Bold Italics"/>
              </a:rPr>
              <a:t>R-squared:</a:t>
            </a:r>
            <a:r>
              <a:rPr lang="en-US" sz="1762">
                <a:solidFill>
                  <a:srgbClr val="000000"/>
                </a:solidFill>
                <a:latin typeface="Montserrat Italics"/>
              </a:rPr>
              <a:t> 0.47</a:t>
            </a:r>
          </a:p>
          <a:p>
            <a:pPr algn="l" marL="380521" indent="-190260" lvl="1">
              <a:lnSpc>
                <a:spcPts val="1956"/>
              </a:lnSpc>
              <a:buFont typeface="Arial"/>
              <a:buChar char="•"/>
            </a:pPr>
            <a:r>
              <a:rPr lang="en-US" sz="1762">
                <a:solidFill>
                  <a:srgbClr val="000000"/>
                </a:solidFill>
                <a:latin typeface="Montserrat Italics"/>
              </a:rPr>
              <a:t>Root Mean Square Error: 513.82 </a:t>
            </a:r>
          </a:p>
          <a:p>
            <a:pPr algn="l" marL="380521" indent="-190260" lvl="1">
              <a:lnSpc>
                <a:spcPts val="1956"/>
              </a:lnSpc>
              <a:buFont typeface="Arial"/>
              <a:buChar char="•"/>
            </a:pPr>
            <a:r>
              <a:rPr lang="en-US" sz="1762">
                <a:solidFill>
                  <a:srgbClr val="000000"/>
                </a:solidFill>
                <a:latin typeface="Montserrat Italics"/>
              </a:rPr>
              <a:t>Mean Absolute Error: 382.51 </a:t>
            </a:r>
          </a:p>
          <a:p>
            <a:pPr algn="l" marL="380521" indent="-190260" lvl="1">
              <a:lnSpc>
                <a:spcPts val="1956"/>
              </a:lnSpc>
              <a:buFont typeface="Arial"/>
              <a:buChar char="•"/>
            </a:pPr>
            <a:r>
              <a:rPr lang="en-US" sz="1762">
                <a:solidFill>
                  <a:srgbClr val="000000"/>
                </a:solidFill>
                <a:latin typeface="Montserrat Italics"/>
              </a:rPr>
              <a:t>Mean Absolute Percentage Error: 41.57</a:t>
            </a:r>
          </a:p>
          <a:p>
            <a:pPr algn="l">
              <a:lnSpc>
                <a:spcPts val="1956"/>
              </a:lnSpc>
            </a:pPr>
          </a:p>
          <a:p>
            <a:pPr algn="l">
              <a:lnSpc>
                <a:spcPts val="1956"/>
              </a:lnSpc>
              <a:spcBef>
                <a:spcPct val="0"/>
              </a:spcBef>
            </a:pPr>
          </a:p>
        </p:txBody>
      </p:sp>
      <p:sp>
        <p:nvSpPr>
          <p:cNvPr name="TextBox 7" id="7"/>
          <p:cNvSpPr txBox="true"/>
          <p:nvPr/>
        </p:nvSpPr>
        <p:spPr>
          <a:xfrm rot="0">
            <a:off x="933849" y="1625665"/>
            <a:ext cx="1119762" cy="164458"/>
          </a:xfrm>
          <a:prstGeom prst="rect">
            <a:avLst/>
          </a:prstGeom>
        </p:spPr>
        <p:txBody>
          <a:bodyPr anchor="t" rtlCol="false" tIns="0" lIns="0" bIns="0" rIns="0">
            <a:spAutoFit/>
          </a:bodyPr>
          <a:lstStyle/>
          <a:p>
            <a:pPr algn="ctr">
              <a:lnSpc>
                <a:spcPts val="1134"/>
              </a:lnSpc>
            </a:pPr>
            <a:r>
              <a:rPr lang="en-US" sz="1400">
                <a:solidFill>
                  <a:srgbClr val="000000"/>
                </a:solidFill>
                <a:latin typeface="Montserrat Classic Bold"/>
              </a:rPr>
              <a:t>grocery_pos</a:t>
            </a:r>
          </a:p>
        </p:txBody>
      </p:sp>
      <p:sp>
        <p:nvSpPr>
          <p:cNvPr name="TextBox 8" id="8"/>
          <p:cNvSpPr txBox="true"/>
          <p:nvPr/>
        </p:nvSpPr>
        <p:spPr>
          <a:xfrm rot="0">
            <a:off x="2299121" y="1625665"/>
            <a:ext cx="881299" cy="164458"/>
          </a:xfrm>
          <a:prstGeom prst="rect">
            <a:avLst/>
          </a:prstGeom>
        </p:spPr>
        <p:txBody>
          <a:bodyPr anchor="t" rtlCol="false" tIns="0" lIns="0" bIns="0" rIns="0">
            <a:spAutoFit/>
          </a:bodyPr>
          <a:lstStyle/>
          <a:p>
            <a:pPr algn="ctr">
              <a:lnSpc>
                <a:spcPts val="1134"/>
              </a:lnSpc>
            </a:pPr>
            <a:r>
              <a:rPr lang="en-US" sz="1400">
                <a:solidFill>
                  <a:srgbClr val="000000"/>
                </a:solidFill>
                <a:latin typeface="Montserrat Classic Bold"/>
              </a:rPr>
              <a:t>kids_pets</a:t>
            </a:r>
          </a:p>
        </p:txBody>
      </p:sp>
      <p:sp>
        <p:nvSpPr>
          <p:cNvPr name="TextBox 9" id="9"/>
          <p:cNvSpPr txBox="true"/>
          <p:nvPr/>
        </p:nvSpPr>
        <p:spPr>
          <a:xfrm rot="0">
            <a:off x="3438671" y="1625665"/>
            <a:ext cx="1275355" cy="164458"/>
          </a:xfrm>
          <a:prstGeom prst="rect">
            <a:avLst/>
          </a:prstGeom>
        </p:spPr>
        <p:txBody>
          <a:bodyPr anchor="t" rtlCol="false" tIns="0" lIns="0" bIns="0" rIns="0">
            <a:spAutoFit/>
          </a:bodyPr>
          <a:lstStyle/>
          <a:p>
            <a:pPr algn="ctr">
              <a:lnSpc>
                <a:spcPts val="1134"/>
              </a:lnSpc>
            </a:pPr>
            <a:r>
              <a:rPr lang="en-US" sz="1400">
                <a:solidFill>
                  <a:srgbClr val="000000"/>
                </a:solidFill>
                <a:latin typeface="Montserrat Classic Bold"/>
              </a:rPr>
              <a:t>gas_transport</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B0D9D7"/>
        </a:solidFill>
      </p:bgPr>
    </p:bg>
    <p:spTree>
      <p:nvGrpSpPr>
        <p:cNvPr id="1" name=""/>
        <p:cNvGrpSpPr/>
        <p:nvPr/>
      </p:nvGrpSpPr>
      <p:grpSpPr>
        <a:xfrm>
          <a:off x="0" y="0"/>
          <a:ext cx="0" cy="0"/>
          <a:chOff x="0" y="0"/>
          <a:chExt cx="0" cy="0"/>
        </a:xfrm>
      </p:grpSpPr>
      <p:sp>
        <p:nvSpPr>
          <p:cNvPr name="Freeform 2" id="2"/>
          <p:cNvSpPr/>
          <p:nvPr/>
        </p:nvSpPr>
        <p:spPr>
          <a:xfrm flipH="false" flipV="false" rot="0">
            <a:off x="-2296585" y="5212607"/>
            <a:ext cx="5734665" cy="1393046"/>
          </a:xfrm>
          <a:custGeom>
            <a:avLst/>
            <a:gdLst/>
            <a:ahLst/>
            <a:cxnLst/>
            <a:rect r="r" b="b" t="t" l="l"/>
            <a:pathLst>
              <a:path h="1393046" w="5734665">
                <a:moveTo>
                  <a:pt x="0" y="0"/>
                </a:moveTo>
                <a:lnTo>
                  <a:pt x="5734665" y="0"/>
                </a:lnTo>
                <a:lnTo>
                  <a:pt x="5734665" y="1393045"/>
                </a:lnTo>
                <a:lnTo>
                  <a:pt x="0" y="13930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10800000">
            <a:off x="7759625" y="291036"/>
            <a:ext cx="5734665" cy="1393046"/>
          </a:xfrm>
          <a:custGeom>
            <a:avLst/>
            <a:gdLst/>
            <a:ahLst/>
            <a:cxnLst/>
            <a:rect r="r" b="b" t="t" l="l"/>
            <a:pathLst>
              <a:path h="1393046" w="5734665">
                <a:moveTo>
                  <a:pt x="0" y="0"/>
                </a:moveTo>
                <a:lnTo>
                  <a:pt x="5734665" y="0"/>
                </a:lnTo>
                <a:lnTo>
                  <a:pt x="5734665" y="1393045"/>
                </a:lnTo>
                <a:lnTo>
                  <a:pt x="0" y="13930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458795" y="291036"/>
            <a:ext cx="6236031" cy="6566964"/>
          </a:xfrm>
          <a:custGeom>
            <a:avLst/>
            <a:gdLst/>
            <a:ahLst/>
            <a:cxnLst/>
            <a:rect r="r" b="b" t="t" l="l"/>
            <a:pathLst>
              <a:path h="6566964" w="6236031">
                <a:moveTo>
                  <a:pt x="0" y="0"/>
                </a:moveTo>
                <a:lnTo>
                  <a:pt x="6236031" y="0"/>
                </a:lnTo>
                <a:lnTo>
                  <a:pt x="6236031" y="6566964"/>
                </a:lnTo>
                <a:lnTo>
                  <a:pt x="0" y="6566964"/>
                </a:lnTo>
                <a:lnTo>
                  <a:pt x="0" y="0"/>
                </a:lnTo>
                <a:close/>
              </a:path>
            </a:pathLst>
          </a:custGeom>
          <a:blipFill>
            <a:blip r:embed="rId5"/>
            <a:stretch>
              <a:fillRect l="0" t="0" r="0" b="0"/>
            </a:stretch>
          </a:blipFill>
        </p:spPr>
      </p:sp>
      <p:sp>
        <p:nvSpPr>
          <p:cNvPr name="TextBox 5" id="5"/>
          <p:cNvSpPr txBox="true"/>
          <p:nvPr/>
        </p:nvSpPr>
        <p:spPr>
          <a:xfrm rot="0">
            <a:off x="813923" y="617771"/>
            <a:ext cx="3630560" cy="874137"/>
          </a:xfrm>
          <a:prstGeom prst="rect">
            <a:avLst/>
          </a:prstGeom>
        </p:spPr>
        <p:txBody>
          <a:bodyPr anchor="t" rtlCol="false" tIns="0" lIns="0" bIns="0" rIns="0">
            <a:spAutoFit/>
          </a:bodyPr>
          <a:lstStyle/>
          <a:p>
            <a:pPr algn="l">
              <a:lnSpc>
                <a:spcPts val="3239"/>
              </a:lnSpc>
            </a:pPr>
            <a:r>
              <a:rPr lang="en-US" sz="3999">
                <a:solidFill>
                  <a:srgbClr val="000000"/>
                </a:solidFill>
                <a:latin typeface="Montserrat Classic Bold"/>
              </a:rPr>
              <a:t>STREAMLIT</a:t>
            </a:r>
          </a:p>
          <a:p>
            <a:pPr algn="l">
              <a:lnSpc>
                <a:spcPts val="3239"/>
              </a:lnSpc>
            </a:pPr>
            <a:r>
              <a:rPr lang="en-US" sz="3999">
                <a:solidFill>
                  <a:srgbClr val="000000"/>
                </a:solidFill>
                <a:latin typeface="Montserrat Classic Bold"/>
              </a:rPr>
              <a:t>DEPLOYMENT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B0D9D7"/>
        </a:solidFill>
      </p:bgPr>
    </p:bg>
    <p:spTree>
      <p:nvGrpSpPr>
        <p:cNvPr id="1" name=""/>
        <p:cNvGrpSpPr/>
        <p:nvPr/>
      </p:nvGrpSpPr>
      <p:grpSpPr>
        <a:xfrm>
          <a:off x="0" y="0"/>
          <a:ext cx="0" cy="0"/>
          <a:chOff x="0" y="0"/>
          <a:chExt cx="0" cy="0"/>
        </a:xfrm>
      </p:grpSpPr>
      <p:sp>
        <p:nvSpPr>
          <p:cNvPr name="Freeform 2" id="2"/>
          <p:cNvSpPr/>
          <p:nvPr/>
        </p:nvSpPr>
        <p:spPr>
          <a:xfrm flipH="false" flipV="false" rot="0">
            <a:off x="-2296585" y="5212607"/>
            <a:ext cx="5734665" cy="1393046"/>
          </a:xfrm>
          <a:custGeom>
            <a:avLst/>
            <a:gdLst/>
            <a:ahLst/>
            <a:cxnLst/>
            <a:rect r="r" b="b" t="t" l="l"/>
            <a:pathLst>
              <a:path h="1393046" w="5734665">
                <a:moveTo>
                  <a:pt x="0" y="0"/>
                </a:moveTo>
                <a:lnTo>
                  <a:pt x="5734665" y="0"/>
                </a:lnTo>
                <a:lnTo>
                  <a:pt x="5734665" y="1393045"/>
                </a:lnTo>
                <a:lnTo>
                  <a:pt x="0" y="13930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10800000">
            <a:off x="7244640" y="291036"/>
            <a:ext cx="5734665" cy="1393046"/>
          </a:xfrm>
          <a:custGeom>
            <a:avLst/>
            <a:gdLst/>
            <a:ahLst/>
            <a:cxnLst/>
            <a:rect r="r" b="b" t="t" l="l"/>
            <a:pathLst>
              <a:path h="1393046" w="5734665">
                <a:moveTo>
                  <a:pt x="0" y="0"/>
                </a:moveTo>
                <a:lnTo>
                  <a:pt x="5734664" y="0"/>
                </a:lnTo>
                <a:lnTo>
                  <a:pt x="5734664" y="1393045"/>
                </a:lnTo>
                <a:lnTo>
                  <a:pt x="0" y="13930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886770" y="744562"/>
            <a:ext cx="4265545" cy="1822349"/>
          </a:xfrm>
          <a:prstGeom prst="rect">
            <a:avLst/>
          </a:prstGeom>
        </p:spPr>
        <p:txBody>
          <a:bodyPr anchor="t" rtlCol="false" tIns="0" lIns="0" bIns="0" rIns="0">
            <a:spAutoFit/>
          </a:bodyPr>
          <a:lstStyle/>
          <a:p>
            <a:pPr algn="l">
              <a:lnSpc>
                <a:spcPts val="3717"/>
              </a:lnSpc>
            </a:pPr>
            <a:r>
              <a:rPr lang="en-US" sz="2100">
                <a:solidFill>
                  <a:srgbClr val="000000"/>
                </a:solidFill>
                <a:latin typeface="Montserrat Classic Bold"/>
              </a:rPr>
              <a:t>DATASQU4D</a:t>
            </a:r>
          </a:p>
          <a:p>
            <a:pPr algn="l">
              <a:lnSpc>
                <a:spcPts val="2159"/>
              </a:lnSpc>
            </a:pPr>
            <a:r>
              <a:rPr lang="en-US" sz="1599">
                <a:solidFill>
                  <a:srgbClr val="000000"/>
                </a:solidFill>
                <a:latin typeface="Montserrat"/>
              </a:rPr>
              <a:t>Arden Sarmiento</a:t>
            </a:r>
          </a:p>
          <a:p>
            <a:pPr algn="l">
              <a:lnSpc>
                <a:spcPts val="2159"/>
              </a:lnSpc>
            </a:pPr>
            <a:r>
              <a:rPr lang="en-US" sz="1599">
                <a:solidFill>
                  <a:srgbClr val="000000"/>
                </a:solidFill>
                <a:latin typeface="Montserrat"/>
              </a:rPr>
              <a:t>Austine Wong</a:t>
            </a:r>
          </a:p>
          <a:p>
            <a:pPr algn="l">
              <a:lnSpc>
                <a:spcPts val="2159"/>
              </a:lnSpc>
            </a:pPr>
            <a:r>
              <a:rPr lang="en-US" sz="1599">
                <a:solidFill>
                  <a:srgbClr val="000000"/>
                </a:solidFill>
                <a:latin typeface="Montserrat"/>
              </a:rPr>
              <a:t>Bea Reyes</a:t>
            </a:r>
          </a:p>
          <a:p>
            <a:pPr algn="l">
              <a:lnSpc>
                <a:spcPts val="2159"/>
              </a:lnSpc>
            </a:pPr>
            <a:r>
              <a:rPr lang="en-US" sz="1599">
                <a:solidFill>
                  <a:srgbClr val="000000"/>
                </a:solidFill>
                <a:latin typeface="Montserrat"/>
              </a:rPr>
              <a:t>Evian Aguilar</a:t>
            </a:r>
          </a:p>
          <a:p>
            <a:pPr algn="l">
              <a:lnSpc>
                <a:spcPts val="2159"/>
              </a:lnSpc>
            </a:pPr>
            <a:r>
              <a:rPr lang="en-US" sz="1599">
                <a:solidFill>
                  <a:srgbClr val="000000"/>
                </a:solidFill>
                <a:latin typeface="Montserrat"/>
              </a:rPr>
              <a:t>Japhet Pamonag</a:t>
            </a:r>
          </a:p>
        </p:txBody>
      </p:sp>
      <p:sp>
        <p:nvSpPr>
          <p:cNvPr name="TextBox 5" id="5"/>
          <p:cNvSpPr txBox="true"/>
          <p:nvPr/>
        </p:nvSpPr>
        <p:spPr>
          <a:xfrm rot="0">
            <a:off x="8117925" y="5629710"/>
            <a:ext cx="3388275" cy="542490"/>
          </a:xfrm>
          <a:prstGeom prst="rect">
            <a:avLst/>
          </a:prstGeom>
        </p:spPr>
        <p:txBody>
          <a:bodyPr anchor="t" rtlCol="false" tIns="0" lIns="0" bIns="0" rIns="0">
            <a:spAutoFit/>
          </a:bodyPr>
          <a:lstStyle/>
          <a:p>
            <a:pPr algn="l">
              <a:lnSpc>
                <a:spcPts val="3888"/>
              </a:lnSpc>
            </a:pPr>
            <a:r>
              <a:rPr lang="en-US" sz="4800">
                <a:solidFill>
                  <a:srgbClr val="000000"/>
                </a:solidFill>
                <a:latin typeface="Montserrat Classic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B0D9D7"/>
        </a:solidFill>
      </p:bgPr>
    </p:bg>
    <p:spTree>
      <p:nvGrpSpPr>
        <p:cNvPr id="1" name=""/>
        <p:cNvGrpSpPr/>
        <p:nvPr/>
      </p:nvGrpSpPr>
      <p:grpSpPr>
        <a:xfrm>
          <a:off x="0" y="0"/>
          <a:ext cx="0" cy="0"/>
          <a:chOff x="0" y="0"/>
          <a:chExt cx="0" cy="0"/>
        </a:xfrm>
      </p:grpSpPr>
      <p:sp>
        <p:nvSpPr>
          <p:cNvPr name="Freeform 2" id="2"/>
          <p:cNvSpPr/>
          <p:nvPr/>
        </p:nvSpPr>
        <p:spPr>
          <a:xfrm flipH="false" flipV="false" rot="0">
            <a:off x="6808258" y="386803"/>
            <a:ext cx="2461726" cy="597994"/>
          </a:xfrm>
          <a:custGeom>
            <a:avLst/>
            <a:gdLst/>
            <a:ahLst/>
            <a:cxnLst/>
            <a:rect r="r" b="b" t="t" l="l"/>
            <a:pathLst>
              <a:path h="597994" w="2461726">
                <a:moveTo>
                  <a:pt x="0" y="0"/>
                </a:moveTo>
                <a:lnTo>
                  <a:pt x="2461726" y="0"/>
                </a:lnTo>
                <a:lnTo>
                  <a:pt x="2461726" y="597994"/>
                </a:lnTo>
                <a:lnTo>
                  <a:pt x="0" y="5979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2057663" y="846630"/>
            <a:ext cx="2198308" cy="2198308"/>
          </a:xfrm>
          <a:custGeom>
            <a:avLst/>
            <a:gdLst/>
            <a:ahLst/>
            <a:cxnLst/>
            <a:rect r="r" b="b" t="t" l="l"/>
            <a:pathLst>
              <a:path h="2198308" w="2198308">
                <a:moveTo>
                  <a:pt x="0" y="0"/>
                </a:moveTo>
                <a:lnTo>
                  <a:pt x="2198308" y="0"/>
                </a:lnTo>
                <a:lnTo>
                  <a:pt x="2198308" y="2198308"/>
                </a:lnTo>
                <a:lnTo>
                  <a:pt x="0" y="2198308"/>
                </a:lnTo>
                <a:lnTo>
                  <a:pt x="0" y="0"/>
                </a:lnTo>
                <a:close/>
              </a:path>
            </a:pathLst>
          </a:custGeom>
          <a:blipFill>
            <a:blip r:embed="rId5"/>
            <a:stretch>
              <a:fillRect l="0" t="0" r="0" b="0"/>
            </a:stretch>
          </a:blipFill>
        </p:spPr>
      </p:sp>
      <p:sp>
        <p:nvSpPr>
          <p:cNvPr name="Freeform 4" id="4"/>
          <p:cNvSpPr/>
          <p:nvPr/>
        </p:nvSpPr>
        <p:spPr>
          <a:xfrm flipH="false" flipV="false" rot="0">
            <a:off x="7619765" y="1575083"/>
            <a:ext cx="2757323" cy="1029400"/>
          </a:xfrm>
          <a:custGeom>
            <a:avLst/>
            <a:gdLst/>
            <a:ahLst/>
            <a:cxnLst/>
            <a:rect r="r" b="b" t="t" l="l"/>
            <a:pathLst>
              <a:path h="1029400" w="2757323">
                <a:moveTo>
                  <a:pt x="0" y="0"/>
                </a:moveTo>
                <a:lnTo>
                  <a:pt x="2757322" y="0"/>
                </a:lnTo>
                <a:lnTo>
                  <a:pt x="2757322" y="1029401"/>
                </a:lnTo>
                <a:lnTo>
                  <a:pt x="0" y="1029401"/>
                </a:lnTo>
                <a:lnTo>
                  <a:pt x="0" y="0"/>
                </a:lnTo>
                <a:close/>
              </a:path>
            </a:pathLst>
          </a:custGeom>
          <a:blipFill>
            <a:blip r:embed="rId6"/>
            <a:stretch>
              <a:fillRect l="0" t="0" r="0" b="0"/>
            </a:stretch>
          </a:blipFill>
        </p:spPr>
      </p:sp>
      <p:sp>
        <p:nvSpPr>
          <p:cNvPr name="TextBox 5" id="5"/>
          <p:cNvSpPr txBox="true"/>
          <p:nvPr/>
        </p:nvSpPr>
        <p:spPr>
          <a:xfrm rot="0">
            <a:off x="9408305" y="406608"/>
            <a:ext cx="2538046" cy="682299"/>
          </a:xfrm>
          <a:prstGeom prst="rect">
            <a:avLst/>
          </a:prstGeom>
        </p:spPr>
        <p:txBody>
          <a:bodyPr anchor="t" rtlCol="false" tIns="0" lIns="0" bIns="0" rIns="0">
            <a:spAutoFit/>
          </a:bodyPr>
          <a:lstStyle/>
          <a:p>
            <a:pPr algn="ctr">
              <a:lnSpc>
                <a:spcPts val="2592"/>
              </a:lnSpc>
            </a:pPr>
            <a:r>
              <a:rPr lang="en-US" sz="3200">
                <a:solidFill>
                  <a:srgbClr val="000000"/>
                </a:solidFill>
                <a:latin typeface="Montserrat Classic Bold"/>
              </a:rPr>
              <a:t>ABOUT THE </a:t>
            </a:r>
          </a:p>
          <a:p>
            <a:pPr algn="ctr">
              <a:lnSpc>
                <a:spcPts val="2592"/>
              </a:lnSpc>
            </a:pPr>
            <a:r>
              <a:rPr lang="en-US" sz="3200">
                <a:solidFill>
                  <a:srgbClr val="000000"/>
                </a:solidFill>
                <a:latin typeface="Montserrat Classic Bold"/>
              </a:rPr>
              <a:t>CHALLENGE</a:t>
            </a:r>
          </a:p>
        </p:txBody>
      </p:sp>
      <p:sp>
        <p:nvSpPr>
          <p:cNvPr name="TextBox 6" id="6"/>
          <p:cNvSpPr txBox="true"/>
          <p:nvPr/>
        </p:nvSpPr>
        <p:spPr>
          <a:xfrm rot="0">
            <a:off x="1069524" y="3488349"/>
            <a:ext cx="4444150" cy="1172349"/>
          </a:xfrm>
          <a:prstGeom prst="rect">
            <a:avLst/>
          </a:prstGeom>
        </p:spPr>
        <p:txBody>
          <a:bodyPr anchor="t" rtlCol="false" tIns="0" lIns="0" bIns="0" rIns="0">
            <a:spAutoFit/>
          </a:bodyPr>
          <a:lstStyle/>
          <a:p>
            <a:pPr algn="just">
              <a:lnSpc>
                <a:spcPts val="2329"/>
              </a:lnSpc>
            </a:pPr>
            <a:r>
              <a:rPr lang="en-US" sz="1700">
                <a:solidFill>
                  <a:srgbClr val="000000"/>
                </a:solidFill>
                <a:latin typeface="Montserrat Bold"/>
              </a:rPr>
              <a:t>Adobo Advantage Cards (AAC), </a:t>
            </a:r>
            <a:r>
              <a:rPr lang="en-US" sz="1700">
                <a:solidFill>
                  <a:srgbClr val="000000"/>
                </a:solidFill>
                <a:latin typeface="Montserrat"/>
              </a:rPr>
              <a:t>a credit card company, collected </a:t>
            </a:r>
            <a:r>
              <a:rPr lang="en-US" sz="1700">
                <a:solidFill>
                  <a:srgbClr val="000000"/>
                </a:solidFill>
                <a:latin typeface="Montserrat Italics"/>
              </a:rPr>
              <a:t>comprehensive dataset of credit card transactions</a:t>
            </a:r>
            <a:r>
              <a:rPr lang="en-US" sz="1700">
                <a:solidFill>
                  <a:srgbClr val="BB521F"/>
                </a:solidFill>
                <a:latin typeface="Montserrat Italics"/>
              </a:rPr>
              <a:t> </a:t>
            </a:r>
            <a:r>
              <a:rPr lang="en-US" sz="1700">
                <a:solidFill>
                  <a:srgbClr val="000000"/>
                </a:solidFill>
                <a:latin typeface="Montserrat"/>
              </a:rPr>
              <a:t>which includes:</a:t>
            </a:r>
          </a:p>
        </p:txBody>
      </p:sp>
      <p:sp>
        <p:nvSpPr>
          <p:cNvPr name="TextBox 7" id="7"/>
          <p:cNvSpPr txBox="true"/>
          <p:nvPr/>
        </p:nvSpPr>
        <p:spPr>
          <a:xfrm rot="0">
            <a:off x="6984736" y="3488349"/>
            <a:ext cx="4027379" cy="1762588"/>
          </a:xfrm>
          <a:prstGeom prst="rect">
            <a:avLst/>
          </a:prstGeom>
        </p:spPr>
        <p:txBody>
          <a:bodyPr anchor="t" rtlCol="false" tIns="0" lIns="0" bIns="0" rIns="0">
            <a:spAutoFit/>
          </a:bodyPr>
          <a:lstStyle/>
          <a:p>
            <a:pPr algn="l">
              <a:lnSpc>
                <a:spcPts val="2329"/>
              </a:lnSpc>
            </a:pPr>
            <a:r>
              <a:rPr lang="en-US" sz="1700">
                <a:solidFill>
                  <a:srgbClr val="000000"/>
                </a:solidFill>
                <a:latin typeface="Montserrat Bold"/>
              </a:rPr>
              <a:t>DATASQU4D,</a:t>
            </a:r>
            <a:r>
              <a:rPr lang="en-US" sz="1700">
                <a:solidFill>
                  <a:srgbClr val="000000"/>
                </a:solidFill>
                <a:latin typeface="Montserrat"/>
              </a:rPr>
              <a:t> one of the data science consultancy teams, was challenged to turn this </a:t>
            </a:r>
            <a:r>
              <a:rPr lang="en-US" sz="1700">
                <a:solidFill>
                  <a:srgbClr val="BB521F"/>
                </a:solidFill>
                <a:latin typeface="Montserrat Bold Italics"/>
              </a:rPr>
              <a:t>data</a:t>
            </a:r>
            <a:r>
              <a:rPr lang="en-US" sz="1700">
                <a:solidFill>
                  <a:srgbClr val="000000"/>
                </a:solidFill>
                <a:latin typeface="Montserrat"/>
              </a:rPr>
              <a:t>    into actionable strategies that shall:</a:t>
            </a:r>
          </a:p>
          <a:p>
            <a:pPr algn="l">
              <a:lnSpc>
                <a:spcPts val="2329"/>
              </a:lnSpc>
            </a:pPr>
          </a:p>
          <a:p>
            <a:pPr algn="l">
              <a:lnSpc>
                <a:spcPts val="2329"/>
              </a:lnSpc>
            </a:pPr>
          </a:p>
        </p:txBody>
      </p:sp>
      <p:sp>
        <p:nvSpPr>
          <p:cNvPr name="TextBox 8" id="8"/>
          <p:cNvSpPr txBox="true"/>
          <p:nvPr/>
        </p:nvSpPr>
        <p:spPr>
          <a:xfrm rot="0">
            <a:off x="1147923" y="4506924"/>
            <a:ext cx="4444150" cy="1467469"/>
          </a:xfrm>
          <a:prstGeom prst="rect">
            <a:avLst/>
          </a:prstGeom>
        </p:spPr>
        <p:txBody>
          <a:bodyPr anchor="t" rtlCol="false" tIns="0" lIns="0" bIns="0" rIns="0">
            <a:spAutoFit/>
          </a:bodyPr>
          <a:lstStyle/>
          <a:p>
            <a:pPr algn="ctr">
              <a:lnSpc>
                <a:spcPts val="2329"/>
              </a:lnSpc>
            </a:pPr>
          </a:p>
          <a:p>
            <a:pPr algn="l">
              <a:lnSpc>
                <a:spcPts val="2329"/>
              </a:lnSpc>
            </a:pPr>
            <a:r>
              <a:rPr lang="en-US" sz="1700">
                <a:solidFill>
                  <a:srgbClr val="000000"/>
                </a:solidFill>
                <a:latin typeface="Montserrat Bold Italics"/>
              </a:rPr>
              <a:t>transaction details</a:t>
            </a:r>
          </a:p>
          <a:p>
            <a:pPr algn="ctr">
              <a:lnSpc>
                <a:spcPts val="2329"/>
              </a:lnSpc>
            </a:pPr>
          </a:p>
          <a:p>
            <a:pPr algn="ctr">
              <a:lnSpc>
                <a:spcPts val="2329"/>
              </a:lnSpc>
            </a:pPr>
          </a:p>
          <a:p>
            <a:pPr algn="ctr">
              <a:lnSpc>
                <a:spcPts val="2329"/>
              </a:lnSpc>
            </a:pPr>
          </a:p>
        </p:txBody>
      </p:sp>
      <p:sp>
        <p:nvSpPr>
          <p:cNvPr name="TextBox 9" id="9"/>
          <p:cNvSpPr txBox="true"/>
          <p:nvPr/>
        </p:nvSpPr>
        <p:spPr>
          <a:xfrm rot="0">
            <a:off x="1147923" y="5226624"/>
            <a:ext cx="4444150" cy="287093"/>
          </a:xfrm>
          <a:prstGeom prst="rect">
            <a:avLst/>
          </a:prstGeom>
        </p:spPr>
        <p:txBody>
          <a:bodyPr anchor="t" rtlCol="false" tIns="0" lIns="0" bIns="0" rIns="0">
            <a:spAutoFit/>
          </a:bodyPr>
          <a:lstStyle/>
          <a:p>
            <a:pPr algn="l">
              <a:lnSpc>
                <a:spcPts val="2329"/>
              </a:lnSpc>
            </a:pPr>
            <a:r>
              <a:rPr lang="en-US" sz="1700">
                <a:solidFill>
                  <a:srgbClr val="000000"/>
                </a:solidFill>
                <a:latin typeface="Montserrat Bold Italics"/>
              </a:rPr>
              <a:t>customer demographics</a:t>
            </a:r>
          </a:p>
        </p:txBody>
      </p:sp>
      <p:sp>
        <p:nvSpPr>
          <p:cNvPr name="TextBox 10" id="10"/>
          <p:cNvSpPr txBox="true"/>
          <p:nvPr/>
        </p:nvSpPr>
        <p:spPr>
          <a:xfrm rot="0">
            <a:off x="1147923" y="5649707"/>
            <a:ext cx="4444150" cy="286991"/>
          </a:xfrm>
          <a:prstGeom prst="rect">
            <a:avLst/>
          </a:prstGeom>
        </p:spPr>
        <p:txBody>
          <a:bodyPr anchor="t" rtlCol="false" tIns="0" lIns="0" bIns="0" rIns="0">
            <a:spAutoFit/>
          </a:bodyPr>
          <a:lstStyle/>
          <a:p>
            <a:pPr algn="l">
              <a:lnSpc>
                <a:spcPts val="2329"/>
              </a:lnSpc>
            </a:pPr>
            <a:r>
              <a:rPr lang="en-US" sz="1700">
                <a:solidFill>
                  <a:srgbClr val="000000"/>
                </a:solidFill>
                <a:latin typeface="Montserrat Bold Italics"/>
              </a:rPr>
              <a:t>amount spent in various categories</a:t>
            </a:r>
          </a:p>
        </p:txBody>
      </p:sp>
      <p:sp>
        <p:nvSpPr>
          <p:cNvPr name="TextBox 11" id="11"/>
          <p:cNvSpPr txBox="true"/>
          <p:nvPr/>
        </p:nvSpPr>
        <p:spPr>
          <a:xfrm rot="0">
            <a:off x="7124409" y="5222971"/>
            <a:ext cx="4027379" cy="287123"/>
          </a:xfrm>
          <a:prstGeom prst="rect">
            <a:avLst/>
          </a:prstGeom>
        </p:spPr>
        <p:txBody>
          <a:bodyPr anchor="t" rtlCol="false" tIns="0" lIns="0" bIns="0" rIns="0">
            <a:spAutoFit/>
          </a:bodyPr>
          <a:lstStyle/>
          <a:p>
            <a:pPr algn="l" marL="0" indent="0" lvl="0">
              <a:lnSpc>
                <a:spcPts val="2329"/>
              </a:lnSpc>
              <a:spcBef>
                <a:spcPct val="0"/>
              </a:spcBef>
            </a:pPr>
            <a:r>
              <a:rPr lang="en-US" sz="1700">
                <a:solidFill>
                  <a:srgbClr val="000000"/>
                </a:solidFill>
                <a:latin typeface="Montserrat Bold Italics"/>
              </a:rPr>
              <a:t>     </a:t>
            </a:r>
            <a:r>
              <a:rPr lang="en-US" sz="1700" strike="noStrike">
                <a:solidFill>
                  <a:srgbClr val="000000"/>
                </a:solidFill>
                <a:latin typeface="Montserrat Bold Italics"/>
              </a:rPr>
              <a:t>Drive business growth</a:t>
            </a:r>
          </a:p>
        </p:txBody>
      </p:sp>
      <p:sp>
        <p:nvSpPr>
          <p:cNvPr name="TextBox 12" id="12"/>
          <p:cNvSpPr txBox="true"/>
          <p:nvPr/>
        </p:nvSpPr>
        <p:spPr>
          <a:xfrm rot="0">
            <a:off x="7124409" y="4823782"/>
            <a:ext cx="4027379" cy="287123"/>
          </a:xfrm>
          <a:prstGeom prst="rect">
            <a:avLst/>
          </a:prstGeom>
        </p:spPr>
        <p:txBody>
          <a:bodyPr anchor="t" rtlCol="false" tIns="0" lIns="0" bIns="0" rIns="0">
            <a:spAutoFit/>
          </a:bodyPr>
          <a:lstStyle/>
          <a:p>
            <a:pPr algn="l">
              <a:lnSpc>
                <a:spcPts val="2329"/>
              </a:lnSpc>
            </a:pPr>
            <a:r>
              <a:rPr lang="en-US" sz="1700">
                <a:solidFill>
                  <a:srgbClr val="000000"/>
                </a:solidFill>
                <a:latin typeface="Montserrat Bold Italics"/>
              </a:rPr>
              <a:t>     E</a:t>
            </a:r>
            <a:r>
              <a:rPr lang="en-US" sz="1700">
                <a:solidFill>
                  <a:srgbClr val="000000"/>
                </a:solidFill>
                <a:latin typeface="Montserrat Bold Italics"/>
              </a:rPr>
              <a:t>nhance customer satisfaction </a:t>
            </a:r>
          </a:p>
        </p:txBody>
      </p:sp>
      <p:sp>
        <p:nvSpPr>
          <p:cNvPr name="Freeform 13" id="13"/>
          <p:cNvSpPr/>
          <p:nvPr/>
        </p:nvSpPr>
        <p:spPr>
          <a:xfrm flipH="false" flipV="false" rot="0">
            <a:off x="7116847" y="4836287"/>
            <a:ext cx="342519" cy="290713"/>
          </a:xfrm>
          <a:custGeom>
            <a:avLst/>
            <a:gdLst/>
            <a:ahLst/>
            <a:cxnLst/>
            <a:rect r="r" b="b" t="t" l="l"/>
            <a:pathLst>
              <a:path h="290713" w="342519">
                <a:moveTo>
                  <a:pt x="0" y="0"/>
                </a:moveTo>
                <a:lnTo>
                  <a:pt x="342519" y="0"/>
                </a:lnTo>
                <a:lnTo>
                  <a:pt x="342519" y="290713"/>
                </a:lnTo>
                <a:lnTo>
                  <a:pt x="0" y="29071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4" id="14"/>
          <p:cNvSpPr txBox="true"/>
          <p:nvPr/>
        </p:nvSpPr>
        <p:spPr>
          <a:xfrm rot="0">
            <a:off x="9599078" y="4079490"/>
            <a:ext cx="585772" cy="287093"/>
          </a:xfrm>
          <a:prstGeom prst="rect">
            <a:avLst/>
          </a:prstGeom>
        </p:spPr>
        <p:txBody>
          <a:bodyPr anchor="t" rtlCol="false" tIns="0" lIns="0" bIns="0" rIns="0">
            <a:spAutoFit/>
          </a:bodyPr>
          <a:lstStyle/>
          <a:p>
            <a:pPr algn="l">
              <a:lnSpc>
                <a:spcPts val="2329"/>
              </a:lnSpc>
            </a:pPr>
            <a:r>
              <a:rPr lang="en-US" sz="1700">
                <a:solidFill>
                  <a:srgbClr val="000000"/>
                </a:solidFill>
                <a:latin typeface="Montserrat Bold Italics"/>
              </a:rPr>
              <a:t>data</a:t>
            </a:r>
          </a:p>
        </p:txBody>
      </p:sp>
      <p:sp>
        <p:nvSpPr>
          <p:cNvPr name="Freeform 15" id="15"/>
          <p:cNvSpPr/>
          <p:nvPr/>
        </p:nvSpPr>
        <p:spPr>
          <a:xfrm flipH="false" flipV="false" rot="0">
            <a:off x="7124409" y="5219406"/>
            <a:ext cx="342519" cy="290713"/>
          </a:xfrm>
          <a:custGeom>
            <a:avLst/>
            <a:gdLst/>
            <a:ahLst/>
            <a:cxnLst/>
            <a:rect r="r" b="b" t="t" l="l"/>
            <a:pathLst>
              <a:path h="290713" w="342519">
                <a:moveTo>
                  <a:pt x="0" y="0"/>
                </a:moveTo>
                <a:lnTo>
                  <a:pt x="342519" y="0"/>
                </a:lnTo>
                <a:lnTo>
                  <a:pt x="342519" y="290712"/>
                </a:lnTo>
                <a:lnTo>
                  <a:pt x="0" y="29071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BE7E2"/>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2604021" y="3429000"/>
            <a:ext cx="6579641" cy="6579641"/>
            <a:chOff x="0" y="0"/>
            <a:chExt cx="1708150" cy="1708150"/>
          </a:xfrm>
        </p:grpSpPr>
        <p:sp>
          <p:nvSpPr>
            <p:cNvPr name="Freeform 3" id="3"/>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4E0DC"/>
            </a:solidFill>
          </p:spPr>
        </p:sp>
      </p:grpSp>
      <p:grpSp>
        <p:nvGrpSpPr>
          <p:cNvPr name="Group 4" id="4"/>
          <p:cNvGrpSpPr>
            <a:grpSpLocks noChangeAspect="true"/>
          </p:cNvGrpSpPr>
          <p:nvPr/>
        </p:nvGrpSpPr>
        <p:grpSpPr>
          <a:xfrm rot="0">
            <a:off x="10932865" y="139179"/>
            <a:ext cx="6579641" cy="6579641"/>
            <a:chOff x="0" y="0"/>
            <a:chExt cx="1708150" cy="1708150"/>
          </a:xfrm>
        </p:grpSpPr>
        <p:sp>
          <p:nvSpPr>
            <p:cNvPr name="Freeform 5" id="5"/>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4E0DC"/>
            </a:solidFill>
          </p:spPr>
        </p:sp>
      </p:grpSp>
      <p:sp>
        <p:nvSpPr>
          <p:cNvPr name="Freeform 6" id="6"/>
          <p:cNvSpPr/>
          <p:nvPr/>
        </p:nvSpPr>
        <p:spPr>
          <a:xfrm flipH="false" flipV="false" rot="0">
            <a:off x="-2488196" y="900778"/>
            <a:ext cx="5734665" cy="1393046"/>
          </a:xfrm>
          <a:custGeom>
            <a:avLst/>
            <a:gdLst/>
            <a:ahLst/>
            <a:cxnLst/>
            <a:rect r="r" b="b" t="t" l="l"/>
            <a:pathLst>
              <a:path h="1393046" w="5734665">
                <a:moveTo>
                  <a:pt x="0" y="0"/>
                </a:moveTo>
                <a:lnTo>
                  <a:pt x="5734665" y="0"/>
                </a:lnTo>
                <a:lnTo>
                  <a:pt x="5734665" y="1393046"/>
                </a:lnTo>
                <a:lnTo>
                  <a:pt x="0" y="13930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078464" y="2873651"/>
            <a:ext cx="1109848" cy="1109848"/>
          </a:xfrm>
          <a:custGeom>
            <a:avLst/>
            <a:gdLst/>
            <a:ahLst/>
            <a:cxnLst/>
            <a:rect r="r" b="b" t="t" l="l"/>
            <a:pathLst>
              <a:path h="1109848" w="1109848">
                <a:moveTo>
                  <a:pt x="0" y="0"/>
                </a:moveTo>
                <a:lnTo>
                  <a:pt x="1109848" y="0"/>
                </a:lnTo>
                <a:lnTo>
                  <a:pt x="1109848" y="1109848"/>
                </a:lnTo>
                <a:lnTo>
                  <a:pt x="0" y="1109848"/>
                </a:lnTo>
                <a:lnTo>
                  <a:pt x="0" y="0"/>
                </a:lnTo>
                <a:close/>
              </a:path>
            </a:pathLst>
          </a:custGeom>
          <a:blipFill>
            <a:blip r:embed="rId5"/>
            <a:stretch>
              <a:fillRect l="0" t="0" r="0" b="0"/>
            </a:stretch>
          </a:blipFill>
        </p:spPr>
      </p:sp>
      <p:sp>
        <p:nvSpPr>
          <p:cNvPr name="Freeform 8" id="8"/>
          <p:cNvSpPr/>
          <p:nvPr/>
        </p:nvSpPr>
        <p:spPr>
          <a:xfrm flipH="false" flipV="false" rot="0">
            <a:off x="3246469" y="2873651"/>
            <a:ext cx="1109848" cy="1109848"/>
          </a:xfrm>
          <a:custGeom>
            <a:avLst/>
            <a:gdLst/>
            <a:ahLst/>
            <a:cxnLst/>
            <a:rect r="r" b="b" t="t" l="l"/>
            <a:pathLst>
              <a:path h="1109848" w="1109848">
                <a:moveTo>
                  <a:pt x="0" y="0"/>
                </a:moveTo>
                <a:lnTo>
                  <a:pt x="1109848" y="0"/>
                </a:lnTo>
                <a:lnTo>
                  <a:pt x="1109848" y="1109848"/>
                </a:lnTo>
                <a:lnTo>
                  <a:pt x="0" y="1109848"/>
                </a:lnTo>
                <a:lnTo>
                  <a:pt x="0" y="0"/>
                </a:lnTo>
                <a:close/>
              </a:path>
            </a:pathLst>
          </a:custGeom>
          <a:blipFill>
            <a:blip r:embed="rId6"/>
            <a:stretch>
              <a:fillRect l="0" t="0" r="0" b="0"/>
            </a:stretch>
          </a:blipFill>
        </p:spPr>
      </p:sp>
      <p:sp>
        <p:nvSpPr>
          <p:cNvPr name="Freeform 9" id="9"/>
          <p:cNvSpPr/>
          <p:nvPr/>
        </p:nvSpPr>
        <p:spPr>
          <a:xfrm flipH="false" flipV="false" rot="0">
            <a:off x="5527388" y="2846274"/>
            <a:ext cx="1137225" cy="1137225"/>
          </a:xfrm>
          <a:custGeom>
            <a:avLst/>
            <a:gdLst/>
            <a:ahLst/>
            <a:cxnLst/>
            <a:rect r="r" b="b" t="t" l="l"/>
            <a:pathLst>
              <a:path h="1137225" w="1137225">
                <a:moveTo>
                  <a:pt x="0" y="0"/>
                </a:moveTo>
                <a:lnTo>
                  <a:pt x="1137224" y="0"/>
                </a:lnTo>
                <a:lnTo>
                  <a:pt x="1137224" y="1137225"/>
                </a:lnTo>
                <a:lnTo>
                  <a:pt x="0" y="1137225"/>
                </a:lnTo>
                <a:lnTo>
                  <a:pt x="0" y="0"/>
                </a:lnTo>
                <a:close/>
              </a:path>
            </a:pathLst>
          </a:custGeom>
          <a:blipFill>
            <a:blip r:embed="rId7"/>
            <a:stretch>
              <a:fillRect l="0" t="0" r="0" b="0"/>
            </a:stretch>
          </a:blipFill>
        </p:spPr>
      </p:sp>
      <p:sp>
        <p:nvSpPr>
          <p:cNvPr name="AutoShape 10" id="10"/>
          <p:cNvSpPr/>
          <p:nvPr/>
        </p:nvSpPr>
        <p:spPr>
          <a:xfrm>
            <a:off x="1506785" y="4269249"/>
            <a:ext cx="2294607" cy="0"/>
          </a:xfrm>
          <a:prstGeom prst="line">
            <a:avLst/>
          </a:prstGeom>
          <a:ln cap="flat" w="38100">
            <a:solidFill>
              <a:srgbClr val="000000"/>
            </a:solidFill>
            <a:prstDash val="solid"/>
            <a:headEnd type="oval" len="lg" w="lg"/>
            <a:tailEnd type="oval" len="lg" w="lg"/>
          </a:ln>
        </p:spPr>
      </p:sp>
      <p:sp>
        <p:nvSpPr>
          <p:cNvPr name="AutoShape 11" id="11"/>
          <p:cNvSpPr/>
          <p:nvPr/>
        </p:nvSpPr>
        <p:spPr>
          <a:xfrm>
            <a:off x="3801393" y="4269249"/>
            <a:ext cx="2294607" cy="0"/>
          </a:xfrm>
          <a:prstGeom prst="line">
            <a:avLst/>
          </a:prstGeom>
          <a:ln cap="flat" w="38100">
            <a:solidFill>
              <a:srgbClr val="000000"/>
            </a:solidFill>
            <a:prstDash val="solid"/>
            <a:headEnd type="oval" len="lg" w="lg"/>
            <a:tailEnd type="oval" len="lg" w="lg"/>
          </a:ln>
        </p:spPr>
      </p:sp>
      <p:sp>
        <p:nvSpPr>
          <p:cNvPr name="AutoShape 12" id="12"/>
          <p:cNvSpPr/>
          <p:nvPr/>
        </p:nvSpPr>
        <p:spPr>
          <a:xfrm>
            <a:off x="8390607" y="4269249"/>
            <a:ext cx="2294607" cy="0"/>
          </a:xfrm>
          <a:prstGeom prst="line">
            <a:avLst/>
          </a:prstGeom>
          <a:ln cap="flat" w="38100">
            <a:solidFill>
              <a:srgbClr val="000000"/>
            </a:solidFill>
            <a:prstDash val="solid"/>
            <a:headEnd type="oval" len="lg" w="lg"/>
            <a:tailEnd type="oval" len="lg" w="lg"/>
          </a:ln>
        </p:spPr>
      </p:sp>
      <p:sp>
        <p:nvSpPr>
          <p:cNvPr name="AutoShape 13" id="13"/>
          <p:cNvSpPr/>
          <p:nvPr/>
        </p:nvSpPr>
        <p:spPr>
          <a:xfrm>
            <a:off x="6096000" y="4269249"/>
            <a:ext cx="2294607" cy="0"/>
          </a:xfrm>
          <a:prstGeom prst="line">
            <a:avLst/>
          </a:prstGeom>
          <a:ln cap="flat" w="38100">
            <a:solidFill>
              <a:srgbClr val="000000"/>
            </a:solidFill>
            <a:prstDash val="solid"/>
            <a:headEnd type="oval" len="lg" w="lg"/>
            <a:tailEnd type="oval" len="lg" w="lg"/>
          </a:ln>
        </p:spPr>
      </p:sp>
      <p:sp>
        <p:nvSpPr>
          <p:cNvPr name="Freeform 14" id="14"/>
          <p:cNvSpPr/>
          <p:nvPr/>
        </p:nvSpPr>
        <p:spPr>
          <a:xfrm flipH="false" flipV="false" rot="0">
            <a:off x="7821995" y="2846274"/>
            <a:ext cx="1137225" cy="1137225"/>
          </a:xfrm>
          <a:custGeom>
            <a:avLst/>
            <a:gdLst/>
            <a:ahLst/>
            <a:cxnLst/>
            <a:rect r="r" b="b" t="t" l="l"/>
            <a:pathLst>
              <a:path h="1137225" w="1137225">
                <a:moveTo>
                  <a:pt x="0" y="0"/>
                </a:moveTo>
                <a:lnTo>
                  <a:pt x="1137225" y="0"/>
                </a:lnTo>
                <a:lnTo>
                  <a:pt x="1137225" y="1137225"/>
                </a:lnTo>
                <a:lnTo>
                  <a:pt x="0" y="1137225"/>
                </a:lnTo>
                <a:lnTo>
                  <a:pt x="0" y="0"/>
                </a:lnTo>
                <a:close/>
              </a:path>
            </a:pathLst>
          </a:custGeom>
          <a:blipFill>
            <a:blip r:embed="rId8"/>
            <a:stretch>
              <a:fillRect l="0" t="0" r="0" b="0"/>
            </a:stretch>
          </a:blipFill>
        </p:spPr>
      </p:sp>
      <p:sp>
        <p:nvSpPr>
          <p:cNvPr name="Freeform 15" id="15"/>
          <p:cNvSpPr/>
          <p:nvPr/>
        </p:nvSpPr>
        <p:spPr>
          <a:xfrm flipH="false" flipV="false" rot="0">
            <a:off x="9960877" y="2854606"/>
            <a:ext cx="1147937" cy="1147937"/>
          </a:xfrm>
          <a:custGeom>
            <a:avLst/>
            <a:gdLst/>
            <a:ahLst/>
            <a:cxnLst/>
            <a:rect r="r" b="b" t="t" l="l"/>
            <a:pathLst>
              <a:path h="1147937" w="1147937">
                <a:moveTo>
                  <a:pt x="0" y="0"/>
                </a:moveTo>
                <a:lnTo>
                  <a:pt x="1147938" y="0"/>
                </a:lnTo>
                <a:lnTo>
                  <a:pt x="1147938" y="1147937"/>
                </a:lnTo>
                <a:lnTo>
                  <a:pt x="0" y="1147937"/>
                </a:lnTo>
                <a:lnTo>
                  <a:pt x="0" y="0"/>
                </a:lnTo>
                <a:close/>
              </a:path>
            </a:pathLst>
          </a:custGeom>
          <a:blipFill>
            <a:blip r:embed="rId9"/>
            <a:stretch>
              <a:fillRect l="0" t="0" r="0" b="0"/>
            </a:stretch>
          </a:blipFill>
        </p:spPr>
      </p:sp>
      <p:sp>
        <p:nvSpPr>
          <p:cNvPr name="Freeform 16" id="16"/>
          <p:cNvSpPr/>
          <p:nvPr/>
        </p:nvSpPr>
        <p:spPr>
          <a:xfrm flipH="false" flipV="false" rot="0">
            <a:off x="8638868" y="900778"/>
            <a:ext cx="5734665" cy="1393046"/>
          </a:xfrm>
          <a:custGeom>
            <a:avLst/>
            <a:gdLst/>
            <a:ahLst/>
            <a:cxnLst/>
            <a:rect r="r" b="b" t="t" l="l"/>
            <a:pathLst>
              <a:path h="1393046" w="5734665">
                <a:moveTo>
                  <a:pt x="0" y="0"/>
                </a:moveTo>
                <a:lnTo>
                  <a:pt x="5734664" y="0"/>
                </a:lnTo>
                <a:lnTo>
                  <a:pt x="5734664" y="1393046"/>
                </a:lnTo>
                <a:lnTo>
                  <a:pt x="0" y="13930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17" id="17"/>
          <p:cNvSpPr/>
          <p:nvPr/>
        </p:nvSpPr>
        <p:spPr>
          <a:xfrm>
            <a:off x="5527388" y="6384887"/>
            <a:ext cx="6664612" cy="4762"/>
          </a:xfrm>
          <a:prstGeom prst="line">
            <a:avLst/>
          </a:prstGeom>
          <a:ln cap="flat" w="9525">
            <a:solidFill>
              <a:srgbClr val="000000"/>
            </a:solidFill>
            <a:prstDash val="solid"/>
            <a:headEnd type="none" len="sm" w="sm"/>
            <a:tailEnd type="none" len="sm" w="sm"/>
          </a:ln>
        </p:spPr>
      </p:sp>
      <p:sp>
        <p:nvSpPr>
          <p:cNvPr name="TextBox 18" id="18"/>
          <p:cNvSpPr txBox="true"/>
          <p:nvPr/>
        </p:nvSpPr>
        <p:spPr>
          <a:xfrm rot="0">
            <a:off x="818193" y="4575341"/>
            <a:ext cx="1725641" cy="437334"/>
          </a:xfrm>
          <a:prstGeom prst="rect">
            <a:avLst/>
          </a:prstGeom>
        </p:spPr>
        <p:txBody>
          <a:bodyPr anchor="t" rtlCol="false" tIns="0" lIns="0" bIns="0" rIns="0">
            <a:spAutoFit/>
          </a:bodyPr>
          <a:lstStyle/>
          <a:p>
            <a:pPr algn="ctr">
              <a:lnSpc>
                <a:spcPts val="1776"/>
              </a:lnSpc>
            </a:pPr>
            <a:r>
              <a:rPr lang="en-US" sz="1600">
                <a:solidFill>
                  <a:srgbClr val="000000"/>
                </a:solidFill>
                <a:latin typeface="Montserrat Italics"/>
              </a:rPr>
              <a:t>Data Preprocessing</a:t>
            </a:r>
          </a:p>
        </p:txBody>
      </p:sp>
      <p:sp>
        <p:nvSpPr>
          <p:cNvPr name="TextBox 19" id="19"/>
          <p:cNvSpPr txBox="true"/>
          <p:nvPr/>
        </p:nvSpPr>
        <p:spPr>
          <a:xfrm rot="0">
            <a:off x="2938572" y="4584485"/>
            <a:ext cx="1725641" cy="437334"/>
          </a:xfrm>
          <a:prstGeom prst="rect">
            <a:avLst/>
          </a:prstGeom>
        </p:spPr>
        <p:txBody>
          <a:bodyPr anchor="t" rtlCol="false" tIns="0" lIns="0" bIns="0" rIns="0">
            <a:spAutoFit/>
          </a:bodyPr>
          <a:lstStyle/>
          <a:p>
            <a:pPr algn="ctr">
              <a:lnSpc>
                <a:spcPts val="1776"/>
              </a:lnSpc>
            </a:pPr>
            <a:r>
              <a:rPr lang="en-US" sz="1600">
                <a:solidFill>
                  <a:srgbClr val="000000"/>
                </a:solidFill>
                <a:latin typeface="Montserrat Italics"/>
              </a:rPr>
              <a:t>Exploratory Data Analysis</a:t>
            </a:r>
          </a:p>
        </p:txBody>
      </p:sp>
      <p:sp>
        <p:nvSpPr>
          <p:cNvPr name="TextBox 20" id="20"/>
          <p:cNvSpPr txBox="true"/>
          <p:nvPr/>
        </p:nvSpPr>
        <p:spPr>
          <a:xfrm rot="0">
            <a:off x="5280378" y="4565816"/>
            <a:ext cx="1631244" cy="636250"/>
          </a:xfrm>
          <a:prstGeom prst="rect">
            <a:avLst/>
          </a:prstGeom>
        </p:spPr>
        <p:txBody>
          <a:bodyPr anchor="t" rtlCol="false" tIns="0" lIns="0" bIns="0" rIns="0">
            <a:spAutoFit/>
          </a:bodyPr>
          <a:lstStyle/>
          <a:p>
            <a:pPr algn="ctr">
              <a:lnSpc>
                <a:spcPts val="1665"/>
              </a:lnSpc>
            </a:pPr>
            <a:r>
              <a:rPr lang="en-US" sz="1500">
                <a:solidFill>
                  <a:srgbClr val="000000"/>
                </a:solidFill>
                <a:latin typeface="Montserrat Italics"/>
              </a:rPr>
              <a:t>RFM and </a:t>
            </a:r>
          </a:p>
          <a:p>
            <a:pPr algn="ctr">
              <a:lnSpc>
                <a:spcPts val="1665"/>
              </a:lnSpc>
            </a:pPr>
            <a:r>
              <a:rPr lang="en-US" sz="1500">
                <a:solidFill>
                  <a:srgbClr val="000000"/>
                </a:solidFill>
                <a:latin typeface="Montserrat Italics"/>
              </a:rPr>
              <a:t>K-means Clustering</a:t>
            </a:r>
          </a:p>
        </p:txBody>
      </p:sp>
      <p:sp>
        <p:nvSpPr>
          <p:cNvPr name="TextBox 21" id="21"/>
          <p:cNvSpPr txBox="true"/>
          <p:nvPr/>
        </p:nvSpPr>
        <p:spPr>
          <a:xfrm rot="0">
            <a:off x="7643366" y="4575341"/>
            <a:ext cx="1725641" cy="656280"/>
          </a:xfrm>
          <a:prstGeom prst="rect">
            <a:avLst/>
          </a:prstGeom>
        </p:spPr>
        <p:txBody>
          <a:bodyPr anchor="t" rtlCol="false" tIns="0" lIns="0" bIns="0" rIns="0">
            <a:spAutoFit/>
          </a:bodyPr>
          <a:lstStyle/>
          <a:p>
            <a:pPr algn="ctr">
              <a:lnSpc>
                <a:spcPts val="1776"/>
              </a:lnSpc>
            </a:pPr>
            <a:r>
              <a:rPr lang="en-US" sz="1600">
                <a:solidFill>
                  <a:srgbClr val="000000"/>
                </a:solidFill>
                <a:latin typeface="Montserrat Italics"/>
              </a:rPr>
              <a:t>Cluster</a:t>
            </a:r>
          </a:p>
          <a:p>
            <a:pPr algn="ctr">
              <a:lnSpc>
                <a:spcPts val="1776"/>
              </a:lnSpc>
            </a:pPr>
            <a:r>
              <a:rPr lang="en-US" sz="1600">
                <a:solidFill>
                  <a:srgbClr val="000000"/>
                </a:solidFill>
                <a:latin typeface="Montserrat Italics"/>
              </a:rPr>
              <a:t>Analysis</a:t>
            </a:r>
          </a:p>
          <a:p>
            <a:pPr algn="ctr">
              <a:lnSpc>
                <a:spcPts val="1776"/>
              </a:lnSpc>
            </a:pPr>
          </a:p>
        </p:txBody>
      </p:sp>
      <p:sp>
        <p:nvSpPr>
          <p:cNvPr name="TextBox 22" id="22"/>
          <p:cNvSpPr txBox="true"/>
          <p:nvPr/>
        </p:nvSpPr>
        <p:spPr>
          <a:xfrm rot="0">
            <a:off x="9680949" y="4575341"/>
            <a:ext cx="1725641" cy="656280"/>
          </a:xfrm>
          <a:prstGeom prst="rect">
            <a:avLst/>
          </a:prstGeom>
        </p:spPr>
        <p:txBody>
          <a:bodyPr anchor="t" rtlCol="false" tIns="0" lIns="0" bIns="0" rIns="0">
            <a:spAutoFit/>
          </a:bodyPr>
          <a:lstStyle/>
          <a:p>
            <a:pPr algn="ctr">
              <a:lnSpc>
                <a:spcPts val="1776"/>
              </a:lnSpc>
            </a:pPr>
            <a:r>
              <a:rPr lang="en-US" sz="1600">
                <a:solidFill>
                  <a:srgbClr val="000000"/>
                </a:solidFill>
                <a:latin typeface="Montserrat Italics"/>
              </a:rPr>
              <a:t>Linear Regression Modelling</a:t>
            </a:r>
          </a:p>
        </p:txBody>
      </p:sp>
      <p:sp>
        <p:nvSpPr>
          <p:cNvPr name="TextBox 23" id="23"/>
          <p:cNvSpPr txBox="true"/>
          <p:nvPr/>
        </p:nvSpPr>
        <p:spPr>
          <a:xfrm rot="0">
            <a:off x="3199399" y="948458"/>
            <a:ext cx="5793202" cy="648843"/>
          </a:xfrm>
          <a:prstGeom prst="rect">
            <a:avLst/>
          </a:prstGeom>
        </p:spPr>
        <p:txBody>
          <a:bodyPr anchor="t" rtlCol="false" tIns="0" lIns="0" bIns="0" rIns="0">
            <a:spAutoFit/>
          </a:bodyPr>
          <a:lstStyle/>
          <a:p>
            <a:pPr algn="l">
              <a:lnSpc>
                <a:spcPts val="4536"/>
              </a:lnSpc>
            </a:pPr>
            <a:r>
              <a:rPr lang="en-US" sz="5600">
                <a:solidFill>
                  <a:srgbClr val="000000"/>
                </a:solidFill>
                <a:latin typeface="Montserrat Classic Bold"/>
              </a:rPr>
              <a:t>METHODOLOGY</a:t>
            </a:r>
          </a:p>
        </p:txBody>
      </p:sp>
      <p:sp>
        <p:nvSpPr>
          <p:cNvPr name="TextBox 24" id="24"/>
          <p:cNvSpPr txBox="true"/>
          <p:nvPr/>
        </p:nvSpPr>
        <p:spPr>
          <a:xfrm rot="0">
            <a:off x="1729407" y="6191250"/>
            <a:ext cx="3797980" cy="489743"/>
          </a:xfrm>
          <a:prstGeom prst="rect">
            <a:avLst/>
          </a:prstGeom>
        </p:spPr>
        <p:txBody>
          <a:bodyPr anchor="t" rtlCol="false" tIns="0" lIns="0" bIns="0" rIns="0">
            <a:spAutoFit/>
          </a:bodyPr>
          <a:lstStyle/>
          <a:p>
            <a:pPr algn="l">
              <a:lnSpc>
                <a:spcPts val="1332"/>
              </a:lnSpc>
            </a:pPr>
            <a:r>
              <a:rPr lang="en-US" sz="1200">
                <a:solidFill>
                  <a:srgbClr val="000000"/>
                </a:solidFill>
                <a:latin typeface="Montserrat"/>
              </a:rPr>
              <a:t>DECODE ENCODE:</a:t>
            </a:r>
            <a:r>
              <a:rPr lang="en-US" sz="1200">
                <a:solidFill>
                  <a:srgbClr val="000000"/>
                </a:solidFill>
                <a:latin typeface="Montserrat Italics"/>
              </a:rPr>
              <a:t> Driving business growth through Clustering and Linear Regression Modelling</a:t>
            </a:r>
          </a:p>
        </p:txBody>
      </p:sp>
      <p:sp>
        <p:nvSpPr>
          <p:cNvPr name="Freeform 25" id="25"/>
          <p:cNvSpPr/>
          <p:nvPr/>
        </p:nvSpPr>
        <p:spPr>
          <a:xfrm flipH="false" flipV="false" rot="0">
            <a:off x="516105" y="6181725"/>
            <a:ext cx="1164908" cy="434899"/>
          </a:xfrm>
          <a:custGeom>
            <a:avLst/>
            <a:gdLst/>
            <a:ahLst/>
            <a:cxnLst/>
            <a:rect r="r" b="b" t="t" l="l"/>
            <a:pathLst>
              <a:path h="434899" w="1164908">
                <a:moveTo>
                  <a:pt x="0" y="0"/>
                </a:moveTo>
                <a:lnTo>
                  <a:pt x="1164908" y="0"/>
                </a:lnTo>
                <a:lnTo>
                  <a:pt x="1164908" y="434899"/>
                </a:lnTo>
                <a:lnTo>
                  <a:pt x="0" y="434899"/>
                </a:lnTo>
                <a:lnTo>
                  <a:pt x="0" y="0"/>
                </a:lnTo>
                <a:close/>
              </a:path>
            </a:pathLst>
          </a:custGeom>
          <a:blipFill>
            <a:blip r:embed="rId10"/>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BE7E2"/>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2604021" y="3429000"/>
            <a:ext cx="6579641" cy="6579641"/>
            <a:chOff x="0" y="0"/>
            <a:chExt cx="1708150" cy="1708150"/>
          </a:xfrm>
        </p:grpSpPr>
        <p:sp>
          <p:nvSpPr>
            <p:cNvPr name="Freeform 3" id="3"/>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4E0DC"/>
            </a:solidFill>
          </p:spPr>
        </p:sp>
      </p:grpSp>
      <p:grpSp>
        <p:nvGrpSpPr>
          <p:cNvPr name="Group 4" id="4"/>
          <p:cNvGrpSpPr>
            <a:grpSpLocks noChangeAspect="true"/>
          </p:cNvGrpSpPr>
          <p:nvPr/>
        </p:nvGrpSpPr>
        <p:grpSpPr>
          <a:xfrm rot="0">
            <a:off x="10792361" y="36983"/>
            <a:ext cx="6579641" cy="6579641"/>
            <a:chOff x="0" y="0"/>
            <a:chExt cx="1708150" cy="1708150"/>
          </a:xfrm>
        </p:grpSpPr>
        <p:sp>
          <p:nvSpPr>
            <p:cNvPr name="Freeform 5" id="5"/>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4E0DC"/>
            </a:solidFill>
          </p:spPr>
        </p:sp>
      </p:grpSp>
      <p:sp>
        <p:nvSpPr>
          <p:cNvPr name="Freeform 6" id="6"/>
          <p:cNvSpPr/>
          <p:nvPr/>
        </p:nvSpPr>
        <p:spPr>
          <a:xfrm flipH="false" flipV="false" rot="0">
            <a:off x="516105" y="6181725"/>
            <a:ext cx="1164908" cy="434899"/>
          </a:xfrm>
          <a:custGeom>
            <a:avLst/>
            <a:gdLst/>
            <a:ahLst/>
            <a:cxnLst/>
            <a:rect r="r" b="b" t="t" l="l"/>
            <a:pathLst>
              <a:path h="434899" w="1164908">
                <a:moveTo>
                  <a:pt x="0" y="0"/>
                </a:moveTo>
                <a:lnTo>
                  <a:pt x="1164908" y="0"/>
                </a:lnTo>
                <a:lnTo>
                  <a:pt x="1164908" y="434899"/>
                </a:lnTo>
                <a:lnTo>
                  <a:pt x="0" y="434899"/>
                </a:lnTo>
                <a:lnTo>
                  <a:pt x="0" y="0"/>
                </a:lnTo>
                <a:close/>
              </a:path>
            </a:pathLst>
          </a:custGeom>
          <a:blipFill>
            <a:blip r:embed="rId3"/>
            <a:stretch>
              <a:fillRect l="0" t="0" r="0" b="0"/>
            </a:stretch>
          </a:blipFill>
        </p:spPr>
      </p:sp>
      <p:sp>
        <p:nvSpPr>
          <p:cNvPr name="TextBox 7" id="7"/>
          <p:cNvSpPr txBox="true"/>
          <p:nvPr/>
        </p:nvSpPr>
        <p:spPr>
          <a:xfrm rot="0">
            <a:off x="1299961" y="556986"/>
            <a:ext cx="3459070" cy="682073"/>
          </a:xfrm>
          <a:prstGeom prst="rect">
            <a:avLst/>
          </a:prstGeom>
        </p:spPr>
        <p:txBody>
          <a:bodyPr anchor="t" rtlCol="false" tIns="0" lIns="0" bIns="0" rIns="0">
            <a:spAutoFit/>
          </a:bodyPr>
          <a:lstStyle/>
          <a:p>
            <a:pPr algn="just">
              <a:lnSpc>
                <a:spcPts val="2592"/>
              </a:lnSpc>
            </a:pPr>
            <a:r>
              <a:rPr lang="en-US" sz="3200">
                <a:solidFill>
                  <a:srgbClr val="000000"/>
                </a:solidFill>
                <a:latin typeface="Montserrat Classic Bold"/>
              </a:rPr>
              <a:t>CUSTOMER</a:t>
            </a:r>
          </a:p>
          <a:p>
            <a:pPr algn="just">
              <a:lnSpc>
                <a:spcPts val="2592"/>
              </a:lnSpc>
            </a:pPr>
            <a:r>
              <a:rPr lang="en-US" sz="3200">
                <a:solidFill>
                  <a:srgbClr val="000000"/>
                </a:solidFill>
                <a:latin typeface="Montserrat Classic Bold"/>
              </a:rPr>
              <a:t>DEMOGRAPHICS</a:t>
            </a:r>
          </a:p>
        </p:txBody>
      </p:sp>
      <p:sp>
        <p:nvSpPr>
          <p:cNvPr name="Freeform 8" id="8"/>
          <p:cNvSpPr/>
          <p:nvPr/>
        </p:nvSpPr>
        <p:spPr>
          <a:xfrm flipH="false" flipV="false" rot="-10800000">
            <a:off x="9145394" y="646053"/>
            <a:ext cx="2461726" cy="597994"/>
          </a:xfrm>
          <a:custGeom>
            <a:avLst/>
            <a:gdLst/>
            <a:ahLst/>
            <a:cxnLst/>
            <a:rect r="r" b="b" t="t" l="l"/>
            <a:pathLst>
              <a:path h="597994" w="2461726">
                <a:moveTo>
                  <a:pt x="0" y="0"/>
                </a:moveTo>
                <a:lnTo>
                  <a:pt x="2461727" y="0"/>
                </a:lnTo>
                <a:lnTo>
                  <a:pt x="2461727" y="597995"/>
                </a:lnTo>
                <a:lnTo>
                  <a:pt x="0" y="5979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9" id="9"/>
          <p:cNvSpPr/>
          <p:nvPr/>
        </p:nvSpPr>
        <p:spPr>
          <a:xfrm>
            <a:off x="516105" y="1432746"/>
            <a:ext cx="10990092" cy="0"/>
          </a:xfrm>
          <a:prstGeom prst="line">
            <a:avLst/>
          </a:prstGeom>
          <a:ln cap="flat" w="9525">
            <a:solidFill>
              <a:srgbClr val="000000"/>
            </a:solidFill>
            <a:prstDash val="solid"/>
            <a:headEnd type="none" len="sm" w="sm"/>
            <a:tailEnd type="none" len="sm" w="sm"/>
          </a:ln>
        </p:spPr>
      </p:sp>
      <p:grpSp>
        <p:nvGrpSpPr>
          <p:cNvPr name="Group 10" id="10"/>
          <p:cNvGrpSpPr/>
          <p:nvPr/>
        </p:nvGrpSpPr>
        <p:grpSpPr>
          <a:xfrm rot="0">
            <a:off x="516105" y="1538196"/>
            <a:ext cx="4651345" cy="1140871"/>
            <a:chOff x="0" y="0"/>
            <a:chExt cx="1837568" cy="450715"/>
          </a:xfrm>
        </p:grpSpPr>
        <p:sp>
          <p:nvSpPr>
            <p:cNvPr name="Freeform 11" id="11"/>
            <p:cNvSpPr/>
            <p:nvPr/>
          </p:nvSpPr>
          <p:spPr>
            <a:xfrm flipH="false" flipV="false" rot="0">
              <a:off x="0" y="0"/>
              <a:ext cx="1837568" cy="450715"/>
            </a:xfrm>
            <a:custGeom>
              <a:avLst/>
              <a:gdLst/>
              <a:ahLst/>
              <a:cxnLst/>
              <a:rect r="r" b="b" t="t" l="l"/>
              <a:pathLst>
                <a:path h="450715" w="1837568">
                  <a:moveTo>
                    <a:pt x="56591" y="0"/>
                  </a:moveTo>
                  <a:lnTo>
                    <a:pt x="1780977" y="0"/>
                  </a:lnTo>
                  <a:cubicBezTo>
                    <a:pt x="1795986" y="0"/>
                    <a:pt x="1810380" y="5962"/>
                    <a:pt x="1820993" y="16575"/>
                  </a:cubicBezTo>
                  <a:cubicBezTo>
                    <a:pt x="1831606" y="27188"/>
                    <a:pt x="1837568" y="41582"/>
                    <a:pt x="1837568" y="56591"/>
                  </a:cubicBezTo>
                  <a:lnTo>
                    <a:pt x="1837568" y="394123"/>
                  </a:lnTo>
                  <a:cubicBezTo>
                    <a:pt x="1837568" y="425378"/>
                    <a:pt x="1812232" y="450715"/>
                    <a:pt x="1780977" y="450715"/>
                  </a:cubicBezTo>
                  <a:lnTo>
                    <a:pt x="56591" y="450715"/>
                  </a:lnTo>
                  <a:cubicBezTo>
                    <a:pt x="41582" y="450715"/>
                    <a:pt x="27188" y="444752"/>
                    <a:pt x="16575" y="434139"/>
                  </a:cubicBezTo>
                  <a:cubicBezTo>
                    <a:pt x="5962" y="423527"/>
                    <a:pt x="0" y="409132"/>
                    <a:pt x="0" y="394123"/>
                  </a:cubicBezTo>
                  <a:lnTo>
                    <a:pt x="0" y="56591"/>
                  </a:lnTo>
                  <a:cubicBezTo>
                    <a:pt x="0" y="41582"/>
                    <a:pt x="5962" y="27188"/>
                    <a:pt x="16575" y="16575"/>
                  </a:cubicBezTo>
                  <a:cubicBezTo>
                    <a:pt x="27188" y="5962"/>
                    <a:pt x="41582" y="0"/>
                    <a:pt x="56591" y="0"/>
                  </a:cubicBezTo>
                  <a:close/>
                </a:path>
              </a:pathLst>
            </a:custGeom>
            <a:solidFill>
              <a:srgbClr val="FFFFFF"/>
            </a:solidFill>
          </p:spPr>
        </p:sp>
        <p:sp>
          <p:nvSpPr>
            <p:cNvPr name="TextBox 12" id="12"/>
            <p:cNvSpPr txBox="true"/>
            <p:nvPr/>
          </p:nvSpPr>
          <p:spPr>
            <a:xfrm>
              <a:off x="0" y="9525"/>
              <a:ext cx="1837568" cy="441190"/>
            </a:xfrm>
            <a:prstGeom prst="rect">
              <a:avLst/>
            </a:prstGeom>
          </p:spPr>
          <p:txBody>
            <a:bodyPr anchor="ctr" rtlCol="false" tIns="50800" lIns="50800" bIns="50800" rIns="50800"/>
            <a:lstStyle/>
            <a:p>
              <a:pPr algn="ctr">
                <a:lnSpc>
                  <a:spcPts val="1665"/>
                </a:lnSpc>
              </a:pPr>
            </a:p>
          </p:txBody>
        </p:sp>
      </p:grpSp>
      <p:sp>
        <p:nvSpPr>
          <p:cNvPr name="TextBox 13" id="13"/>
          <p:cNvSpPr txBox="true"/>
          <p:nvPr/>
        </p:nvSpPr>
        <p:spPr>
          <a:xfrm rot="0">
            <a:off x="882695" y="1574550"/>
            <a:ext cx="2044699" cy="797392"/>
          </a:xfrm>
          <a:prstGeom prst="rect">
            <a:avLst/>
          </a:prstGeom>
        </p:spPr>
        <p:txBody>
          <a:bodyPr anchor="t" rtlCol="false" tIns="0" lIns="0" bIns="0" rIns="0">
            <a:spAutoFit/>
          </a:bodyPr>
          <a:lstStyle/>
          <a:p>
            <a:pPr algn="ctr">
              <a:lnSpc>
                <a:spcPts val="6216"/>
              </a:lnSpc>
            </a:pPr>
            <a:r>
              <a:rPr lang="en-US" sz="5600">
                <a:solidFill>
                  <a:srgbClr val="000000"/>
                </a:solidFill>
                <a:latin typeface="Montserrat Bold"/>
              </a:rPr>
              <a:t>94%</a:t>
            </a:r>
          </a:p>
        </p:txBody>
      </p:sp>
      <p:sp>
        <p:nvSpPr>
          <p:cNvPr name="TextBox 14" id="14"/>
          <p:cNvSpPr txBox="true"/>
          <p:nvPr/>
        </p:nvSpPr>
        <p:spPr>
          <a:xfrm rot="0">
            <a:off x="549037" y="1267789"/>
            <a:ext cx="6445187" cy="125972"/>
          </a:xfrm>
          <a:prstGeom prst="rect">
            <a:avLst/>
          </a:prstGeom>
        </p:spPr>
        <p:txBody>
          <a:bodyPr anchor="t" rtlCol="false" tIns="0" lIns="0" bIns="0" rIns="0">
            <a:spAutoFit/>
          </a:bodyPr>
          <a:lstStyle/>
          <a:p>
            <a:pPr algn="just">
              <a:lnSpc>
                <a:spcPts val="972"/>
              </a:lnSpc>
            </a:pPr>
            <a:r>
              <a:rPr lang="en-US" sz="1200">
                <a:solidFill>
                  <a:srgbClr val="000000"/>
                </a:solidFill>
                <a:latin typeface="Montserrat"/>
              </a:rPr>
              <a:t>Based on AAC Credit Card Transactions as of December 7, 2021</a:t>
            </a:r>
          </a:p>
        </p:txBody>
      </p:sp>
      <p:sp>
        <p:nvSpPr>
          <p:cNvPr name="Freeform 15" id="15"/>
          <p:cNvSpPr/>
          <p:nvPr/>
        </p:nvSpPr>
        <p:spPr>
          <a:xfrm flipH="false" flipV="false" rot="0">
            <a:off x="454212" y="433161"/>
            <a:ext cx="836223" cy="836223"/>
          </a:xfrm>
          <a:custGeom>
            <a:avLst/>
            <a:gdLst/>
            <a:ahLst/>
            <a:cxnLst/>
            <a:rect r="r" b="b" t="t" l="l"/>
            <a:pathLst>
              <a:path h="836223" w="836223">
                <a:moveTo>
                  <a:pt x="0" y="0"/>
                </a:moveTo>
                <a:lnTo>
                  <a:pt x="836224" y="0"/>
                </a:lnTo>
                <a:lnTo>
                  <a:pt x="836224" y="836224"/>
                </a:lnTo>
                <a:lnTo>
                  <a:pt x="0" y="836224"/>
                </a:lnTo>
                <a:lnTo>
                  <a:pt x="0" y="0"/>
                </a:lnTo>
                <a:close/>
              </a:path>
            </a:pathLst>
          </a:custGeom>
          <a:blipFill>
            <a:blip r:embed="rId6"/>
            <a:stretch>
              <a:fillRect l="0" t="0" r="0" b="0"/>
            </a:stretch>
          </a:blipFill>
        </p:spPr>
      </p:sp>
      <p:grpSp>
        <p:nvGrpSpPr>
          <p:cNvPr name="Group 16" id="16"/>
          <p:cNvGrpSpPr/>
          <p:nvPr/>
        </p:nvGrpSpPr>
        <p:grpSpPr>
          <a:xfrm rot="0">
            <a:off x="5433819" y="1549467"/>
            <a:ext cx="2903004" cy="1140871"/>
            <a:chOff x="0" y="0"/>
            <a:chExt cx="1146866" cy="450715"/>
          </a:xfrm>
        </p:grpSpPr>
        <p:sp>
          <p:nvSpPr>
            <p:cNvPr name="Freeform 17" id="17"/>
            <p:cNvSpPr/>
            <p:nvPr/>
          </p:nvSpPr>
          <p:spPr>
            <a:xfrm flipH="false" flipV="false" rot="0">
              <a:off x="0" y="0"/>
              <a:ext cx="1146866" cy="450715"/>
            </a:xfrm>
            <a:custGeom>
              <a:avLst/>
              <a:gdLst/>
              <a:ahLst/>
              <a:cxnLst/>
              <a:rect r="r" b="b" t="t" l="l"/>
              <a:pathLst>
                <a:path h="450715" w="1146866">
                  <a:moveTo>
                    <a:pt x="90673" y="0"/>
                  </a:moveTo>
                  <a:lnTo>
                    <a:pt x="1056193" y="0"/>
                  </a:lnTo>
                  <a:cubicBezTo>
                    <a:pt x="1106270" y="0"/>
                    <a:pt x="1146866" y="40596"/>
                    <a:pt x="1146866" y="90673"/>
                  </a:cubicBezTo>
                  <a:lnTo>
                    <a:pt x="1146866" y="360041"/>
                  </a:lnTo>
                  <a:cubicBezTo>
                    <a:pt x="1146866" y="384089"/>
                    <a:pt x="1137313" y="407153"/>
                    <a:pt x="1120308" y="424157"/>
                  </a:cubicBezTo>
                  <a:cubicBezTo>
                    <a:pt x="1103304" y="441162"/>
                    <a:pt x="1080241" y="450715"/>
                    <a:pt x="1056193" y="450715"/>
                  </a:cubicBezTo>
                  <a:lnTo>
                    <a:pt x="90673" y="450715"/>
                  </a:lnTo>
                  <a:cubicBezTo>
                    <a:pt x="40596" y="450715"/>
                    <a:pt x="0" y="410119"/>
                    <a:pt x="0" y="360041"/>
                  </a:cubicBezTo>
                  <a:lnTo>
                    <a:pt x="0" y="90673"/>
                  </a:lnTo>
                  <a:cubicBezTo>
                    <a:pt x="0" y="40596"/>
                    <a:pt x="40596" y="0"/>
                    <a:pt x="90673" y="0"/>
                  </a:cubicBezTo>
                  <a:close/>
                </a:path>
              </a:pathLst>
            </a:custGeom>
            <a:solidFill>
              <a:srgbClr val="FFFFFF"/>
            </a:solidFill>
          </p:spPr>
        </p:sp>
        <p:sp>
          <p:nvSpPr>
            <p:cNvPr name="TextBox 18" id="18"/>
            <p:cNvSpPr txBox="true"/>
            <p:nvPr/>
          </p:nvSpPr>
          <p:spPr>
            <a:xfrm>
              <a:off x="0" y="9525"/>
              <a:ext cx="1146866" cy="441190"/>
            </a:xfrm>
            <a:prstGeom prst="rect">
              <a:avLst/>
            </a:prstGeom>
          </p:spPr>
          <p:txBody>
            <a:bodyPr anchor="ctr" rtlCol="false" tIns="50800" lIns="50800" bIns="50800" rIns="50800"/>
            <a:lstStyle/>
            <a:p>
              <a:pPr algn="ctr">
                <a:lnSpc>
                  <a:spcPts val="1665"/>
                </a:lnSpc>
              </a:pPr>
            </a:p>
          </p:txBody>
        </p:sp>
      </p:grpSp>
      <p:sp>
        <p:nvSpPr>
          <p:cNvPr name="TextBox 19" id="19"/>
          <p:cNvSpPr txBox="true"/>
          <p:nvPr/>
        </p:nvSpPr>
        <p:spPr>
          <a:xfrm rot="0">
            <a:off x="2898435" y="1574550"/>
            <a:ext cx="2025380" cy="797392"/>
          </a:xfrm>
          <a:prstGeom prst="rect">
            <a:avLst/>
          </a:prstGeom>
        </p:spPr>
        <p:txBody>
          <a:bodyPr anchor="t" rtlCol="false" tIns="0" lIns="0" bIns="0" rIns="0">
            <a:spAutoFit/>
          </a:bodyPr>
          <a:lstStyle/>
          <a:p>
            <a:pPr algn="ctr">
              <a:lnSpc>
                <a:spcPts val="6216"/>
              </a:lnSpc>
            </a:pPr>
            <a:r>
              <a:rPr lang="en-US" sz="5600">
                <a:solidFill>
                  <a:srgbClr val="000000"/>
                </a:solidFill>
                <a:latin typeface="Montserrat Bold"/>
              </a:rPr>
              <a:t>6%</a:t>
            </a:r>
          </a:p>
        </p:txBody>
      </p:sp>
      <p:sp>
        <p:nvSpPr>
          <p:cNvPr name="AutoShape 20" id="20"/>
          <p:cNvSpPr/>
          <p:nvPr/>
        </p:nvSpPr>
        <p:spPr>
          <a:xfrm flipV="true">
            <a:off x="2927393" y="1678447"/>
            <a:ext cx="0" cy="888952"/>
          </a:xfrm>
          <a:prstGeom prst="line">
            <a:avLst/>
          </a:prstGeom>
          <a:ln cap="flat" w="38100">
            <a:solidFill>
              <a:srgbClr val="000000"/>
            </a:solidFill>
            <a:prstDash val="solid"/>
            <a:headEnd type="none" len="sm" w="sm"/>
            <a:tailEnd type="none" len="sm" w="sm"/>
          </a:ln>
        </p:spPr>
      </p:sp>
      <p:grpSp>
        <p:nvGrpSpPr>
          <p:cNvPr name="Group 21" id="21"/>
          <p:cNvGrpSpPr/>
          <p:nvPr/>
        </p:nvGrpSpPr>
        <p:grpSpPr>
          <a:xfrm rot="0">
            <a:off x="8603192" y="1560738"/>
            <a:ext cx="1584449" cy="1140871"/>
            <a:chOff x="0" y="0"/>
            <a:chExt cx="625955" cy="450715"/>
          </a:xfrm>
        </p:grpSpPr>
        <p:sp>
          <p:nvSpPr>
            <p:cNvPr name="Freeform 22" id="22"/>
            <p:cNvSpPr/>
            <p:nvPr/>
          </p:nvSpPr>
          <p:spPr>
            <a:xfrm flipH="false" flipV="false" rot="0">
              <a:off x="0" y="0"/>
              <a:ext cx="625955" cy="450715"/>
            </a:xfrm>
            <a:custGeom>
              <a:avLst/>
              <a:gdLst/>
              <a:ahLst/>
              <a:cxnLst/>
              <a:rect r="r" b="b" t="t" l="l"/>
              <a:pathLst>
                <a:path h="450715" w="625955">
                  <a:moveTo>
                    <a:pt x="166131" y="0"/>
                  </a:moveTo>
                  <a:lnTo>
                    <a:pt x="459825" y="0"/>
                  </a:lnTo>
                  <a:cubicBezTo>
                    <a:pt x="503885" y="0"/>
                    <a:pt x="546141" y="17503"/>
                    <a:pt x="577296" y="48659"/>
                  </a:cubicBezTo>
                  <a:cubicBezTo>
                    <a:pt x="608452" y="79814"/>
                    <a:pt x="625955" y="122070"/>
                    <a:pt x="625955" y="166131"/>
                  </a:cubicBezTo>
                  <a:lnTo>
                    <a:pt x="625955" y="284584"/>
                  </a:lnTo>
                  <a:cubicBezTo>
                    <a:pt x="625955" y="328645"/>
                    <a:pt x="608452" y="370901"/>
                    <a:pt x="577296" y="402056"/>
                  </a:cubicBezTo>
                  <a:cubicBezTo>
                    <a:pt x="546141" y="433212"/>
                    <a:pt x="503885" y="450715"/>
                    <a:pt x="459825" y="450715"/>
                  </a:cubicBezTo>
                  <a:lnTo>
                    <a:pt x="166131" y="450715"/>
                  </a:lnTo>
                  <a:cubicBezTo>
                    <a:pt x="122070" y="450715"/>
                    <a:pt x="79814" y="433212"/>
                    <a:pt x="48659" y="402056"/>
                  </a:cubicBezTo>
                  <a:cubicBezTo>
                    <a:pt x="17503" y="370901"/>
                    <a:pt x="0" y="328645"/>
                    <a:pt x="0" y="284584"/>
                  </a:cubicBezTo>
                  <a:lnTo>
                    <a:pt x="0" y="166131"/>
                  </a:lnTo>
                  <a:cubicBezTo>
                    <a:pt x="0" y="122070"/>
                    <a:pt x="17503" y="79814"/>
                    <a:pt x="48659" y="48659"/>
                  </a:cubicBezTo>
                  <a:cubicBezTo>
                    <a:pt x="79814" y="17503"/>
                    <a:pt x="122070" y="0"/>
                    <a:pt x="166131" y="0"/>
                  </a:cubicBezTo>
                  <a:close/>
                </a:path>
              </a:pathLst>
            </a:custGeom>
            <a:solidFill>
              <a:srgbClr val="FFFFFF"/>
            </a:solidFill>
          </p:spPr>
        </p:sp>
        <p:sp>
          <p:nvSpPr>
            <p:cNvPr name="TextBox 23" id="23"/>
            <p:cNvSpPr txBox="true"/>
            <p:nvPr/>
          </p:nvSpPr>
          <p:spPr>
            <a:xfrm>
              <a:off x="0" y="9525"/>
              <a:ext cx="625955" cy="441190"/>
            </a:xfrm>
            <a:prstGeom prst="rect">
              <a:avLst/>
            </a:prstGeom>
          </p:spPr>
          <p:txBody>
            <a:bodyPr anchor="ctr" rtlCol="false" tIns="50800" lIns="50800" bIns="50800" rIns="50800"/>
            <a:lstStyle/>
            <a:p>
              <a:pPr algn="ctr">
                <a:lnSpc>
                  <a:spcPts val="1665"/>
                </a:lnSpc>
              </a:pPr>
            </a:p>
          </p:txBody>
        </p:sp>
      </p:grpSp>
      <p:grpSp>
        <p:nvGrpSpPr>
          <p:cNvPr name="Group 24" id="24"/>
          <p:cNvGrpSpPr/>
          <p:nvPr/>
        </p:nvGrpSpPr>
        <p:grpSpPr>
          <a:xfrm rot="0">
            <a:off x="516105" y="2936243"/>
            <a:ext cx="4651345" cy="3126249"/>
            <a:chOff x="0" y="0"/>
            <a:chExt cx="1837568" cy="1235061"/>
          </a:xfrm>
        </p:grpSpPr>
        <p:sp>
          <p:nvSpPr>
            <p:cNvPr name="Freeform 25" id="25"/>
            <p:cNvSpPr/>
            <p:nvPr/>
          </p:nvSpPr>
          <p:spPr>
            <a:xfrm flipH="false" flipV="false" rot="0">
              <a:off x="0" y="0"/>
              <a:ext cx="1837568" cy="1235061"/>
            </a:xfrm>
            <a:custGeom>
              <a:avLst/>
              <a:gdLst/>
              <a:ahLst/>
              <a:cxnLst/>
              <a:rect r="r" b="b" t="t" l="l"/>
              <a:pathLst>
                <a:path h="1235061" w="1837568">
                  <a:moveTo>
                    <a:pt x="56591" y="0"/>
                  </a:moveTo>
                  <a:lnTo>
                    <a:pt x="1780977" y="0"/>
                  </a:lnTo>
                  <a:cubicBezTo>
                    <a:pt x="1795986" y="0"/>
                    <a:pt x="1810380" y="5962"/>
                    <a:pt x="1820993" y="16575"/>
                  </a:cubicBezTo>
                  <a:cubicBezTo>
                    <a:pt x="1831606" y="27188"/>
                    <a:pt x="1837568" y="41582"/>
                    <a:pt x="1837568" y="56591"/>
                  </a:cubicBezTo>
                  <a:lnTo>
                    <a:pt x="1837568" y="1178470"/>
                  </a:lnTo>
                  <a:cubicBezTo>
                    <a:pt x="1837568" y="1209725"/>
                    <a:pt x="1812232" y="1235061"/>
                    <a:pt x="1780977" y="1235061"/>
                  </a:cubicBezTo>
                  <a:lnTo>
                    <a:pt x="56591" y="1235061"/>
                  </a:lnTo>
                  <a:cubicBezTo>
                    <a:pt x="41582" y="1235061"/>
                    <a:pt x="27188" y="1229099"/>
                    <a:pt x="16575" y="1218486"/>
                  </a:cubicBezTo>
                  <a:cubicBezTo>
                    <a:pt x="5962" y="1207873"/>
                    <a:pt x="0" y="1193479"/>
                    <a:pt x="0" y="1178470"/>
                  </a:cubicBezTo>
                  <a:lnTo>
                    <a:pt x="0" y="56591"/>
                  </a:lnTo>
                  <a:cubicBezTo>
                    <a:pt x="0" y="41582"/>
                    <a:pt x="5962" y="27188"/>
                    <a:pt x="16575" y="16575"/>
                  </a:cubicBezTo>
                  <a:cubicBezTo>
                    <a:pt x="27188" y="5962"/>
                    <a:pt x="41582" y="0"/>
                    <a:pt x="56591" y="0"/>
                  </a:cubicBezTo>
                  <a:close/>
                </a:path>
              </a:pathLst>
            </a:custGeom>
            <a:solidFill>
              <a:srgbClr val="FFFFFF"/>
            </a:solidFill>
          </p:spPr>
        </p:sp>
        <p:sp>
          <p:nvSpPr>
            <p:cNvPr name="TextBox 26" id="26"/>
            <p:cNvSpPr txBox="true"/>
            <p:nvPr/>
          </p:nvSpPr>
          <p:spPr>
            <a:xfrm>
              <a:off x="0" y="9525"/>
              <a:ext cx="1837568" cy="1225536"/>
            </a:xfrm>
            <a:prstGeom prst="rect">
              <a:avLst/>
            </a:prstGeom>
          </p:spPr>
          <p:txBody>
            <a:bodyPr anchor="ctr" rtlCol="false" tIns="50800" lIns="50800" bIns="50800" rIns="50800"/>
            <a:lstStyle/>
            <a:p>
              <a:pPr algn="ctr">
                <a:lnSpc>
                  <a:spcPts val="1665"/>
                </a:lnSpc>
              </a:pPr>
            </a:p>
          </p:txBody>
        </p:sp>
      </p:grpSp>
      <p:grpSp>
        <p:nvGrpSpPr>
          <p:cNvPr name="Group 27" id="27"/>
          <p:cNvGrpSpPr/>
          <p:nvPr/>
        </p:nvGrpSpPr>
        <p:grpSpPr>
          <a:xfrm rot="0">
            <a:off x="5433819" y="2936243"/>
            <a:ext cx="4753822" cy="3126249"/>
            <a:chOff x="0" y="0"/>
            <a:chExt cx="1878053" cy="1235061"/>
          </a:xfrm>
        </p:grpSpPr>
        <p:sp>
          <p:nvSpPr>
            <p:cNvPr name="Freeform 28" id="28"/>
            <p:cNvSpPr/>
            <p:nvPr/>
          </p:nvSpPr>
          <p:spPr>
            <a:xfrm flipH="false" flipV="false" rot="0">
              <a:off x="0" y="0"/>
              <a:ext cx="1878053" cy="1235061"/>
            </a:xfrm>
            <a:custGeom>
              <a:avLst/>
              <a:gdLst/>
              <a:ahLst/>
              <a:cxnLst/>
              <a:rect r="r" b="b" t="t" l="l"/>
              <a:pathLst>
                <a:path h="1235061" w="1878053">
                  <a:moveTo>
                    <a:pt x="55371" y="0"/>
                  </a:moveTo>
                  <a:lnTo>
                    <a:pt x="1822682" y="0"/>
                  </a:lnTo>
                  <a:cubicBezTo>
                    <a:pt x="1837367" y="0"/>
                    <a:pt x="1851451" y="5834"/>
                    <a:pt x="1861835" y="16218"/>
                  </a:cubicBezTo>
                  <a:cubicBezTo>
                    <a:pt x="1872219" y="26602"/>
                    <a:pt x="1878053" y="40686"/>
                    <a:pt x="1878053" y="55371"/>
                  </a:cubicBezTo>
                  <a:lnTo>
                    <a:pt x="1878053" y="1179690"/>
                  </a:lnTo>
                  <a:cubicBezTo>
                    <a:pt x="1878053" y="1194376"/>
                    <a:pt x="1872219" y="1208459"/>
                    <a:pt x="1861835" y="1218844"/>
                  </a:cubicBezTo>
                  <a:cubicBezTo>
                    <a:pt x="1851451" y="1229228"/>
                    <a:pt x="1837367" y="1235061"/>
                    <a:pt x="1822682" y="1235061"/>
                  </a:cubicBezTo>
                  <a:lnTo>
                    <a:pt x="55371" y="1235061"/>
                  </a:lnTo>
                  <a:cubicBezTo>
                    <a:pt x="40686" y="1235061"/>
                    <a:pt x="26602" y="1229228"/>
                    <a:pt x="16218" y="1218844"/>
                  </a:cubicBezTo>
                  <a:cubicBezTo>
                    <a:pt x="5834" y="1208459"/>
                    <a:pt x="0" y="1194376"/>
                    <a:pt x="0" y="1179690"/>
                  </a:cubicBezTo>
                  <a:lnTo>
                    <a:pt x="0" y="55371"/>
                  </a:lnTo>
                  <a:cubicBezTo>
                    <a:pt x="0" y="40686"/>
                    <a:pt x="5834" y="26602"/>
                    <a:pt x="16218" y="16218"/>
                  </a:cubicBezTo>
                  <a:cubicBezTo>
                    <a:pt x="26602" y="5834"/>
                    <a:pt x="40686" y="0"/>
                    <a:pt x="55371" y="0"/>
                  </a:cubicBezTo>
                  <a:close/>
                </a:path>
              </a:pathLst>
            </a:custGeom>
            <a:solidFill>
              <a:srgbClr val="FFFFFF"/>
            </a:solidFill>
          </p:spPr>
        </p:sp>
        <p:sp>
          <p:nvSpPr>
            <p:cNvPr name="TextBox 29" id="29"/>
            <p:cNvSpPr txBox="true"/>
            <p:nvPr/>
          </p:nvSpPr>
          <p:spPr>
            <a:xfrm>
              <a:off x="0" y="9525"/>
              <a:ext cx="1878053" cy="1225536"/>
            </a:xfrm>
            <a:prstGeom prst="rect">
              <a:avLst/>
            </a:prstGeom>
          </p:spPr>
          <p:txBody>
            <a:bodyPr anchor="ctr" rtlCol="false" tIns="50800" lIns="50800" bIns="50800" rIns="50800"/>
            <a:lstStyle/>
            <a:p>
              <a:pPr algn="ctr">
                <a:lnSpc>
                  <a:spcPts val="1665"/>
                </a:lnSpc>
              </a:pPr>
            </a:p>
          </p:txBody>
        </p:sp>
      </p:grpSp>
      <p:sp>
        <p:nvSpPr>
          <p:cNvPr name="Freeform 30" id="30"/>
          <p:cNvSpPr/>
          <p:nvPr/>
        </p:nvSpPr>
        <p:spPr>
          <a:xfrm flipH="false" flipV="false" rot="0">
            <a:off x="5793061" y="3251381"/>
            <a:ext cx="4157264" cy="2714914"/>
          </a:xfrm>
          <a:custGeom>
            <a:avLst/>
            <a:gdLst/>
            <a:ahLst/>
            <a:cxnLst/>
            <a:rect r="r" b="b" t="t" l="l"/>
            <a:pathLst>
              <a:path h="2714914" w="4157264">
                <a:moveTo>
                  <a:pt x="0" y="0"/>
                </a:moveTo>
                <a:lnTo>
                  <a:pt x="4157264" y="0"/>
                </a:lnTo>
                <a:lnTo>
                  <a:pt x="4157264" y="2714913"/>
                </a:lnTo>
                <a:lnTo>
                  <a:pt x="0" y="2714913"/>
                </a:lnTo>
                <a:lnTo>
                  <a:pt x="0" y="0"/>
                </a:lnTo>
                <a:close/>
              </a:path>
            </a:pathLst>
          </a:custGeom>
          <a:blipFill>
            <a:blip r:embed="rId7"/>
            <a:stretch>
              <a:fillRect l="-3048" t="0" r="0" b="-4001"/>
            </a:stretch>
          </a:blipFill>
        </p:spPr>
      </p:sp>
      <p:sp>
        <p:nvSpPr>
          <p:cNvPr name="Freeform 31" id="31"/>
          <p:cNvSpPr/>
          <p:nvPr/>
        </p:nvSpPr>
        <p:spPr>
          <a:xfrm flipH="false" flipV="false" rot="0">
            <a:off x="1031004" y="3251381"/>
            <a:ext cx="3801658" cy="2749924"/>
          </a:xfrm>
          <a:custGeom>
            <a:avLst/>
            <a:gdLst/>
            <a:ahLst/>
            <a:cxnLst/>
            <a:rect r="r" b="b" t="t" l="l"/>
            <a:pathLst>
              <a:path h="2749924" w="3801658">
                <a:moveTo>
                  <a:pt x="0" y="0"/>
                </a:moveTo>
                <a:lnTo>
                  <a:pt x="3801659" y="0"/>
                </a:lnTo>
                <a:lnTo>
                  <a:pt x="3801659" y="2749923"/>
                </a:lnTo>
                <a:lnTo>
                  <a:pt x="0" y="2749923"/>
                </a:lnTo>
                <a:lnTo>
                  <a:pt x="0" y="0"/>
                </a:lnTo>
                <a:close/>
              </a:path>
            </a:pathLst>
          </a:custGeom>
          <a:blipFill>
            <a:blip r:embed="rId8"/>
            <a:stretch>
              <a:fillRect l="-2839" t="0" r="0" b="-5200"/>
            </a:stretch>
          </a:blipFill>
        </p:spPr>
      </p:sp>
      <p:sp>
        <p:nvSpPr>
          <p:cNvPr name="TextBox 32" id="32"/>
          <p:cNvSpPr txBox="true"/>
          <p:nvPr/>
        </p:nvSpPr>
        <p:spPr>
          <a:xfrm rot="0">
            <a:off x="1383147" y="3105532"/>
            <a:ext cx="2905758" cy="174423"/>
          </a:xfrm>
          <a:prstGeom prst="rect">
            <a:avLst/>
          </a:prstGeom>
        </p:spPr>
        <p:txBody>
          <a:bodyPr anchor="t" rtlCol="false" tIns="0" lIns="0" bIns="0" rIns="0">
            <a:spAutoFit/>
          </a:bodyPr>
          <a:lstStyle/>
          <a:p>
            <a:pPr algn="l">
              <a:lnSpc>
                <a:spcPts val="1295"/>
              </a:lnSpc>
            </a:pPr>
            <a:r>
              <a:rPr lang="en-US" sz="1599">
                <a:solidFill>
                  <a:srgbClr val="05347E"/>
                </a:solidFill>
                <a:latin typeface="Montserrat Classic Bold"/>
              </a:rPr>
              <a:t>Active Customers per year</a:t>
            </a:r>
          </a:p>
        </p:txBody>
      </p:sp>
      <p:sp>
        <p:nvSpPr>
          <p:cNvPr name="TextBox 33" id="33"/>
          <p:cNvSpPr txBox="true"/>
          <p:nvPr/>
        </p:nvSpPr>
        <p:spPr>
          <a:xfrm rot="0">
            <a:off x="1404356" y="2374839"/>
            <a:ext cx="979729" cy="164456"/>
          </a:xfrm>
          <a:prstGeom prst="rect">
            <a:avLst/>
          </a:prstGeom>
        </p:spPr>
        <p:txBody>
          <a:bodyPr anchor="t" rtlCol="false" tIns="0" lIns="0" bIns="0" rIns="0">
            <a:spAutoFit/>
          </a:bodyPr>
          <a:lstStyle/>
          <a:p>
            <a:pPr algn="ctr">
              <a:lnSpc>
                <a:spcPts val="1133"/>
              </a:lnSpc>
            </a:pPr>
            <a:r>
              <a:rPr lang="en-US" sz="1399">
                <a:solidFill>
                  <a:srgbClr val="000000"/>
                </a:solidFill>
                <a:latin typeface="Montserrat Classic"/>
              </a:rPr>
              <a:t>88 MALE</a:t>
            </a:r>
          </a:p>
        </p:txBody>
      </p:sp>
      <p:sp>
        <p:nvSpPr>
          <p:cNvPr name="TextBox 34" id="34"/>
          <p:cNvSpPr txBox="true"/>
          <p:nvPr/>
        </p:nvSpPr>
        <p:spPr>
          <a:xfrm rot="0">
            <a:off x="5524162" y="1597092"/>
            <a:ext cx="2722317" cy="797392"/>
          </a:xfrm>
          <a:prstGeom prst="rect">
            <a:avLst/>
          </a:prstGeom>
        </p:spPr>
        <p:txBody>
          <a:bodyPr anchor="t" rtlCol="false" tIns="0" lIns="0" bIns="0" rIns="0">
            <a:spAutoFit/>
          </a:bodyPr>
          <a:lstStyle/>
          <a:p>
            <a:pPr algn="ctr">
              <a:lnSpc>
                <a:spcPts val="6216"/>
              </a:lnSpc>
            </a:pPr>
            <a:r>
              <a:rPr lang="en-US" sz="5600">
                <a:solidFill>
                  <a:srgbClr val="000000"/>
                </a:solidFill>
                <a:latin typeface="Montserrat Bold"/>
              </a:rPr>
              <a:t>51- 95</a:t>
            </a:r>
          </a:p>
        </p:txBody>
      </p:sp>
      <p:sp>
        <p:nvSpPr>
          <p:cNvPr name="TextBox 35" id="35"/>
          <p:cNvSpPr txBox="true"/>
          <p:nvPr/>
        </p:nvSpPr>
        <p:spPr>
          <a:xfrm rot="0">
            <a:off x="6110506" y="2402943"/>
            <a:ext cx="1549630" cy="164456"/>
          </a:xfrm>
          <a:prstGeom prst="rect">
            <a:avLst/>
          </a:prstGeom>
        </p:spPr>
        <p:txBody>
          <a:bodyPr anchor="t" rtlCol="false" tIns="0" lIns="0" bIns="0" rIns="0">
            <a:spAutoFit/>
          </a:bodyPr>
          <a:lstStyle/>
          <a:p>
            <a:pPr algn="ctr">
              <a:lnSpc>
                <a:spcPts val="1133"/>
              </a:lnSpc>
            </a:pPr>
            <a:r>
              <a:rPr lang="en-US" sz="1399">
                <a:solidFill>
                  <a:srgbClr val="000000"/>
                </a:solidFill>
                <a:latin typeface="Montserrat Classic"/>
              </a:rPr>
              <a:t>AGE RANGE</a:t>
            </a:r>
          </a:p>
        </p:txBody>
      </p:sp>
      <p:sp>
        <p:nvSpPr>
          <p:cNvPr name="TextBox 36" id="36"/>
          <p:cNvSpPr txBox="true"/>
          <p:nvPr/>
        </p:nvSpPr>
        <p:spPr>
          <a:xfrm rot="0">
            <a:off x="3421261" y="2402943"/>
            <a:ext cx="979729" cy="164456"/>
          </a:xfrm>
          <a:prstGeom prst="rect">
            <a:avLst/>
          </a:prstGeom>
        </p:spPr>
        <p:txBody>
          <a:bodyPr anchor="t" rtlCol="false" tIns="0" lIns="0" bIns="0" rIns="0">
            <a:spAutoFit/>
          </a:bodyPr>
          <a:lstStyle/>
          <a:p>
            <a:pPr algn="ctr">
              <a:lnSpc>
                <a:spcPts val="1133"/>
              </a:lnSpc>
            </a:pPr>
            <a:r>
              <a:rPr lang="en-US" sz="1399">
                <a:solidFill>
                  <a:srgbClr val="000000"/>
                </a:solidFill>
                <a:latin typeface="Montserrat Classic"/>
              </a:rPr>
              <a:t>6 FEMALE</a:t>
            </a:r>
          </a:p>
        </p:txBody>
      </p:sp>
      <p:sp>
        <p:nvSpPr>
          <p:cNvPr name="TextBox 37" id="37"/>
          <p:cNvSpPr txBox="true"/>
          <p:nvPr/>
        </p:nvSpPr>
        <p:spPr>
          <a:xfrm rot="0">
            <a:off x="8570351" y="1574550"/>
            <a:ext cx="1650130" cy="797392"/>
          </a:xfrm>
          <a:prstGeom prst="rect">
            <a:avLst/>
          </a:prstGeom>
        </p:spPr>
        <p:txBody>
          <a:bodyPr anchor="t" rtlCol="false" tIns="0" lIns="0" bIns="0" rIns="0">
            <a:spAutoFit/>
          </a:bodyPr>
          <a:lstStyle/>
          <a:p>
            <a:pPr algn="ctr">
              <a:lnSpc>
                <a:spcPts val="6216"/>
              </a:lnSpc>
            </a:pPr>
            <a:r>
              <a:rPr lang="en-US" sz="5600">
                <a:solidFill>
                  <a:srgbClr val="000000"/>
                </a:solidFill>
                <a:latin typeface="Montserrat Bold"/>
              </a:rPr>
              <a:t>66</a:t>
            </a:r>
          </a:p>
        </p:txBody>
      </p:sp>
      <p:sp>
        <p:nvSpPr>
          <p:cNvPr name="TextBox 38" id="38"/>
          <p:cNvSpPr txBox="true"/>
          <p:nvPr/>
        </p:nvSpPr>
        <p:spPr>
          <a:xfrm rot="0">
            <a:off x="8905552" y="2402943"/>
            <a:ext cx="979729" cy="164456"/>
          </a:xfrm>
          <a:prstGeom prst="rect">
            <a:avLst/>
          </a:prstGeom>
        </p:spPr>
        <p:txBody>
          <a:bodyPr anchor="t" rtlCol="false" tIns="0" lIns="0" bIns="0" rIns="0">
            <a:spAutoFit/>
          </a:bodyPr>
          <a:lstStyle/>
          <a:p>
            <a:pPr algn="l">
              <a:lnSpc>
                <a:spcPts val="1133"/>
              </a:lnSpc>
            </a:pPr>
            <a:r>
              <a:rPr lang="en-US" sz="1399">
                <a:solidFill>
                  <a:srgbClr val="000000"/>
                </a:solidFill>
                <a:latin typeface="Montserrat Classic"/>
              </a:rPr>
              <a:t>MEAN AGE</a:t>
            </a:r>
          </a:p>
        </p:txBody>
      </p:sp>
      <p:sp>
        <p:nvSpPr>
          <p:cNvPr name="TextBox 39" id="39"/>
          <p:cNvSpPr txBox="true"/>
          <p:nvPr/>
        </p:nvSpPr>
        <p:spPr>
          <a:xfrm rot="0">
            <a:off x="6542177" y="3105532"/>
            <a:ext cx="2938487" cy="174423"/>
          </a:xfrm>
          <a:prstGeom prst="rect">
            <a:avLst/>
          </a:prstGeom>
        </p:spPr>
        <p:txBody>
          <a:bodyPr anchor="t" rtlCol="false" tIns="0" lIns="0" bIns="0" rIns="0">
            <a:spAutoFit/>
          </a:bodyPr>
          <a:lstStyle/>
          <a:p>
            <a:pPr algn="l">
              <a:lnSpc>
                <a:spcPts val="1295"/>
              </a:lnSpc>
            </a:pPr>
            <a:r>
              <a:rPr lang="en-US" sz="1599">
                <a:solidFill>
                  <a:srgbClr val="05347E"/>
                </a:solidFill>
                <a:latin typeface="Montserrat Classic Bold"/>
              </a:rPr>
              <a:t>Generation Distribution</a:t>
            </a:r>
          </a:p>
        </p:txBody>
      </p:sp>
      <p:sp>
        <p:nvSpPr>
          <p:cNvPr name="TextBox 40" id="40"/>
          <p:cNvSpPr txBox="true"/>
          <p:nvPr/>
        </p:nvSpPr>
        <p:spPr>
          <a:xfrm rot="0">
            <a:off x="1729407" y="6191250"/>
            <a:ext cx="3797980" cy="489743"/>
          </a:xfrm>
          <a:prstGeom prst="rect">
            <a:avLst/>
          </a:prstGeom>
        </p:spPr>
        <p:txBody>
          <a:bodyPr anchor="t" rtlCol="false" tIns="0" lIns="0" bIns="0" rIns="0">
            <a:spAutoFit/>
          </a:bodyPr>
          <a:lstStyle/>
          <a:p>
            <a:pPr algn="l">
              <a:lnSpc>
                <a:spcPts val="1332"/>
              </a:lnSpc>
            </a:pPr>
            <a:r>
              <a:rPr lang="en-US" sz="1200">
                <a:solidFill>
                  <a:srgbClr val="000000"/>
                </a:solidFill>
                <a:latin typeface="Montserrat"/>
              </a:rPr>
              <a:t>DECODE ENCODE:</a:t>
            </a:r>
            <a:r>
              <a:rPr lang="en-US" sz="1200">
                <a:solidFill>
                  <a:srgbClr val="000000"/>
                </a:solidFill>
                <a:latin typeface="Montserrat Italics"/>
              </a:rPr>
              <a:t> Driving business growth through Clustering and Linear Regression Modelling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BE7E2"/>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2604021" y="3429000"/>
            <a:ext cx="6579641" cy="6579641"/>
            <a:chOff x="0" y="0"/>
            <a:chExt cx="1708150" cy="1708150"/>
          </a:xfrm>
        </p:grpSpPr>
        <p:sp>
          <p:nvSpPr>
            <p:cNvPr name="Freeform 3" id="3"/>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4E0DC"/>
            </a:solidFill>
          </p:spPr>
        </p:sp>
      </p:grpSp>
      <p:grpSp>
        <p:nvGrpSpPr>
          <p:cNvPr name="Group 4" id="4"/>
          <p:cNvGrpSpPr>
            <a:grpSpLocks noChangeAspect="true"/>
          </p:cNvGrpSpPr>
          <p:nvPr/>
        </p:nvGrpSpPr>
        <p:grpSpPr>
          <a:xfrm rot="0">
            <a:off x="10792361" y="36983"/>
            <a:ext cx="6579641" cy="6579641"/>
            <a:chOff x="0" y="0"/>
            <a:chExt cx="1708150" cy="1708150"/>
          </a:xfrm>
        </p:grpSpPr>
        <p:sp>
          <p:nvSpPr>
            <p:cNvPr name="Freeform 5" id="5"/>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4E0DC"/>
            </a:solidFill>
          </p:spPr>
        </p:sp>
      </p:grpSp>
      <p:sp>
        <p:nvSpPr>
          <p:cNvPr name="AutoShape 6" id="6"/>
          <p:cNvSpPr/>
          <p:nvPr/>
        </p:nvSpPr>
        <p:spPr>
          <a:xfrm>
            <a:off x="5527388" y="6384887"/>
            <a:ext cx="6664612" cy="4762"/>
          </a:xfrm>
          <a:prstGeom prst="line">
            <a:avLst/>
          </a:prstGeom>
          <a:ln cap="flat" w="9525">
            <a:solidFill>
              <a:srgbClr val="000000"/>
            </a:solidFill>
            <a:prstDash val="solid"/>
            <a:headEnd type="none" len="sm" w="sm"/>
            <a:tailEnd type="none" len="sm" w="sm"/>
          </a:ln>
        </p:spPr>
      </p:sp>
      <p:sp>
        <p:nvSpPr>
          <p:cNvPr name="Freeform 7" id="7"/>
          <p:cNvSpPr/>
          <p:nvPr/>
        </p:nvSpPr>
        <p:spPr>
          <a:xfrm flipH="false" flipV="false" rot="0">
            <a:off x="516105" y="6181725"/>
            <a:ext cx="1164908" cy="434899"/>
          </a:xfrm>
          <a:custGeom>
            <a:avLst/>
            <a:gdLst/>
            <a:ahLst/>
            <a:cxnLst/>
            <a:rect r="r" b="b" t="t" l="l"/>
            <a:pathLst>
              <a:path h="434899" w="1164908">
                <a:moveTo>
                  <a:pt x="0" y="0"/>
                </a:moveTo>
                <a:lnTo>
                  <a:pt x="1164908" y="0"/>
                </a:lnTo>
                <a:lnTo>
                  <a:pt x="1164908" y="434899"/>
                </a:lnTo>
                <a:lnTo>
                  <a:pt x="0" y="434899"/>
                </a:lnTo>
                <a:lnTo>
                  <a:pt x="0" y="0"/>
                </a:lnTo>
                <a:close/>
              </a:path>
            </a:pathLst>
          </a:custGeom>
          <a:blipFill>
            <a:blip r:embed="rId3"/>
            <a:stretch>
              <a:fillRect l="0" t="0" r="0" b="0"/>
            </a:stretch>
          </a:blipFill>
        </p:spPr>
      </p:sp>
      <p:sp>
        <p:nvSpPr>
          <p:cNvPr name="TextBox 8" id="8"/>
          <p:cNvSpPr txBox="true"/>
          <p:nvPr/>
        </p:nvSpPr>
        <p:spPr>
          <a:xfrm rot="0">
            <a:off x="1299961" y="556986"/>
            <a:ext cx="3316161" cy="682073"/>
          </a:xfrm>
          <a:prstGeom prst="rect">
            <a:avLst/>
          </a:prstGeom>
        </p:spPr>
        <p:txBody>
          <a:bodyPr anchor="t" rtlCol="false" tIns="0" lIns="0" bIns="0" rIns="0">
            <a:spAutoFit/>
          </a:bodyPr>
          <a:lstStyle/>
          <a:p>
            <a:pPr algn="just">
              <a:lnSpc>
                <a:spcPts val="2592"/>
              </a:lnSpc>
            </a:pPr>
            <a:r>
              <a:rPr lang="en-US" sz="3200">
                <a:solidFill>
                  <a:srgbClr val="000000"/>
                </a:solidFill>
                <a:latin typeface="Montserrat Classic Bold"/>
              </a:rPr>
              <a:t>TRANSACTIONS</a:t>
            </a:r>
          </a:p>
          <a:p>
            <a:pPr algn="just">
              <a:lnSpc>
                <a:spcPts val="2592"/>
              </a:lnSpc>
            </a:pPr>
            <a:r>
              <a:rPr lang="en-US" sz="3200">
                <a:solidFill>
                  <a:srgbClr val="000000"/>
                </a:solidFill>
                <a:latin typeface="Montserrat Classic Bold"/>
              </a:rPr>
              <a:t>AND SPENDING</a:t>
            </a:r>
          </a:p>
        </p:txBody>
      </p:sp>
      <p:sp>
        <p:nvSpPr>
          <p:cNvPr name="Freeform 9" id="9"/>
          <p:cNvSpPr/>
          <p:nvPr/>
        </p:nvSpPr>
        <p:spPr>
          <a:xfrm flipH="false" flipV="false" rot="-10800000">
            <a:off x="9145394" y="646053"/>
            <a:ext cx="2461726" cy="597994"/>
          </a:xfrm>
          <a:custGeom>
            <a:avLst/>
            <a:gdLst/>
            <a:ahLst/>
            <a:cxnLst/>
            <a:rect r="r" b="b" t="t" l="l"/>
            <a:pathLst>
              <a:path h="597994" w="2461726">
                <a:moveTo>
                  <a:pt x="0" y="0"/>
                </a:moveTo>
                <a:lnTo>
                  <a:pt x="2461727" y="0"/>
                </a:lnTo>
                <a:lnTo>
                  <a:pt x="2461727" y="597995"/>
                </a:lnTo>
                <a:lnTo>
                  <a:pt x="0" y="5979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0" id="10"/>
          <p:cNvSpPr/>
          <p:nvPr/>
        </p:nvSpPr>
        <p:spPr>
          <a:xfrm>
            <a:off x="516105" y="1432746"/>
            <a:ext cx="10990092" cy="0"/>
          </a:xfrm>
          <a:prstGeom prst="line">
            <a:avLst/>
          </a:prstGeom>
          <a:ln cap="flat" w="9525">
            <a:solidFill>
              <a:srgbClr val="000000"/>
            </a:solidFill>
            <a:prstDash val="solid"/>
            <a:headEnd type="none" len="sm" w="sm"/>
            <a:tailEnd type="none" len="sm" w="sm"/>
          </a:ln>
        </p:spPr>
      </p:sp>
      <p:grpSp>
        <p:nvGrpSpPr>
          <p:cNvPr name="Group 11" id="11"/>
          <p:cNvGrpSpPr/>
          <p:nvPr/>
        </p:nvGrpSpPr>
        <p:grpSpPr>
          <a:xfrm rot="0">
            <a:off x="516105" y="1947400"/>
            <a:ext cx="5410182" cy="3556310"/>
            <a:chOff x="0" y="0"/>
            <a:chExt cx="2137356" cy="1404962"/>
          </a:xfrm>
        </p:grpSpPr>
        <p:sp>
          <p:nvSpPr>
            <p:cNvPr name="Freeform 12" id="12"/>
            <p:cNvSpPr/>
            <p:nvPr/>
          </p:nvSpPr>
          <p:spPr>
            <a:xfrm flipH="false" flipV="false" rot="0">
              <a:off x="0" y="0"/>
              <a:ext cx="2137356" cy="1404962"/>
            </a:xfrm>
            <a:custGeom>
              <a:avLst/>
              <a:gdLst/>
              <a:ahLst/>
              <a:cxnLst/>
              <a:rect r="r" b="b" t="t" l="l"/>
              <a:pathLst>
                <a:path h="1404962" w="2137356">
                  <a:moveTo>
                    <a:pt x="48654" y="0"/>
                  </a:moveTo>
                  <a:lnTo>
                    <a:pt x="2088702" y="0"/>
                  </a:lnTo>
                  <a:cubicBezTo>
                    <a:pt x="2115573" y="0"/>
                    <a:pt x="2137356" y="21783"/>
                    <a:pt x="2137356" y="48654"/>
                  </a:cubicBezTo>
                  <a:lnTo>
                    <a:pt x="2137356" y="1356308"/>
                  </a:lnTo>
                  <a:cubicBezTo>
                    <a:pt x="2137356" y="1369212"/>
                    <a:pt x="2132230" y="1381587"/>
                    <a:pt x="2123105" y="1390712"/>
                  </a:cubicBezTo>
                  <a:cubicBezTo>
                    <a:pt x="2113981" y="1399836"/>
                    <a:pt x="2101606" y="1404962"/>
                    <a:pt x="2088702" y="1404962"/>
                  </a:cubicBezTo>
                  <a:lnTo>
                    <a:pt x="48654" y="1404962"/>
                  </a:lnTo>
                  <a:cubicBezTo>
                    <a:pt x="21783" y="1404962"/>
                    <a:pt x="0" y="1383179"/>
                    <a:pt x="0" y="1356308"/>
                  </a:cubicBezTo>
                  <a:lnTo>
                    <a:pt x="0" y="48654"/>
                  </a:lnTo>
                  <a:cubicBezTo>
                    <a:pt x="0" y="21783"/>
                    <a:pt x="21783" y="0"/>
                    <a:pt x="48654" y="0"/>
                  </a:cubicBezTo>
                  <a:close/>
                </a:path>
              </a:pathLst>
            </a:custGeom>
            <a:solidFill>
              <a:srgbClr val="FFFFFF"/>
            </a:solidFill>
          </p:spPr>
        </p:sp>
        <p:sp>
          <p:nvSpPr>
            <p:cNvPr name="TextBox 13" id="13"/>
            <p:cNvSpPr txBox="true"/>
            <p:nvPr/>
          </p:nvSpPr>
          <p:spPr>
            <a:xfrm>
              <a:off x="0" y="9525"/>
              <a:ext cx="2137356" cy="1395437"/>
            </a:xfrm>
            <a:prstGeom prst="rect">
              <a:avLst/>
            </a:prstGeom>
          </p:spPr>
          <p:txBody>
            <a:bodyPr anchor="ctr" rtlCol="false" tIns="50800" lIns="50800" bIns="50800" rIns="50800"/>
            <a:lstStyle/>
            <a:p>
              <a:pPr algn="ctr">
                <a:lnSpc>
                  <a:spcPts val="1665"/>
                </a:lnSpc>
              </a:pPr>
            </a:p>
          </p:txBody>
        </p:sp>
      </p:grpSp>
      <p:sp>
        <p:nvSpPr>
          <p:cNvPr name="TextBox 14" id="14"/>
          <p:cNvSpPr txBox="true"/>
          <p:nvPr/>
        </p:nvSpPr>
        <p:spPr>
          <a:xfrm rot="0">
            <a:off x="549037" y="1267789"/>
            <a:ext cx="6445187" cy="125972"/>
          </a:xfrm>
          <a:prstGeom prst="rect">
            <a:avLst/>
          </a:prstGeom>
        </p:spPr>
        <p:txBody>
          <a:bodyPr anchor="t" rtlCol="false" tIns="0" lIns="0" bIns="0" rIns="0">
            <a:spAutoFit/>
          </a:bodyPr>
          <a:lstStyle/>
          <a:p>
            <a:pPr algn="just">
              <a:lnSpc>
                <a:spcPts val="972"/>
              </a:lnSpc>
            </a:pPr>
            <a:r>
              <a:rPr lang="en-US" sz="1200">
                <a:solidFill>
                  <a:srgbClr val="000000"/>
                </a:solidFill>
                <a:latin typeface="Montserrat"/>
              </a:rPr>
              <a:t>Based on AAC Credit Card Transactions as of December 7, 2021</a:t>
            </a:r>
          </a:p>
        </p:txBody>
      </p:sp>
      <p:sp>
        <p:nvSpPr>
          <p:cNvPr name="Freeform 15" id="15"/>
          <p:cNvSpPr/>
          <p:nvPr/>
        </p:nvSpPr>
        <p:spPr>
          <a:xfrm flipH="false" flipV="false" rot="0">
            <a:off x="454212" y="433161"/>
            <a:ext cx="836223" cy="836223"/>
          </a:xfrm>
          <a:custGeom>
            <a:avLst/>
            <a:gdLst/>
            <a:ahLst/>
            <a:cxnLst/>
            <a:rect r="r" b="b" t="t" l="l"/>
            <a:pathLst>
              <a:path h="836223" w="836223">
                <a:moveTo>
                  <a:pt x="0" y="0"/>
                </a:moveTo>
                <a:lnTo>
                  <a:pt x="836224" y="0"/>
                </a:lnTo>
                <a:lnTo>
                  <a:pt x="836224" y="836224"/>
                </a:lnTo>
                <a:lnTo>
                  <a:pt x="0" y="836224"/>
                </a:lnTo>
                <a:lnTo>
                  <a:pt x="0" y="0"/>
                </a:lnTo>
                <a:close/>
              </a:path>
            </a:pathLst>
          </a:custGeom>
          <a:blipFill>
            <a:blip r:embed="rId6"/>
            <a:stretch>
              <a:fillRect l="0" t="0" r="0" b="0"/>
            </a:stretch>
          </a:blipFill>
        </p:spPr>
      </p:sp>
      <p:sp>
        <p:nvSpPr>
          <p:cNvPr name="Freeform 16" id="16"/>
          <p:cNvSpPr/>
          <p:nvPr/>
        </p:nvSpPr>
        <p:spPr>
          <a:xfrm flipH="false" flipV="false" rot="0">
            <a:off x="713545" y="2385361"/>
            <a:ext cx="4932269" cy="2939675"/>
          </a:xfrm>
          <a:custGeom>
            <a:avLst/>
            <a:gdLst/>
            <a:ahLst/>
            <a:cxnLst/>
            <a:rect r="r" b="b" t="t" l="l"/>
            <a:pathLst>
              <a:path h="2939675" w="4932269">
                <a:moveTo>
                  <a:pt x="0" y="0"/>
                </a:moveTo>
                <a:lnTo>
                  <a:pt x="4932269" y="0"/>
                </a:lnTo>
                <a:lnTo>
                  <a:pt x="4932269" y="2939675"/>
                </a:lnTo>
                <a:lnTo>
                  <a:pt x="0" y="2939675"/>
                </a:lnTo>
                <a:lnTo>
                  <a:pt x="0" y="0"/>
                </a:lnTo>
                <a:close/>
              </a:path>
            </a:pathLst>
          </a:custGeom>
          <a:blipFill>
            <a:blip r:embed="rId7"/>
            <a:stretch>
              <a:fillRect l="0" t="-5003" r="-1263" b="0"/>
            </a:stretch>
          </a:blipFill>
        </p:spPr>
      </p:sp>
      <p:grpSp>
        <p:nvGrpSpPr>
          <p:cNvPr name="Group 17" id="17"/>
          <p:cNvGrpSpPr/>
          <p:nvPr/>
        </p:nvGrpSpPr>
        <p:grpSpPr>
          <a:xfrm rot="0">
            <a:off x="6096018" y="1947400"/>
            <a:ext cx="5410182" cy="3556310"/>
            <a:chOff x="0" y="0"/>
            <a:chExt cx="2137356" cy="1404962"/>
          </a:xfrm>
        </p:grpSpPr>
        <p:sp>
          <p:nvSpPr>
            <p:cNvPr name="Freeform 18" id="18"/>
            <p:cNvSpPr/>
            <p:nvPr/>
          </p:nvSpPr>
          <p:spPr>
            <a:xfrm flipH="false" flipV="false" rot="0">
              <a:off x="0" y="0"/>
              <a:ext cx="2137356" cy="1404962"/>
            </a:xfrm>
            <a:custGeom>
              <a:avLst/>
              <a:gdLst/>
              <a:ahLst/>
              <a:cxnLst/>
              <a:rect r="r" b="b" t="t" l="l"/>
              <a:pathLst>
                <a:path h="1404962" w="2137356">
                  <a:moveTo>
                    <a:pt x="48654" y="0"/>
                  </a:moveTo>
                  <a:lnTo>
                    <a:pt x="2088702" y="0"/>
                  </a:lnTo>
                  <a:cubicBezTo>
                    <a:pt x="2115573" y="0"/>
                    <a:pt x="2137356" y="21783"/>
                    <a:pt x="2137356" y="48654"/>
                  </a:cubicBezTo>
                  <a:lnTo>
                    <a:pt x="2137356" y="1356308"/>
                  </a:lnTo>
                  <a:cubicBezTo>
                    <a:pt x="2137356" y="1369212"/>
                    <a:pt x="2132230" y="1381587"/>
                    <a:pt x="2123105" y="1390712"/>
                  </a:cubicBezTo>
                  <a:cubicBezTo>
                    <a:pt x="2113981" y="1399836"/>
                    <a:pt x="2101606" y="1404962"/>
                    <a:pt x="2088702" y="1404962"/>
                  </a:cubicBezTo>
                  <a:lnTo>
                    <a:pt x="48654" y="1404962"/>
                  </a:lnTo>
                  <a:cubicBezTo>
                    <a:pt x="21783" y="1404962"/>
                    <a:pt x="0" y="1383179"/>
                    <a:pt x="0" y="1356308"/>
                  </a:cubicBezTo>
                  <a:lnTo>
                    <a:pt x="0" y="48654"/>
                  </a:lnTo>
                  <a:cubicBezTo>
                    <a:pt x="0" y="21783"/>
                    <a:pt x="21783" y="0"/>
                    <a:pt x="48654" y="0"/>
                  </a:cubicBezTo>
                  <a:close/>
                </a:path>
              </a:pathLst>
            </a:custGeom>
            <a:solidFill>
              <a:srgbClr val="FFFFFF"/>
            </a:solidFill>
          </p:spPr>
        </p:sp>
        <p:sp>
          <p:nvSpPr>
            <p:cNvPr name="TextBox 19" id="19"/>
            <p:cNvSpPr txBox="true"/>
            <p:nvPr/>
          </p:nvSpPr>
          <p:spPr>
            <a:xfrm>
              <a:off x="0" y="9525"/>
              <a:ext cx="2137356" cy="1395437"/>
            </a:xfrm>
            <a:prstGeom prst="rect">
              <a:avLst/>
            </a:prstGeom>
          </p:spPr>
          <p:txBody>
            <a:bodyPr anchor="ctr" rtlCol="false" tIns="50800" lIns="50800" bIns="50800" rIns="50800"/>
            <a:lstStyle/>
            <a:p>
              <a:pPr algn="ctr">
                <a:lnSpc>
                  <a:spcPts val="1665"/>
                </a:lnSpc>
              </a:pPr>
            </a:p>
          </p:txBody>
        </p:sp>
      </p:grpSp>
      <p:sp>
        <p:nvSpPr>
          <p:cNvPr name="Freeform 20" id="20"/>
          <p:cNvSpPr/>
          <p:nvPr/>
        </p:nvSpPr>
        <p:spPr>
          <a:xfrm flipH="false" flipV="false" rot="0">
            <a:off x="6216404" y="2351196"/>
            <a:ext cx="5172302" cy="3008005"/>
          </a:xfrm>
          <a:custGeom>
            <a:avLst/>
            <a:gdLst/>
            <a:ahLst/>
            <a:cxnLst/>
            <a:rect r="r" b="b" t="t" l="l"/>
            <a:pathLst>
              <a:path h="3008005" w="5172302">
                <a:moveTo>
                  <a:pt x="0" y="0"/>
                </a:moveTo>
                <a:lnTo>
                  <a:pt x="5172302" y="0"/>
                </a:lnTo>
                <a:lnTo>
                  <a:pt x="5172302" y="3008005"/>
                </a:lnTo>
                <a:lnTo>
                  <a:pt x="0" y="3008005"/>
                </a:lnTo>
                <a:lnTo>
                  <a:pt x="0" y="0"/>
                </a:lnTo>
                <a:close/>
              </a:path>
            </a:pathLst>
          </a:custGeom>
          <a:blipFill>
            <a:blip r:embed="rId8"/>
            <a:stretch>
              <a:fillRect l="0" t="0" r="0" b="0"/>
            </a:stretch>
          </a:blipFill>
        </p:spPr>
      </p:sp>
      <p:sp>
        <p:nvSpPr>
          <p:cNvPr name="TextBox 21" id="21"/>
          <p:cNvSpPr txBox="true"/>
          <p:nvPr/>
        </p:nvSpPr>
        <p:spPr>
          <a:xfrm rot="0">
            <a:off x="1011625" y="2191887"/>
            <a:ext cx="4774111" cy="174423"/>
          </a:xfrm>
          <a:prstGeom prst="rect">
            <a:avLst/>
          </a:prstGeom>
        </p:spPr>
        <p:txBody>
          <a:bodyPr anchor="t" rtlCol="false" tIns="0" lIns="0" bIns="0" rIns="0">
            <a:spAutoFit/>
          </a:bodyPr>
          <a:lstStyle/>
          <a:p>
            <a:pPr algn="l">
              <a:lnSpc>
                <a:spcPts val="1295"/>
              </a:lnSpc>
            </a:pPr>
            <a:r>
              <a:rPr lang="en-US" sz="1599">
                <a:solidFill>
                  <a:srgbClr val="05347E"/>
                </a:solidFill>
                <a:latin typeface="Montserrat Classic Bold"/>
              </a:rPr>
              <a:t>YoY Monthly Transaction Counts</a:t>
            </a:r>
          </a:p>
        </p:txBody>
      </p:sp>
      <p:sp>
        <p:nvSpPr>
          <p:cNvPr name="TextBox 22" id="22"/>
          <p:cNvSpPr txBox="true"/>
          <p:nvPr/>
        </p:nvSpPr>
        <p:spPr>
          <a:xfrm rot="0">
            <a:off x="6700882" y="2191887"/>
            <a:ext cx="4774111" cy="174423"/>
          </a:xfrm>
          <a:prstGeom prst="rect">
            <a:avLst/>
          </a:prstGeom>
        </p:spPr>
        <p:txBody>
          <a:bodyPr anchor="t" rtlCol="false" tIns="0" lIns="0" bIns="0" rIns="0">
            <a:spAutoFit/>
          </a:bodyPr>
          <a:lstStyle/>
          <a:p>
            <a:pPr algn="l">
              <a:lnSpc>
                <a:spcPts val="1295"/>
              </a:lnSpc>
            </a:pPr>
            <a:r>
              <a:rPr lang="en-US" sz="1599">
                <a:solidFill>
                  <a:srgbClr val="05347E"/>
                </a:solidFill>
                <a:latin typeface="Montserrat Classic Bold"/>
              </a:rPr>
              <a:t>YoY Monthly Transaction Amount </a:t>
            </a:r>
          </a:p>
        </p:txBody>
      </p:sp>
      <p:sp>
        <p:nvSpPr>
          <p:cNvPr name="TextBox 23" id="23"/>
          <p:cNvSpPr txBox="true"/>
          <p:nvPr/>
        </p:nvSpPr>
        <p:spPr>
          <a:xfrm rot="0">
            <a:off x="1729407" y="6191250"/>
            <a:ext cx="3797980" cy="489743"/>
          </a:xfrm>
          <a:prstGeom prst="rect">
            <a:avLst/>
          </a:prstGeom>
        </p:spPr>
        <p:txBody>
          <a:bodyPr anchor="t" rtlCol="false" tIns="0" lIns="0" bIns="0" rIns="0">
            <a:spAutoFit/>
          </a:bodyPr>
          <a:lstStyle/>
          <a:p>
            <a:pPr algn="l">
              <a:lnSpc>
                <a:spcPts val="1332"/>
              </a:lnSpc>
            </a:pPr>
            <a:r>
              <a:rPr lang="en-US" sz="1200">
                <a:solidFill>
                  <a:srgbClr val="000000"/>
                </a:solidFill>
                <a:latin typeface="Montserrat"/>
              </a:rPr>
              <a:t>DECODE ENCODE:</a:t>
            </a:r>
            <a:r>
              <a:rPr lang="en-US" sz="1200">
                <a:solidFill>
                  <a:srgbClr val="000000"/>
                </a:solidFill>
                <a:latin typeface="Montserrat Italics"/>
              </a:rPr>
              <a:t> Driving business growth through Clustering and Linear Regression Modelling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B0D9D7"/>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2604021" y="3429000"/>
            <a:ext cx="6579641" cy="6579641"/>
            <a:chOff x="0" y="0"/>
            <a:chExt cx="1708150" cy="1708150"/>
          </a:xfrm>
        </p:grpSpPr>
        <p:sp>
          <p:nvSpPr>
            <p:cNvPr name="Freeform 3" id="3"/>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4E0DC">
                <a:alpha val="52941"/>
              </a:srgbClr>
            </a:solidFill>
          </p:spPr>
        </p:sp>
      </p:grpSp>
      <p:sp>
        <p:nvSpPr>
          <p:cNvPr name="AutoShape 4" id="4"/>
          <p:cNvSpPr/>
          <p:nvPr/>
        </p:nvSpPr>
        <p:spPr>
          <a:xfrm>
            <a:off x="5527388" y="6384887"/>
            <a:ext cx="6664612" cy="4762"/>
          </a:xfrm>
          <a:prstGeom prst="line">
            <a:avLst/>
          </a:prstGeom>
          <a:ln cap="flat" w="9525">
            <a:solidFill>
              <a:srgbClr val="000000"/>
            </a:solidFill>
            <a:prstDash val="solid"/>
            <a:headEnd type="none" len="sm" w="sm"/>
            <a:tailEnd type="none" len="sm" w="sm"/>
          </a:ln>
        </p:spPr>
      </p:sp>
      <p:sp>
        <p:nvSpPr>
          <p:cNvPr name="Freeform 5" id="5"/>
          <p:cNvSpPr/>
          <p:nvPr/>
        </p:nvSpPr>
        <p:spPr>
          <a:xfrm flipH="false" flipV="false" rot="0">
            <a:off x="516105" y="6181725"/>
            <a:ext cx="1164908" cy="434899"/>
          </a:xfrm>
          <a:custGeom>
            <a:avLst/>
            <a:gdLst/>
            <a:ahLst/>
            <a:cxnLst/>
            <a:rect r="r" b="b" t="t" l="l"/>
            <a:pathLst>
              <a:path h="434899" w="1164908">
                <a:moveTo>
                  <a:pt x="0" y="0"/>
                </a:moveTo>
                <a:lnTo>
                  <a:pt x="1164908" y="0"/>
                </a:lnTo>
                <a:lnTo>
                  <a:pt x="1164908" y="434899"/>
                </a:lnTo>
                <a:lnTo>
                  <a:pt x="0" y="434899"/>
                </a:lnTo>
                <a:lnTo>
                  <a:pt x="0" y="0"/>
                </a:lnTo>
                <a:close/>
              </a:path>
            </a:pathLst>
          </a:custGeom>
          <a:blipFill>
            <a:blip r:embed="rId3"/>
            <a:stretch>
              <a:fillRect l="0" t="0" r="0" b="0"/>
            </a:stretch>
          </a:blipFill>
        </p:spPr>
      </p:sp>
      <p:sp>
        <p:nvSpPr>
          <p:cNvPr name="TextBox 6" id="6"/>
          <p:cNvSpPr txBox="true"/>
          <p:nvPr/>
        </p:nvSpPr>
        <p:spPr>
          <a:xfrm rot="0">
            <a:off x="1299961" y="556986"/>
            <a:ext cx="2315799" cy="1005774"/>
          </a:xfrm>
          <a:prstGeom prst="rect">
            <a:avLst/>
          </a:prstGeom>
        </p:spPr>
        <p:txBody>
          <a:bodyPr anchor="t" rtlCol="false" tIns="0" lIns="0" bIns="0" rIns="0">
            <a:spAutoFit/>
          </a:bodyPr>
          <a:lstStyle/>
          <a:p>
            <a:pPr algn="just">
              <a:lnSpc>
                <a:spcPts val="2592"/>
              </a:lnSpc>
            </a:pPr>
            <a:r>
              <a:rPr lang="en-US" sz="3200">
                <a:solidFill>
                  <a:srgbClr val="000000"/>
                </a:solidFill>
                <a:latin typeface="Montserrat Classic Bold"/>
              </a:rPr>
              <a:t>CATEGORY</a:t>
            </a:r>
          </a:p>
          <a:p>
            <a:pPr algn="just">
              <a:lnSpc>
                <a:spcPts val="2592"/>
              </a:lnSpc>
            </a:pPr>
            <a:r>
              <a:rPr lang="en-US" sz="3200">
                <a:solidFill>
                  <a:srgbClr val="000000"/>
                </a:solidFill>
                <a:latin typeface="Montserrat Classic Bold"/>
              </a:rPr>
              <a:t>SPENDING</a:t>
            </a:r>
          </a:p>
          <a:p>
            <a:pPr algn="just">
              <a:lnSpc>
                <a:spcPts val="2592"/>
              </a:lnSpc>
            </a:pPr>
          </a:p>
        </p:txBody>
      </p:sp>
      <p:sp>
        <p:nvSpPr>
          <p:cNvPr name="Freeform 7" id="7"/>
          <p:cNvSpPr/>
          <p:nvPr/>
        </p:nvSpPr>
        <p:spPr>
          <a:xfrm flipH="false" flipV="false" rot="-10800000">
            <a:off x="9145394" y="646053"/>
            <a:ext cx="2461726" cy="597994"/>
          </a:xfrm>
          <a:custGeom>
            <a:avLst/>
            <a:gdLst/>
            <a:ahLst/>
            <a:cxnLst/>
            <a:rect r="r" b="b" t="t" l="l"/>
            <a:pathLst>
              <a:path h="597994" w="2461726">
                <a:moveTo>
                  <a:pt x="0" y="0"/>
                </a:moveTo>
                <a:lnTo>
                  <a:pt x="2461727" y="0"/>
                </a:lnTo>
                <a:lnTo>
                  <a:pt x="2461727" y="597995"/>
                </a:lnTo>
                <a:lnTo>
                  <a:pt x="0" y="5979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8" id="8"/>
          <p:cNvSpPr/>
          <p:nvPr/>
        </p:nvSpPr>
        <p:spPr>
          <a:xfrm>
            <a:off x="516105" y="1432746"/>
            <a:ext cx="10990092" cy="0"/>
          </a:xfrm>
          <a:prstGeom prst="line">
            <a:avLst/>
          </a:prstGeom>
          <a:ln cap="flat" w="9525">
            <a:solidFill>
              <a:srgbClr val="000000"/>
            </a:solidFill>
            <a:prstDash val="solid"/>
            <a:headEnd type="none" len="sm" w="sm"/>
            <a:tailEnd type="none" len="sm" w="sm"/>
          </a:ln>
        </p:spPr>
      </p:sp>
      <p:sp>
        <p:nvSpPr>
          <p:cNvPr name="TextBox 9" id="9"/>
          <p:cNvSpPr txBox="true"/>
          <p:nvPr/>
        </p:nvSpPr>
        <p:spPr>
          <a:xfrm rot="0">
            <a:off x="549037" y="1267789"/>
            <a:ext cx="6445187" cy="125972"/>
          </a:xfrm>
          <a:prstGeom prst="rect">
            <a:avLst/>
          </a:prstGeom>
        </p:spPr>
        <p:txBody>
          <a:bodyPr anchor="t" rtlCol="false" tIns="0" lIns="0" bIns="0" rIns="0">
            <a:spAutoFit/>
          </a:bodyPr>
          <a:lstStyle/>
          <a:p>
            <a:pPr algn="just">
              <a:lnSpc>
                <a:spcPts val="972"/>
              </a:lnSpc>
            </a:pPr>
            <a:r>
              <a:rPr lang="en-US" sz="1200">
                <a:solidFill>
                  <a:srgbClr val="000000"/>
                </a:solidFill>
                <a:latin typeface="Montserrat"/>
              </a:rPr>
              <a:t>Based on AAC Credit Card Transactions as of December 7, 2021</a:t>
            </a:r>
          </a:p>
        </p:txBody>
      </p:sp>
      <p:sp>
        <p:nvSpPr>
          <p:cNvPr name="Freeform 10" id="10"/>
          <p:cNvSpPr/>
          <p:nvPr/>
        </p:nvSpPr>
        <p:spPr>
          <a:xfrm flipH="false" flipV="false" rot="0">
            <a:off x="454212" y="433161"/>
            <a:ext cx="836223" cy="836223"/>
          </a:xfrm>
          <a:custGeom>
            <a:avLst/>
            <a:gdLst/>
            <a:ahLst/>
            <a:cxnLst/>
            <a:rect r="r" b="b" t="t" l="l"/>
            <a:pathLst>
              <a:path h="836223" w="836223">
                <a:moveTo>
                  <a:pt x="0" y="0"/>
                </a:moveTo>
                <a:lnTo>
                  <a:pt x="836224" y="0"/>
                </a:lnTo>
                <a:lnTo>
                  <a:pt x="836224" y="836224"/>
                </a:lnTo>
                <a:lnTo>
                  <a:pt x="0" y="836224"/>
                </a:lnTo>
                <a:lnTo>
                  <a:pt x="0" y="0"/>
                </a:lnTo>
                <a:close/>
              </a:path>
            </a:pathLst>
          </a:custGeom>
          <a:blipFill>
            <a:blip r:embed="rId6"/>
            <a:stretch>
              <a:fillRect l="0" t="0" r="0" b="0"/>
            </a:stretch>
          </a:blipFill>
        </p:spPr>
      </p:sp>
      <p:grpSp>
        <p:nvGrpSpPr>
          <p:cNvPr name="Group 11" id="11"/>
          <p:cNvGrpSpPr/>
          <p:nvPr/>
        </p:nvGrpSpPr>
        <p:grpSpPr>
          <a:xfrm rot="0">
            <a:off x="549037" y="1600861"/>
            <a:ext cx="6799951" cy="4521719"/>
            <a:chOff x="0" y="0"/>
            <a:chExt cx="2686400" cy="1786358"/>
          </a:xfrm>
        </p:grpSpPr>
        <p:sp>
          <p:nvSpPr>
            <p:cNvPr name="Freeform 12" id="12"/>
            <p:cNvSpPr/>
            <p:nvPr/>
          </p:nvSpPr>
          <p:spPr>
            <a:xfrm flipH="false" flipV="false" rot="0">
              <a:off x="0" y="0"/>
              <a:ext cx="2686400" cy="1786358"/>
            </a:xfrm>
            <a:custGeom>
              <a:avLst/>
              <a:gdLst/>
              <a:ahLst/>
              <a:cxnLst/>
              <a:rect r="r" b="b" t="t" l="l"/>
              <a:pathLst>
                <a:path h="1786358" w="2686400">
                  <a:moveTo>
                    <a:pt x="38710" y="0"/>
                  </a:moveTo>
                  <a:lnTo>
                    <a:pt x="2647691" y="0"/>
                  </a:lnTo>
                  <a:cubicBezTo>
                    <a:pt x="2657957" y="0"/>
                    <a:pt x="2667803" y="4078"/>
                    <a:pt x="2675062" y="11338"/>
                  </a:cubicBezTo>
                  <a:cubicBezTo>
                    <a:pt x="2682322" y="18597"/>
                    <a:pt x="2686400" y="28443"/>
                    <a:pt x="2686400" y="38710"/>
                  </a:cubicBezTo>
                  <a:lnTo>
                    <a:pt x="2686400" y="1747648"/>
                  </a:lnTo>
                  <a:cubicBezTo>
                    <a:pt x="2686400" y="1769027"/>
                    <a:pt x="2669069" y="1786358"/>
                    <a:pt x="2647691" y="1786358"/>
                  </a:cubicBezTo>
                  <a:lnTo>
                    <a:pt x="38710" y="1786358"/>
                  </a:lnTo>
                  <a:cubicBezTo>
                    <a:pt x="28443" y="1786358"/>
                    <a:pt x="18597" y="1782280"/>
                    <a:pt x="11338" y="1775020"/>
                  </a:cubicBezTo>
                  <a:cubicBezTo>
                    <a:pt x="4078" y="1767761"/>
                    <a:pt x="0" y="1757915"/>
                    <a:pt x="0" y="1747648"/>
                  </a:cubicBezTo>
                  <a:lnTo>
                    <a:pt x="0" y="38710"/>
                  </a:lnTo>
                  <a:cubicBezTo>
                    <a:pt x="0" y="28443"/>
                    <a:pt x="4078" y="18597"/>
                    <a:pt x="11338" y="11338"/>
                  </a:cubicBezTo>
                  <a:cubicBezTo>
                    <a:pt x="18597" y="4078"/>
                    <a:pt x="28443" y="0"/>
                    <a:pt x="38710" y="0"/>
                  </a:cubicBezTo>
                  <a:close/>
                </a:path>
              </a:pathLst>
            </a:custGeom>
            <a:solidFill>
              <a:srgbClr val="FFFFFF"/>
            </a:solidFill>
          </p:spPr>
        </p:sp>
        <p:sp>
          <p:nvSpPr>
            <p:cNvPr name="TextBox 13" id="13"/>
            <p:cNvSpPr txBox="true"/>
            <p:nvPr/>
          </p:nvSpPr>
          <p:spPr>
            <a:xfrm>
              <a:off x="0" y="9525"/>
              <a:ext cx="2686400" cy="1776833"/>
            </a:xfrm>
            <a:prstGeom prst="rect">
              <a:avLst/>
            </a:prstGeom>
          </p:spPr>
          <p:txBody>
            <a:bodyPr anchor="ctr" rtlCol="false" tIns="50800" lIns="50800" bIns="50800" rIns="50800"/>
            <a:lstStyle/>
            <a:p>
              <a:pPr algn="ctr">
                <a:lnSpc>
                  <a:spcPts val="1665"/>
                </a:lnSpc>
              </a:pPr>
            </a:p>
          </p:txBody>
        </p:sp>
      </p:grpSp>
      <p:sp>
        <p:nvSpPr>
          <p:cNvPr name="Freeform 14" id="14"/>
          <p:cNvSpPr/>
          <p:nvPr/>
        </p:nvSpPr>
        <p:spPr>
          <a:xfrm flipH="false" flipV="false" rot="0">
            <a:off x="880199" y="2003884"/>
            <a:ext cx="6207012" cy="4057144"/>
          </a:xfrm>
          <a:custGeom>
            <a:avLst/>
            <a:gdLst/>
            <a:ahLst/>
            <a:cxnLst/>
            <a:rect r="r" b="b" t="t" l="l"/>
            <a:pathLst>
              <a:path h="4057144" w="6207012">
                <a:moveTo>
                  <a:pt x="0" y="0"/>
                </a:moveTo>
                <a:lnTo>
                  <a:pt x="6207012" y="0"/>
                </a:lnTo>
                <a:lnTo>
                  <a:pt x="6207012" y="4057144"/>
                </a:lnTo>
                <a:lnTo>
                  <a:pt x="0" y="4057144"/>
                </a:lnTo>
                <a:lnTo>
                  <a:pt x="0" y="0"/>
                </a:lnTo>
                <a:close/>
              </a:path>
            </a:pathLst>
          </a:custGeom>
          <a:blipFill>
            <a:blip r:embed="rId7"/>
            <a:stretch>
              <a:fillRect l="0" t="0" r="0" b="0"/>
            </a:stretch>
          </a:blipFill>
        </p:spPr>
      </p:sp>
      <p:sp>
        <p:nvSpPr>
          <p:cNvPr name="TextBox 15" id="15"/>
          <p:cNvSpPr txBox="true"/>
          <p:nvPr/>
        </p:nvSpPr>
        <p:spPr>
          <a:xfrm rot="0">
            <a:off x="2016904" y="1829461"/>
            <a:ext cx="5070307" cy="174423"/>
          </a:xfrm>
          <a:prstGeom prst="rect">
            <a:avLst/>
          </a:prstGeom>
        </p:spPr>
        <p:txBody>
          <a:bodyPr anchor="t" rtlCol="false" tIns="0" lIns="0" bIns="0" rIns="0">
            <a:spAutoFit/>
          </a:bodyPr>
          <a:lstStyle/>
          <a:p>
            <a:pPr algn="l">
              <a:lnSpc>
                <a:spcPts val="1295"/>
              </a:lnSpc>
            </a:pPr>
            <a:r>
              <a:rPr lang="en-US" sz="1599">
                <a:solidFill>
                  <a:srgbClr val="05347E"/>
                </a:solidFill>
                <a:latin typeface="Montserrat Classic Bold"/>
              </a:rPr>
              <a:t>All Time Top 5 Categories by Total Amount</a:t>
            </a:r>
          </a:p>
        </p:txBody>
      </p:sp>
      <p:sp>
        <p:nvSpPr>
          <p:cNvPr name="TextBox 16" id="16"/>
          <p:cNvSpPr txBox="true"/>
          <p:nvPr/>
        </p:nvSpPr>
        <p:spPr>
          <a:xfrm rot="0">
            <a:off x="7890272" y="2634892"/>
            <a:ext cx="3716849" cy="1525956"/>
          </a:xfrm>
          <a:prstGeom prst="rect">
            <a:avLst/>
          </a:prstGeom>
        </p:spPr>
        <p:txBody>
          <a:bodyPr anchor="t" rtlCol="false" tIns="0" lIns="0" bIns="0" rIns="0">
            <a:spAutoFit/>
          </a:bodyPr>
          <a:lstStyle/>
          <a:p>
            <a:pPr algn="ctr">
              <a:lnSpc>
                <a:spcPts val="2413"/>
              </a:lnSpc>
            </a:pPr>
            <a:r>
              <a:rPr lang="en-US" sz="1900">
                <a:solidFill>
                  <a:srgbClr val="000000"/>
                </a:solidFill>
                <a:latin typeface="Montserrat Italics"/>
              </a:rPr>
              <a:t>AAC Credit Card Holders are </a:t>
            </a:r>
            <a:r>
              <a:rPr lang="en-US" sz="1900">
                <a:solidFill>
                  <a:srgbClr val="000000"/>
                </a:solidFill>
                <a:latin typeface="Montserrat Bold Italics"/>
              </a:rPr>
              <a:t>family-oriented</a:t>
            </a:r>
            <a:r>
              <a:rPr lang="en-US" sz="1900">
                <a:solidFill>
                  <a:srgbClr val="000000"/>
                </a:solidFill>
                <a:latin typeface="Montserrat Italics"/>
              </a:rPr>
              <a:t>, </a:t>
            </a:r>
            <a:r>
              <a:rPr lang="en-US" sz="1900">
                <a:solidFill>
                  <a:srgbClr val="000000"/>
                </a:solidFill>
                <a:latin typeface="Montserrat Bold Italics"/>
              </a:rPr>
              <a:t>mobile</a:t>
            </a:r>
            <a:r>
              <a:rPr lang="en-US" sz="1900">
                <a:solidFill>
                  <a:srgbClr val="000000"/>
                </a:solidFill>
                <a:latin typeface="Montserrat Italics"/>
              </a:rPr>
              <a:t>, </a:t>
            </a:r>
            <a:r>
              <a:rPr lang="en-US" sz="1900">
                <a:solidFill>
                  <a:srgbClr val="000000"/>
                </a:solidFill>
                <a:latin typeface="Montserrat Bold Italics"/>
              </a:rPr>
              <a:t>socially active</a:t>
            </a:r>
            <a:r>
              <a:rPr lang="en-US" sz="1900">
                <a:solidFill>
                  <a:srgbClr val="000000"/>
                </a:solidFill>
                <a:latin typeface="Montserrat Italics"/>
              </a:rPr>
              <a:t>, and </a:t>
            </a:r>
            <a:r>
              <a:rPr lang="en-US" sz="1900">
                <a:solidFill>
                  <a:srgbClr val="000000"/>
                </a:solidFill>
                <a:latin typeface="Montserrat Bold Italics"/>
              </a:rPr>
              <a:t>financially confident . . .</a:t>
            </a:r>
          </a:p>
          <a:p>
            <a:pPr algn="ctr">
              <a:lnSpc>
                <a:spcPts val="2413"/>
              </a:lnSpc>
            </a:pPr>
          </a:p>
        </p:txBody>
      </p:sp>
      <p:sp>
        <p:nvSpPr>
          <p:cNvPr name="TextBox 17" id="17"/>
          <p:cNvSpPr txBox="true"/>
          <p:nvPr/>
        </p:nvSpPr>
        <p:spPr>
          <a:xfrm rot="0">
            <a:off x="1729407" y="6191250"/>
            <a:ext cx="3797980" cy="489743"/>
          </a:xfrm>
          <a:prstGeom prst="rect">
            <a:avLst/>
          </a:prstGeom>
        </p:spPr>
        <p:txBody>
          <a:bodyPr anchor="t" rtlCol="false" tIns="0" lIns="0" bIns="0" rIns="0">
            <a:spAutoFit/>
          </a:bodyPr>
          <a:lstStyle/>
          <a:p>
            <a:pPr algn="l">
              <a:lnSpc>
                <a:spcPts val="1332"/>
              </a:lnSpc>
            </a:pPr>
            <a:r>
              <a:rPr lang="en-US" sz="1200">
                <a:solidFill>
                  <a:srgbClr val="000000"/>
                </a:solidFill>
                <a:latin typeface="Montserrat"/>
              </a:rPr>
              <a:t>DECODE ENCODE:</a:t>
            </a:r>
            <a:r>
              <a:rPr lang="en-US" sz="1200">
                <a:solidFill>
                  <a:srgbClr val="000000"/>
                </a:solidFill>
                <a:latin typeface="Montserrat Italics"/>
              </a:rPr>
              <a:t> Driving business growth through Clustering and Linear Regression Modelling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BE7E2"/>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2604021" y="3429000"/>
            <a:ext cx="6579641" cy="6579641"/>
            <a:chOff x="0" y="0"/>
            <a:chExt cx="1708150" cy="1708150"/>
          </a:xfrm>
        </p:grpSpPr>
        <p:sp>
          <p:nvSpPr>
            <p:cNvPr name="Freeform 3" id="3"/>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4E0DC"/>
            </a:solidFill>
          </p:spPr>
        </p:sp>
      </p:grpSp>
      <p:grpSp>
        <p:nvGrpSpPr>
          <p:cNvPr name="Group 4" id="4"/>
          <p:cNvGrpSpPr>
            <a:grpSpLocks noChangeAspect="true"/>
          </p:cNvGrpSpPr>
          <p:nvPr/>
        </p:nvGrpSpPr>
        <p:grpSpPr>
          <a:xfrm rot="0">
            <a:off x="10792361" y="36983"/>
            <a:ext cx="6579641" cy="6579641"/>
            <a:chOff x="0" y="0"/>
            <a:chExt cx="1708150" cy="1708150"/>
          </a:xfrm>
        </p:grpSpPr>
        <p:sp>
          <p:nvSpPr>
            <p:cNvPr name="Freeform 5" id="5"/>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4E0DC"/>
            </a:solidFill>
          </p:spPr>
        </p:sp>
      </p:grpSp>
      <p:sp>
        <p:nvSpPr>
          <p:cNvPr name="Freeform 6" id="6"/>
          <p:cNvSpPr/>
          <p:nvPr/>
        </p:nvSpPr>
        <p:spPr>
          <a:xfrm flipH="false" flipV="false" rot="0">
            <a:off x="516105" y="6181725"/>
            <a:ext cx="1164908" cy="434899"/>
          </a:xfrm>
          <a:custGeom>
            <a:avLst/>
            <a:gdLst/>
            <a:ahLst/>
            <a:cxnLst/>
            <a:rect r="r" b="b" t="t" l="l"/>
            <a:pathLst>
              <a:path h="434899" w="1164908">
                <a:moveTo>
                  <a:pt x="0" y="0"/>
                </a:moveTo>
                <a:lnTo>
                  <a:pt x="1164908" y="0"/>
                </a:lnTo>
                <a:lnTo>
                  <a:pt x="1164908" y="434899"/>
                </a:lnTo>
                <a:lnTo>
                  <a:pt x="0" y="434899"/>
                </a:lnTo>
                <a:lnTo>
                  <a:pt x="0" y="0"/>
                </a:lnTo>
                <a:close/>
              </a:path>
            </a:pathLst>
          </a:custGeom>
          <a:blipFill>
            <a:blip r:embed="rId3"/>
            <a:stretch>
              <a:fillRect l="0" t="0" r="0" b="0"/>
            </a:stretch>
          </a:blipFill>
        </p:spPr>
      </p:sp>
      <p:sp>
        <p:nvSpPr>
          <p:cNvPr name="TextBox 7" id="7"/>
          <p:cNvSpPr txBox="true"/>
          <p:nvPr/>
        </p:nvSpPr>
        <p:spPr>
          <a:xfrm rot="0">
            <a:off x="1299961" y="556986"/>
            <a:ext cx="3385670" cy="682073"/>
          </a:xfrm>
          <a:prstGeom prst="rect">
            <a:avLst/>
          </a:prstGeom>
        </p:spPr>
        <p:txBody>
          <a:bodyPr anchor="t" rtlCol="false" tIns="0" lIns="0" bIns="0" rIns="0">
            <a:spAutoFit/>
          </a:bodyPr>
          <a:lstStyle/>
          <a:p>
            <a:pPr algn="just">
              <a:lnSpc>
                <a:spcPts val="2592"/>
              </a:lnSpc>
            </a:pPr>
            <a:r>
              <a:rPr lang="en-US" sz="3200">
                <a:solidFill>
                  <a:srgbClr val="000000"/>
                </a:solidFill>
                <a:latin typeface="Montserrat Classic Bold"/>
              </a:rPr>
              <a:t>CUSTOMER </a:t>
            </a:r>
          </a:p>
          <a:p>
            <a:pPr algn="just">
              <a:lnSpc>
                <a:spcPts val="2592"/>
              </a:lnSpc>
            </a:pPr>
            <a:r>
              <a:rPr lang="en-US" sz="3200">
                <a:solidFill>
                  <a:srgbClr val="000000"/>
                </a:solidFill>
                <a:latin typeface="Montserrat Classic Bold"/>
              </a:rPr>
              <a:t>SEGMENTATION</a:t>
            </a:r>
          </a:p>
        </p:txBody>
      </p:sp>
      <p:sp>
        <p:nvSpPr>
          <p:cNvPr name="Freeform 8" id="8"/>
          <p:cNvSpPr/>
          <p:nvPr/>
        </p:nvSpPr>
        <p:spPr>
          <a:xfrm flipH="false" flipV="false" rot="-10800000">
            <a:off x="9145394" y="646053"/>
            <a:ext cx="2461726" cy="597994"/>
          </a:xfrm>
          <a:custGeom>
            <a:avLst/>
            <a:gdLst/>
            <a:ahLst/>
            <a:cxnLst/>
            <a:rect r="r" b="b" t="t" l="l"/>
            <a:pathLst>
              <a:path h="597994" w="2461726">
                <a:moveTo>
                  <a:pt x="0" y="0"/>
                </a:moveTo>
                <a:lnTo>
                  <a:pt x="2461727" y="0"/>
                </a:lnTo>
                <a:lnTo>
                  <a:pt x="2461727" y="597995"/>
                </a:lnTo>
                <a:lnTo>
                  <a:pt x="0" y="5979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9" id="9"/>
          <p:cNvSpPr/>
          <p:nvPr/>
        </p:nvSpPr>
        <p:spPr>
          <a:xfrm>
            <a:off x="516105" y="1432746"/>
            <a:ext cx="10990092" cy="0"/>
          </a:xfrm>
          <a:prstGeom prst="line">
            <a:avLst/>
          </a:prstGeom>
          <a:ln cap="flat" w="9525">
            <a:solidFill>
              <a:srgbClr val="000000"/>
            </a:solidFill>
            <a:prstDash val="solid"/>
            <a:headEnd type="none" len="sm" w="sm"/>
            <a:tailEnd type="none" len="sm" w="sm"/>
          </a:ln>
        </p:spPr>
      </p:sp>
      <p:sp>
        <p:nvSpPr>
          <p:cNvPr name="TextBox 10" id="10"/>
          <p:cNvSpPr txBox="true"/>
          <p:nvPr/>
        </p:nvSpPr>
        <p:spPr>
          <a:xfrm rot="0">
            <a:off x="549037" y="1267789"/>
            <a:ext cx="6445187" cy="125972"/>
          </a:xfrm>
          <a:prstGeom prst="rect">
            <a:avLst/>
          </a:prstGeom>
        </p:spPr>
        <p:txBody>
          <a:bodyPr anchor="t" rtlCol="false" tIns="0" lIns="0" bIns="0" rIns="0">
            <a:spAutoFit/>
          </a:bodyPr>
          <a:lstStyle/>
          <a:p>
            <a:pPr algn="just">
              <a:lnSpc>
                <a:spcPts val="972"/>
              </a:lnSpc>
            </a:pPr>
            <a:r>
              <a:rPr lang="en-US" sz="1200">
                <a:solidFill>
                  <a:srgbClr val="000000"/>
                </a:solidFill>
                <a:latin typeface="Montserrat"/>
              </a:rPr>
              <a:t>Choosing Appropriate Number of Clusters for the Data Set</a:t>
            </a:r>
          </a:p>
        </p:txBody>
      </p:sp>
      <p:sp>
        <p:nvSpPr>
          <p:cNvPr name="Freeform 11" id="11"/>
          <p:cNvSpPr/>
          <p:nvPr/>
        </p:nvSpPr>
        <p:spPr>
          <a:xfrm flipH="false" flipV="false" rot="0">
            <a:off x="454212" y="433161"/>
            <a:ext cx="836223" cy="836223"/>
          </a:xfrm>
          <a:custGeom>
            <a:avLst/>
            <a:gdLst/>
            <a:ahLst/>
            <a:cxnLst/>
            <a:rect r="r" b="b" t="t" l="l"/>
            <a:pathLst>
              <a:path h="836223" w="836223">
                <a:moveTo>
                  <a:pt x="0" y="0"/>
                </a:moveTo>
                <a:lnTo>
                  <a:pt x="836224" y="0"/>
                </a:lnTo>
                <a:lnTo>
                  <a:pt x="836224" y="836224"/>
                </a:lnTo>
                <a:lnTo>
                  <a:pt x="0" y="836224"/>
                </a:lnTo>
                <a:lnTo>
                  <a:pt x="0" y="0"/>
                </a:lnTo>
                <a:close/>
              </a:path>
            </a:pathLst>
          </a:custGeom>
          <a:blipFill>
            <a:blip r:embed="rId6"/>
            <a:stretch>
              <a:fillRect l="0" t="0" r="0" b="0"/>
            </a:stretch>
          </a:blipFill>
        </p:spPr>
      </p:sp>
      <p:grpSp>
        <p:nvGrpSpPr>
          <p:cNvPr name="Group 12" id="12"/>
          <p:cNvGrpSpPr/>
          <p:nvPr/>
        </p:nvGrpSpPr>
        <p:grpSpPr>
          <a:xfrm rot="0">
            <a:off x="287705" y="1815588"/>
            <a:ext cx="5239682" cy="3346045"/>
            <a:chOff x="0" y="0"/>
            <a:chExt cx="2069998" cy="1321894"/>
          </a:xfrm>
        </p:grpSpPr>
        <p:sp>
          <p:nvSpPr>
            <p:cNvPr name="Freeform 13" id="13"/>
            <p:cNvSpPr/>
            <p:nvPr/>
          </p:nvSpPr>
          <p:spPr>
            <a:xfrm flipH="false" flipV="false" rot="0">
              <a:off x="0" y="0"/>
              <a:ext cx="2069998" cy="1321895"/>
            </a:xfrm>
            <a:custGeom>
              <a:avLst/>
              <a:gdLst/>
              <a:ahLst/>
              <a:cxnLst/>
              <a:rect r="r" b="b" t="t" l="l"/>
              <a:pathLst>
                <a:path h="1321895" w="2069998">
                  <a:moveTo>
                    <a:pt x="50237" y="0"/>
                  </a:moveTo>
                  <a:lnTo>
                    <a:pt x="2019761" y="0"/>
                  </a:lnTo>
                  <a:cubicBezTo>
                    <a:pt x="2033085" y="0"/>
                    <a:pt x="2045863" y="5293"/>
                    <a:pt x="2055284" y="14714"/>
                  </a:cubicBezTo>
                  <a:cubicBezTo>
                    <a:pt x="2064705" y="24135"/>
                    <a:pt x="2069998" y="36913"/>
                    <a:pt x="2069998" y="50237"/>
                  </a:cubicBezTo>
                  <a:lnTo>
                    <a:pt x="2069998" y="1271658"/>
                  </a:lnTo>
                  <a:cubicBezTo>
                    <a:pt x="2069998" y="1299403"/>
                    <a:pt x="2047506" y="1321895"/>
                    <a:pt x="2019761" y="1321895"/>
                  </a:cubicBezTo>
                  <a:lnTo>
                    <a:pt x="50237" y="1321895"/>
                  </a:lnTo>
                  <a:cubicBezTo>
                    <a:pt x="36913" y="1321895"/>
                    <a:pt x="24135" y="1316602"/>
                    <a:pt x="14714" y="1307180"/>
                  </a:cubicBezTo>
                  <a:cubicBezTo>
                    <a:pt x="5293" y="1297759"/>
                    <a:pt x="0" y="1284981"/>
                    <a:pt x="0" y="1271658"/>
                  </a:cubicBezTo>
                  <a:lnTo>
                    <a:pt x="0" y="50237"/>
                  </a:lnTo>
                  <a:cubicBezTo>
                    <a:pt x="0" y="22492"/>
                    <a:pt x="22492" y="0"/>
                    <a:pt x="50237" y="0"/>
                  </a:cubicBezTo>
                  <a:close/>
                </a:path>
              </a:pathLst>
            </a:custGeom>
            <a:solidFill>
              <a:srgbClr val="FFFFFF"/>
            </a:solidFill>
          </p:spPr>
        </p:sp>
        <p:sp>
          <p:nvSpPr>
            <p:cNvPr name="TextBox 14" id="14"/>
            <p:cNvSpPr txBox="true"/>
            <p:nvPr/>
          </p:nvSpPr>
          <p:spPr>
            <a:xfrm>
              <a:off x="0" y="9525"/>
              <a:ext cx="2069998" cy="1312369"/>
            </a:xfrm>
            <a:prstGeom prst="rect">
              <a:avLst/>
            </a:prstGeom>
          </p:spPr>
          <p:txBody>
            <a:bodyPr anchor="ctr" rtlCol="false" tIns="50800" lIns="50800" bIns="50800" rIns="50800"/>
            <a:lstStyle/>
            <a:p>
              <a:pPr algn="ctr">
                <a:lnSpc>
                  <a:spcPts val="1665"/>
                </a:lnSpc>
              </a:pPr>
            </a:p>
          </p:txBody>
        </p:sp>
      </p:grpSp>
      <p:grpSp>
        <p:nvGrpSpPr>
          <p:cNvPr name="Group 15" id="15"/>
          <p:cNvGrpSpPr/>
          <p:nvPr/>
        </p:nvGrpSpPr>
        <p:grpSpPr>
          <a:xfrm rot="0">
            <a:off x="5908441" y="1815588"/>
            <a:ext cx="5410182" cy="3346045"/>
            <a:chOff x="0" y="0"/>
            <a:chExt cx="2137356" cy="1321894"/>
          </a:xfrm>
        </p:grpSpPr>
        <p:sp>
          <p:nvSpPr>
            <p:cNvPr name="Freeform 16" id="16"/>
            <p:cNvSpPr/>
            <p:nvPr/>
          </p:nvSpPr>
          <p:spPr>
            <a:xfrm flipH="false" flipV="false" rot="0">
              <a:off x="0" y="0"/>
              <a:ext cx="2137356" cy="1321895"/>
            </a:xfrm>
            <a:custGeom>
              <a:avLst/>
              <a:gdLst/>
              <a:ahLst/>
              <a:cxnLst/>
              <a:rect r="r" b="b" t="t" l="l"/>
              <a:pathLst>
                <a:path h="1321895" w="2137356">
                  <a:moveTo>
                    <a:pt x="48654" y="0"/>
                  </a:moveTo>
                  <a:lnTo>
                    <a:pt x="2088702" y="0"/>
                  </a:lnTo>
                  <a:cubicBezTo>
                    <a:pt x="2115573" y="0"/>
                    <a:pt x="2137356" y="21783"/>
                    <a:pt x="2137356" y="48654"/>
                  </a:cubicBezTo>
                  <a:lnTo>
                    <a:pt x="2137356" y="1273241"/>
                  </a:lnTo>
                  <a:cubicBezTo>
                    <a:pt x="2137356" y="1300112"/>
                    <a:pt x="2115573" y="1321895"/>
                    <a:pt x="2088702" y="1321895"/>
                  </a:cubicBezTo>
                  <a:lnTo>
                    <a:pt x="48654" y="1321895"/>
                  </a:lnTo>
                  <a:cubicBezTo>
                    <a:pt x="21783" y="1321895"/>
                    <a:pt x="0" y="1300112"/>
                    <a:pt x="0" y="1273241"/>
                  </a:cubicBezTo>
                  <a:lnTo>
                    <a:pt x="0" y="48654"/>
                  </a:lnTo>
                  <a:cubicBezTo>
                    <a:pt x="0" y="21783"/>
                    <a:pt x="21783" y="0"/>
                    <a:pt x="48654" y="0"/>
                  </a:cubicBezTo>
                  <a:close/>
                </a:path>
              </a:pathLst>
            </a:custGeom>
            <a:solidFill>
              <a:srgbClr val="FFFFFF"/>
            </a:solidFill>
          </p:spPr>
        </p:sp>
        <p:sp>
          <p:nvSpPr>
            <p:cNvPr name="TextBox 17" id="17"/>
            <p:cNvSpPr txBox="true"/>
            <p:nvPr/>
          </p:nvSpPr>
          <p:spPr>
            <a:xfrm>
              <a:off x="0" y="9525"/>
              <a:ext cx="2137356" cy="1312369"/>
            </a:xfrm>
            <a:prstGeom prst="rect">
              <a:avLst/>
            </a:prstGeom>
          </p:spPr>
          <p:txBody>
            <a:bodyPr anchor="ctr" rtlCol="false" tIns="50800" lIns="50800" bIns="50800" rIns="50800"/>
            <a:lstStyle/>
            <a:p>
              <a:pPr algn="ctr">
                <a:lnSpc>
                  <a:spcPts val="1665"/>
                </a:lnSpc>
              </a:pPr>
            </a:p>
          </p:txBody>
        </p:sp>
      </p:grpSp>
      <p:sp>
        <p:nvSpPr>
          <p:cNvPr name="Freeform 18" id="18"/>
          <p:cNvSpPr/>
          <p:nvPr/>
        </p:nvSpPr>
        <p:spPr>
          <a:xfrm flipH="false" flipV="false" rot="0">
            <a:off x="380207" y="1939413"/>
            <a:ext cx="4854970" cy="3124316"/>
          </a:xfrm>
          <a:custGeom>
            <a:avLst/>
            <a:gdLst/>
            <a:ahLst/>
            <a:cxnLst/>
            <a:rect r="r" b="b" t="t" l="l"/>
            <a:pathLst>
              <a:path h="3124316" w="4854970">
                <a:moveTo>
                  <a:pt x="0" y="0"/>
                </a:moveTo>
                <a:lnTo>
                  <a:pt x="4854970" y="0"/>
                </a:lnTo>
                <a:lnTo>
                  <a:pt x="4854970" y="3124316"/>
                </a:lnTo>
                <a:lnTo>
                  <a:pt x="0" y="3124316"/>
                </a:lnTo>
                <a:lnTo>
                  <a:pt x="0" y="0"/>
                </a:lnTo>
                <a:close/>
              </a:path>
            </a:pathLst>
          </a:custGeom>
          <a:blipFill>
            <a:blip r:embed="rId7"/>
            <a:stretch>
              <a:fillRect l="0" t="0" r="0" b="0"/>
            </a:stretch>
          </a:blipFill>
        </p:spPr>
      </p:sp>
      <p:sp>
        <p:nvSpPr>
          <p:cNvPr name="Freeform 19" id="19"/>
          <p:cNvSpPr/>
          <p:nvPr/>
        </p:nvSpPr>
        <p:spPr>
          <a:xfrm flipH="false" flipV="false" rot="0">
            <a:off x="6096000" y="1939413"/>
            <a:ext cx="4929222" cy="3124316"/>
          </a:xfrm>
          <a:custGeom>
            <a:avLst/>
            <a:gdLst/>
            <a:ahLst/>
            <a:cxnLst/>
            <a:rect r="r" b="b" t="t" l="l"/>
            <a:pathLst>
              <a:path h="3124316" w="4929222">
                <a:moveTo>
                  <a:pt x="0" y="0"/>
                </a:moveTo>
                <a:lnTo>
                  <a:pt x="4929222" y="0"/>
                </a:lnTo>
                <a:lnTo>
                  <a:pt x="4929222" y="3124316"/>
                </a:lnTo>
                <a:lnTo>
                  <a:pt x="0" y="3124316"/>
                </a:lnTo>
                <a:lnTo>
                  <a:pt x="0" y="0"/>
                </a:lnTo>
                <a:close/>
              </a:path>
            </a:pathLst>
          </a:custGeom>
          <a:blipFill>
            <a:blip r:embed="rId8"/>
            <a:stretch>
              <a:fillRect l="0" t="0" r="0" b="0"/>
            </a:stretch>
          </a:blipFill>
        </p:spPr>
      </p:sp>
      <p:sp>
        <p:nvSpPr>
          <p:cNvPr name="TextBox 20" id="20"/>
          <p:cNvSpPr txBox="true"/>
          <p:nvPr/>
        </p:nvSpPr>
        <p:spPr>
          <a:xfrm rot="0">
            <a:off x="5527388" y="5373020"/>
            <a:ext cx="5791235" cy="1167988"/>
          </a:xfrm>
          <a:prstGeom prst="rect">
            <a:avLst/>
          </a:prstGeom>
        </p:spPr>
        <p:txBody>
          <a:bodyPr anchor="t" rtlCol="false" tIns="0" lIns="0" bIns="0" rIns="0">
            <a:spAutoFit/>
          </a:bodyPr>
          <a:lstStyle/>
          <a:p>
            <a:pPr algn="l">
              <a:lnSpc>
                <a:spcPts val="1591"/>
              </a:lnSpc>
            </a:pPr>
          </a:p>
          <a:p>
            <a:pPr algn="l" marL="309638" indent="-154819" lvl="1">
              <a:lnSpc>
                <a:spcPts val="1591"/>
              </a:lnSpc>
              <a:buFont typeface="Arial"/>
              <a:buChar char="•"/>
            </a:pPr>
            <a:r>
              <a:rPr lang="en-US" sz="1434">
                <a:solidFill>
                  <a:srgbClr val="000000"/>
                </a:solidFill>
                <a:latin typeface="Montserrat Italics"/>
              </a:rPr>
              <a:t>The </a:t>
            </a:r>
            <a:r>
              <a:rPr lang="en-US" sz="1434">
                <a:solidFill>
                  <a:srgbClr val="000000"/>
                </a:solidFill>
                <a:latin typeface="Montserrat Bold Italics"/>
              </a:rPr>
              <a:t>3-cluster model offers a simpler segmentation of high, medium, and low-value customers.</a:t>
            </a:r>
            <a:r>
              <a:rPr lang="en-US" sz="1434">
                <a:solidFill>
                  <a:srgbClr val="000000"/>
                </a:solidFill>
                <a:latin typeface="Montserrat Italics"/>
              </a:rPr>
              <a:t> While the 5-cluster model provides more detailed insights, identifying 5 distinct subgroups</a:t>
            </a:r>
          </a:p>
          <a:p>
            <a:pPr algn="l">
              <a:lnSpc>
                <a:spcPts val="1591"/>
              </a:lnSpc>
            </a:pPr>
          </a:p>
        </p:txBody>
      </p:sp>
      <p:sp>
        <p:nvSpPr>
          <p:cNvPr name="TextBox 21" id="21"/>
          <p:cNvSpPr txBox="true"/>
          <p:nvPr/>
        </p:nvSpPr>
        <p:spPr>
          <a:xfrm rot="0">
            <a:off x="2623729" y="1523234"/>
            <a:ext cx="7669930" cy="197104"/>
          </a:xfrm>
          <a:prstGeom prst="rect">
            <a:avLst/>
          </a:prstGeom>
        </p:spPr>
        <p:txBody>
          <a:bodyPr anchor="t" rtlCol="false" tIns="0" lIns="0" bIns="0" rIns="0">
            <a:spAutoFit/>
          </a:bodyPr>
          <a:lstStyle/>
          <a:p>
            <a:pPr algn="l">
              <a:lnSpc>
                <a:spcPts val="1567"/>
              </a:lnSpc>
            </a:pPr>
            <a:r>
              <a:rPr lang="en-US" sz="1599">
                <a:solidFill>
                  <a:srgbClr val="05347E"/>
                </a:solidFill>
                <a:latin typeface="Montserrat Classic Bold"/>
              </a:rPr>
              <a:t>Elbow Method and Silhouette Score for Optimal Number of Cluster</a:t>
            </a:r>
          </a:p>
        </p:txBody>
      </p:sp>
      <p:sp>
        <p:nvSpPr>
          <p:cNvPr name="TextBox 22" id="22"/>
          <p:cNvSpPr txBox="true"/>
          <p:nvPr/>
        </p:nvSpPr>
        <p:spPr>
          <a:xfrm rot="0">
            <a:off x="1729407" y="6191250"/>
            <a:ext cx="3797980" cy="489743"/>
          </a:xfrm>
          <a:prstGeom prst="rect">
            <a:avLst/>
          </a:prstGeom>
        </p:spPr>
        <p:txBody>
          <a:bodyPr anchor="t" rtlCol="false" tIns="0" lIns="0" bIns="0" rIns="0">
            <a:spAutoFit/>
          </a:bodyPr>
          <a:lstStyle/>
          <a:p>
            <a:pPr algn="l">
              <a:lnSpc>
                <a:spcPts val="1332"/>
              </a:lnSpc>
            </a:pPr>
            <a:r>
              <a:rPr lang="en-US" sz="1200">
                <a:solidFill>
                  <a:srgbClr val="000000"/>
                </a:solidFill>
                <a:latin typeface="Montserrat"/>
              </a:rPr>
              <a:t>DECODE ENCODE:</a:t>
            </a:r>
            <a:r>
              <a:rPr lang="en-US" sz="1200">
                <a:solidFill>
                  <a:srgbClr val="000000"/>
                </a:solidFill>
                <a:latin typeface="Montserrat Italics"/>
              </a:rPr>
              <a:t> Driving business growth through Clustering and Linear Regression Modelling</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B0D9D7"/>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2604021" y="3429000"/>
            <a:ext cx="6579641" cy="6579641"/>
            <a:chOff x="0" y="0"/>
            <a:chExt cx="1708150" cy="1708150"/>
          </a:xfrm>
        </p:grpSpPr>
        <p:sp>
          <p:nvSpPr>
            <p:cNvPr name="Freeform 3" id="3"/>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4E0DC">
                <a:alpha val="61961"/>
              </a:srgbClr>
            </a:solidFill>
          </p:spPr>
        </p:sp>
      </p:grpSp>
      <p:sp>
        <p:nvSpPr>
          <p:cNvPr name="AutoShape 4" id="4"/>
          <p:cNvSpPr/>
          <p:nvPr/>
        </p:nvSpPr>
        <p:spPr>
          <a:xfrm>
            <a:off x="5527388" y="6384887"/>
            <a:ext cx="6664612" cy="4762"/>
          </a:xfrm>
          <a:prstGeom prst="line">
            <a:avLst/>
          </a:prstGeom>
          <a:ln cap="flat" w="9525">
            <a:solidFill>
              <a:srgbClr val="000000"/>
            </a:solidFill>
            <a:prstDash val="solid"/>
            <a:headEnd type="none" len="sm" w="sm"/>
            <a:tailEnd type="none" len="sm" w="sm"/>
          </a:ln>
        </p:spPr>
      </p:sp>
      <p:sp>
        <p:nvSpPr>
          <p:cNvPr name="Freeform 5" id="5"/>
          <p:cNvSpPr/>
          <p:nvPr/>
        </p:nvSpPr>
        <p:spPr>
          <a:xfrm flipH="false" flipV="false" rot="0">
            <a:off x="516105" y="6181725"/>
            <a:ext cx="1164908" cy="434899"/>
          </a:xfrm>
          <a:custGeom>
            <a:avLst/>
            <a:gdLst/>
            <a:ahLst/>
            <a:cxnLst/>
            <a:rect r="r" b="b" t="t" l="l"/>
            <a:pathLst>
              <a:path h="434899" w="1164908">
                <a:moveTo>
                  <a:pt x="0" y="0"/>
                </a:moveTo>
                <a:lnTo>
                  <a:pt x="1164908" y="0"/>
                </a:lnTo>
                <a:lnTo>
                  <a:pt x="1164908" y="434899"/>
                </a:lnTo>
                <a:lnTo>
                  <a:pt x="0" y="434899"/>
                </a:lnTo>
                <a:lnTo>
                  <a:pt x="0" y="0"/>
                </a:lnTo>
                <a:close/>
              </a:path>
            </a:pathLst>
          </a:custGeom>
          <a:blipFill>
            <a:blip r:embed="rId3"/>
            <a:stretch>
              <a:fillRect l="0" t="0" r="0" b="0"/>
            </a:stretch>
          </a:blipFill>
        </p:spPr>
      </p:sp>
      <p:sp>
        <p:nvSpPr>
          <p:cNvPr name="TextBox 6" id="6"/>
          <p:cNvSpPr txBox="true"/>
          <p:nvPr/>
        </p:nvSpPr>
        <p:spPr>
          <a:xfrm rot="0">
            <a:off x="1299961" y="556986"/>
            <a:ext cx="3385670" cy="682073"/>
          </a:xfrm>
          <a:prstGeom prst="rect">
            <a:avLst/>
          </a:prstGeom>
        </p:spPr>
        <p:txBody>
          <a:bodyPr anchor="t" rtlCol="false" tIns="0" lIns="0" bIns="0" rIns="0">
            <a:spAutoFit/>
          </a:bodyPr>
          <a:lstStyle/>
          <a:p>
            <a:pPr algn="just">
              <a:lnSpc>
                <a:spcPts val="2592"/>
              </a:lnSpc>
            </a:pPr>
            <a:r>
              <a:rPr lang="en-US" sz="3200">
                <a:solidFill>
                  <a:srgbClr val="000000"/>
                </a:solidFill>
                <a:latin typeface="Montserrat Classic Bold"/>
              </a:rPr>
              <a:t>CUSTOMER </a:t>
            </a:r>
          </a:p>
          <a:p>
            <a:pPr algn="just">
              <a:lnSpc>
                <a:spcPts val="2592"/>
              </a:lnSpc>
            </a:pPr>
            <a:r>
              <a:rPr lang="en-US" sz="3200">
                <a:solidFill>
                  <a:srgbClr val="000000"/>
                </a:solidFill>
                <a:latin typeface="Montserrat Classic Bold"/>
              </a:rPr>
              <a:t>SEGMENTATION</a:t>
            </a:r>
          </a:p>
        </p:txBody>
      </p:sp>
      <p:sp>
        <p:nvSpPr>
          <p:cNvPr name="Freeform 7" id="7"/>
          <p:cNvSpPr/>
          <p:nvPr/>
        </p:nvSpPr>
        <p:spPr>
          <a:xfrm flipH="false" flipV="false" rot="-10800000">
            <a:off x="9145394" y="646053"/>
            <a:ext cx="2461726" cy="597994"/>
          </a:xfrm>
          <a:custGeom>
            <a:avLst/>
            <a:gdLst/>
            <a:ahLst/>
            <a:cxnLst/>
            <a:rect r="r" b="b" t="t" l="l"/>
            <a:pathLst>
              <a:path h="597994" w="2461726">
                <a:moveTo>
                  <a:pt x="0" y="0"/>
                </a:moveTo>
                <a:lnTo>
                  <a:pt x="2461727" y="0"/>
                </a:lnTo>
                <a:lnTo>
                  <a:pt x="2461727" y="597995"/>
                </a:lnTo>
                <a:lnTo>
                  <a:pt x="0" y="5979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8" id="8"/>
          <p:cNvSpPr/>
          <p:nvPr/>
        </p:nvSpPr>
        <p:spPr>
          <a:xfrm>
            <a:off x="516105" y="1432746"/>
            <a:ext cx="10990092" cy="0"/>
          </a:xfrm>
          <a:prstGeom prst="line">
            <a:avLst/>
          </a:prstGeom>
          <a:ln cap="flat" w="9525">
            <a:solidFill>
              <a:srgbClr val="000000"/>
            </a:solidFill>
            <a:prstDash val="solid"/>
            <a:headEnd type="none" len="sm" w="sm"/>
            <a:tailEnd type="none" len="sm" w="sm"/>
          </a:ln>
        </p:spPr>
      </p:sp>
      <p:grpSp>
        <p:nvGrpSpPr>
          <p:cNvPr name="Group 9" id="9"/>
          <p:cNvGrpSpPr/>
          <p:nvPr/>
        </p:nvGrpSpPr>
        <p:grpSpPr>
          <a:xfrm rot="0">
            <a:off x="516105" y="1538196"/>
            <a:ext cx="10990095" cy="3986652"/>
            <a:chOff x="0" y="0"/>
            <a:chExt cx="4341766" cy="1574974"/>
          </a:xfrm>
        </p:grpSpPr>
        <p:sp>
          <p:nvSpPr>
            <p:cNvPr name="Freeform 10" id="10"/>
            <p:cNvSpPr/>
            <p:nvPr/>
          </p:nvSpPr>
          <p:spPr>
            <a:xfrm flipH="false" flipV="false" rot="0">
              <a:off x="0" y="0"/>
              <a:ext cx="4341766" cy="1574974"/>
            </a:xfrm>
            <a:custGeom>
              <a:avLst/>
              <a:gdLst/>
              <a:ahLst/>
              <a:cxnLst/>
              <a:rect r="r" b="b" t="t" l="l"/>
              <a:pathLst>
                <a:path h="1574974" w="4341766">
                  <a:moveTo>
                    <a:pt x="23951" y="0"/>
                  </a:moveTo>
                  <a:lnTo>
                    <a:pt x="4317815" y="0"/>
                  </a:lnTo>
                  <a:cubicBezTo>
                    <a:pt x="4324167" y="0"/>
                    <a:pt x="4330259" y="2523"/>
                    <a:pt x="4334751" y="7015"/>
                  </a:cubicBezTo>
                  <a:cubicBezTo>
                    <a:pt x="4339243" y="11507"/>
                    <a:pt x="4341766" y="17599"/>
                    <a:pt x="4341766" y="23951"/>
                  </a:cubicBezTo>
                  <a:lnTo>
                    <a:pt x="4341766" y="1551022"/>
                  </a:lnTo>
                  <a:cubicBezTo>
                    <a:pt x="4341766" y="1557375"/>
                    <a:pt x="4339243" y="1563467"/>
                    <a:pt x="4334751" y="1567959"/>
                  </a:cubicBezTo>
                  <a:cubicBezTo>
                    <a:pt x="4330259" y="1572450"/>
                    <a:pt x="4324167" y="1574974"/>
                    <a:pt x="4317815" y="1574974"/>
                  </a:cubicBezTo>
                  <a:lnTo>
                    <a:pt x="23951" y="1574974"/>
                  </a:lnTo>
                  <a:cubicBezTo>
                    <a:pt x="17599" y="1574974"/>
                    <a:pt x="11507" y="1572450"/>
                    <a:pt x="7015" y="1567959"/>
                  </a:cubicBezTo>
                  <a:cubicBezTo>
                    <a:pt x="2523" y="1563467"/>
                    <a:pt x="0" y="1557375"/>
                    <a:pt x="0" y="1551022"/>
                  </a:cubicBezTo>
                  <a:lnTo>
                    <a:pt x="0" y="23951"/>
                  </a:lnTo>
                  <a:cubicBezTo>
                    <a:pt x="0" y="17599"/>
                    <a:pt x="2523" y="11507"/>
                    <a:pt x="7015" y="7015"/>
                  </a:cubicBezTo>
                  <a:cubicBezTo>
                    <a:pt x="11507" y="2523"/>
                    <a:pt x="17599" y="0"/>
                    <a:pt x="23951" y="0"/>
                  </a:cubicBezTo>
                  <a:close/>
                </a:path>
              </a:pathLst>
            </a:custGeom>
            <a:solidFill>
              <a:srgbClr val="FFFFFF"/>
            </a:solidFill>
          </p:spPr>
        </p:sp>
        <p:sp>
          <p:nvSpPr>
            <p:cNvPr name="TextBox 11" id="11"/>
            <p:cNvSpPr txBox="true"/>
            <p:nvPr/>
          </p:nvSpPr>
          <p:spPr>
            <a:xfrm>
              <a:off x="0" y="9525"/>
              <a:ext cx="4341766" cy="1565449"/>
            </a:xfrm>
            <a:prstGeom prst="rect">
              <a:avLst/>
            </a:prstGeom>
          </p:spPr>
          <p:txBody>
            <a:bodyPr anchor="ctr" rtlCol="false" tIns="50800" lIns="50800" bIns="50800" rIns="50800"/>
            <a:lstStyle/>
            <a:p>
              <a:pPr algn="ctr">
                <a:lnSpc>
                  <a:spcPts val="1665"/>
                </a:lnSpc>
              </a:pPr>
            </a:p>
          </p:txBody>
        </p:sp>
      </p:grpSp>
      <p:sp>
        <p:nvSpPr>
          <p:cNvPr name="TextBox 12" id="12"/>
          <p:cNvSpPr txBox="true"/>
          <p:nvPr/>
        </p:nvSpPr>
        <p:spPr>
          <a:xfrm rot="0">
            <a:off x="549037" y="1267789"/>
            <a:ext cx="6445187" cy="125972"/>
          </a:xfrm>
          <a:prstGeom prst="rect">
            <a:avLst/>
          </a:prstGeom>
        </p:spPr>
        <p:txBody>
          <a:bodyPr anchor="t" rtlCol="false" tIns="0" lIns="0" bIns="0" rIns="0">
            <a:spAutoFit/>
          </a:bodyPr>
          <a:lstStyle/>
          <a:p>
            <a:pPr algn="just">
              <a:lnSpc>
                <a:spcPts val="972"/>
              </a:lnSpc>
            </a:pPr>
            <a:r>
              <a:rPr lang="en-US" sz="1200">
                <a:solidFill>
                  <a:srgbClr val="000000"/>
                </a:solidFill>
                <a:latin typeface="Montserrat"/>
              </a:rPr>
              <a:t>Based on AAC Credit Card Transactions as of December 7, 2021</a:t>
            </a:r>
          </a:p>
        </p:txBody>
      </p:sp>
      <p:sp>
        <p:nvSpPr>
          <p:cNvPr name="Freeform 13" id="13"/>
          <p:cNvSpPr/>
          <p:nvPr/>
        </p:nvSpPr>
        <p:spPr>
          <a:xfrm flipH="false" flipV="false" rot="0">
            <a:off x="454212" y="433161"/>
            <a:ext cx="836223" cy="836223"/>
          </a:xfrm>
          <a:custGeom>
            <a:avLst/>
            <a:gdLst/>
            <a:ahLst/>
            <a:cxnLst/>
            <a:rect r="r" b="b" t="t" l="l"/>
            <a:pathLst>
              <a:path h="836223" w="836223">
                <a:moveTo>
                  <a:pt x="0" y="0"/>
                </a:moveTo>
                <a:lnTo>
                  <a:pt x="836224" y="0"/>
                </a:lnTo>
                <a:lnTo>
                  <a:pt x="836224" y="836224"/>
                </a:lnTo>
                <a:lnTo>
                  <a:pt x="0" y="836224"/>
                </a:lnTo>
                <a:lnTo>
                  <a:pt x="0" y="0"/>
                </a:lnTo>
                <a:close/>
              </a:path>
            </a:pathLst>
          </a:custGeom>
          <a:blipFill>
            <a:blip r:embed="rId6"/>
            <a:stretch>
              <a:fillRect l="0" t="0" r="0" b="0"/>
            </a:stretch>
          </a:blipFill>
        </p:spPr>
      </p:sp>
      <p:graphicFrame>
        <p:nvGraphicFramePr>
          <p:cNvPr name="Table 14" id="14"/>
          <p:cNvGraphicFramePr>
            <a:graphicFrameLocks noGrp="true"/>
          </p:cNvGraphicFramePr>
          <p:nvPr/>
        </p:nvGraphicFramePr>
        <p:xfrm>
          <a:off x="4536688" y="2300931"/>
          <a:ext cx="6662411" cy="2579569"/>
        </p:xfrm>
        <a:graphic>
          <a:graphicData uri="http://schemas.openxmlformats.org/drawingml/2006/table">
            <a:tbl>
              <a:tblPr/>
              <a:tblGrid>
                <a:gridCol w="1346799"/>
                <a:gridCol w="1104634"/>
                <a:gridCol w="1402205"/>
                <a:gridCol w="1495213"/>
                <a:gridCol w="1313561"/>
              </a:tblGrid>
              <a:tr h="758023">
                <a:tc>
                  <a:txBody>
                    <a:bodyPr anchor="t" rtlCol="false"/>
                    <a:lstStyle/>
                    <a:p>
                      <a:pPr algn="ctr">
                        <a:lnSpc>
                          <a:spcPts val="1584"/>
                        </a:lnSpc>
                        <a:defRPr/>
                      </a:pP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386"/>
                        </a:lnSpc>
                        <a:defRPr/>
                      </a:pPr>
                      <a:r>
                        <a:rPr lang="en-US" sz="1400">
                          <a:solidFill>
                            <a:srgbClr val="000000"/>
                          </a:solidFill>
                          <a:latin typeface="Montserrat Bold"/>
                        </a:rPr>
                        <a:t>Mean</a:t>
                      </a:r>
                      <a:endParaRPr lang="en-US" sz="1100"/>
                    </a:p>
                    <a:p>
                      <a:pPr algn="ctr">
                        <a:lnSpc>
                          <a:spcPts val="1386"/>
                        </a:lnSpc>
                      </a:pPr>
                      <a:r>
                        <a:rPr lang="en-US" sz="1400">
                          <a:solidFill>
                            <a:srgbClr val="000000"/>
                          </a:solidFill>
                          <a:latin typeface="Montserrat Bold"/>
                        </a:rPr>
                        <a:t>Recency</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386"/>
                        </a:lnSpc>
                        <a:defRPr/>
                      </a:pPr>
                      <a:r>
                        <a:rPr lang="en-US" sz="1400">
                          <a:solidFill>
                            <a:srgbClr val="000000"/>
                          </a:solidFill>
                          <a:latin typeface="Montserrat Bold"/>
                        </a:rPr>
                        <a:t>Mean Frequency</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386"/>
                        </a:lnSpc>
                        <a:defRPr/>
                      </a:pPr>
                      <a:r>
                        <a:rPr lang="en-US" sz="1400">
                          <a:solidFill>
                            <a:srgbClr val="000000"/>
                          </a:solidFill>
                          <a:latin typeface="Montserrat Bold"/>
                        </a:rPr>
                        <a:t>Mean Monetary</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386"/>
                        </a:lnSpc>
                        <a:defRPr/>
                      </a:pPr>
                      <a:r>
                        <a:rPr lang="en-US" sz="1400">
                          <a:solidFill>
                            <a:srgbClr val="000000"/>
                          </a:solidFill>
                          <a:latin typeface="Montserrat Bold"/>
                        </a:rPr>
                        <a:t>Number of Customers</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12467">
                <a:tc>
                  <a:txBody>
                    <a:bodyPr anchor="t" rtlCol="false"/>
                    <a:lstStyle/>
                    <a:p>
                      <a:pPr algn="ctr">
                        <a:lnSpc>
                          <a:spcPts val="2240"/>
                        </a:lnSpc>
                        <a:defRPr/>
                      </a:pPr>
                      <a:r>
                        <a:rPr lang="en-US" sz="1600">
                          <a:solidFill>
                            <a:srgbClr val="000000"/>
                          </a:solidFill>
                          <a:latin typeface="Montserrat"/>
                        </a:rPr>
                        <a:t>Top</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C3EEC3"/>
                    </a:solidFill>
                  </a:tcPr>
                </a:tc>
                <a:tc>
                  <a:txBody>
                    <a:bodyPr anchor="t" rtlCol="false"/>
                    <a:lstStyle/>
                    <a:p>
                      <a:pPr algn="ctr">
                        <a:lnSpc>
                          <a:spcPts val="2240"/>
                        </a:lnSpc>
                        <a:defRPr/>
                      </a:pPr>
                      <a:r>
                        <a:rPr lang="en-US" sz="1600">
                          <a:solidFill>
                            <a:srgbClr val="000000"/>
                          </a:solidFill>
                          <a:latin typeface="Montserrat"/>
                        </a:rPr>
                        <a:t>25</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240"/>
                        </a:lnSpc>
                        <a:defRPr/>
                      </a:pPr>
                      <a:r>
                        <a:rPr lang="en-US" sz="1600">
                          <a:solidFill>
                            <a:srgbClr val="000000"/>
                          </a:solidFill>
                          <a:latin typeface="Montserrat"/>
                        </a:rPr>
                        <a:t>906</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240"/>
                        </a:lnSpc>
                        <a:defRPr/>
                      </a:pPr>
                      <a:r>
                        <a:rPr lang="en-US" sz="1600">
                          <a:solidFill>
                            <a:srgbClr val="000000"/>
                          </a:solidFill>
                          <a:latin typeface="Montserrat"/>
                        </a:rPr>
                        <a:t>$63,802</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240"/>
                        </a:lnSpc>
                        <a:defRPr/>
                      </a:pPr>
                      <a:r>
                        <a:rPr lang="en-US" sz="1600">
                          <a:solidFill>
                            <a:srgbClr val="000000"/>
                          </a:solidFill>
                          <a:latin typeface="Montserrat"/>
                        </a:rPr>
                        <a:t>26</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04539">
                <a:tc>
                  <a:txBody>
                    <a:bodyPr anchor="t" rtlCol="false"/>
                    <a:lstStyle/>
                    <a:p>
                      <a:pPr algn="ctr">
                        <a:lnSpc>
                          <a:spcPts val="2240"/>
                        </a:lnSpc>
                        <a:defRPr/>
                      </a:pPr>
                      <a:r>
                        <a:rPr lang="en-US" sz="1600">
                          <a:solidFill>
                            <a:srgbClr val="000000"/>
                          </a:solidFill>
                          <a:latin typeface="Montserrat"/>
                        </a:rPr>
                        <a:t>Engaged</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DFC3"/>
                    </a:solidFill>
                  </a:tcPr>
                </a:tc>
                <a:tc>
                  <a:txBody>
                    <a:bodyPr anchor="t" rtlCol="false"/>
                    <a:lstStyle/>
                    <a:p>
                      <a:pPr algn="ctr">
                        <a:lnSpc>
                          <a:spcPts val="2240"/>
                        </a:lnSpc>
                        <a:defRPr/>
                      </a:pPr>
                      <a:r>
                        <a:rPr lang="en-US" sz="1600">
                          <a:solidFill>
                            <a:srgbClr val="000000"/>
                          </a:solidFill>
                          <a:latin typeface="Montserrat"/>
                        </a:rPr>
                        <a:t>25</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240"/>
                        </a:lnSpc>
                        <a:defRPr/>
                      </a:pPr>
                      <a:r>
                        <a:rPr lang="en-US" sz="1600">
                          <a:solidFill>
                            <a:srgbClr val="000000"/>
                          </a:solidFill>
                          <a:latin typeface="Montserrat"/>
                        </a:rPr>
                        <a:t>435</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240"/>
                        </a:lnSpc>
                        <a:defRPr/>
                      </a:pPr>
                      <a:r>
                        <a:rPr lang="en-US" sz="1600">
                          <a:solidFill>
                            <a:srgbClr val="000000"/>
                          </a:solidFill>
                          <a:latin typeface="Montserrat"/>
                        </a:rPr>
                        <a:t>$30,000</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240"/>
                        </a:lnSpc>
                        <a:defRPr/>
                      </a:pPr>
                      <a:r>
                        <a:rPr lang="en-US" sz="1600">
                          <a:solidFill>
                            <a:srgbClr val="000000"/>
                          </a:solidFill>
                          <a:latin typeface="Montserrat"/>
                        </a:rPr>
                        <a:t>45</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04539">
                <a:tc>
                  <a:txBody>
                    <a:bodyPr anchor="t" rtlCol="false"/>
                    <a:lstStyle/>
                    <a:p>
                      <a:pPr algn="ctr">
                        <a:lnSpc>
                          <a:spcPts val="2240"/>
                        </a:lnSpc>
                        <a:defRPr/>
                      </a:pPr>
                      <a:r>
                        <a:rPr lang="en-US" sz="1600">
                          <a:solidFill>
                            <a:srgbClr val="000000"/>
                          </a:solidFill>
                          <a:latin typeface="Montserrat"/>
                        </a:rPr>
                        <a:t>At - Risk</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C9C9"/>
                    </a:solidFill>
                  </a:tcPr>
                </a:tc>
                <a:tc>
                  <a:txBody>
                    <a:bodyPr anchor="t" rtlCol="false"/>
                    <a:lstStyle/>
                    <a:p>
                      <a:pPr algn="ctr">
                        <a:lnSpc>
                          <a:spcPts val="2240"/>
                        </a:lnSpc>
                        <a:defRPr/>
                      </a:pPr>
                      <a:r>
                        <a:rPr lang="en-US" sz="1600">
                          <a:solidFill>
                            <a:srgbClr val="000000"/>
                          </a:solidFill>
                          <a:latin typeface="Montserrat"/>
                        </a:rPr>
                        <a:t>192</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240"/>
                        </a:lnSpc>
                        <a:defRPr/>
                      </a:pPr>
                      <a:r>
                        <a:rPr lang="en-US" sz="1600">
                          <a:solidFill>
                            <a:srgbClr val="000000"/>
                          </a:solidFill>
                          <a:latin typeface="Montserrat"/>
                        </a:rPr>
                        <a:t>8</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240"/>
                        </a:lnSpc>
                        <a:defRPr/>
                      </a:pPr>
                      <a:r>
                        <a:rPr lang="en-US" sz="1600">
                          <a:solidFill>
                            <a:srgbClr val="000000"/>
                          </a:solidFill>
                          <a:latin typeface="Montserrat"/>
                        </a:rPr>
                        <a:t>$5,130</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240"/>
                        </a:lnSpc>
                        <a:defRPr/>
                      </a:pPr>
                      <a:r>
                        <a:rPr lang="en-US" sz="1600">
                          <a:solidFill>
                            <a:srgbClr val="000000"/>
                          </a:solidFill>
                          <a:latin typeface="Montserrat"/>
                        </a:rPr>
                        <a:t>17</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Freeform 15" id="15"/>
          <p:cNvSpPr/>
          <p:nvPr/>
        </p:nvSpPr>
        <p:spPr>
          <a:xfrm flipH="false" flipV="false" rot="0">
            <a:off x="732864" y="2461659"/>
            <a:ext cx="3473569" cy="2418842"/>
          </a:xfrm>
          <a:custGeom>
            <a:avLst/>
            <a:gdLst/>
            <a:ahLst/>
            <a:cxnLst/>
            <a:rect r="r" b="b" t="t" l="l"/>
            <a:pathLst>
              <a:path h="2418842" w="3473569">
                <a:moveTo>
                  <a:pt x="0" y="0"/>
                </a:moveTo>
                <a:lnTo>
                  <a:pt x="3473569" y="0"/>
                </a:lnTo>
                <a:lnTo>
                  <a:pt x="3473569" y="2418841"/>
                </a:lnTo>
                <a:lnTo>
                  <a:pt x="0" y="2418841"/>
                </a:lnTo>
                <a:lnTo>
                  <a:pt x="0" y="0"/>
                </a:lnTo>
                <a:close/>
              </a:path>
            </a:pathLst>
          </a:custGeom>
          <a:blipFill>
            <a:blip r:embed="rId7"/>
            <a:stretch>
              <a:fillRect l="0" t="0" r="0" b="0"/>
            </a:stretch>
          </a:blipFill>
        </p:spPr>
      </p:sp>
      <p:sp>
        <p:nvSpPr>
          <p:cNvPr name="TextBox 16" id="16"/>
          <p:cNvSpPr txBox="true"/>
          <p:nvPr/>
        </p:nvSpPr>
        <p:spPr>
          <a:xfrm rot="0">
            <a:off x="4750652" y="1866960"/>
            <a:ext cx="4132072" cy="243471"/>
          </a:xfrm>
          <a:prstGeom prst="rect">
            <a:avLst/>
          </a:prstGeom>
        </p:spPr>
        <p:txBody>
          <a:bodyPr anchor="t" rtlCol="false" tIns="0" lIns="0" bIns="0" rIns="0">
            <a:spAutoFit/>
          </a:bodyPr>
          <a:lstStyle/>
          <a:p>
            <a:pPr algn="l">
              <a:lnSpc>
                <a:spcPts val="1861"/>
              </a:lnSpc>
            </a:pPr>
            <a:r>
              <a:rPr lang="en-US" sz="1899">
                <a:solidFill>
                  <a:srgbClr val="05347E"/>
                </a:solidFill>
                <a:latin typeface="Montserrat Classic Bold"/>
              </a:rPr>
              <a:t>K-Means Clustering Results</a:t>
            </a:r>
          </a:p>
        </p:txBody>
      </p:sp>
      <p:sp>
        <p:nvSpPr>
          <p:cNvPr name="TextBox 17" id="17"/>
          <p:cNvSpPr txBox="true"/>
          <p:nvPr/>
        </p:nvSpPr>
        <p:spPr>
          <a:xfrm rot="0">
            <a:off x="926760" y="1893503"/>
            <a:ext cx="4132072" cy="471956"/>
          </a:xfrm>
          <a:prstGeom prst="rect">
            <a:avLst/>
          </a:prstGeom>
        </p:spPr>
        <p:txBody>
          <a:bodyPr anchor="t" rtlCol="false" tIns="0" lIns="0" bIns="0" rIns="0">
            <a:spAutoFit/>
          </a:bodyPr>
          <a:lstStyle/>
          <a:p>
            <a:pPr algn="l">
              <a:lnSpc>
                <a:spcPts val="1861"/>
              </a:lnSpc>
            </a:pPr>
            <a:r>
              <a:rPr lang="en-US" sz="1899">
                <a:solidFill>
                  <a:srgbClr val="05347E"/>
                </a:solidFill>
                <a:latin typeface="Montserrat Classic Bold"/>
              </a:rPr>
              <a:t>Customer Distribution</a:t>
            </a:r>
          </a:p>
          <a:p>
            <a:pPr algn="l">
              <a:lnSpc>
                <a:spcPts val="1861"/>
              </a:lnSpc>
            </a:pPr>
            <a:r>
              <a:rPr lang="en-US" sz="1899">
                <a:solidFill>
                  <a:srgbClr val="05347E"/>
                </a:solidFill>
                <a:latin typeface="Montserrat Classic Bold"/>
              </a:rPr>
              <a:t>Across Clusters</a:t>
            </a:r>
          </a:p>
        </p:txBody>
      </p:sp>
      <p:sp>
        <p:nvSpPr>
          <p:cNvPr name="TextBox 18" id="18"/>
          <p:cNvSpPr txBox="true"/>
          <p:nvPr/>
        </p:nvSpPr>
        <p:spPr>
          <a:xfrm rot="0">
            <a:off x="1729407" y="6191250"/>
            <a:ext cx="3797980" cy="489743"/>
          </a:xfrm>
          <a:prstGeom prst="rect">
            <a:avLst/>
          </a:prstGeom>
        </p:spPr>
        <p:txBody>
          <a:bodyPr anchor="t" rtlCol="false" tIns="0" lIns="0" bIns="0" rIns="0">
            <a:spAutoFit/>
          </a:bodyPr>
          <a:lstStyle/>
          <a:p>
            <a:pPr algn="l">
              <a:lnSpc>
                <a:spcPts val="1332"/>
              </a:lnSpc>
            </a:pPr>
            <a:r>
              <a:rPr lang="en-US" sz="1200">
                <a:solidFill>
                  <a:srgbClr val="000000"/>
                </a:solidFill>
                <a:latin typeface="Montserrat"/>
              </a:rPr>
              <a:t>DECODE ENCODE:</a:t>
            </a:r>
            <a:r>
              <a:rPr lang="en-US" sz="1200">
                <a:solidFill>
                  <a:srgbClr val="000000"/>
                </a:solidFill>
                <a:latin typeface="Montserrat Italics"/>
              </a:rPr>
              <a:t> Driving business growth through Clustering and Linear Regression Modelling</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BE7E2"/>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2604021" y="3429000"/>
            <a:ext cx="6579641" cy="6579641"/>
            <a:chOff x="0" y="0"/>
            <a:chExt cx="1708150" cy="1708150"/>
          </a:xfrm>
        </p:grpSpPr>
        <p:sp>
          <p:nvSpPr>
            <p:cNvPr name="Freeform 3" id="3"/>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4E0DC"/>
            </a:solidFill>
          </p:spPr>
        </p:sp>
      </p:grpSp>
      <p:grpSp>
        <p:nvGrpSpPr>
          <p:cNvPr name="Group 4" id="4"/>
          <p:cNvGrpSpPr>
            <a:grpSpLocks noChangeAspect="true"/>
          </p:cNvGrpSpPr>
          <p:nvPr/>
        </p:nvGrpSpPr>
        <p:grpSpPr>
          <a:xfrm rot="0">
            <a:off x="10711954" y="114299"/>
            <a:ext cx="6579641" cy="6579641"/>
            <a:chOff x="0" y="0"/>
            <a:chExt cx="1708150" cy="1708150"/>
          </a:xfrm>
        </p:grpSpPr>
        <p:sp>
          <p:nvSpPr>
            <p:cNvPr name="Freeform 5" id="5"/>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4E0DC"/>
            </a:solidFill>
          </p:spPr>
        </p:sp>
      </p:grpSp>
      <p:sp>
        <p:nvSpPr>
          <p:cNvPr name="AutoShape 6" id="6"/>
          <p:cNvSpPr/>
          <p:nvPr/>
        </p:nvSpPr>
        <p:spPr>
          <a:xfrm>
            <a:off x="5527388" y="6384887"/>
            <a:ext cx="6664612" cy="4762"/>
          </a:xfrm>
          <a:prstGeom prst="line">
            <a:avLst/>
          </a:prstGeom>
          <a:ln cap="flat" w="9525">
            <a:solidFill>
              <a:srgbClr val="000000"/>
            </a:solidFill>
            <a:prstDash val="solid"/>
            <a:headEnd type="none" len="sm" w="sm"/>
            <a:tailEnd type="none" len="sm" w="sm"/>
          </a:ln>
        </p:spPr>
      </p:sp>
      <p:sp>
        <p:nvSpPr>
          <p:cNvPr name="Freeform 7" id="7"/>
          <p:cNvSpPr/>
          <p:nvPr/>
        </p:nvSpPr>
        <p:spPr>
          <a:xfrm flipH="false" flipV="false" rot="0">
            <a:off x="516105" y="6181725"/>
            <a:ext cx="1164908" cy="434899"/>
          </a:xfrm>
          <a:custGeom>
            <a:avLst/>
            <a:gdLst/>
            <a:ahLst/>
            <a:cxnLst/>
            <a:rect r="r" b="b" t="t" l="l"/>
            <a:pathLst>
              <a:path h="434899" w="1164908">
                <a:moveTo>
                  <a:pt x="0" y="0"/>
                </a:moveTo>
                <a:lnTo>
                  <a:pt x="1164908" y="0"/>
                </a:lnTo>
                <a:lnTo>
                  <a:pt x="1164908" y="434899"/>
                </a:lnTo>
                <a:lnTo>
                  <a:pt x="0" y="434899"/>
                </a:lnTo>
                <a:lnTo>
                  <a:pt x="0" y="0"/>
                </a:lnTo>
                <a:close/>
              </a:path>
            </a:pathLst>
          </a:custGeom>
          <a:blipFill>
            <a:blip r:embed="rId3"/>
            <a:stretch>
              <a:fillRect l="0" t="0" r="0" b="0"/>
            </a:stretch>
          </a:blipFill>
        </p:spPr>
      </p:sp>
      <p:sp>
        <p:nvSpPr>
          <p:cNvPr name="TextBox 8" id="8"/>
          <p:cNvSpPr txBox="true"/>
          <p:nvPr/>
        </p:nvSpPr>
        <p:spPr>
          <a:xfrm rot="0">
            <a:off x="1299961" y="556986"/>
            <a:ext cx="3385670" cy="1005774"/>
          </a:xfrm>
          <a:prstGeom prst="rect">
            <a:avLst/>
          </a:prstGeom>
        </p:spPr>
        <p:txBody>
          <a:bodyPr anchor="t" rtlCol="false" tIns="0" lIns="0" bIns="0" rIns="0">
            <a:spAutoFit/>
          </a:bodyPr>
          <a:lstStyle/>
          <a:p>
            <a:pPr algn="just">
              <a:lnSpc>
                <a:spcPts val="2592"/>
              </a:lnSpc>
            </a:pPr>
            <a:r>
              <a:rPr lang="en-US" sz="3200">
                <a:solidFill>
                  <a:srgbClr val="000000"/>
                </a:solidFill>
                <a:latin typeface="Montserrat Classic Bold"/>
              </a:rPr>
              <a:t>CUSTOMER</a:t>
            </a:r>
            <a:r>
              <a:rPr lang="en-US" sz="3200">
                <a:solidFill>
                  <a:srgbClr val="000000"/>
                </a:solidFill>
                <a:latin typeface="Montserrat Classic Bold"/>
              </a:rPr>
              <a:t> </a:t>
            </a:r>
          </a:p>
          <a:p>
            <a:pPr algn="just">
              <a:lnSpc>
                <a:spcPts val="2592"/>
              </a:lnSpc>
            </a:pPr>
            <a:r>
              <a:rPr lang="en-US" sz="3200">
                <a:solidFill>
                  <a:srgbClr val="000000"/>
                </a:solidFill>
                <a:latin typeface="Montserrat Classic Bold"/>
              </a:rPr>
              <a:t>SEGMENTATION</a:t>
            </a:r>
          </a:p>
          <a:p>
            <a:pPr algn="just">
              <a:lnSpc>
                <a:spcPts val="2592"/>
              </a:lnSpc>
            </a:pPr>
          </a:p>
        </p:txBody>
      </p:sp>
      <p:sp>
        <p:nvSpPr>
          <p:cNvPr name="Freeform 9" id="9"/>
          <p:cNvSpPr/>
          <p:nvPr/>
        </p:nvSpPr>
        <p:spPr>
          <a:xfrm flipH="false" flipV="false" rot="-10800000">
            <a:off x="9145394" y="646053"/>
            <a:ext cx="2461726" cy="597994"/>
          </a:xfrm>
          <a:custGeom>
            <a:avLst/>
            <a:gdLst/>
            <a:ahLst/>
            <a:cxnLst/>
            <a:rect r="r" b="b" t="t" l="l"/>
            <a:pathLst>
              <a:path h="597994" w="2461726">
                <a:moveTo>
                  <a:pt x="0" y="0"/>
                </a:moveTo>
                <a:lnTo>
                  <a:pt x="2461727" y="0"/>
                </a:lnTo>
                <a:lnTo>
                  <a:pt x="2461727" y="597995"/>
                </a:lnTo>
                <a:lnTo>
                  <a:pt x="0" y="5979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0" id="10"/>
          <p:cNvSpPr/>
          <p:nvPr/>
        </p:nvSpPr>
        <p:spPr>
          <a:xfrm>
            <a:off x="516105" y="1432746"/>
            <a:ext cx="10990092" cy="0"/>
          </a:xfrm>
          <a:prstGeom prst="line">
            <a:avLst/>
          </a:prstGeom>
          <a:ln cap="flat" w="9525">
            <a:solidFill>
              <a:srgbClr val="000000"/>
            </a:solidFill>
            <a:prstDash val="solid"/>
            <a:headEnd type="none" len="sm" w="sm"/>
            <a:tailEnd type="none" len="sm" w="sm"/>
          </a:ln>
        </p:spPr>
      </p:sp>
      <p:sp>
        <p:nvSpPr>
          <p:cNvPr name="TextBox 11" id="11"/>
          <p:cNvSpPr txBox="true"/>
          <p:nvPr/>
        </p:nvSpPr>
        <p:spPr>
          <a:xfrm rot="0">
            <a:off x="549037" y="1267789"/>
            <a:ext cx="6445187" cy="125972"/>
          </a:xfrm>
          <a:prstGeom prst="rect">
            <a:avLst/>
          </a:prstGeom>
        </p:spPr>
        <p:txBody>
          <a:bodyPr anchor="t" rtlCol="false" tIns="0" lIns="0" bIns="0" rIns="0">
            <a:spAutoFit/>
          </a:bodyPr>
          <a:lstStyle/>
          <a:p>
            <a:pPr algn="just">
              <a:lnSpc>
                <a:spcPts val="972"/>
              </a:lnSpc>
            </a:pPr>
            <a:r>
              <a:rPr lang="en-US" sz="1200">
                <a:solidFill>
                  <a:srgbClr val="000000"/>
                </a:solidFill>
                <a:latin typeface="Montserrat"/>
              </a:rPr>
              <a:t>Based on AAC Credit Card Transactions as of December 7, 2021</a:t>
            </a:r>
          </a:p>
        </p:txBody>
      </p:sp>
      <p:sp>
        <p:nvSpPr>
          <p:cNvPr name="Freeform 12" id="12"/>
          <p:cNvSpPr/>
          <p:nvPr/>
        </p:nvSpPr>
        <p:spPr>
          <a:xfrm flipH="false" flipV="false" rot="0">
            <a:off x="454212" y="433161"/>
            <a:ext cx="836223" cy="836223"/>
          </a:xfrm>
          <a:custGeom>
            <a:avLst/>
            <a:gdLst/>
            <a:ahLst/>
            <a:cxnLst/>
            <a:rect r="r" b="b" t="t" l="l"/>
            <a:pathLst>
              <a:path h="836223" w="836223">
                <a:moveTo>
                  <a:pt x="0" y="0"/>
                </a:moveTo>
                <a:lnTo>
                  <a:pt x="836224" y="0"/>
                </a:lnTo>
                <a:lnTo>
                  <a:pt x="836224" y="836224"/>
                </a:lnTo>
                <a:lnTo>
                  <a:pt x="0" y="836224"/>
                </a:lnTo>
                <a:lnTo>
                  <a:pt x="0" y="0"/>
                </a:lnTo>
                <a:close/>
              </a:path>
            </a:pathLst>
          </a:custGeom>
          <a:blipFill>
            <a:blip r:embed="rId6"/>
            <a:stretch>
              <a:fillRect l="0" t="0" r="0" b="0"/>
            </a:stretch>
          </a:blipFill>
        </p:spPr>
      </p:sp>
      <p:grpSp>
        <p:nvGrpSpPr>
          <p:cNvPr name="Group 13" id="13"/>
          <p:cNvGrpSpPr/>
          <p:nvPr/>
        </p:nvGrpSpPr>
        <p:grpSpPr>
          <a:xfrm rot="0">
            <a:off x="516105" y="1650845"/>
            <a:ext cx="5410182" cy="3348178"/>
            <a:chOff x="0" y="0"/>
            <a:chExt cx="2137356" cy="1322737"/>
          </a:xfrm>
        </p:grpSpPr>
        <p:sp>
          <p:nvSpPr>
            <p:cNvPr name="Freeform 14" id="14"/>
            <p:cNvSpPr/>
            <p:nvPr/>
          </p:nvSpPr>
          <p:spPr>
            <a:xfrm flipH="false" flipV="false" rot="0">
              <a:off x="0" y="0"/>
              <a:ext cx="2137356" cy="1322737"/>
            </a:xfrm>
            <a:custGeom>
              <a:avLst/>
              <a:gdLst/>
              <a:ahLst/>
              <a:cxnLst/>
              <a:rect r="r" b="b" t="t" l="l"/>
              <a:pathLst>
                <a:path h="1322737" w="2137356">
                  <a:moveTo>
                    <a:pt x="48654" y="0"/>
                  </a:moveTo>
                  <a:lnTo>
                    <a:pt x="2088702" y="0"/>
                  </a:lnTo>
                  <a:cubicBezTo>
                    <a:pt x="2115573" y="0"/>
                    <a:pt x="2137356" y="21783"/>
                    <a:pt x="2137356" y="48654"/>
                  </a:cubicBezTo>
                  <a:lnTo>
                    <a:pt x="2137356" y="1274083"/>
                  </a:lnTo>
                  <a:cubicBezTo>
                    <a:pt x="2137356" y="1286987"/>
                    <a:pt x="2132230" y="1299362"/>
                    <a:pt x="2123105" y="1308487"/>
                  </a:cubicBezTo>
                  <a:cubicBezTo>
                    <a:pt x="2113981" y="1317611"/>
                    <a:pt x="2101606" y="1322737"/>
                    <a:pt x="2088702" y="1322737"/>
                  </a:cubicBezTo>
                  <a:lnTo>
                    <a:pt x="48654" y="1322737"/>
                  </a:lnTo>
                  <a:cubicBezTo>
                    <a:pt x="21783" y="1322737"/>
                    <a:pt x="0" y="1300954"/>
                    <a:pt x="0" y="1274083"/>
                  </a:cubicBezTo>
                  <a:lnTo>
                    <a:pt x="0" y="48654"/>
                  </a:lnTo>
                  <a:cubicBezTo>
                    <a:pt x="0" y="21783"/>
                    <a:pt x="21783" y="0"/>
                    <a:pt x="48654" y="0"/>
                  </a:cubicBezTo>
                  <a:close/>
                </a:path>
              </a:pathLst>
            </a:custGeom>
            <a:solidFill>
              <a:srgbClr val="FFFFFF"/>
            </a:solidFill>
          </p:spPr>
        </p:sp>
        <p:sp>
          <p:nvSpPr>
            <p:cNvPr name="TextBox 15" id="15"/>
            <p:cNvSpPr txBox="true"/>
            <p:nvPr/>
          </p:nvSpPr>
          <p:spPr>
            <a:xfrm>
              <a:off x="0" y="9525"/>
              <a:ext cx="2137356" cy="1313212"/>
            </a:xfrm>
            <a:prstGeom prst="rect">
              <a:avLst/>
            </a:prstGeom>
          </p:spPr>
          <p:txBody>
            <a:bodyPr anchor="ctr" rtlCol="false" tIns="50800" lIns="50800" bIns="50800" rIns="50800"/>
            <a:lstStyle/>
            <a:p>
              <a:pPr algn="ctr">
                <a:lnSpc>
                  <a:spcPts val="1665"/>
                </a:lnSpc>
              </a:pPr>
            </a:p>
          </p:txBody>
        </p:sp>
      </p:grpSp>
      <p:grpSp>
        <p:nvGrpSpPr>
          <p:cNvPr name="Group 16" id="16"/>
          <p:cNvGrpSpPr/>
          <p:nvPr/>
        </p:nvGrpSpPr>
        <p:grpSpPr>
          <a:xfrm rot="0">
            <a:off x="6096018" y="1650845"/>
            <a:ext cx="5410182" cy="3348178"/>
            <a:chOff x="0" y="0"/>
            <a:chExt cx="2137356" cy="1322737"/>
          </a:xfrm>
        </p:grpSpPr>
        <p:sp>
          <p:nvSpPr>
            <p:cNvPr name="Freeform 17" id="17"/>
            <p:cNvSpPr/>
            <p:nvPr/>
          </p:nvSpPr>
          <p:spPr>
            <a:xfrm flipH="false" flipV="false" rot="0">
              <a:off x="0" y="0"/>
              <a:ext cx="2137356" cy="1322737"/>
            </a:xfrm>
            <a:custGeom>
              <a:avLst/>
              <a:gdLst/>
              <a:ahLst/>
              <a:cxnLst/>
              <a:rect r="r" b="b" t="t" l="l"/>
              <a:pathLst>
                <a:path h="1322737" w="2137356">
                  <a:moveTo>
                    <a:pt x="48654" y="0"/>
                  </a:moveTo>
                  <a:lnTo>
                    <a:pt x="2088702" y="0"/>
                  </a:lnTo>
                  <a:cubicBezTo>
                    <a:pt x="2115573" y="0"/>
                    <a:pt x="2137356" y="21783"/>
                    <a:pt x="2137356" y="48654"/>
                  </a:cubicBezTo>
                  <a:lnTo>
                    <a:pt x="2137356" y="1274083"/>
                  </a:lnTo>
                  <a:cubicBezTo>
                    <a:pt x="2137356" y="1286987"/>
                    <a:pt x="2132230" y="1299362"/>
                    <a:pt x="2123105" y="1308487"/>
                  </a:cubicBezTo>
                  <a:cubicBezTo>
                    <a:pt x="2113981" y="1317611"/>
                    <a:pt x="2101606" y="1322737"/>
                    <a:pt x="2088702" y="1322737"/>
                  </a:cubicBezTo>
                  <a:lnTo>
                    <a:pt x="48654" y="1322737"/>
                  </a:lnTo>
                  <a:cubicBezTo>
                    <a:pt x="21783" y="1322737"/>
                    <a:pt x="0" y="1300954"/>
                    <a:pt x="0" y="1274083"/>
                  </a:cubicBezTo>
                  <a:lnTo>
                    <a:pt x="0" y="48654"/>
                  </a:lnTo>
                  <a:cubicBezTo>
                    <a:pt x="0" y="21783"/>
                    <a:pt x="21783" y="0"/>
                    <a:pt x="48654" y="0"/>
                  </a:cubicBezTo>
                  <a:close/>
                </a:path>
              </a:pathLst>
            </a:custGeom>
            <a:solidFill>
              <a:srgbClr val="FFFFFF"/>
            </a:solidFill>
          </p:spPr>
        </p:sp>
        <p:sp>
          <p:nvSpPr>
            <p:cNvPr name="TextBox 18" id="18"/>
            <p:cNvSpPr txBox="true"/>
            <p:nvPr/>
          </p:nvSpPr>
          <p:spPr>
            <a:xfrm>
              <a:off x="0" y="9525"/>
              <a:ext cx="2137356" cy="1313212"/>
            </a:xfrm>
            <a:prstGeom prst="rect">
              <a:avLst/>
            </a:prstGeom>
          </p:spPr>
          <p:txBody>
            <a:bodyPr anchor="ctr" rtlCol="false" tIns="50800" lIns="50800" bIns="50800" rIns="50800"/>
            <a:lstStyle/>
            <a:p>
              <a:pPr algn="ctr">
                <a:lnSpc>
                  <a:spcPts val="1665"/>
                </a:lnSpc>
              </a:pPr>
            </a:p>
          </p:txBody>
        </p:sp>
      </p:grpSp>
      <p:sp>
        <p:nvSpPr>
          <p:cNvPr name="Freeform 19" id="19"/>
          <p:cNvSpPr/>
          <p:nvPr/>
        </p:nvSpPr>
        <p:spPr>
          <a:xfrm flipH="false" flipV="false" rot="0">
            <a:off x="6322495" y="2207307"/>
            <a:ext cx="4955309" cy="2618924"/>
          </a:xfrm>
          <a:custGeom>
            <a:avLst/>
            <a:gdLst/>
            <a:ahLst/>
            <a:cxnLst/>
            <a:rect r="r" b="b" t="t" l="l"/>
            <a:pathLst>
              <a:path h="2618924" w="4955309">
                <a:moveTo>
                  <a:pt x="0" y="0"/>
                </a:moveTo>
                <a:lnTo>
                  <a:pt x="4955309" y="0"/>
                </a:lnTo>
                <a:lnTo>
                  <a:pt x="4955309" y="2618924"/>
                </a:lnTo>
                <a:lnTo>
                  <a:pt x="0" y="2618924"/>
                </a:lnTo>
                <a:lnTo>
                  <a:pt x="0" y="0"/>
                </a:lnTo>
                <a:close/>
              </a:path>
            </a:pathLst>
          </a:custGeom>
          <a:blipFill>
            <a:blip r:embed="rId7"/>
            <a:stretch>
              <a:fillRect l="0" t="0" r="0" b="0"/>
            </a:stretch>
          </a:blipFill>
        </p:spPr>
      </p:sp>
      <p:sp>
        <p:nvSpPr>
          <p:cNvPr name="Freeform 20" id="20"/>
          <p:cNvSpPr/>
          <p:nvPr/>
        </p:nvSpPr>
        <p:spPr>
          <a:xfrm flipH="false" flipV="false" rot="0">
            <a:off x="685800" y="2231681"/>
            <a:ext cx="4909190" cy="2594550"/>
          </a:xfrm>
          <a:custGeom>
            <a:avLst/>
            <a:gdLst/>
            <a:ahLst/>
            <a:cxnLst/>
            <a:rect r="r" b="b" t="t" l="l"/>
            <a:pathLst>
              <a:path h="2594550" w="4909190">
                <a:moveTo>
                  <a:pt x="0" y="0"/>
                </a:moveTo>
                <a:lnTo>
                  <a:pt x="4909190" y="0"/>
                </a:lnTo>
                <a:lnTo>
                  <a:pt x="4909190" y="2594550"/>
                </a:lnTo>
                <a:lnTo>
                  <a:pt x="0" y="2594550"/>
                </a:lnTo>
                <a:lnTo>
                  <a:pt x="0" y="0"/>
                </a:lnTo>
                <a:close/>
              </a:path>
            </a:pathLst>
          </a:custGeom>
          <a:blipFill>
            <a:blip r:embed="rId8"/>
            <a:stretch>
              <a:fillRect l="0" t="0" r="0" b="0"/>
            </a:stretch>
          </a:blipFill>
        </p:spPr>
      </p:sp>
      <p:sp>
        <p:nvSpPr>
          <p:cNvPr name="Freeform 21" id="21"/>
          <p:cNvSpPr/>
          <p:nvPr/>
        </p:nvSpPr>
        <p:spPr>
          <a:xfrm flipH="false" flipV="false" rot="0">
            <a:off x="10580890" y="1720233"/>
            <a:ext cx="763039" cy="603796"/>
          </a:xfrm>
          <a:custGeom>
            <a:avLst/>
            <a:gdLst/>
            <a:ahLst/>
            <a:cxnLst/>
            <a:rect r="r" b="b" t="t" l="l"/>
            <a:pathLst>
              <a:path h="603796" w="763039">
                <a:moveTo>
                  <a:pt x="0" y="0"/>
                </a:moveTo>
                <a:lnTo>
                  <a:pt x="763039" y="0"/>
                </a:lnTo>
                <a:lnTo>
                  <a:pt x="763039" y="603796"/>
                </a:lnTo>
                <a:lnTo>
                  <a:pt x="0" y="603796"/>
                </a:lnTo>
                <a:lnTo>
                  <a:pt x="0" y="0"/>
                </a:lnTo>
                <a:close/>
              </a:path>
            </a:pathLst>
          </a:custGeom>
          <a:blipFill>
            <a:blip r:embed="rId9"/>
            <a:stretch>
              <a:fillRect l="0" t="0" r="0" b="0"/>
            </a:stretch>
          </a:blipFill>
        </p:spPr>
      </p:sp>
      <p:sp>
        <p:nvSpPr>
          <p:cNvPr name="TextBox 22" id="22"/>
          <p:cNvSpPr txBox="true"/>
          <p:nvPr/>
        </p:nvSpPr>
        <p:spPr>
          <a:xfrm rot="0">
            <a:off x="1011625" y="1895332"/>
            <a:ext cx="4774111" cy="174423"/>
          </a:xfrm>
          <a:prstGeom prst="rect">
            <a:avLst/>
          </a:prstGeom>
        </p:spPr>
        <p:txBody>
          <a:bodyPr anchor="t" rtlCol="false" tIns="0" lIns="0" bIns="0" rIns="0">
            <a:spAutoFit/>
          </a:bodyPr>
          <a:lstStyle/>
          <a:p>
            <a:pPr algn="l">
              <a:lnSpc>
                <a:spcPts val="1295"/>
              </a:lnSpc>
            </a:pPr>
            <a:r>
              <a:rPr lang="en-US" sz="1599">
                <a:solidFill>
                  <a:srgbClr val="05347E"/>
                </a:solidFill>
                <a:latin typeface="Montserrat Classic Bold"/>
              </a:rPr>
              <a:t>Transaction Distribution </a:t>
            </a:r>
          </a:p>
        </p:txBody>
      </p:sp>
      <p:sp>
        <p:nvSpPr>
          <p:cNvPr name="TextBox 23" id="23"/>
          <p:cNvSpPr txBox="true"/>
          <p:nvPr/>
        </p:nvSpPr>
        <p:spPr>
          <a:xfrm rot="0">
            <a:off x="6700882" y="1895332"/>
            <a:ext cx="4774111" cy="174423"/>
          </a:xfrm>
          <a:prstGeom prst="rect">
            <a:avLst/>
          </a:prstGeom>
        </p:spPr>
        <p:txBody>
          <a:bodyPr anchor="t" rtlCol="false" tIns="0" lIns="0" bIns="0" rIns="0">
            <a:spAutoFit/>
          </a:bodyPr>
          <a:lstStyle/>
          <a:p>
            <a:pPr algn="l">
              <a:lnSpc>
                <a:spcPts val="1295"/>
              </a:lnSpc>
            </a:pPr>
            <a:r>
              <a:rPr lang="en-US" sz="1599">
                <a:solidFill>
                  <a:srgbClr val="05347E"/>
                </a:solidFill>
                <a:latin typeface="Montserrat Classic Bold"/>
              </a:rPr>
              <a:t>Spending Distribution</a:t>
            </a:r>
          </a:p>
        </p:txBody>
      </p:sp>
      <p:sp>
        <p:nvSpPr>
          <p:cNvPr name="TextBox 24" id="24"/>
          <p:cNvSpPr txBox="true"/>
          <p:nvPr/>
        </p:nvSpPr>
        <p:spPr>
          <a:xfrm rot="0">
            <a:off x="1729407" y="6191250"/>
            <a:ext cx="3797980" cy="489743"/>
          </a:xfrm>
          <a:prstGeom prst="rect">
            <a:avLst/>
          </a:prstGeom>
        </p:spPr>
        <p:txBody>
          <a:bodyPr anchor="t" rtlCol="false" tIns="0" lIns="0" bIns="0" rIns="0">
            <a:spAutoFit/>
          </a:bodyPr>
          <a:lstStyle/>
          <a:p>
            <a:pPr algn="l">
              <a:lnSpc>
                <a:spcPts val="1332"/>
              </a:lnSpc>
            </a:pPr>
            <a:r>
              <a:rPr lang="en-US" sz="1200">
                <a:solidFill>
                  <a:srgbClr val="000000"/>
                </a:solidFill>
                <a:latin typeface="Montserrat"/>
              </a:rPr>
              <a:t>DECODE ENCODE:</a:t>
            </a:r>
            <a:r>
              <a:rPr lang="en-US" sz="1200">
                <a:solidFill>
                  <a:srgbClr val="000000"/>
                </a:solidFill>
                <a:latin typeface="Montserrat Italics"/>
              </a:rPr>
              <a:t> Driving business growth through Clustering and Linear Regression Modelling</a:t>
            </a:r>
          </a:p>
        </p:txBody>
      </p:sp>
      <p:sp>
        <p:nvSpPr>
          <p:cNvPr name="TextBox 25" id="25"/>
          <p:cNvSpPr txBox="true"/>
          <p:nvPr/>
        </p:nvSpPr>
        <p:spPr>
          <a:xfrm rot="0">
            <a:off x="6096018" y="5206655"/>
            <a:ext cx="5744934" cy="975361"/>
          </a:xfrm>
          <a:prstGeom prst="rect">
            <a:avLst/>
          </a:prstGeom>
        </p:spPr>
        <p:txBody>
          <a:bodyPr anchor="t" rtlCol="false" tIns="0" lIns="0" bIns="0" rIns="0">
            <a:spAutoFit/>
          </a:bodyPr>
          <a:lstStyle/>
          <a:p>
            <a:pPr algn="l" marL="260346" indent="-130173" lvl="1">
              <a:lnSpc>
                <a:spcPts val="1338"/>
              </a:lnSpc>
              <a:buFont typeface="Arial"/>
              <a:buChar char="•"/>
            </a:pPr>
            <a:r>
              <a:rPr lang="en-US" sz="1205">
                <a:solidFill>
                  <a:srgbClr val="000000"/>
                </a:solidFill>
                <a:latin typeface="Montserrat Bold Italics"/>
              </a:rPr>
              <a:t>Top Customers:</a:t>
            </a:r>
          </a:p>
          <a:p>
            <a:pPr algn="l">
              <a:lnSpc>
                <a:spcPts val="1338"/>
              </a:lnSpc>
              <a:spcBef>
                <a:spcPct val="0"/>
              </a:spcBef>
            </a:pPr>
            <a:r>
              <a:rPr lang="en-US" sz="1205">
                <a:solidFill>
                  <a:srgbClr val="000000"/>
                </a:solidFill>
                <a:latin typeface="Montserrat Italics"/>
              </a:rPr>
              <a:t>           </a:t>
            </a:r>
            <a:r>
              <a:rPr lang="en-US" sz="1205">
                <a:solidFill>
                  <a:srgbClr val="000000"/>
                </a:solidFill>
                <a:latin typeface="Montserrat Italics"/>
              </a:rPr>
              <a:t>50-55% of transaction volume &amp; expenditure</a:t>
            </a:r>
          </a:p>
          <a:p>
            <a:pPr algn="l" marL="260346" indent="-130173" lvl="1">
              <a:lnSpc>
                <a:spcPts val="1338"/>
              </a:lnSpc>
              <a:buFont typeface="Arial"/>
              <a:buChar char="•"/>
            </a:pPr>
            <a:r>
              <a:rPr lang="en-US" sz="1205">
                <a:solidFill>
                  <a:srgbClr val="000000"/>
                </a:solidFill>
                <a:latin typeface="Montserrat Bold Italics"/>
              </a:rPr>
              <a:t>Engaged Customers:</a:t>
            </a:r>
          </a:p>
          <a:p>
            <a:pPr algn="l">
              <a:lnSpc>
                <a:spcPts val="1338"/>
              </a:lnSpc>
              <a:spcBef>
                <a:spcPct val="0"/>
              </a:spcBef>
            </a:pPr>
            <a:r>
              <a:rPr lang="en-US" sz="1205">
                <a:solidFill>
                  <a:srgbClr val="000000"/>
                </a:solidFill>
                <a:latin typeface="Montserrat Italics"/>
              </a:rPr>
              <a:t>           </a:t>
            </a:r>
            <a:r>
              <a:rPr lang="en-US" sz="1205">
                <a:solidFill>
                  <a:srgbClr val="000000"/>
                </a:solidFill>
                <a:latin typeface="Montserrat Italics"/>
              </a:rPr>
              <a:t>Significant contribution to volume &amp; expenditure </a:t>
            </a:r>
          </a:p>
          <a:p>
            <a:pPr algn="l" marL="260346" indent="-130173" lvl="1">
              <a:lnSpc>
                <a:spcPts val="1338"/>
              </a:lnSpc>
              <a:buFont typeface="Arial"/>
              <a:buChar char="•"/>
            </a:pPr>
            <a:r>
              <a:rPr lang="en-US" sz="1205">
                <a:solidFill>
                  <a:srgbClr val="000000"/>
                </a:solidFill>
                <a:latin typeface="Montserrat Bold Italics"/>
              </a:rPr>
              <a:t>At-Risk Customers:</a:t>
            </a:r>
          </a:p>
          <a:p>
            <a:pPr algn="l">
              <a:lnSpc>
                <a:spcPts val="1338"/>
              </a:lnSpc>
              <a:spcBef>
                <a:spcPct val="0"/>
              </a:spcBef>
            </a:pPr>
            <a:r>
              <a:rPr lang="en-US" sz="1205">
                <a:solidFill>
                  <a:srgbClr val="000000"/>
                </a:solidFill>
                <a:latin typeface="Montserrat Italics"/>
              </a:rPr>
              <a:t>            </a:t>
            </a:r>
            <a:r>
              <a:rPr lang="en-US" sz="1205">
                <a:solidFill>
                  <a:srgbClr val="000000"/>
                </a:solidFill>
                <a:latin typeface="Montserrat Italics"/>
              </a:rPr>
              <a:t>Minimal transaction activity. Only notable expenditure for 4 months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DAGFksuXNbc</dc:identifier>
  <dcterms:modified xsi:type="dcterms:W3CDTF">2011-08-01T06:04:30Z</dcterms:modified>
  <cp:revision>1</cp:revision>
  <dc:title>DSFC13 Group4 Sprint 1</dc:title>
</cp:coreProperties>
</file>