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85E8DF-4026-41CF-BF07-846B29DEFD2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65703A-C08B-4B08-B04B-E618E12E009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1137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E8DF-4026-41CF-BF07-846B29DEFD2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703A-C08B-4B08-B04B-E618E12E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8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E8DF-4026-41CF-BF07-846B29DEFD2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703A-C08B-4B08-B04B-E618E12E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2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E8DF-4026-41CF-BF07-846B29DEFD2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703A-C08B-4B08-B04B-E618E12E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85E8DF-4026-41CF-BF07-846B29DEFD2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5703A-C08B-4B08-B04B-E618E12E00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7085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E8DF-4026-41CF-BF07-846B29DEFD2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703A-C08B-4B08-B04B-E618E12E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0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E8DF-4026-41CF-BF07-846B29DEFD2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703A-C08B-4B08-B04B-E618E12E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3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E8DF-4026-41CF-BF07-846B29DEFD2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703A-C08B-4B08-B04B-E618E12E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3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E8DF-4026-41CF-BF07-846B29DEFD2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703A-C08B-4B08-B04B-E618E12E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85E8DF-4026-41CF-BF07-846B29DEFD2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5703A-C08B-4B08-B04B-E618E12E00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4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85E8DF-4026-41CF-BF07-846B29DEFD2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5703A-C08B-4B08-B04B-E618E12E00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950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985E8DF-4026-41CF-BF07-846B29DEFD2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D65703A-C08B-4B08-B04B-E618E12E00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96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Classifying Problems with a Genetic Algorithm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Alex Buchanan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4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problem 15.</a:t>
            </a:r>
          </a:p>
          <a:p>
            <a:pPr lvl="1"/>
            <a:r>
              <a:rPr lang="en-US" dirty="0" smtClean="0"/>
              <a:t>A* score: 6/7</a:t>
            </a:r>
          </a:p>
          <a:p>
            <a:pPr lvl="1"/>
            <a:r>
              <a:rPr lang="en-US" dirty="0" smtClean="0"/>
              <a:t>BFS score: 5/7</a:t>
            </a:r>
          </a:p>
          <a:p>
            <a:pPr lvl="1"/>
            <a:r>
              <a:rPr lang="en-US" dirty="0" smtClean="0"/>
              <a:t>DFS score: 5/7</a:t>
            </a:r>
          </a:p>
          <a:p>
            <a:pPr lvl="1"/>
            <a:r>
              <a:rPr lang="en-US" dirty="0" smtClean="0"/>
              <a:t>UCS score: 6/7</a:t>
            </a:r>
          </a:p>
          <a:p>
            <a:r>
              <a:rPr lang="en-US" dirty="0" smtClean="0"/>
              <a:t>GA answer after 100 generations: A* and UCS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296" y="2171699"/>
            <a:ext cx="2013155" cy="38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3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issue that prevented any of the following issues from being resolved was time, obviously, as I only had a week to implement all of this</a:t>
            </a:r>
          </a:p>
          <a:p>
            <a:r>
              <a:rPr lang="en-US" dirty="0" smtClean="0"/>
              <a:t>GA was surprisingly inaccurate, with a score of 6/10 for correctly labelling problems</a:t>
            </a:r>
          </a:p>
          <a:p>
            <a:pPr lvl="1"/>
            <a:r>
              <a:rPr lang="en-US" dirty="0" smtClean="0"/>
              <a:t>However, the inaccurately labelled ones were never wrong, simply weren’t fully labelled </a:t>
            </a:r>
          </a:p>
          <a:p>
            <a:pPr lvl="1"/>
            <a:r>
              <a:rPr lang="en-US" dirty="0" smtClean="0"/>
              <a:t>Additionally, the incorrect ones often were very close to being correct, with only a few percent off the correct answer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6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GA never gave an incorrect answer, just a sub optimal one</a:t>
            </a:r>
          </a:p>
          <a:p>
            <a:r>
              <a:rPr lang="en-US" sz="2800" dirty="0" smtClean="0"/>
              <a:t>Algorithms were wonderfully consistent at producing the same results repeatedly</a:t>
            </a:r>
          </a:p>
          <a:p>
            <a:r>
              <a:rPr lang="en-US" sz="2800" dirty="0" smtClean="0"/>
              <a:t>Python implementation worked very quickly and was much shorter than the original C++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5777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were to continue this I would love to have this produce a much more verbose results.</a:t>
            </a:r>
          </a:p>
          <a:p>
            <a:pPr lvl="1"/>
            <a:r>
              <a:rPr lang="en-US" dirty="0" smtClean="0"/>
              <a:t>In order to get more information I would need to construct better result classes to hold info</a:t>
            </a:r>
          </a:p>
          <a:p>
            <a:r>
              <a:rPr lang="en-US" dirty="0" smtClean="0"/>
              <a:t>I would add more heuristics to better differentiate between the different algorithms</a:t>
            </a:r>
          </a:p>
          <a:p>
            <a:r>
              <a:rPr lang="en-US" dirty="0" smtClean="0"/>
              <a:t>Add more algorithms, like beam search, hill climbing, </a:t>
            </a:r>
            <a:r>
              <a:rPr lang="en-US" dirty="0" err="1" smtClean="0"/>
              <a:t>Djikstra’s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See if running the GA 1000 times would cause any irregularities to become less apparent</a:t>
            </a:r>
          </a:p>
          <a:p>
            <a:pPr lvl="1"/>
            <a:r>
              <a:rPr lang="en-US" dirty="0" smtClean="0"/>
              <a:t>See if that 6/10 can become 10 out of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Take a maze and turn it into a graph</a:t>
            </a:r>
          </a:p>
          <a:p>
            <a:r>
              <a:rPr lang="en-US" sz="2800" dirty="0" smtClean="0"/>
              <a:t>Take that graph representation of a maze and have a variety of search algorithms try and solve them</a:t>
            </a:r>
          </a:p>
          <a:p>
            <a:r>
              <a:rPr lang="en-US" sz="2800" dirty="0" smtClean="0"/>
              <a:t>Then, using a Genetic algorithm have it try and find the best algorithm or algorithms to solve each maze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11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371"/>
          </a:xfrm>
        </p:spPr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9171"/>
            <a:ext cx="9601200" cy="3581400"/>
          </a:xfrm>
        </p:spPr>
        <p:txBody>
          <a:bodyPr/>
          <a:lstStyle/>
          <a:p>
            <a:r>
              <a:rPr lang="en-US" dirty="0" smtClean="0"/>
              <a:t>The problems are represented by text files with a series of characters in them that represent the maze</a:t>
            </a:r>
          </a:p>
          <a:p>
            <a:pPr lvl="1"/>
            <a:r>
              <a:rPr lang="en-US" sz="1600" i="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600" dirty="0" smtClean="0"/>
              <a:t> = wall (impassable)</a:t>
            </a:r>
          </a:p>
          <a:p>
            <a:pPr lvl="1"/>
            <a:r>
              <a:rPr lang="en-US" sz="16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/>
              <a:t> = open space</a:t>
            </a:r>
          </a:p>
          <a:p>
            <a:pPr lvl="1"/>
            <a:r>
              <a:rPr lang="en-US" sz="1600" i="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dirty="0" smtClean="0"/>
              <a:t> = start</a:t>
            </a:r>
          </a:p>
          <a:p>
            <a:pPr lvl="1"/>
            <a:r>
              <a:rPr lang="en-US" sz="1600" i="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600" dirty="0" smtClean="0"/>
              <a:t> = goal</a:t>
            </a:r>
          </a:p>
          <a:p>
            <a:pPr marL="0" indent="0">
              <a:buNone/>
            </a:pPr>
            <a:r>
              <a:rPr lang="en-US" dirty="0" smtClean="0"/>
              <a:t>Example 1: 				Example 2: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65" y="3184815"/>
            <a:ext cx="1676227" cy="3188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956" y="3184815"/>
            <a:ext cx="1701167" cy="32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7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</a:p>
          <a:p>
            <a:pPr lvl="1"/>
            <a:r>
              <a:rPr lang="en-US" dirty="0" smtClean="0"/>
              <a:t>Uses the Manhattan distance between a given node and the goal</a:t>
            </a:r>
          </a:p>
          <a:p>
            <a:r>
              <a:rPr lang="en-US" dirty="0" smtClean="0"/>
              <a:t>Breadth First Search</a:t>
            </a:r>
          </a:p>
          <a:p>
            <a:r>
              <a:rPr lang="en-US" dirty="0" smtClean="0"/>
              <a:t>Depth First Search</a:t>
            </a:r>
          </a:p>
          <a:p>
            <a:r>
              <a:rPr lang="en-US" dirty="0" smtClean="0"/>
              <a:t>Uniform Cost Search</a:t>
            </a:r>
          </a:p>
          <a:p>
            <a:pPr lvl="1"/>
            <a:r>
              <a:rPr lang="en-US" dirty="0" smtClean="0"/>
              <a:t>Every move cost just 1</a:t>
            </a:r>
          </a:p>
        </p:txBody>
      </p:sp>
    </p:spTree>
    <p:extLst>
      <p:ext uri="{BB962C8B-B14F-4D97-AF65-F5344CB8AC3E}">
        <p14:creationId xmlns:p14="http://schemas.microsoft.com/office/powerpoint/2010/main" val="126203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individual consists of an array of Booleans. </a:t>
            </a:r>
          </a:p>
          <a:p>
            <a:pPr lvl="1"/>
            <a:r>
              <a:rPr lang="en-US" dirty="0" smtClean="0"/>
              <a:t>For each value in the individual if it is </a:t>
            </a:r>
            <a:r>
              <a:rPr lang="en-US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then the corresponding algorithm is used, if it is </a:t>
            </a:r>
            <a:r>
              <a:rPr lang="en-US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 then the algorithm isn’t</a:t>
            </a:r>
          </a:p>
          <a:p>
            <a:r>
              <a:rPr lang="en-US" dirty="0" smtClean="0"/>
              <a:t>50 and 100 Generations were tried</a:t>
            </a:r>
          </a:p>
          <a:p>
            <a:pPr lvl="1"/>
            <a:r>
              <a:rPr lang="en-US" dirty="0" smtClean="0"/>
              <a:t>50 was less consistently correct</a:t>
            </a:r>
          </a:p>
          <a:p>
            <a:r>
              <a:rPr lang="en-US" dirty="0" smtClean="0"/>
              <a:t>For generating children I used single point crossover.</a:t>
            </a:r>
          </a:p>
          <a:p>
            <a:r>
              <a:rPr lang="en-US" dirty="0" smtClean="0"/>
              <a:t>I used a mutation rate of 5%.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4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Meta-Heuristics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score the algorithms I used 4 different heuristics</a:t>
            </a:r>
          </a:p>
          <a:p>
            <a:pPr lvl="1"/>
            <a:r>
              <a:rPr lang="en-US" dirty="0" smtClean="0"/>
              <a:t>Success – whether or not the algorithm found the goal</a:t>
            </a:r>
          </a:p>
          <a:p>
            <a:pPr lvl="1"/>
            <a:r>
              <a:rPr lang="en-US" dirty="0" smtClean="0"/>
              <a:t>Path Length – how long the resulting path was, shorter is better</a:t>
            </a:r>
          </a:p>
          <a:p>
            <a:pPr lvl="1"/>
            <a:r>
              <a:rPr lang="en-US" dirty="0" smtClean="0"/>
              <a:t>Space Complexity – measured by the largest size that the frontier gets while performing the algorithm</a:t>
            </a:r>
          </a:p>
          <a:p>
            <a:pPr lvl="1"/>
            <a:r>
              <a:rPr lang="en-US" dirty="0" smtClean="0"/>
              <a:t>Time Complexity – measured by the number of nodes that had to be expanded during the algorithm’s run</a:t>
            </a:r>
          </a:p>
          <a:p>
            <a:pPr lvl="2"/>
            <a:r>
              <a:rPr lang="en-US" dirty="0" smtClean="0"/>
              <a:t>NOTE: I used  this to represent the time complexity as I didn’t want to measure the actual time it took to run each algorithm as that measures my ability to program the algorithms efficiently not the actual speed of the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3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Meta-Heuristics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scores for each algorithm are out of 7, the minimum number required to get what I wanted.</a:t>
            </a:r>
          </a:p>
          <a:p>
            <a:pPr lvl="1"/>
            <a:r>
              <a:rPr lang="en-US" dirty="0" smtClean="0"/>
              <a:t>Success of the algorithm contributed a score of 4, this is because if it didn’t succeed it doesn’t really matter how good the rest of the scores were.</a:t>
            </a:r>
          </a:p>
          <a:p>
            <a:pPr lvl="1"/>
            <a:r>
              <a:rPr lang="en-US" dirty="0" smtClean="0"/>
              <a:t>For each of the other heuristics if they were either the best in category or tied for the best they got the appropriate point</a:t>
            </a:r>
          </a:p>
          <a:p>
            <a:r>
              <a:rPr lang="en-US" dirty="0" smtClean="0"/>
              <a:t>For each individual in the GA if the corresponding allele for an algorithm was true then the score was added to a total and then that total was divided by the number of algorithms used to get the average of all the scores.</a:t>
            </a:r>
          </a:p>
          <a:p>
            <a:r>
              <a:rPr lang="en-US" dirty="0" smtClean="0"/>
              <a:t>It was that average that is used to decide what individuals survived to the next generation. </a:t>
            </a:r>
          </a:p>
        </p:txBody>
      </p:sp>
    </p:spTree>
    <p:extLst>
      <p:ext uri="{BB962C8B-B14F-4D97-AF65-F5344CB8AC3E}">
        <p14:creationId xmlns:p14="http://schemas.microsoft.com/office/powerpoint/2010/main" val="27852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the Algorithms were run with each problem and the best algorithms were noted</a:t>
            </a:r>
          </a:p>
          <a:p>
            <a:pPr lvl="1"/>
            <a:r>
              <a:rPr lang="en-US" dirty="0" smtClean="0"/>
              <a:t>Ran each set of algorithms on each problem a few times to make sure answers were consistent. Only one problem (6) had any deviating answers and that was 1 out of 10 runs</a:t>
            </a:r>
          </a:p>
          <a:p>
            <a:r>
              <a:rPr lang="en-US" dirty="0" smtClean="0"/>
              <a:t>Then the GA ran</a:t>
            </a:r>
          </a:p>
          <a:p>
            <a:pPr lvl="1"/>
            <a:r>
              <a:rPr lang="en-US" dirty="0" smtClean="0"/>
              <a:t>For best results there were 100 generations for each problem</a:t>
            </a:r>
          </a:p>
          <a:p>
            <a:pPr lvl="1"/>
            <a:r>
              <a:rPr lang="en-US" dirty="0" smtClean="0"/>
              <a:t>And each problem was run 100 times through the GA</a:t>
            </a:r>
          </a:p>
          <a:p>
            <a:pPr lvl="1"/>
            <a:r>
              <a:rPr lang="en-US" dirty="0" smtClean="0"/>
              <a:t>Each answer/label the GA produced was noted and the most commonly occurring one was deemed the GA’s “answer”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3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893110"/>
              </p:ext>
            </p:extLst>
          </p:nvPr>
        </p:nvGraphicFramePr>
        <p:xfrm>
          <a:off x="1371600" y="1686232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7111379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31334066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554440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 Answer </a:t>
                      </a:r>
                      <a:r>
                        <a:rPr lang="en-US" sz="1200" dirty="0" smtClean="0"/>
                        <a:t>(% answer showed up)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5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</a:t>
                      </a:r>
                      <a:r>
                        <a:rPr lang="en-US" baseline="0" dirty="0" smtClean="0"/>
                        <a:t> 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 UCS (64%)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1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 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 (48%)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4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</a:t>
                      </a:r>
                      <a:r>
                        <a:rPr lang="en-US" baseline="0" dirty="0" smtClean="0"/>
                        <a:t> 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</a:t>
                      </a:r>
                      <a:r>
                        <a:rPr lang="en-US" baseline="0" dirty="0" smtClean="0"/>
                        <a:t> UCS (52%)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01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</a:t>
                      </a:r>
                      <a:r>
                        <a:rPr lang="en-US" baseline="0" dirty="0" smtClean="0"/>
                        <a:t> 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</a:t>
                      </a:r>
                      <a:r>
                        <a:rPr lang="en-US" baseline="0" dirty="0" smtClean="0"/>
                        <a:t> UCS (45%)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9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</a:t>
                      </a:r>
                      <a:r>
                        <a:rPr lang="en-US" baseline="0" dirty="0" smtClean="0"/>
                        <a:t> 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 </a:t>
                      </a:r>
                      <a:r>
                        <a:rPr lang="en-US" baseline="0" dirty="0" smtClean="0"/>
                        <a:t>(%)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</a:t>
                      </a:r>
                      <a:r>
                        <a:rPr lang="en-US" baseline="0" dirty="0" smtClean="0"/>
                        <a:t> BFS, 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BFS, UCS </a:t>
                      </a:r>
                      <a:r>
                        <a:rPr lang="en-US" baseline="0" dirty="0" smtClean="0"/>
                        <a:t>(%)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56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 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 </a:t>
                      </a:r>
                      <a:r>
                        <a:rPr lang="en-US" baseline="0" dirty="0" smtClean="0"/>
                        <a:t>(50%)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8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</a:t>
                      </a:r>
                      <a:r>
                        <a:rPr lang="en-US" baseline="0" dirty="0" smtClean="0"/>
                        <a:t> 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</a:t>
                      </a:r>
                      <a:r>
                        <a:rPr lang="en-US" baseline="0" dirty="0" smtClean="0"/>
                        <a:t> UCS (68%)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6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</a:t>
                      </a:r>
                      <a:r>
                        <a:rPr lang="en-US" baseline="0" dirty="0" smtClean="0"/>
                        <a:t> BFS, 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 BFS, UCS (77%)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11*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</a:t>
                      </a:r>
                      <a:r>
                        <a:rPr lang="en-US" baseline="0" dirty="0" smtClean="0"/>
                        <a:t> 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A*,</a:t>
                      </a:r>
                      <a:r>
                        <a:rPr lang="en-US" baseline="0" dirty="0" smtClean="0"/>
                        <a:t> UCS (61%)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133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5342" y="5765472"/>
            <a:ext cx="435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For some reason problem 10 created problems with A*, and because I ran out of time, I opted to just do problem 11 instead of fixing it.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1037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76</TotalTime>
  <Words>937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Consolas</vt:lpstr>
      <vt:lpstr>Franklin Gothic Book</vt:lpstr>
      <vt:lpstr>Crop</vt:lpstr>
      <vt:lpstr>Classifying Problems with a Genetic Algorithm</vt:lpstr>
      <vt:lpstr>Goal</vt:lpstr>
      <vt:lpstr>The Problems</vt:lpstr>
      <vt:lpstr>The Algorithms</vt:lpstr>
      <vt:lpstr>The Genetic Algorithm</vt:lpstr>
      <vt:lpstr>The Meta-Heuristics</vt:lpstr>
      <vt:lpstr>The Meta-Heuristics (cont.)</vt:lpstr>
      <vt:lpstr>Methods</vt:lpstr>
      <vt:lpstr>Results</vt:lpstr>
      <vt:lpstr>Example</vt:lpstr>
      <vt:lpstr>Issues</vt:lpstr>
      <vt:lpstr>What went well?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Problems with a Genetic Algorithm</dc:title>
  <dc:creator>Ale Buchanan</dc:creator>
  <cp:lastModifiedBy>Ale Buchanan</cp:lastModifiedBy>
  <cp:revision>12</cp:revision>
  <dcterms:created xsi:type="dcterms:W3CDTF">2017-12-20T19:20:31Z</dcterms:created>
  <dcterms:modified xsi:type="dcterms:W3CDTF">2017-12-20T20:36:41Z</dcterms:modified>
</cp:coreProperties>
</file>