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Source Code Pr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F858DF1-FD60-46E9-8089-BDAEA89EB99C}">
  <a:tblStyle styleId="{3F858DF1-FD60-46E9-8089-BDAEA89EB9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SourceCodePr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SourceCodePro-italic.fntdata"/><Relationship Id="rId25" Type="http://schemas.openxmlformats.org/officeDocument/2006/relationships/font" Target="fonts/SourceCodePro-bold.fntdata"/><Relationship Id="rId27" Type="http://schemas.openxmlformats.org/officeDocument/2006/relationships/font" Target="fonts/SourceCodePr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1056c3b9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1056c3b9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1056c3b9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1056c3b9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1056c3b9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91056c3b9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1056c3b9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1056c3b9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1056c3b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1056c3b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1056c3b9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1056c3b9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1056c3b9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1056c3b9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91056c3b9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91056c3b9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1056c3b9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91056c3b9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1056c3b9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1056c3b9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1056c3b9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1056c3b9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1056c3b9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1056c3b9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Reverting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Reverting in Git is a forward-moving way of undoing changes on a repository.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Reviewing the history of a repository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16" name="Google Shape;116;p22"/>
          <p:cNvGraphicFramePr/>
          <p:nvPr/>
        </p:nvGraphicFramePr>
        <p:xfrm>
          <a:off x="1600200" y="212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{3F858DF1-FD60-46E9-8089-BDAEA89EB99C}</a:tableStyleId>
              </a:tblPr>
              <a:tblGrid>
                <a:gridCol w="2705100"/>
                <a:gridCol w="3238500"/>
              </a:tblGrid>
              <a:tr h="29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Command</a:t>
                      </a:r>
                      <a:endParaRPr b="1"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Function</a:t>
                      </a:r>
                      <a:endParaRPr b="1"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git </a:t>
                      </a:r>
                      <a:r>
                        <a:rPr b="1" lang="en-GB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log</a:t>
                      </a:r>
                      <a:endParaRPr b="1"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Shows the commit history of the current branch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git </a:t>
                      </a:r>
                      <a:r>
                        <a:rPr b="1" lang="en-GB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log</a:t>
                      </a:r>
                      <a:r>
                        <a:rPr lang="en-GB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[BRANCH_NAME]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Passing an argument through allows you to display the commit history of a specific branch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git </a:t>
                      </a:r>
                      <a:r>
                        <a:rPr b="1" lang="en-GB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log </a:t>
                      </a:r>
                      <a:r>
                        <a:rPr lang="en-GB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--oneline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Shows a simplified view of the commit history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git </a:t>
                      </a:r>
                      <a:r>
                        <a:rPr b="1" lang="en-GB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log </a:t>
                      </a:r>
                      <a:r>
                        <a:rPr lang="en-GB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--branches=*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Shows the commit history for all branches in the current repository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When you run git log, it should look like this</a:t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 rotWithShape="1">
          <a:blip r:embed="rId3">
            <a:alphaModFix/>
          </a:blip>
          <a:srcRect b="40790" l="0" r="0" t="3728"/>
          <a:stretch/>
        </p:blipFill>
        <p:spPr>
          <a:xfrm>
            <a:off x="1416550" y="1843175"/>
            <a:ext cx="5943600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latin typeface="Montserrat"/>
                <a:ea typeface="Montserrat"/>
                <a:cs typeface="Montserrat"/>
                <a:sym typeface="Montserrat"/>
              </a:rPr>
              <a:t>Reverting to a previous commit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Here you would refer to a commits hash code e.g. 483856a</a:t>
            </a:r>
            <a:endParaRPr/>
          </a:p>
        </p:txBody>
      </p:sp>
      <p:graphicFrame>
        <p:nvGraphicFramePr>
          <p:cNvPr id="130" name="Google Shape;130;p24"/>
          <p:cNvGraphicFramePr/>
          <p:nvPr/>
        </p:nvGraphicFramePr>
        <p:xfrm>
          <a:off x="1600200" y="165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{3F858DF1-FD60-46E9-8089-BDAEA89EB99C}</a:tableStyleId>
              </a:tblPr>
              <a:tblGrid>
                <a:gridCol w="2705100"/>
                <a:gridCol w="3238500"/>
              </a:tblGrid>
              <a:tr h="29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Command</a:t>
                      </a:r>
                      <a:endParaRPr b="1"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Function</a:t>
                      </a:r>
                      <a:endParaRPr b="1"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git </a:t>
                      </a:r>
                      <a:r>
                        <a:rPr b="1" lang="en-GB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revert</a:t>
                      </a:r>
                      <a:r>
                        <a:rPr lang="en-GB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[COMMIT]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Creates new commit that reverts changes to the code its state at the specified commit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git </a:t>
                      </a:r>
                      <a:r>
                        <a:rPr b="1" lang="en-GB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revert</a:t>
                      </a:r>
                      <a:r>
                        <a:rPr lang="en-GB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HEAD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Creates a new commit that reverts the repository back to the state of the previous commit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git </a:t>
                      </a:r>
                      <a:r>
                        <a:rPr b="1" lang="en-GB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reset </a:t>
                      </a:r>
                      <a:r>
                        <a:rPr lang="en-GB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--hard [COMMIT]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Reverts changes to the code to the state at the specified commit and discards the history after that point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latin typeface="Montserrat"/>
                <a:ea typeface="Montserrat"/>
                <a:cs typeface="Montserrat"/>
                <a:sym typeface="Montserrat"/>
              </a:rPr>
              <a:t>Reverting with reset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 reset --hard bcabb84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command will return the state to the selected commit</a:t>
            </a:r>
            <a:r>
              <a:rPr lang="en-GB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Using Revert to go Back to the Latest Commit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4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git </a:t>
            </a:r>
            <a:r>
              <a:rPr b="1" lang="en-GB" sz="1200">
                <a:solidFill>
                  <a:schemeClr val="dk1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reset</a:t>
            </a:r>
            <a:r>
              <a:rPr lang="en-GB" sz="1200">
                <a:solidFill>
                  <a:schemeClr val="dk1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GB" sz="1200">
                <a:solidFill>
                  <a:schemeClr val="dk1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--hard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Branching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Branching in Git helps us to define workflows that make sure the code that is being delivered is in the best state possible, minimising risks for any errors or crashes.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With Version Control Systems, like Git, we can separate the codebase on to many different branches.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feature can be utilised for isolating the development and testing of new features from working code that is running on a production environment.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Workflow Example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Workflow" id="68" name="Google Shape;68;p15"/>
          <p:cNvPicPr preferRelativeResize="0"/>
          <p:nvPr/>
        </p:nvPicPr>
        <p:blipFill rotWithShape="1">
          <a:blip r:embed="rId3">
            <a:alphaModFix/>
          </a:blip>
          <a:srcRect b="3850" l="18431" r="16826" t="4700"/>
          <a:stretch/>
        </p:blipFill>
        <p:spPr>
          <a:xfrm>
            <a:off x="2707675" y="1152475"/>
            <a:ext cx="3447375" cy="36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latin typeface="Montserrat"/>
                <a:ea typeface="Montserrat"/>
                <a:cs typeface="Montserrat"/>
                <a:sym typeface="Montserrat"/>
              </a:rPr>
              <a:t>New Application Features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Workflow" id="75" name="Google Shape;75;p16"/>
          <p:cNvPicPr preferRelativeResize="0"/>
          <p:nvPr/>
        </p:nvPicPr>
        <p:blipFill rotWithShape="1">
          <a:blip r:embed="rId3">
            <a:alphaModFix/>
          </a:blip>
          <a:srcRect b="32288" l="24107" r="49657" t="8585"/>
          <a:stretch/>
        </p:blipFill>
        <p:spPr>
          <a:xfrm>
            <a:off x="4497900" y="142875"/>
            <a:ext cx="2876550" cy="485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Releases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Workflow" id="82" name="Google Shape;82;p17"/>
          <p:cNvPicPr preferRelativeResize="0"/>
          <p:nvPr/>
        </p:nvPicPr>
        <p:blipFill rotWithShape="1">
          <a:blip r:embed="rId3">
            <a:alphaModFix/>
          </a:blip>
          <a:srcRect b="6503" l="42976" r="31095" t="53938"/>
          <a:stretch/>
        </p:blipFill>
        <p:spPr>
          <a:xfrm>
            <a:off x="2917725" y="1061000"/>
            <a:ext cx="3467100" cy="39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Hot Fixes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Workflow" id="89" name="Google Shape;89;p18"/>
          <p:cNvPicPr preferRelativeResize="0"/>
          <p:nvPr/>
        </p:nvPicPr>
        <p:blipFill rotWithShape="1">
          <a:blip r:embed="rId3">
            <a:alphaModFix/>
          </a:blip>
          <a:srcRect b="55605" l="40578" r="24114" t="8180"/>
          <a:stretch/>
        </p:blipFill>
        <p:spPr>
          <a:xfrm>
            <a:off x="2105025" y="974725"/>
            <a:ext cx="4933950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Creating and Branches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6" name="Google Shape;96;p19"/>
          <p:cNvGraphicFramePr/>
          <p:nvPr/>
        </p:nvGraphicFramePr>
        <p:xfrm>
          <a:off x="1377050" y="141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{3F858DF1-FD60-46E9-8089-BDAEA89EB99C}</a:tableStyleId>
              </a:tblPr>
              <a:tblGrid>
                <a:gridCol w="3371850"/>
                <a:gridCol w="25717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Command</a:t>
                      </a:r>
                      <a:endParaRPr b="1"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Function</a:t>
                      </a:r>
                      <a:endParaRPr b="1"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git </a:t>
                      </a:r>
                      <a:r>
                        <a:rPr b="1" lang="en-GB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branch</a:t>
                      </a:r>
                      <a:endParaRPr b="1"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Show all branches in current repository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git </a:t>
                      </a:r>
                      <a:r>
                        <a:rPr b="1" lang="en-GB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branch </a:t>
                      </a:r>
                      <a:r>
                        <a:rPr lang="en-GB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[NEW_BRANCH_NAME]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Create a new branch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git </a:t>
                      </a:r>
                      <a:r>
                        <a:rPr b="1" lang="en-GB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checkout </a:t>
                      </a:r>
                      <a:r>
                        <a:rPr lang="en-GB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[BRANCH_NAME]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Switch to a branch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git </a:t>
                      </a:r>
                      <a:r>
                        <a:rPr b="1" lang="en-GB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checkout</a:t>
                      </a:r>
                      <a:r>
                        <a:rPr lang="en-GB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-b [BRANCH_NAME]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Switch to a branch; create branch if it doesn’t exist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git </a:t>
                      </a:r>
                      <a:r>
                        <a:rPr b="1" lang="en-GB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branch </a:t>
                      </a:r>
                      <a:r>
                        <a:rPr lang="en-GB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-d [BRANCH_NAME]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Delete a branch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git </a:t>
                      </a:r>
                      <a:r>
                        <a:rPr b="1" lang="en-GB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push </a:t>
                      </a:r>
                      <a:r>
                        <a:rPr lang="en-GB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--delete origin [BRANCH_NAME]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Delete a branch in your remote repository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latin typeface="Montserrat"/>
                <a:ea typeface="Montserrat"/>
                <a:cs typeface="Montserrat"/>
                <a:sym typeface="Montserrat"/>
              </a:rPr>
              <a:t>Merging Branches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8288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</a:t>
            </a:r>
            <a:r>
              <a:rPr b="1" i="1" lang="en-GB" sz="1200">
                <a:solidFill>
                  <a:srgbClr val="0000FF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E</a:t>
            </a:r>
            <a:r>
              <a:rPr b="1" lang="en-GB" sz="1200">
                <a:solidFill>
                  <a:srgbClr val="0000FF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---</a:t>
            </a:r>
            <a:r>
              <a:rPr b="1" i="1" lang="en-GB" sz="1200">
                <a:solidFill>
                  <a:srgbClr val="0000FF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</a:t>
            </a:r>
            <a:r>
              <a:rPr b="1" lang="en-GB" sz="1200">
                <a:solidFill>
                  <a:srgbClr val="0000FF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---</a:t>
            </a:r>
            <a:r>
              <a:rPr b="1" i="1" lang="en-GB" sz="1200">
                <a:solidFill>
                  <a:srgbClr val="0000FF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G</a:t>
            </a:r>
            <a:r>
              <a:rPr b="1" lang="en-GB" sz="1200">
                <a:solidFill>
                  <a:srgbClr val="0000FF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i="1" lang="en-GB" sz="1200">
                <a:solidFill>
                  <a:srgbClr val="0000FF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issue</a:t>
            </a:r>
            <a:endParaRPr b="1" sz="1200">
              <a:solidFill>
                <a:srgbClr val="0000FF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82880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rgbClr val="0000FF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</a:t>
            </a:r>
            <a:r>
              <a:rPr b="1" i="1" lang="en-GB" sz="1200">
                <a:solidFill>
                  <a:srgbClr val="0000FF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</a:t>
            </a:r>
            <a:endParaRPr b="1" sz="1200">
              <a:solidFill>
                <a:srgbClr val="0000FF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8288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-GB" sz="1200">
                <a:solidFill>
                  <a:srgbClr val="FF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A</a:t>
            </a:r>
            <a:r>
              <a:rPr b="1" lang="en-GB" sz="1200">
                <a:solidFill>
                  <a:srgbClr val="FF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---</a:t>
            </a:r>
            <a:r>
              <a:rPr b="1" i="1" lang="en-GB" sz="1200">
                <a:solidFill>
                  <a:srgbClr val="FF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B</a:t>
            </a:r>
            <a:r>
              <a:rPr b="1" lang="en-GB" sz="1200">
                <a:solidFill>
                  <a:srgbClr val="FF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---</a:t>
            </a:r>
            <a:r>
              <a:rPr b="1" i="1" lang="en-GB" sz="1200">
                <a:solidFill>
                  <a:srgbClr val="FF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</a:t>
            </a:r>
            <a:r>
              <a:rPr b="1" lang="en-GB" sz="1200">
                <a:solidFill>
                  <a:srgbClr val="FF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---</a:t>
            </a:r>
            <a:r>
              <a:rPr b="1" i="1" lang="en-GB" sz="1200">
                <a:solidFill>
                  <a:srgbClr val="FF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D</a:t>
            </a:r>
            <a:r>
              <a:rPr b="1" lang="en-GB" sz="1200">
                <a:solidFill>
                  <a:srgbClr val="FF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i="1" lang="en-GB" sz="1200">
                <a:solidFill>
                  <a:srgbClr val="FF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master</a:t>
            </a:r>
            <a:endParaRPr b="1" i="1" sz="1200">
              <a:solidFill>
                <a:srgbClr val="FF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8288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rgbClr val="FF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8288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</a:t>
            </a:r>
            <a:r>
              <a:rPr b="1" i="1" lang="en-GB" sz="1200">
                <a:solidFill>
                  <a:srgbClr val="0000FF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E</a:t>
            </a:r>
            <a:r>
              <a:rPr b="1" lang="en-GB" sz="1200">
                <a:solidFill>
                  <a:srgbClr val="0000FF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---</a:t>
            </a:r>
            <a:r>
              <a:rPr b="1" i="1" lang="en-GB" sz="1200">
                <a:solidFill>
                  <a:srgbClr val="0000FF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</a:t>
            </a:r>
            <a:r>
              <a:rPr b="1" lang="en-GB" sz="1200">
                <a:solidFill>
                  <a:srgbClr val="0000FF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---</a:t>
            </a:r>
            <a:r>
              <a:rPr b="1" i="1" lang="en-GB" sz="1200">
                <a:solidFill>
                  <a:srgbClr val="0000FF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G</a:t>
            </a:r>
            <a:r>
              <a:rPr b="1" lang="en-GB" sz="1200">
                <a:solidFill>
                  <a:srgbClr val="0000FF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i="1" lang="en-GB" sz="1200">
                <a:solidFill>
                  <a:srgbClr val="0000FF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issue</a:t>
            </a:r>
            <a:endParaRPr b="1" sz="1200">
              <a:solidFill>
                <a:srgbClr val="0000FF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8288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FF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</a:t>
            </a:r>
            <a:r>
              <a:rPr b="1" i="1" lang="en-GB" sz="1200">
                <a:solidFill>
                  <a:srgbClr val="0000FF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</a:t>
            </a:r>
            <a:r>
              <a:rPr b="1" lang="en-GB" sz="1200">
                <a:solidFill>
                  <a:srgbClr val="0000FF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  </a:t>
            </a:r>
            <a:r>
              <a:rPr b="1" i="1" lang="en-GB" sz="1200">
                <a:solidFill>
                  <a:srgbClr val="0000FF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\</a:t>
            </a:r>
            <a:r>
              <a:rPr b="1" lang="en-GB" sz="1200">
                <a:solidFill>
                  <a:srgbClr val="0000FF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82880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GB" sz="1200">
                <a:solidFill>
                  <a:srgbClr val="FF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A</a:t>
            </a:r>
            <a:r>
              <a:rPr b="1" lang="en-GB" sz="1200">
                <a:solidFill>
                  <a:srgbClr val="FF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---</a:t>
            </a:r>
            <a:r>
              <a:rPr b="1" i="1" lang="en-GB" sz="1200">
                <a:solidFill>
                  <a:srgbClr val="FF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B</a:t>
            </a:r>
            <a:r>
              <a:rPr b="1" lang="en-GB" sz="1200">
                <a:solidFill>
                  <a:srgbClr val="FF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---</a:t>
            </a:r>
            <a:r>
              <a:rPr b="1" i="1" lang="en-GB" sz="1200">
                <a:solidFill>
                  <a:srgbClr val="FF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</a:t>
            </a:r>
            <a:r>
              <a:rPr b="1" lang="en-GB" sz="1200">
                <a:solidFill>
                  <a:srgbClr val="FF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---</a:t>
            </a:r>
            <a:r>
              <a:rPr b="1" i="1" lang="en-GB" sz="1200">
                <a:solidFill>
                  <a:srgbClr val="FF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D</a:t>
            </a:r>
            <a:r>
              <a:rPr b="1" lang="en-GB" sz="1200">
                <a:solidFill>
                  <a:srgbClr val="FF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---</a:t>
            </a:r>
            <a:r>
              <a:rPr b="1" i="1" lang="en-GB" sz="1200">
                <a:solidFill>
                  <a:srgbClr val="FF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H</a:t>
            </a:r>
            <a:r>
              <a:rPr b="1" lang="en-GB" sz="1200">
                <a:solidFill>
                  <a:srgbClr val="FF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i="1" lang="en-GB" sz="1200">
                <a:solidFill>
                  <a:srgbClr val="FF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master</a:t>
            </a:r>
            <a:endParaRPr b="1" i="1" sz="1200">
              <a:solidFill>
                <a:srgbClr val="FF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Conflicts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This would cause a conflict when trying to merge at commit H</a:t>
            </a:r>
            <a:endParaRPr/>
          </a:p>
        </p:txBody>
      </p:sp>
      <p:graphicFrame>
        <p:nvGraphicFramePr>
          <p:cNvPr id="109" name="Google Shape;109;p21"/>
          <p:cNvGraphicFramePr/>
          <p:nvPr/>
        </p:nvGraphicFramePr>
        <p:xfrm>
          <a:off x="1321750" y="2009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{3F858DF1-FD60-46E9-8089-BDAEA89EB99C}</a:tableStyleId>
              </a:tblPr>
              <a:tblGrid>
                <a:gridCol w="2971800"/>
                <a:gridCol w="29718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app.py</a:t>
                      </a:r>
                      <a:r>
                        <a:rPr lang="en-GB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at commit </a:t>
                      </a:r>
                      <a:r>
                        <a:rPr b="1" lang="en-GB" sz="1200">
                          <a:solidFill>
                            <a:srgbClr val="FF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</a:t>
                      </a:r>
                      <a:endParaRPr b="1" sz="1200">
                        <a:solidFill>
                          <a:srgbClr val="FF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app.py</a:t>
                      </a:r>
                      <a:r>
                        <a:rPr lang="en-GB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at commit </a:t>
                      </a:r>
                      <a:r>
                        <a:rPr b="1" lang="en-GB" sz="1200">
                          <a:solidFill>
                            <a:srgbClr val="0000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</a:t>
                      </a:r>
                      <a:endParaRPr b="1" sz="1200">
                        <a:solidFill>
                          <a:srgbClr val="0000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/>
                </a:tc>
              </a:tr>
              <a:tr h="828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hello = “Hello World!”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print(hello)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user = “Harry”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hello = f“Hello ${user}”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print(hello)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