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61243b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61243b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161243b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161243b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161243b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161243b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Forking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1000"/>
              </a:spcAft>
              <a:buClr>
                <a:schemeClr val="dk1"/>
              </a:buClr>
              <a:buSzPts val="1100"/>
              <a:buFont typeface="Arial"/>
              <a:buNone/>
            </a:pPr>
            <a:r>
              <a:rPr b="1" lang="en-GB" sz="1800">
                <a:latin typeface="Montserrat"/>
                <a:ea typeface="Montserrat"/>
                <a:cs typeface="Montserrat"/>
                <a:sym typeface="Montserrat"/>
              </a:rPr>
              <a:t>Forking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creating a copy of an existing repository under your account.</a:t>
            </a:r>
            <a:endParaRPr sz="1200">
              <a:solidFill>
                <a:schemeClr val="dk1"/>
              </a:solidFill>
              <a:latin typeface="Montserrat"/>
              <a:ea typeface="Montserrat"/>
              <a:cs typeface="Montserrat"/>
              <a:sym typeface="Montserrat"/>
            </a:endParaRPr>
          </a:p>
          <a:p>
            <a:pPr indent="0" lvl="0" marL="0" rtl="0" algn="l">
              <a:spcBef>
                <a:spcPts val="10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000"/>
              </a:spcBef>
              <a:spcAft>
                <a:spcPts val="1000"/>
              </a:spcAft>
              <a:buClr>
                <a:schemeClr val="dk1"/>
              </a:buClr>
              <a:buSzPts val="1100"/>
              <a:buFont typeface="Arial"/>
              <a:buNone/>
            </a:pPr>
            <a:r>
              <a:rPr lang="en-GB" sz="1200">
                <a:solidFill>
                  <a:schemeClr val="dk1"/>
                </a:solidFill>
                <a:latin typeface="Montserrat"/>
                <a:ea typeface="Montserrat"/>
                <a:cs typeface="Montserrat"/>
                <a:sym typeface="Montserrat"/>
              </a:rPr>
              <a:t>freely experiment with the existing code base without the fear of breaking the project.</a:t>
            </a:r>
            <a:endParaRPr sz="12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1000"/>
              </a:spcAft>
              <a:buClr>
                <a:schemeClr val="dk1"/>
              </a:buClr>
              <a:buSzPts val="1100"/>
              <a:buFont typeface="Arial"/>
              <a:buNone/>
            </a:pPr>
            <a:r>
              <a:rPr b="1" lang="en-GB" sz="1400">
                <a:latin typeface="Montserrat"/>
                <a:ea typeface="Montserrat"/>
                <a:cs typeface="Montserrat"/>
                <a:sym typeface="Montserrat"/>
              </a:rPr>
              <a:t>Proposing a change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Imagine you are using someone's project and you find a bug.</a:t>
            </a:r>
            <a:endParaRPr sz="1200">
              <a:solidFill>
                <a:schemeClr val="dk1"/>
              </a:solidFill>
              <a:latin typeface="Montserrat"/>
              <a:ea typeface="Montserrat"/>
              <a:cs typeface="Montserrat"/>
              <a:sym typeface="Montserrat"/>
            </a:endParaRPr>
          </a:p>
          <a:p>
            <a:pPr indent="0" lvl="0" marL="0" rtl="0" algn="l">
              <a:spcBef>
                <a:spcPts val="100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spcBef>
                <a:spcPts val="100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Fork the repository</a:t>
            </a:r>
            <a:endParaRPr sz="1200">
              <a:solidFill>
                <a:schemeClr val="dk1"/>
              </a:solidFill>
              <a:latin typeface="Montserrat"/>
              <a:ea typeface="Montserrat"/>
              <a:cs typeface="Montserrat"/>
              <a:sym typeface="Montserrat"/>
            </a:endParaRPr>
          </a:p>
          <a:p>
            <a:pPr indent="-304800" lvl="0" marL="457200" rtl="0" algn="l">
              <a:spcBef>
                <a:spcPts val="100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Create a new branch</a:t>
            </a:r>
            <a:endParaRPr sz="1200">
              <a:solidFill>
                <a:schemeClr val="dk1"/>
              </a:solidFill>
              <a:latin typeface="Montserrat"/>
              <a:ea typeface="Montserrat"/>
              <a:cs typeface="Montserrat"/>
              <a:sym typeface="Montserrat"/>
            </a:endParaRPr>
          </a:p>
          <a:p>
            <a:pPr indent="-304800" lvl="0" marL="457200" rtl="0" algn="l">
              <a:spcBef>
                <a:spcPts val="100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Fix the issue</a:t>
            </a:r>
            <a:endParaRPr sz="1200">
              <a:solidFill>
                <a:schemeClr val="dk1"/>
              </a:solidFill>
              <a:latin typeface="Montserrat"/>
              <a:ea typeface="Montserrat"/>
              <a:cs typeface="Montserrat"/>
              <a:sym typeface="Montserrat"/>
            </a:endParaRPr>
          </a:p>
          <a:p>
            <a:pPr indent="-304800" lvl="0" marL="457200" rtl="0" algn="l">
              <a:spcBef>
                <a:spcPts val="1000"/>
              </a:spcBef>
              <a:spcAft>
                <a:spcPts val="0"/>
              </a:spcAft>
              <a:buClr>
                <a:schemeClr val="dk1"/>
              </a:buClr>
              <a:buSzPts val="1200"/>
              <a:buFont typeface="Montserrat"/>
              <a:buAutoNum type="arabicPeriod"/>
            </a:pPr>
            <a:r>
              <a:rPr lang="en-GB" sz="1200">
                <a:solidFill>
                  <a:schemeClr val="dk1"/>
                </a:solidFill>
                <a:latin typeface="Montserrat"/>
                <a:ea typeface="Montserrat"/>
                <a:cs typeface="Montserrat"/>
                <a:sym typeface="Montserrat"/>
              </a:rPr>
              <a:t>Submit a pull request to the owner of the original project</a:t>
            </a:r>
            <a:endParaRPr sz="1200">
              <a:solidFill>
                <a:schemeClr val="dk1"/>
              </a:solidFill>
              <a:latin typeface="Montserrat"/>
              <a:ea typeface="Montserrat"/>
              <a:cs typeface="Montserrat"/>
              <a:sym typeface="Montserrat"/>
            </a:endParaRPr>
          </a:p>
          <a:p>
            <a:pPr indent="0" lvl="0" marL="0" rtl="0" algn="l">
              <a:spcBef>
                <a:spcPts val="10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000"/>
              </a:spcBef>
              <a:spcAft>
                <a:spcPts val="1000"/>
              </a:spcAft>
              <a:buClr>
                <a:schemeClr val="dk1"/>
              </a:buClr>
              <a:buSzPts val="1100"/>
              <a:buFont typeface="Arial"/>
              <a:buNone/>
            </a:pPr>
            <a:r>
              <a:rPr lang="en-GB" sz="1200">
                <a:solidFill>
                  <a:schemeClr val="dk1"/>
                </a:solidFill>
                <a:latin typeface="Montserrat"/>
                <a:ea typeface="Montserrat"/>
                <a:cs typeface="Montserrat"/>
                <a:sym typeface="Montserrat"/>
              </a:rPr>
              <a:t>If the owner approves your fix, your work should then be merged into the original repository.</a:t>
            </a:r>
            <a:endParaRPr sz="1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1000"/>
              </a:spcAft>
              <a:buClr>
                <a:schemeClr val="dk1"/>
              </a:buClr>
              <a:buSzPts val="1100"/>
              <a:buFont typeface="Arial"/>
              <a:buNone/>
            </a:pPr>
            <a:r>
              <a:rPr b="1" lang="en-GB" sz="1400">
                <a:latin typeface="Montserrat"/>
                <a:ea typeface="Montserrat"/>
                <a:cs typeface="Montserrat"/>
                <a:sym typeface="Montserrat"/>
              </a:rPr>
              <a:t>Your idea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If a project is under public license that allows you to freely use it, you could use the project as a starting point for your own project.</a:t>
            </a:r>
            <a:endParaRPr sz="1200">
              <a:solidFill>
                <a:schemeClr val="dk1"/>
              </a:solidFill>
              <a:latin typeface="Montserrat"/>
              <a:ea typeface="Montserrat"/>
              <a:cs typeface="Montserrat"/>
              <a:sym typeface="Montserrat"/>
            </a:endParaRPr>
          </a:p>
          <a:p>
            <a:pPr indent="0" lvl="0" marL="0" rtl="0" algn="l">
              <a:spcBef>
                <a:spcPts val="10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000"/>
              </a:spcBef>
              <a:spcAft>
                <a:spcPts val="1000"/>
              </a:spcAft>
              <a:buClr>
                <a:schemeClr val="dk1"/>
              </a:buClr>
              <a:buSzPts val="1100"/>
              <a:buFont typeface="Arial"/>
              <a:buNone/>
            </a:pPr>
            <a:r>
              <a:rPr lang="en-GB" sz="1200">
                <a:solidFill>
                  <a:schemeClr val="dk1"/>
                </a:solidFill>
                <a:latin typeface="Montserrat"/>
                <a:ea typeface="Montserrat"/>
                <a:cs typeface="Montserrat"/>
                <a:sym typeface="Montserrat"/>
              </a:rPr>
              <a:t>For example, if you found a web application that you liked, and it was under the public license, you could fork the project and add any additional functionality. This would then be yours to freely use or distribute.</a:t>
            </a:r>
            <a:endParaRPr sz="12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