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  <p:sldMasterId id="2147483666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Encode Sans Black" panose="02020500000000000000" charset="0"/>
      <p:bold r:id="rId25"/>
    </p:embeddedFont>
    <p:embeddedFont>
      <p:font typeface="Merriweather Sans" pitchFamily="2" charset="0"/>
      <p:regular r:id="rId26"/>
      <p:bold r:id="rId27"/>
      <p:italic r:id="rId28"/>
      <p:boldItalic r:id="rId29"/>
    </p:embeddedFont>
    <p:embeddedFont>
      <p:font typeface="Proxima Nova" panose="02020500000000000000" charset="0"/>
      <p:regular r:id="rId30"/>
      <p:bold r:id="rId31"/>
      <p:italic r:id="rId32"/>
      <p:boldItalic r:id="rId33"/>
    </p:embeddedFont>
    <p:embeddedFont>
      <p:font typeface="Roboto Slab" panose="02020500000000000000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21192E-45E8-4E92-834F-7CF1745B0FE4}" v="12" dt="2021-12-06T20:00:38.378"/>
  </p1510:revLst>
</p1510:revInfo>
</file>

<file path=ppt/tableStyles.xml><?xml version="1.0" encoding="utf-8"?>
<a:tblStyleLst xmlns:a="http://schemas.openxmlformats.org/drawingml/2006/main" def="{15D6A84E-30BB-404F-B6CA-CE3DAE771BBE}">
  <a:tblStyle styleId="{15D6A84E-30BB-404F-B6CA-CE3DAE771B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85176" autoAdjust="0"/>
  </p:normalViewPr>
  <p:slideViewPr>
    <p:cSldViewPr snapToGrid="0">
      <p:cViewPr varScale="1">
        <p:scale>
          <a:sx n="92" d="100"/>
          <a:sy n="92" d="100"/>
        </p:scale>
        <p:origin x="13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9" Type="http://schemas.openxmlformats.org/officeDocument/2006/relationships/tableStyles" Target="tableStyle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dy Wu" userId="cd684f1b5d3e247f" providerId="LiveId" clId="{0421192E-45E8-4E92-834F-7CF1745B0FE4}"/>
    <pc:docChg chg="undo custSel addSld delSld modSld">
      <pc:chgData name="Freddy Wu" userId="cd684f1b5d3e247f" providerId="LiveId" clId="{0421192E-45E8-4E92-834F-7CF1745B0FE4}" dt="2021-12-06T20:03:43.049" v="760" actId="20577"/>
      <pc:docMkLst>
        <pc:docMk/>
      </pc:docMkLst>
      <pc:sldChg chg="modSp mod">
        <pc:chgData name="Freddy Wu" userId="cd684f1b5d3e247f" providerId="LiveId" clId="{0421192E-45E8-4E92-834F-7CF1745B0FE4}" dt="2021-12-06T20:03:43.049" v="760" actId="20577"/>
        <pc:sldMkLst>
          <pc:docMk/>
          <pc:sldMk cId="0" sldId="256"/>
        </pc:sldMkLst>
        <pc:spChg chg="mod">
          <ac:chgData name="Freddy Wu" userId="cd684f1b5d3e247f" providerId="LiveId" clId="{0421192E-45E8-4E92-834F-7CF1745B0FE4}" dt="2021-12-06T20:03:43.049" v="760" actId="20577"/>
          <ac:spMkLst>
            <pc:docMk/>
            <pc:sldMk cId="0" sldId="256"/>
            <ac:spMk id="89" creationId="{00000000-0000-0000-0000-000000000000}"/>
          </ac:spMkLst>
        </pc:spChg>
      </pc:sldChg>
      <pc:sldChg chg="modSp mod">
        <pc:chgData name="Freddy Wu" userId="cd684f1b5d3e247f" providerId="LiveId" clId="{0421192E-45E8-4E92-834F-7CF1745B0FE4}" dt="2021-12-06T19:43:53.285" v="203" actId="20577"/>
        <pc:sldMkLst>
          <pc:docMk/>
          <pc:sldMk cId="0" sldId="257"/>
        </pc:sldMkLst>
        <pc:spChg chg="mod">
          <ac:chgData name="Freddy Wu" userId="cd684f1b5d3e247f" providerId="LiveId" clId="{0421192E-45E8-4E92-834F-7CF1745B0FE4}" dt="2021-12-06T19:43:53.285" v="203" actId="20577"/>
          <ac:spMkLst>
            <pc:docMk/>
            <pc:sldMk cId="0" sldId="257"/>
            <ac:spMk id="96" creationId="{00000000-0000-0000-0000-000000000000}"/>
          </ac:spMkLst>
        </pc:spChg>
      </pc:sldChg>
      <pc:sldChg chg="addSp delSp modSp mod">
        <pc:chgData name="Freddy Wu" userId="cd684f1b5d3e247f" providerId="LiveId" clId="{0421192E-45E8-4E92-834F-7CF1745B0FE4}" dt="2021-12-06T20:03:27.492" v="757" actId="20577"/>
        <pc:sldMkLst>
          <pc:docMk/>
          <pc:sldMk cId="3951322338" sldId="295"/>
        </pc:sldMkLst>
        <pc:spChg chg="del">
          <ac:chgData name="Freddy Wu" userId="cd684f1b5d3e247f" providerId="LiveId" clId="{0421192E-45E8-4E92-834F-7CF1745B0FE4}" dt="2021-12-06T19:39:05.251" v="27" actId="478"/>
          <ac:spMkLst>
            <pc:docMk/>
            <pc:sldMk cId="3951322338" sldId="295"/>
            <ac:spMk id="6" creationId="{05727C38-6DDA-4750-82FD-8E111E20E248}"/>
          </ac:spMkLst>
        </pc:spChg>
        <pc:spChg chg="add mod">
          <ac:chgData name="Freddy Wu" userId="cd684f1b5d3e247f" providerId="LiveId" clId="{0421192E-45E8-4E92-834F-7CF1745B0FE4}" dt="2021-12-06T20:03:27.492" v="757" actId="20577"/>
          <ac:spMkLst>
            <pc:docMk/>
            <pc:sldMk cId="3951322338" sldId="295"/>
            <ac:spMk id="12" creationId="{BB9520CB-43BE-40AA-80BF-C2432D2BF269}"/>
          </ac:spMkLst>
        </pc:spChg>
        <pc:spChg chg="add mod">
          <ac:chgData name="Freddy Wu" userId="cd684f1b5d3e247f" providerId="LiveId" clId="{0421192E-45E8-4E92-834F-7CF1745B0FE4}" dt="2021-12-06T19:51:39.527" v="449" actId="1076"/>
          <ac:spMkLst>
            <pc:docMk/>
            <pc:sldMk cId="3951322338" sldId="295"/>
            <ac:spMk id="15" creationId="{52FDACF7-C53F-42CA-AD30-C04CDBFB5DCB}"/>
          </ac:spMkLst>
        </pc:spChg>
        <pc:spChg chg="add mod">
          <ac:chgData name="Freddy Wu" userId="cd684f1b5d3e247f" providerId="LiveId" clId="{0421192E-45E8-4E92-834F-7CF1745B0FE4}" dt="2021-12-06T19:53:05.071" v="520" actId="20577"/>
          <ac:spMkLst>
            <pc:docMk/>
            <pc:sldMk cId="3951322338" sldId="295"/>
            <ac:spMk id="16" creationId="{1F24896D-010E-49D7-9E93-4C2894C85D0F}"/>
          </ac:spMkLst>
        </pc:spChg>
        <pc:spChg chg="mod">
          <ac:chgData name="Freddy Wu" userId="cd684f1b5d3e247f" providerId="LiveId" clId="{0421192E-45E8-4E92-834F-7CF1745B0FE4}" dt="2021-12-06T19:34:34.188" v="11" actId="20577"/>
          <ac:spMkLst>
            <pc:docMk/>
            <pc:sldMk cId="3951322338" sldId="295"/>
            <ac:spMk id="95" creationId="{00000000-0000-0000-0000-000000000000}"/>
          </ac:spMkLst>
        </pc:spChg>
        <pc:spChg chg="mod">
          <ac:chgData name="Freddy Wu" userId="cd684f1b5d3e247f" providerId="LiveId" clId="{0421192E-45E8-4E92-834F-7CF1745B0FE4}" dt="2021-12-06T19:49:41.561" v="406" actId="1076"/>
          <ac:spMkLst>
            <pc:docMk/>
            <pc:sldMk cId="3951322338" sldId="295"/>
            <ac:spMk id="96" creationId="{00000000-0000-0000-0000-000000000000}"/>
          </ac:spMkLst>
        </pc:spChg>
        <pc:picChg chg="add mod">
          <ac:chgData name="Freddy Wu" userId="cd684f1b5d3e247f" providerId="LiveId" clId="{0421192E-45E8-4E92-834F-7CF1745B0FE4}" dt="2021-12-06T19:51:42.524" v="450" actId="1076"/>
          <ac:picMkLst>
            <pc:docMk/>
            <pc:sldMk cId="3951322338" sldId="295"/>
            <ac:picMk id="3" creationId="{F8D98269-8FEF-4681-A022-AEBE606BB5B3}"/>
          </ac:picMkLst>
        </pc:picChg>
        <pc:picChg chg="del">
          <ac:chgData name="Freddy Wu" userId="cd684f1b5d3e247f" providerId="LiveId" clId="{0421192E-45E8-4E92-834F-7CF1745B0FE4}" dt="2021-12-06T19:34:38.130" v="12" actId="478"/>
          <ac:picMkLst>
            <pc:docMk/>
            <pc:sldMk cId="3951322338" sldId="295"/>
            <ac:picMk id="5" creationId="{1996CDCD-B3B7-4698-8359-120EB30813B3}"/>
          </ac:picMkLst>
        </pc:picChg>
        <pc:picChg chg="add mod modCrop">
          <ac:chgData name="Freddy Wu" userId="cd684f1b5d3e247f" providerId="LiveId" clId="{0421192E-45E8-4E92-834F-7CF1745B0FE4}" dt="2021-12-06T19:47:41.024" v="337" actId="1035"/>
          <ac:picMkLst>
            <pc:docMk/>
            <pc:sldMk cId="3951322338" sldId="295"/>
            <ac:picMk id="7" creationId="{DA53D740-31FB-41BC-8AC9-82DA51BC4304}"/>
          </ac:picMkLst>
        </pc:picChg>
        <pc:picChg chg="add del mod">
          <ac:chgData name="Freddy Wu" userId="cd684f1b5d3e247f" providerId="LiveId" clId="{0421192E-45E8-4E92-834F-7CF1745B0FE4}" dt="2021-12-06T19:44:33.112" v="214" actId="478"/>
          <ac:picMkLst>
            <pc:docMk/>
            <pc:sldMk cId="3951322338" sldId="295"/>
            <ac:picMk id="9" creationId="{FF31B3B9-F606-43E7-99D7-6B9298C55AA1}"/>
          </ac:picMkLst>
        </pc:picChg>
        <pc:picChg chg="add mod">
          <ac:chgData name="Freddy Wu" userId="cd684f1b5d3e247f" providerId="LiveId" clId="{0421192E-45E8-4E92-834F-7CF1745B0FE4}" dt="2021-12-06T19:47:41.024" v="337" actId="1035"/>
          <ac:picMkLst>
            <pc:docMk/>
            <pc:sldMk cId="3951322338" sldId="295"/>
            <ac:picMk id="11" creationId="{DC4A0221-5143-499A-94D7-E6596E2342EA}"/>
          </ac:picMkLst>
        </pc:picChg>
        <pc:cxnChg chg="add mod">
          <ac:chgData name="Freddy Wu" userId="cd684f1b5d3e247f" providerId="LiveId" clId="{0421192E-45E8-4E92-834F-7CF1745B0FE4}" dt="2021-12-06T19:54:01.184" v="526" actId="208"/>
          <ac:cxnSpMkLst>
            <pc:docMk/>
            <pc:sldMk cId="3951322338" sldId="295"/>
            <ac:cxnSpMk id="14" creationId="{78F89D8C-5E12-4603-88FC-DF0A0483D84F}"/>
          </ac:cxnSpMkLst>
        </pc:cxnChg>
        <pc:cxnChg chg="add mod">
          <ac:chgData name="Freddy Wu" userId="cd684f1b5d3e247f" providerId="LiveId" clId="{0421192E-45E8-4E92-834F-7CF1745B0FE4}" dt="2021-12-06T19:54:05.147" v="527" actId="208"/>
          <ac:cxnSpMkLst>
            <pc:docMk/>
            <pc:sldMk cId="3951322338" sldId="295"/>
            <ac:cxnSpMk id="19" creationId="{D3D5B247-90C2-4193-BC3B-44A9459C8F8E}"/>
          </ac:cxnSpMkLst>
        </pc:cxnChg>
      </pc:sldChg>
      <pc:sldChg chg="new del">
        <pc:chgData name="Freddy Wu" userId="cd684f1b5d3e247f" providerId="LiveId" clId="{0421192E-45E8-4E92-834F-7CF1745B0FE4}" dt="2021-12-06T19:54:26.915" v="529" actId="680"/>
        <pc:sldMkLst>
          <pc:docMk/>
          <pc:sldMk cId="463658568" sldId="296"/>
        </pc:sldMkLst>
      </pc:sldChg>
      <pc:sldChg chg="addSp delSp modSp add mod modAnim">
        <pc:chgData name="Freddy Wu" userId="cd684f1b5d3e247f" providerId="LiveId" clId="{0421192E-45E8-4E92-834F-7CF1745B0FE4}" dt="2021-12-06T20:00:57.747" v="748" actId="1076"/>
        <pc:sldMkLst>
          <pc:docMk/>
          <pc:sldMk cId="1066820217" sldId="296"/>
        </pc:sldMkLst>
        <pc:spChg chg="del">
          <ac:chgData name="Freddy Wu" userId="cd684f1b5d3e247f" providerId="LiveId" clId="{0421192E-45E8-4E92-834F-7CF1745B0FE4}" dt="2021-12-06T19:56:04.735" v="612" actId="478"/>
          <ac:spMkLst>
            <pc:docMk/>
            <pc:sldMk cId="1066820217" sldId="296"/>
            <ac:spMk id="12" creationId="{BB9520CB-43BE-40AA-80BF-C2432D2BF269}"/>
          </ac:spMkLst>
        </pc:spChg>
        <pc:spChg chg="del">
          <ac:chgData name="Freddy Wu" userId="cd684f1b5d3e247f" providerId="LiveId" clId="{0421192E-45E8-4E92-834F-7CF1745B0FE4}" dt="2021-12-06T19:56:03.254" v="611" actId="478"/>
          <ac:spMkLst>
            <pc:docMk/>
            <pc:sldMk cId="1066820217" sldId="296"/>
            <ac:spMk id="15" creationId="{52FDACF7-C53F-42CA-AD30-C04CDBFB5DCB}"/>
          </ac:spMkLst>
        </pc:spChg>
        <pc:spChg chg="del mod">
          <ac:chgData name="Freddy Wu" userId="cd684f1b5d3e247f" providerId="LiveId" clId="{0421192E-45E8-4E92-834F-7CF1745B0FE4}" dt="2021-12-06T19:56:01.755" v="610" actId="478"/>
          <ac:spMkLst>
            <pc:docMk/>
            <pc:sldMk cId="1066820217" sldId="296"/>
            <ac:spMk id="16" creationId="{1F24896D-010E-49D7-9E93-4C2894C85D0F}"/>
          </ac:spMkLst>
        </pc:spChg>
        <pc:spChg chg="add mod">
          <ac:chgData name="Freddy Wu" userId="cd684f1b5d3e247f" providerId="LiveId" clId="{0421192E-45E8-4E92-834F-7CF1745B0FE4}" dt="2021-12-06T19:57:14.213" v="707" actId="1037"/>
          <ac:spMkLst>
            <pc:docMk/>
            <pc:sldMk cId="1066820217" sldId="296"/>
            <ac:spMk id="17" creationId="{A99CF05B-A314-465A-8C2A-8960DFF5C149}"/>
          </ac:spMkLst>
        </pc:spChg>
        <pc:spChg chg="add mod">
          <ac:chgData name="Freddy Wu" userId="cd684f1b5d3e247f" providerId="LiveId" clId="{0421192E-45E8-4E92-834F-7CF1745B0FE4}" dt="2021-12-06T19:57:14.213" v="707" actId="1037"/>
          <ac:spMkLst>
            <pc:docMk/>
            <pc:sldMk cId="1066820217" sldId="296"/>
            <ac:spMk id="18" creationId="{DBCE77F9-9C9D-47F2-ADD8-926A8A73BA74}"/>
          </ac:spMkLst>
        </pc:spChg>
        <pc:spChg chg="add mod">
          <ac:chgData name="Freddy Wu" userId="cd684f1b5d3e247f" providerId="LiveId" clId="{0421192E-45E8-4E92-834F-7CF1745B0FE4}" dt="2021-12-06T19:57:14.213" v="707" actId="1037"/>
          <ac:spMkLst>
            <pc:docMk/>
            <pc:sldMk cId="1066820217" sldId="296"/>
            <ac:spMk id="20" creationId="{1CE3A605-0B5E-4D5D-933D-8A2B72A2BF0B}"/>
          </ac:spMkLst>
        </pc:spChg>
        <pc:spChg chg="add mod">
          <ac:chgData name="Freddy Wu" userId="cd684f1b5d3e247f" providerId="LiveId" clId="{0421192E-45E8-4E92-834F-7CF1745B0FE4}" dt="2021-12-06T19:57:14.213" v="707" actId="1037"/>
          <ac:spMkLst>
            <pc:docMk/>
            <pc:sldMk cId="1066820217" sldId="296"/>
            <ac:spMk id="21" creationId="{C12B58D6-4AB8-4537-BDD2-55A77E9066F5}"/>
          </ac:spMkLst>
        </pc:spChg>
        <pc:spChg chg="add mod">
          <ac:chgData name="Freddy Wu" userId="cd684f1b5d3e247f" providerId="LiveId" clId="{0421192E-45E8-4E92-834F-7CF1745B0FE4}" dt="2021-12-06T19:57:14.213" v="707" actId="1037"/>
          <ac:spMkLst>
            <pc:docMk/>
            <pc:sldMk cId="1066820217" sldId="296"/>
            <ac:spMk id="22" creationId="{8E028E7C-FEBE-4318-B456-2AB7B878572F}"/>
          </ac:spMkLst>
        </pc:spChg>
        <pc:spChg chg="mod">
          <ac:chgData name="Freddy Wu" userId="cd684f1b5d3e247f" providerId="LiveId" clId="{0421192E-45E8-4E92-834F-7CF1745B0FE4}" dt="2021-12-06T19:55:44.020" v="607" actId="1076"/>
          <ac:spMkLst>
            <pc:docMk/>
            <pc:sldMk cId="1066820217" sldId="296"/>
            <ac:spMk id="95" creationId="{00000000-0000-0000-0000-000000000000}"/>
          </ac:spMkLst>
        </pc:spChg>
        <pc:spChg chg="del">
          <ac:chgData name="Freddy Wu" userId="cd684f1b5d3e247f" providerId="LiveId" clId="{0421192E-45E8-4E92-834F-7CF1745B0FE4}" dt="2021-12-06T19:55:39.470" v="604" actId="478"/>
          <ac:spMkLst>
            <pc:docMk/>
            <pc:sldMk cId="1066820217" sldId="296"/>
            <ac:spMk id="96" creationId="{00000000-0000-0000-0000-000000000000}"/>
          </ac:spMkLst>
        </pc:spChg>
        <pc:picChg chg="del">
          <ac:chgData name="Freddy Wu" userId="cd684f1b5d3e247f" providerId="LiveId" clId="{0421192E-45E8-4E92-834F-7CF1745B0FE4}" dt="2021-12-06T19:55:48.218" v="608" actId="478"/>
          <ac:picMkLst>
            <pc:docMk/>
            <pc:sldMk cId="1066820217" sldId="296"/>
            <ac:picMk id="3" creationId="{F8D98269-8FEF-4681-A022-AEBE606BB5B3}"/>
          </ac:picMkLst>
        </pc:picChg>
        <pc:picChg chg="del">
          <ac:chgData name="Freddy Wu" userId="cd684f1b5d3e247f" providerId="LiveId" clId="{0421192E-45E8-4E92-834F-7CF1745B0FE4}" dt="2021-12-06T19:55:48.218" v="608" actId="478"/>
          <ac:picMkLst>
            <pc:docMk/>
            <pc:sldMk cId="1066820217" sldId="296"/>
            <ac:picMk id="7" creationId="{DA53D740-31FB-41BC-8AC9-82DA51BC4304}"/>
          </ac:picMkLst>
        </pc:picChg>
        <pc:picChg chg="del">
          <ac:chgData name="Freddy Wu" userId="cd684f1b5d3e247f" providerId="LiveId" clId="{0421192E-45E8-4E92-834F-7CF1745B0FE4}" dt="2021-12-06T19:55:48.218" v="608" actId="478"/>
          <ac:picMkLst>
            <pc:docMk/>
            <pc:sldMk cId="1066820217" sldId="296"/>
            <ac:picMk id="11" creationId="{DC4A0221-5143-499A-94D7-E6596E2342EA}"/>
          </ac:picMkLst>
        </pc:picChg>
        <pc:picChg chg="add mod">
          <ac:chgData name="Freddy Wu" userId="cd684f1b5d3e247f" providerId="LiveId" clId="{0421192E-45E8-4E92-834F-7CF1745B0FE4}" dt="2021-12-06T19:57:14.213" v="707" actId="1037"/>
          <ac:picMkLst>
            <pc:docMk/>
            <pc:sldMk cId="1066820217" sldId="296"/>
            <ac:picMk id="13" creationId="{72532FCF-54AE-4F9F-8FA0-A424BDA5F808}"/>
          </ac:picMkLst>
        </pc:picChg>
        <pc:picChg chg="add mod modCrop">
          <ac:chgData name="Freddy Wu" userId="cd684f1b5d3e247f" providerId="LiveId" clId="{0421192E-45E8-4E92-834F-7CF1745B0FE4}" dt="2021-12-06T20:00:57.747" v="748" actId="1076"/>
          <ac:picMkLst>
            <pc:docMk/>
            <pc:sldMk cId="1066820217" sldId="296"/>
            <ac:picMk id="28" creationId="{16785323-F323-406D-8D84-9BFF6E2FE9F6}"/>
          </ac:picMkLst>
        </pc:picChg>
        <pc:cxnChg chg="del">
          <ac:chgData name="Freddy Wu" userId="cd684f1b5d3e247f" providerId="LiveId" clId="{0421192E-45E8-4E92-834F-7CF1745B0FE4}" dt="2021-12-06T19:55:48.218" v="608" actId="478"/>
          <ac:cxnSpMkLst>
            <pc:docMk/>
            <pc:sldMk cId="1066820217" sldId="296"/>
            <ac:cxnSpMk id="14" creationId="{78F89D8C-5E12-4603-88FC-DF0A0483D84F}"/>
          </ac:cxnSpMkLst>
        </pc:cxnChg>
        <pc:cxnChg chg="del">
          <ac:chgData name="Freddy Wu" userId="cd684f1b5d3e247f" providerId="LiveId" clId="{0421192E-45E8-4E92-834F-7CF1745B0FE4}" dt="2021-12-06T19:55:48.218" v="608" actId="478"/>
          <ac:cxnSpMkLst>
            <pc:docMk/>
            <pc:sldMk cId="1066820217" sldId="296"/>
            <ac:cxnSpMk id="19" creationId="{D3D5B247-90C2-4193-BC3B-44A9459C8F8E}"/>
          </ac:cxnSpMkLst>
        </pc:cxnChg>
        <pc:cxnChg chg="add mod">
          <ac:chgData name="Freddy Wu" userId="cd684f1b5d3e247f" providerId="LiveId" clId="{0421192E-45E8-4E92-834F-7CF1745B0FE4}" dt="2021-12-06T19:57:14.213" v="707" actId="1037"/>
          <ac:cxnSpMkLst>
            <pc:docMk/>
            <pc:sldMk cId="1066820217" sldId="296"/>
            <ac:cxnSpMk id="23" creationId="{74126924-55C1-42C5-8F7E-ADB8AFB47211}"/>
          </ac:cxnSpMkLst>
        </pc:cxnChg>
        <pc:cxnChg chg="add mod">
          <ac:chgData name="Freddy Wu" userId="cd684f1b5d3e247f" providerId="LiveId" clId="{0421192E-45E8-4E92-834F-7CF1745B0FE4}" dt="2021-12-06T19:57:14.213" v="707" actId="1037"/>
          <ac:cxnSpMkLst>
            <pc:docMk/>
            <pc:sldMk cId="1066820217" sldId="296"/>
            <ac:cxnSpMk id="24" creationId="{FD30DB08-194C-4403-8581-26DAC998F2A0}"/>
          </ac:cxnSpMkLst>
        </pc:cxnChg>
        <pc:cxnChg chg="add mod">
          <ac:chgData name="Freddy Wu" userId="cd684f1b5d3e247f" providerId="LiveId" clId="{0421192E-45E8-4E92-834F-7CF1745B0FE4}" dt="2021-12-06T19:57:14.213" v="707" actId="1037"/>
          <ac:cxnSpMkLst>
            <pc:docMk/>
            <pc:sldMk cId="1066820217" sldId="296"/>
            <ac:cxnSpMk id="25" creationId="{AA38147D-1F78-4D1C-80F4-BE1184D45098}"/>
          </ac:cxnSpMkLst>
        </pc:cxnChg>
        <pc:cxnChg chg="add mod">
          <ac:chgData name="Freddy Wu" userId="cd684f1b5d3e247f" providerId="LiveId" clId="{0421192E-45E8-4E92-834F-7CF1745B0FE4}" dt="2021-12-06T19:57:14.213" v="707" actId="1037"/>
          <ac:cxnSpMkLst>
            <pc:docMk/>
            <pc:sldMk cId="1066820217" sldId="296"/>
            <ac:cxnSpMk id="26" creationId="{9ADBA0BB-356F-467A-A20E-27F3CBE287D4}"/>
          </ac:cxnSpMkLst>
        </pc:cxnChg>
        <pc:cxnChg chg="add mod">
          <ac:chgData name="Freddy Wu" userId="cd684f1b5d3e247f" providerId="LiveId" clId="{0421192E-45E8-4E92-834F-7CF1745B0FE4}" dt="2021-12-06T19:57:14.213" v="707" actId="1037"/>
          <ac:cxnSpMkLst>
            <pc:docMk/>
            <pc:sldMk cId="1066820217" sldId="296"/>
            <ac:cxnSpMk id="27" creationId="{04DC5842-8F03-460B-B4F6-64BB0C801B27}"/>
          </ac:cxnSpMkLst>
        </pc:cxnChg>
      </pc:sldChg>
      <pc:sldChg chg="del">
        <pc:chgData name="Freddy Wu" userId="cd684f1b5d3e247f" providerId="LiveId" clId="{0421192E-45E8-4E92-834F-7CF1745B0FE4}" dt="2021-12-06T19:45:23.218" v="226" actId="47"/>
        <pc:sldMkLst>
          <pc:docMk/>
          <pc:sldMk cId="2371567397" sldId="296"/>
        </pc:sldMkLst>
      </pc:sldChg>
      <pc:sldChg chg="addSp delSp modSp add mod">
        <pc:chgData name="Freddy Wu" userId="cd684f1b5d3e247f" providerId="LiveId" clId="{0421192E-45E8-4E92-834F-7CF1745B0FE4}" dt="2021-12-06T20:00:00.878" v="741" actId="1076"/>
        <pc:sldMkLst>
          <pc:docMk/>
          <pc:sldMk cId="184030194" sldId="297"/>
        </pc:sldMkLst>
        <pc:spChg chg="del">
          <ac:chgData name="Freddy Wu" userId="cd684f1b5d3e247f" providerId="LiveId" clId="{0421192E-45E8-4E92-834F-7CF1745B0FE4}" dt="2021-12-06T19:57:38.962" v="712" actId="478"/>
          <ac:spMkLst>
            <pc:docMk/>
            <pc:sldMk cId="184030194" sldId="297"/>
            <ac:spMk id="12" creationId="{BB9520CB-43BE-40AA-80BF-C2432D2BF269}"/>
          </ac:spMkLst>
        </pc:spChg>
        <pc:spChg chg="del">
          <ac:chgData name="Freddy Wu" userId="cd684f1b5d3e247f" providerId="LiveId" clId="{0421192E-45E8-4E92-834F-7CF1745B0FE4}" dt="2021-12-06T19:57:37.713" v="711" actId="478"/>
          <ac:spMkLst>
            <pc:docMk/>
            <pc:sldMk cId="184030194" sldId="297"/>
            <ac:spMk id="15" creationId="{52FDACF7-C53F-42CA-AD30-C04CDBFB5DCB}"/>
          </ac:spMkLst>
        </pc:spChg>
        <pc:spChg chg="del mod">
          <ac:chgData name="Freddy Wu" userId="cd684f1b5d3e247f" providerId="LiveId" clId="{0421192E-45E8-4E92-834F-7CF1745B0FE4}" dt="2021-12-06T19:57:31.543" v="709" actId="478"/>
          <ac:spMkLst>
            <pc:docMk/>
            <pc:sldMk cId="184030194" sldId="297"/>
            <ac:spMk id="16" creationId="{1F24896D-010E-49D7-9E93-4C2894C85D0F}"/>
          </ac:spMkLst>
        </pc:spChg>
        <pc:spChg chg="mod">
          <ac:chgData name="Freddy Wu" userId="cd684f1b5d3e247f" providerId="LiveId" clId="{0421192E-45E8-4E92-834F-7CF1745B0FE4}" dt="2021-12-06T19:55:06.893" v="571" actId="20577"/>
          <ac:spMkLst>
            <pc:docMk/>
            <pc:sldMk cId="184030194" sldId="297"/>
            <ac:spMk id="95" creationId="{00000000-0000-0000-0000-000000000000}"/>
          </ac:spMkLst>
        </pc:spChg>
        <pc:spChg chg="del">
          <ac:chgData name="Freddy Wu" userId="cd684f1b5d3e247f" providerId="LiveId" clId="{0421192E-45E8-4E92-834F-7CF1745B0FE4}" dt="2021-12-06T19:57:34.423" v="710" actId="478"/>
          <ac:spMkLst>
            <pc:docMk/>
            <pc:sldMk cId="184030194" sldId="297"/>
            <ac:spMk id="96" creationId="{00000000-0000-0000-0000-000000000000}"/>
          </ac:spMkLst>
        </pc:spChg>
        <pc:picChg chg="del">
          <ac:chgData name="Freddy Wu" userId="cd684f1b5d3e247f" providerId="LiveId" clId="{0421192E-45E8-4E92-834F-7CF1745B0FE4}" dt="2021-12-06T19:57:34.423" v="710" actId="478"/>
          <ac:picMkLst>
            <pc:docMk/>
            <pc:sldMk cId="184030194" sldId="297"/>
            <ac:picMk id="3" creationId="{F8D98269-8FEF-4681-A022-AEBE606BB5B3}"/>
          </ac:picMkLst>
        </pc:picChg>
        <pc:picChg chg="add mod modCrop">
          <ac:chgData name="Freddy Wu" userId="cd684f1b5d3e247f" providerId="LiveId" clId="{0421192E-45E8-4E92-834F-7CF1745B0FE4}" dt="2021-12-06T20:00:00.878" v="741" actId="1076"/>
          <ac:picMkLst>
            <pc:docMk/>
            <pc:sldMk cId="184030194" sldId="297"/>
            <ac:picMk id="4" creationId="{0AE0A193-AAAF-4B9C-819E-85C1E0467895}"/>
          </ac:picMkLst>
        </pc:picChg>
        <pc:picChg chg="add mod modCrop">
          <ac:chgData name="Freddy Wu" userId="cd684f1b5d3e247f" providerId="LiveId" clId="{0421192E-45E8-4E92-834F-7CF1745B0FE4}" dt="2021-12-06T19:59:57.943" v="740" actId="1076"/>
          <ac:picMkLst>
            <pc:docMk/>
            <pc:sldMk cId="184030194" sldId="297"/>
            <ac:picMk id="6" creationId="{C0C993DA-7AB6-4A55-ADE6-3295685F05B3}"/>
          </ac:picMkLst>
        </pc:picChg>
        <pc:picChg chg="del">
          <ac:chgData name="Freddy Wu" userId="cd684f1b5d3e247f" providerId="LiveId" clId="{0421192E-45E8-4E92-834F-7CF1745B0FE4}" dt="2021-12-06T19:57:34.423" v="710" actId="478"/>
          <ac:picMkLst>
            <pc:docMk/>
            <pc:sldMk cId="184030194" sldId="297"/>
            <ac:picMk id="7" creationId="{DA53D740-31FB-41BC-8AC9-82DA51BC4304}"/>
          </ac:picMkLst>
        </pc:picChg>
        <pc:picChg chg="del">
          <ac:chgData name="Freddy Wu" userId="cd684f1b5d3e247f" providerId="LiveId" clId="{0421192E-45E8-4E92-834F-7CF1745B0FE4}" dt="2021-12-06T19:57:34.423" v="710" actId="478"/>
          <ac:picMkLst>
            <pc:docMk/>
            <pc:sldMk cId="184030194" sldId="297"/>
            <ac:picMk id="11" creationId="{DC4A0221-5143-499A-94D7-E6596E2342EA}"/>
          </ac:picMkLst>
        </pc:picChg>
        <pc:cxnChg chg="del">
          <ac:chgData name="Freddy Wu" userId="cd684f1b5d3e247f" providerId="LiveId" clId="{0421192E-45E8-4E92-834F-7CF1745B0FE4}" dt="2021-12-06T19:57:34.423" v="710" actId="478"/>
          <ac:cxnSpMkLst>
            <pc:docMk/>
            <pc:sldMk cId="184030194" sldId="297"/>
            <ac:cxnSpMk id="14" creationId="{78F89D8C-5E12-4603-88FC-DF0A0483D84F}"/>
          </ac:cxnSpMkLst>
        </pc:cxnChg>
        <pc:cxnChg chg="del">
          <ac:chgData name="Freddy Wu" userId="cd684f1b5d3e247f" providerId="LiveId" clId="{0421192E-45E8-4E92-834F-7CF1745B0FE4}" dt="2021-12-06T19:57:34.423" v="710" actId="478"/>
          <ac:cxnSpMkLst>
            <pc:docMk/>
            <pc:sldMk cId="184030194" sldId="297"/>
            <ac:cxnSpMk id="19" creationId="{D3D5B247-90C2-4193-BC3B-44A9459C8F8E}"/>
          </ac:cxnSpMkLst>
        </pc:cxnChg>
      </pc:sldChg>
      <pc:sldChg chg="del">
        <pc:chgData name="Freddy Wu" userId="cd684f1b5d3e247f" providerId="LiveId" clId="{0421192E-45E8-4E92-834F-7CF1745B0FE4}" dt="2021-12-06T19:45:23.218" v="226" actId="47"/>
        <pc:sldMkLst>
          <pc:docMk/>
          <pc:sldMk cId="337857497" sldId="297"/>
        </pc:sldMkLst>
      </pc:sldChg>
      <pc:sldChg chg="del">
        <pc:chgData name="Freddy Wu" userId="cd684f1b5d3e247f" providerId="LiveId" clId="{0421192E-45E8-4E92-834F-7CF1745B0FE4}" dt="2021-12-06T19:45:23.218" v="226" actId="47"/>
        <pc:sldMkLst>
          <pc:docMk/>
          <pc:sldMk cId="1381438830" sldId="298"/>
        </pc:sldMkLst>
      </pc:sldChg>
      <pc:sldChg chg="del">
        <pc:chgData name="Freddy Wu" userId="cd684f1b5d3e247f" providerId="LiveId" clId="{0421192E-45E8-4E92-834F-7CF1745B0FE4}" dt="2021-12-06T19:45:23.218" v="226" actId="47"/>
        <pc:sldMkLst>
          <pc:docMk/>
          <pc:sldMk cId="1929005709" sldId="299"/>
        </pc:sldMkLst>
      </pc:sldChg>
      <pc:sldChg chg="del">
        <pc:chgData name="Freddy Wu" userId="cd684f1b5d3e247f" providerId="LiveId" clId="{0421192E-45E8-4E92-834F-7CF1745B0FE4}" dt="2021-12-06T19:45:23.218" v="226" actId="47"/>
        <pc:sldMkLst>
          <pc:docMk/>
          <pc:sldMk cId="2015457105" sldId="3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2612a341b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g52612a341b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612a341b_7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Emphasized R-Square</a:t>
            </a:r>
          </a:p>
        </p:txBody>
      </p:sp>
      <p:sp>
        <p:nvSpPr>
          <p:cNvPr id="93" name="Google Shape;93;g52612a341b_7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5610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612a341b_7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constant term in the </a:t>
            </a:r>
            <a:r>
              <a:rPr lang="en-US" dirty="0" err="1"/>
              <a:t>ols</a:t>
            </a:r>
            <a:r>
              <a:rPr lang="en-US" dirty="0"/>
              <a:t> regression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Longitudw</a:t>
            </a:r>
            <a:r>
              <a:rPr lang="en-US" dirty="0"/>
              <a:t>, </a:t>
            </a:r>
            <a:r>
              <a:rPr lang="en-US" dirty="0" err="1"/>
              <a:t>minimum_nights</a:t>
            </a:r>
            <a:r>
              <a:rPr lang="en-US" dirty="0"/>
              <a:t>, </a:t>
            </a:r>
            <a:r>
              <a:rPr lang="en-US" dirty="0" err="1"/>
              <a:t>room_type_entire</a:t>
            </a:r>
            <a:r>
              <a:rPr lang="en-US" dirty="0"/>
              <a:t> home/apt are very effective</a:t>
            </a:r>
          </a:p>
        </p:txBody>
      </p:sp>
      <p:sp>
        <p:nvSpPr>
          <p:cNvPr id="93" name="Google Shape;93;g52612a341b_7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9232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612a341b_7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Mention penalty term a little bit</a:t>
            </a:r>
          </a:p>
        </p:txBody>
      </p:sp>
      <p:sp>
        <p:nvSpPr>
          <p:cNvPr id="93" name="Google Shape;93;g52612a341b_7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508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612a341b_7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Penalty term does not affect too much !!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XGB and Random Forest have better performance among above mention algorithm</a:t>
            </a:r>
          </a:p>
        </p:txBody>
      </p:sp>
      <p:sp>
        <p:nvSpPr>
          <p:cNvPr id="93" name="Google Shape;93;g52612a341b_7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9288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612a341b_7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r-square between each algorithm are large, scatter plot would be good;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Otherwise, using bar chart is a good idea.</a:t>
            </a:r>
          </a:p>
        </p:txBody>
      </p:sp>
      <p:sp>
        <p:nvSpPr>
          <p:cNvPr id="93" name="Google Shape;93;g52612a341b_7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6347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612a341b_7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r-square between each algorithm are large, scatter plot would be good;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Otherwise, using bar chart is a good idea.</a:t>
            </a:r>
          </a:p>
        </p:txBody>
      </p:sp>
      <p:sp>
        <p:nvSpPr>
          <p:cNvPr id="93" name="Google Shape;93;g52612a341b_7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0348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612a341b_7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r-square between each algorithm are large, scatter plot would be good;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Otherwise, using bar chart is a good idea.</a:t>
            </a:r>
          </a:p>
        </p:txBody>
      </p:sp>
      <p:sp>
        <p:nvSpPr>
          <p:cNvPr id="93" name="Google Shape;93;g52612a341b_7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3552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612a341b_7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r-square between each algorithm are large, scatter plot would be good;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Otherwise, using bar chart is a good idea.</a:t>
            </a:r>
          </a:p>
        </p:txBody>
      </p:sp>
      <p:sp>
        <p:nvSpPr>
          <p:cNvPr id="93" name="Google Shape;93;g52612a341b_7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8557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612a341b_7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g52612a341b_7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612a341b_7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g52612a341b_7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0211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612a341b_7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dirty="0"/>
              <a:t>It’s close to the end of semester, I guess some people have already booked the room for </a:t>
            </a:r>
            <a:r>
              <a:rPr lang="en-US" dirty="0" err="1"/>
              <a:t>christmas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dirty="0"/>
              <a:t>Booking.com; Hotel.com; Third party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dirty="0"/>
              <a:t>Mentioned objectives for customer and landlord</a:t>
            </a:r>
            <a:endParaRPr dirty="0"/>
          </a:p>
        </p:txBody>
      </p:sp>
      <p:sp>
        <p:nvSpPr>
          <p:cNvPr id="93" name="Google Shape;93;g52612a341b_7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5019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612a341b_7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data we select, and use is the version which better for visualization and analysis.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availability of the listing 365 days in the future as determined by the </a:t>
            </a:r>
            <a:r>
              <a:rPr lang="en-US" dirty="0" err="1"/>
              <a:t>calender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g52612a341b_7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2943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612a341b_7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 did not use mean or average to fill up the blank because what we need is the exact data.</a:t>
            </a:r>
          </a:p>
        </p:txBody>
      </p:sp>
      <p:sp>
        <p:nvSpPr>
          <p:cNvPr id="93" name="Google Shape;93;g52612a341b_7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5964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612a341b_7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Don’t tell me you want to spend over 400 dollars for one night in NYC. We are just student.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Manhattan are reasonable with higher price</a:t>
            </a:r>
          </a:p>
        </p:txBody>
      </p:sp>
      <p:sp>
        <p:nvSpPr>
          <p:cNvPr id="93" name="Google Shape;93;g52612a341b_7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2567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612a341b_7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3" name="Google Shape;93;g52612a341b_7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581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612a341b_7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Just something interested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 Kitchen</a:t>
            </a:r>
          </a:p>
        </p:txBody>
      </p:sp>
      <p:sp>
        <p:nvSpPr>
          <p:cNvPr id="93" name="Google Shape;93;g52612a341b_7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718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671757" y="1381535"/>
            <a:ext cx="6972300" cy="276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3B49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3B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" name="Google Shape;8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1553" y="-152013"/>
            <a:ext cx="9342553" cy="350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1856" y="4141789"/>
            <a:ext cx="1010412" cy="817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622812" y="205979"/>
            <a:ext cx="7064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622812" y="1151335"/>
            <a:ext cx="32655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1622813" y="1631156"/>
            <a:ext cx="32655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3"/>
          </p:nvPr>
        </p:nvSpPr>
        <p:spPr>
          <a:xfrm>
            <a:off x="5149344" y="1151335"/>
            <a:ext cx="35376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4"/>
          </p:nvPr>
        </p:nvSpPr>
        <p:spPr>
          <a:xfrm>
            <a:off x="5149344" y="1631156"/>
            <a:ext cx="35376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6096001" y="4869656"/>
            <a:ext cx="2590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1622812" y="205979"/>
            <a:ext cx="7064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096001" y="4869656"/>
            <a:ext cx="2590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1620045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4923190" y="204789"/>
            <a:ext cx="37635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2"/>
          </p:nvPr>
        </p:nvSpPr>
        <p:spPr>
          <a:xfrm>
            <a:off x="1620045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096001" y="4869656"/>
            <a:ext cx="2590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6096001" y="4869656"/>
            <a:ext cx="2590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1622812" y="205979"/>
            <a:ext cx="7064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6096001" y="4869656"/>
            <a:ext cx="2590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5" name="Google Shape;75;p18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76" name="Google Shape;76;p18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p18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9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31800" rtl="0">
              <a:spcBef>
                <a:spcPts val="70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rtl="0">
              <a:spcBef>
                <a:spcPts val="50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Header + SubHeader + Content">
  <p:cSld name="1_Header + SubHeader + Conten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671757" y="278633"/>
            <a:ext cx="8184662" cy="74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3B49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3B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body" idx="2"/>
          </p:nvPr>
        </p:nvSpPr>
        <p:spPr>
          <a:xfrm>
            <a:off x="659305" y="1740180"/>
            <a:ext cx="8197114" cy="285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003B49"/>
              </a:buClr>
              <a:buSzPts val="2400"/>
              <a:buFont typeface="Merriweather Sans"/>
              <a:buChar char="&gt;"/>
              <a:defRPr sz="2400" b="0" i="0" u="none" strike="noStrike" cap="none">
                <a:solidFill>
                  <a:srgbClr val="003B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003B49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3B4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3B49"/>
              </a:buClr>
              <a:buSzPts val="1800"/>
              <a:buFont typeface="Merriweather Sans"/>
              <a:buChar char="&gt;"/>
              <a:defRPr sz="1800" b="0" i="0" u="none" strike="noStrike" cap="none">
                <a:solidFill>
                  <a:srgbClr val="003B4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003B49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003B4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003B49"/>
              </a:buClr>
              <a:buSzPts val="1400"/>
              <a:buFont typeface="Merriweather Sans"/>
              <a:buChar char="&gt;"/>
              <a:defRPr sz="1400" b="0" i="0" u="none" strike="noStrike" cap="none">
                <a:solidFill>
                  <a:srgbClr val="003B4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3"/>
          </p:nvPr>
        </p:nvSpPr>
        <p:spPr>
          <a:xfrm>
            <a:off x="671757" y="1298002"/>
            <a:ext cx="8184662" cy="308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3B4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3B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1553" y="-142488"/>
            <a:ext cx="9342553" cy="350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1856" y="4141789"/>
            <a:ext cx="1010412" cy="817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Header + Content">
  <p:cSld name="1_Header +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671757" y="278633"/>
            <a:ext cx="8184662" cy="74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3B49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3B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2"/>
          </p:nvPr>
        </p:nvSpPr>
        <p:spPr>
          <a:xfrm>
            <a:off x="659305" y="1302545"/>
            <a:ext cx="8076956" cy="3011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003B49"/>
              </a:buClr>
              <a:buSzPts val="2400"/>
              <a:buFont typeface="Merriweather Sans"/>
              <a:buChar char="&gt;"/>
              <a:defRPr sz="2400" b="0" i="0" u="none" strike="noStrike" cap="none">
                <a:solidFill>
                  <a:srgbClr val="003B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003B49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3B4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3B49"/>
              </a:buClr>
              <a:buSzPts val="1800"/>
              <a:buFont typeface="Merriweather Sans"/>
              <a:buChar char="&gt;"/>
              <a:defRPr sz="1800" b="0" i="0" u="none" strike="noStrike" cap="none">
                <a:solidFill>
                  <a:srgbClr val="003B4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003B49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003B4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003B49"/>
              </a:buClr>
              <a:buSzPts val="1400"/>
              <a:buFont typeface="Merriweather Sans"/>
              <a:buChar char="&gt;"/>
              <a:defRPr sz="1400" b="0" i="0" u="none" strike="noStrike" cap="none">
                <a:solidFill>
                  <a:srgbClr val="003B4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1553" y="-142488"/>
            <a:ext cx="9342553" cy="350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1856" y="4141789"/>
            <a:ext cx="1010412" cy="817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Header + Graphic">
  <p:cSld name="1_Header + Graphic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>
            <a:spLocks noGrp="1"/>
          </p:cNvSpPr>
          <p:nvPr>
            <p:ph type="chart" idx="2"/>
          </p:nvPr>
        </p:nvSpPr>
        <p:spPr>
          <a:xfrm>
            <a:off x="766766" y="1302545"/>
            <a:ext cx="8021637" cy="332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rgbClr val="003B4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3B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71757" y="278633"/>
            <a:ext cx="8184662" cy="74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3B49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3B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1553" y="-142488"/>
            <a:ext cx="9342553" cy="350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1856" y="4141789"/>
            <a:ext cx="1010412" cy="817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 descr="green cover 107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6515100" y="4879181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December 20, 2010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622812" y="205979"/>
            <a:ext cx="7064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1622814" y="1200151"/>
            <a:ext cx="70641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6096001" y="4869656"/>
            <a:ext cx="2590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622812" y="205979"/>
            <a:ext cx="7064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6096000" y="4879181"/>
            <a:ext cx="2590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6553200" y="486134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1622812" y="205979"/>
            <a:ext cx="7064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1622813" y="1200151"/>
            <a:ext cx="35043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2"/>
          </p:nvPr>
        </p:nvSpPr>
        <p:spPr>
          <a:xfrm>
            <a:off x="5315301" y="1200151"/>
            <a:ext cx="33714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096001" y="4869656"/>
            <a:ext cx="2590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9E2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 descr="green-stripe 1075.jp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622812" y="205979"/>
            <a:ext cx="7064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622814" y="1200151"/>
            <a:ext cx="70641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6096001" y="4869656"/>
            <a:ext cx="2590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6474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December 20, 2010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nsideairbnb.com/get-the-data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ctrTitle"/>
          </p:nvPr>
        </p:nvSpPr>
        <p:spPr>
          <a:xfrm>
            <a:off x="1153676" y="1099834"/>
            <a:ext cx="7420532" cy="16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br>
              <a:rPr lang="en-US" sz="3200" dirty="0">
                <a:latin typeface="Times New Roman" panose="02020603050405020304" pitchFamily="18" charset="0"/>
                <a:ea typeface="Proxima Nova Semibold"/>
                <a:cs typeface="Times New Roman" panose="02020603050405020304" pitchFamily="18" charset="0"/>
                <a:sym typeface="Proxima Nova Semibold"/>
              </a:rPr>
            </a:br>
            <a:r>
              <a:rPr lang="en-US" sz="3200" dirty="0">
                <a:latin typeface="Times New Roman" panose="02020603050405020304" pitchFamily="18" charset="0"/>
                <a:ea typeface="Proxima Nova Semibold"/>
                <a:cs typeface="Times New Roman" panose="02020603050405020304" pitchFamily="18" charset="0"/>
                <a:sym typeface="Proxima Nova Semibold"/>
              </a:rPr>
              <a:t>Group5</a:t>
            </a:r>
            <a:br>
              <a:rPr lang="en-US" sz="3200" dirty="0">
                <a:latin typeface="Times New Roman" panose="02020603050405020304" pitchFamily="18" charset="0"/>
                <a:ea typeface="Proxima Nova Semibold"/>
                <a:cs typeface="Times New Roman" panose="02020603050405020304" pitchFamily="18" charset="0"/>
                <a:sym typeface="Proxima Nova Semibold"/>
              </a:rPr>
            </a:br>
            <a:br>
              <a:rPr lang="en-US" sz="3200" dirty="0">
                <a:latin typeface="Times New Roman" panose="02020603050405020304" pitchFamily="18" charset="0"/>
                <a:ea typeface="Proxima Nova Semibold"/>
                <a:cs typeface="Times New Roman" panose="02020603050405020304" pitchFamily="18" charset="0"/>
                <a:sym typeface="Proxima Nova Semibold"/>
              </a:rPr>
            </a:br>
            <a:r>
              <a:rPr lang="en-US" sz="3200" dirty="0">
                <a:latin typeface="Times New Roman" panose="02020603050405020304" pitchFamily="18" charset="0"/>
                <a:ea typeface="Proxima Nova Semibold"/>
                <a:cs typeface="Times New Roman" panose="02020603050405020304" pitchFamily="18" charset="0"/>
                <a:sym typeface="Proxima Nova Semibold"/>
              </a:rPr>
              <a:t>Use Learned-based Model to Predict</a:t>
            </a:r>
            <a:br>
              <a:rPr lang="en-US" sz="3200" dirty="0">
                <a:latin typeface="Times New Roman" panose="02020603050405020304" pitchFamily="18" charset="0"/>
                <a:ea typeface="Proxima Nova Semibold"/>
                <a:cs typeface="Times New Roman" panose="02020603050405020304" pitchFamily="18" charset="0"/>
                <a:sym typeface="Proxima Nova Semibold"/>
              </a:rPr>
            </a:br>
            <a:r>
              <a:rPr lang="en-US" sz="3200" dirty="0">
                <a:latin typeface="Times New Roman" panose="02020603050405020304" pitchFamily="18" charset="0"/>
                <a:ea typeface="Proxima Nova Semibold"/>
                <a:cs typeface="Times New Roman" panose="02020603050405020304" pitchFamily="18" charset="0"/>
                <a:sym typeface="Proxima Nova Semibold"/>
              </a:rPr>
              <a:t>Airbnb Rent Price - NYC</a:t>
            </a:r>
            <a:br>
              <a:rPr lang="en-US" sz="3200" dirty="0">
                <a:latin typeface="Times New Roman" panose="02020603050405020304" pitchFamily="18" charset="0"/>
                <a:ea typeface="Proxima Nova Semibold"/>
                <a:cs typeface="Times New Roman" panose="02020603050405020304" pitchFamily="18" charset="0"/>
                <a:sym typeface="Proxima Nova Semibold"/>
              </a:rPr>
            </a:br>
            <a:br>
              <a:rPr lang="en-US" sz="3200" dirty="0">
                <a:latin typeface="Times New Roman" panose="02020603050405020304" pitchFamily="18" charset="0"/>
                <a:ea typeface="Proxima Nova Semibold"/>
                <a:cs typeface="Times New Roman" panose="02020603050405020304" pitchFamily="18" charset="0"/>
                <a:sym typeface="Proxima Nova Semibold"/>
              </a:rPr>
            </a:br>
            <a:endParaRPr sz="3200" dirty="0">
              <a:latin typeface="Times New Roman" panose="02020603050405020304" pitchFamily="18" charset="0"/>
              <a:ea typeface="Proxima Nova Semibold"/>
              <a:cs typeface="Times New Roman" panose="02020603050405020304" pitchFamily="18" charset="0"/>
              <a:sym typeface="Proxima Nova Semibold"/>
            </a:endParaRPr>
          </a:p>
        </p:txBody>
      </p:sp>
      <p:sp>
        <p:nvSpPr>
          <p:cNvPr id="90" name="Google Shape;90;p20"/>
          <p:cNvSpPr txBox="1">
            <a:spLocks noGrp="1"/>
          </p:cNvSpPr>
          <p:nvPr>
            <p:ph type="subTitle" idx="1"/>
          </p:nvPr>
        </p:nvSpPr>
        <p:spPr>
          <a:xfrm>
            <a:off x="1859292" y="2896856"/>
            <a:ext cx="6009300" cy="15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Adam Camerer, Sung-Heng Wu, </a:t>
            </a:r>
            <a:r>
              <a:rPr lang="en-US" sz="160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Shreen</a:t>
            </a:r>
            <a:r>
              <a:rPr lang="en-US" sz="16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Gul, Usman Tariq</a:t>
            </a:r>
            <a:endParaRPr sz="16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1039950" y="0"/>
            <a:ext cx="70641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roxima Nova Semibold"/>
                <a:cs typeface="Times New Roman" panose="02020603050405020304" pitchFamily="18" charset="0"/>
                <a:sym typeface="Proxima Nova Semibold"/>
              </a:rPr>
              <a:t>Data Analyses and Results</a:t>
            </a:r>
            <a:endParaRPr sz="32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Proxima Nova Semibold"/>
              <a:cs typeface="Times New Roman" panose="02020603050405020304" pitchFamily="18" charset="0"/>
              <a:sym typeface="Proxima Nova Semibold"/>
            </a:endParaRPr>
          </a:p>
        </p:txBody>
      </p:sp>
      <p:sp>
        <p:nvSpPr>
          <p:cNvPr id="3" name="Google Shape;96;p21">
            <a:extLst>
              <a:ext uri="{FF2B5EF4-FFF2-40B4-BE49-F238E27FC236}">
                <a16:creationId xmlns:a16="http://schemas.microsoft.com/office/drawing/2014/main" id="{D447BD65-8BD9-AEB3-C880-05EBD8EB1EA7}"/>
              </a:ext>
            </a:extLst>
          </p:cNvPr>
          <p:cNvSpPr txBox="1"/>
          <p:nvPr/>
        </p:nvSpPr>
        <p:spPr>
          <a:xfrm>
            <a:off x="1036674" y="661050"/>
            <a:ext cx="7878968" cy="3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OLS Regression Results -1</a:t>
            </a: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lvl="4" indent="-285750">
              <a:lnSpc>
                <a:spcPct val="115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u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374A02C3-B88C-642A-4C22-379D96F98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74" y="1297115"/>
            <a:ext cx="4000109" cy="2515005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99559736-C485-F7A9-9002-0045B3DAF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471" y="1297116"/>
            <a:ext cx="3942759" cy="2515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925029-3436-CF22-A2AF-4C49A6EC8401}"/>
              </a:ext>
            </a:extLst>
          </p:cNvPr>
          <p:cNvSpPr txBox="1"/>
          <p:nvPr/>
        </p:nvSpPr>
        <p:spPr>
          <a:xfrm>
            <a:off x="6248400" y="3993397"/>
            <a:ext cx="13195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After Cleaning</a:t>
            </a:r>
            <a:endParaRPr lang="zh-TW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931E4D-F178-B5D6-D057-236D626601F4}"/>
              </a:ext>
            </a:extLst>
          </p:cNvPr>
          <p:cNvSpPr txBox="1"/>
          <p:nvPr/>
        </p:nvSpPr>
        <p:spPr>
          <a:xfrm>
            <a:off x="2173865" y="3993397"/>
            <a:ext cx="14686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Before Cleaning</a:t>
            </a:r>
            <a:endParaRPr lang="zh-TW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308D51-3DC3-6244-A221-230F43E3B108}"/>
              </a:ext>
            </a:extLst>
          </p:cNvPr>
          <p:cNvSpPr/>
          <p:nvPr/>
        </p:nvSpPr>
        <p:spPr>
          <a:xfrm>
            <a:off x="7383780" y="1577340"/>
            <a:ext cx="1379220" cy="213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404FD9-A488-E4DB-D897-9798C588F704}"/>
              </a:ext>
            </a:extLst>
          </p:cNvPr>
          <p:cNvSpPr/>
          <p:nvPr/>
        </p:nvSpPr>
        <p:spPr>
          <a:xfrm>
            <a:off x="3447920" y="1548310"/>
            <a:ext cx="1379220" cy="213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2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1039950" y="0"/>
            <a:ext cx="70641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roxima Nova Semibold"/>
                <a:cs typeface="Times New Roman" panose="02020603050405020304" pitchFamily="18" charset="0"/>
                <a:sym typeface="Proxima Nova Semibold"/>
              </a:rPr>
              <a:t>Data Analyses and Results</a:t>
            </a:r>
            <a:endParaRPr sz="32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Proxima Nova Semibold"/>
              <a:cs typeface="Times New Roman" panose="02020603050405020304" pitchFamily="18" charset="0"/>
              <a:sym typeface="Proxima Nova Semibold"/>
            </a:endParaRPr>
          </a:p>
        </p:txBody>
      </p:sp>
      <p:sp>
        <p:nvSpPr>
          <p:cNvPr id="3" name="Google Shape;96;p21">
            <a:extLst>
              <a:ext uri="{FF2B5EF4-FFF2-40B4-BE49-F238E27FC236}">
                <a16:creationId xmlns:a16="http://schemas.microsoft.com/office/drawing/2014/main" id="{D447BD65-8BD9-AEB3-C880-05EBD8EB1EA7}"/>
              </a:ext>
            </a:extLst>
          </p:cNvPr>
          <p:cNvSpPr txBox="1"/>
          <p:nvPr/>
        </p:nvSpPr>
        <p:spPr>
          <a:xfrm>
            <a:off x="1036674" y="661050"/>
            <a:ext cx="7878968" cy="3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OLS Regression Results -2</a:t>
            </a: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features are statistically significant </a:t>
            </a:r>
          </a:p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lvl="4" indent="-285750">
              <a:lnSpc>
                <a:spcPct val="115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u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F912C95-8710-5923-FFC3-571FE4A51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520" y="1465350"/>
            <a:ext cx="4099560" cy="33886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0A1B33-1058-E0BC-F1BE-162405740DCA}"/>
              </a:ext>
            </a:extLst>
          </p:cNvPr>
          <p:cNvSpPr/>
          <p:nvPr/>
        </p:nvSpPr>
        <p:spPr>
          <a:xfrm>
            <a:off x="4777740" y="1465350"/>
            <a:ext cx="297180" cy="195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4B5E4-2EDE-B9B6-D9A9-CE8CF916BB46}"/>
              </a:ext>
            </a:extLst>
          </p:cNvPr>
          <p:cNvSpPr/>
          <p:nvPr/>
        </p:nvSpPr>
        <p:spPr>
          <a:xfrm>
            <a:off x="3604260" y="1465350"/>
            <a:ext cx="403860" cy="3289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23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1039950" y="0"/>
            <a:ext cx="70641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roxima Nova Semibold"/>
                <a:cs typeface="Times New Roman" panose="02020603050405020304" pitchFamily="18" charset="0"/>
                <a:sym typeface="Proxima Nova Semibold"/>
              </a:rPr>
              <a:t>Data Analyses and Results</a:t>
            </a:r>
            <a:endParaRPr sz="32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Proxima Nova Semibold"/>
              <a:cs typeface="Times New Roman" panose="02020603050405020304" pitchFamily="18" charset="0"/>
              <a:sym typeface="Proxima Nova Semibold"/>
            </a:endParaRPr>
          </a:p>
        </p:txBody>
      </p:sp>
      <p:sp>
        <p:nvSpPr>
          <p:cNvPr id="3" name="Google Shape;96;p21">
            <a:extLst>
              <a:ext uri="{FF2B5EF4-FFF2-40B4-BE49-F238E27FC236}">
                <a16:creationId xmlns:a16="http://schemas.microsoft.com/office/drawing/2014/main" id="{D447BD65-8BD9-AEB3-C880-05EBD8EB1EA7}"/>
              </a:ext>
            </a:extLst>
          </p:cNvPr>
          <p:cNvSpPr txBox="1"/>
          <p:nvPr/>
        </p:nvSpPr>
        <p:spPr>
          <a:xfrm>
            <a:off x="1036674" y="661050"/>
            <a:ext cx="7878968" cy="414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analysis – 80% train &amp; 20% test </a:t>
            </a:r>
          </a:p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Ridge Regression (add penalty term)</a:t>
            </a: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Lasso Regression (add penalty term)</a:t>
            </a: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ElasticNet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Regression (add penalty term)</a:t>
            </a: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Regression</a:t>
            </a: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Regression</a:t>
            </a: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lvl="4" indent="-285750">
              <a:lnSpc>
                <a:spcPct val="115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u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488777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1039950" y="0"/>
            <a:ext cx="70641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roxima Nova Semibold"/>
                <a:cs typeface="Times New Roman" panose="02020603050405020304" pitchFamily="18" charset="0"/>
                <a:sym typeface="Proxima Nova Semibold"/>
              </a:rPr>
              <a:t>Data Analyses and Results</a:t>
            </a:r>
            <a:endParaRPr sz="32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Proxima Nova Semibold"/>
              <a:cs typeface="Times New Roman" panose="02020603050405020304" pitchFamily="18" charset="0"/>
              <a:sym typeface="Proxima Nova Semibold"/>
            </a:endParaRPr>
          </a:p>
        </p:txBody>
      </p:sp>
      <p:sp>
        <p:nvSpPr>
          <p:cNvPr id="3" name="Google Shape;96;p21">
            <a:extLst>
              <a:ext uri="{FF2B5EF4-FFF2-40B4-BE49-F238E27FC236}">
                <a16:creationId xmlns:a16="http://schemas.microsoft.com/office/drawing/2014/main" id="{D447BD65-8BD9-AEB3-C880-05EBD8EB1EA7}"/>
              </a:ext>
            </a:extLst>
          </p:cNvPr>
          <p:cNvSpPr txBox="1"/>
          <p:nvPr/>
        </p:nvSpPr>
        <p:spPr>
          <a:xfrm>
            <a:off x="1036674" y="661050"/>
            <a:ext cx="7878968" cy="414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Scores – MAE; RMSE; R-Square</a:t>
            </a:r>
          </a:p>
          <a:p>
            <a:pPr marL="63500">
              <a:lnSpc>
                <a:spcPct val="115000"/>
              </a:lnSpc>
              <a:buClr>
                <a:schemeClr val="dk1"/>
              </a:buClr>
              <a:buSzPct val="80000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lvl="4" indent="-285750">
              <a:lnSpc>
                <a:spcPct val="115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u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FFD09383-2871-C4C7-0876-BF711475D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575" y="1145456"/>
            <a:ext cx="3369425" cy="36627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6991F12-C329-C527-6DF6-F8AD9C3E8D40}"/>
              </a:ext>
            </a:extLst>
          </p:cNvPr>
          <p:cNvSpPr/>
          <p:nvPr/>
        </p:nvSpPr>
        <p:spPr>
          <a:xfrm>
            <a:off x="1125683" y="3541590"/>
            <a:ext cx="3369425" cy="12387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D60BF0-AA2E-0193-76D9-192D5FAD3C25}"/>
              </a:ext>
            </a:extLst>
          </p:cNvPr>
          <p:cNvSpPr/>
          <p:nvPr/>
        </p:nvSpPr>
        <p:spPr>
          <a:xfrm>
            <a:off x="1202575" y="1197086"/>
            <a:ext cx="2637905" cy="22928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81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1039950" y="0"/>
            <a:ext cx="70641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roxima Nova Semibold"/>
                <a:cs typeface="Times New Roman" panose="02020603050405020304" pitchFamily="18" charset="0"/>
                <a:sym typeface="Proxima Nova Semibold"/>
              </a:rPr>
              <a:t>Data Analyses and Results</a:t>
            </a:r>
            <a:endParaRPr sz="32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Proxima Nova Semibold"/>
              <a:cs typeface="Times New Roman" panose="02020603050405020304" pitchFamily="18" charset="0"/>
              <a:sym typeface="Proxima Nova Semibold"/>
            </a:endParaRPr>
          </a:p>
        </p:txBody>
      </p:sp>
      <p:sp>
        <p:nvSpPr>
          <p:cNvPr id="3" name="Google Shape;96;p21">
            <a:extLst>
              <a:ext uri="{FF2B5EF4-FFF2-40B4-BE49-F238E27FC236}">
                <a16:creationId xmlns:a16="http://schemas.microsoft.com/office/drawing/2014/main" id="{D447BD65-8BD9-AEB3-C880-05EBD8EB1EA7}"/>
              </a:ext>
            </a:extLst>
          </p:cNvPr>
          <p:cNvSpPr txBox="1"/>
          <p:nvPr/>
        </p:nvSpPr>
        <p:spPr>
          <a:xfrm>
            <a:off x="1036674" y="737250"/>
            <a:ext cx="7307822" cy="295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Scores – Visualization by scatter plot &amp; bar chart</a:t>
            </a:r>
          </a:p>
          <a:p>
            <a:pPr marL="63500">
              <a:lnSpc>
                <a:spcPct val="115000"/>
              </a:lnSpc>
              <a:buClr>
                <a:schemeClr val="dk1"/>
              </a:buClr>
              <a:buSzPct val="80000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lvl="4" indent="-285750">
              <a:lnSpc>
                <a:spcPct val="115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u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9D166F97-5434-AE6F-316D-AF7FAB5024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87"/>
          <a:stretch/>
        </p:blipFill>
        <p:spPr>
          <a:xfrm>
            <a:off x="3970374" y="1287780"/>
            <a:ext cx="5100372" cy="3581400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32C1992B-C9E4-3978-2044-67B0001A0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374" y="1287780"/>
            <a:ext cx="5173626" cy="377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4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1039950" y="0"/>
            <a:ext cx="70641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roxima Nova Semibold"/>
                <a:cs typeface="Times New Roman" panose="02020603050405020304" pitchFamily="18" charset="0"/>
                <a:sym typeface="Proxima Nova Semibold"/>
              </a:rPr>
              <a:t>Conclusion</a:t>
            </a:r>
            <a:endParaRPr sz="32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Proxima Nova Semibold"/>
              <a:cs typeface="Times New Roman" panose="02020603050405020304" pitchFamily="18" charset="0"/>
              <a:sym typeface="Proxima Nova Semibold"/>
            </a:endParaRPr>
          </a:p>
        </p:txBody>
      </p:sp>
      <p:sp>
        <p:nvSpPr>
          <p:cNvPr id="3" name="Google Shape;96;p21">
            <a:extLst>
              <a:ext uri="{FF2B5EF4-FFF2-40B4-BE49-F238E27FC236}">
                <a16:creationId xmlns:a16="http://schemas.microsoft.com/office/drawing/2014/main" id="{D447BD65-8BD9-AEB3-C880-05EBD8EB1EA7}"/>
              </a:ext>
            </a:extLst>
          </p:cNvPr>
          <p:cNvSpPr txBox="1"/>
          <p:nvPr/>
        </p:nvSpPr>
        <p:spPr>
          <a:xfrm>
            <a:off x="1039949" y="956700"/>
            <a:ext cx="7979359" cy="295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06400" indent="-342900">
              <a:lnSpc>
                <a:spcPct val="115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l"/>
            </a:pPr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OLS results are better if we use data without outliers</a:t>
            </a:r>
          </a:p>
          <a:p>
            <a:pPr marL="406400" indent="-342900">
              <a:lnSpc>
                <a:spcPct val="115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42900">
              <a:lnSpc>
                <a:spcPct val="115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l"/>
            </a:pPr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and XGB model are better to perform on our model</a:t>
            </a:r>
          </a:p>
          <a:p>
            <a:pPr marL="406400" indent="-342900">
              <a:lnSpc>
                <a:spcPct val="115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42900">
              <a:lnSpc>
                <a:spcPct val="115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l"/>
            </a:pPr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there is very less visual effect in scatter plot, bar chart can </a:t>
            </a:r>
            <a:r>
              <a:rPr lang="en-US" altLang="zh-TW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an good </a:t>
            </a:r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 to present results</a:t>
            </a:r>
          </a:p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lvl="4" indent="-285750">
              <a:lnSpc>
                <a:spcPct val="115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u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80185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3127830" y="1954530"/>
            <a:ext cx="310533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roxima Nova Semibold"/>
                <a:cs typeface="Times New Roman" panose="02020603050405020304" pitchFamily="18" charset="0"/>
                <a:sym typeface="Proxima Nova Semibold"/>
              </a:rPr>
              <a:t>Thank You</a:t>
            </a:r>
            <a:endParaRPr sz="32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Proxima Nova Semibold"/>
              <a:cs typeface="Times New Roman" panose="02020603050405020304" pitchFamily="18" charset="0"/>
              <a:sym typeface="Proxima Nova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574261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DD6B465-3DF1-F46B-1F87-5E3A68311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864" y="647741"/>
            <a:ext cx="6408420" cy="337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51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1039950" y="0"/>
            <a:ext cx="70641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roxima Nova Semibold"/>
                <a:cs typeface="Times New Roman" panose="02020603050405020304" pitchFamily="18" charset="0"/>
                <a:sym typeface="Proxima Nova Semibold"/>
              </a:rPr>
              <a:t>Outline</a:t>
            </a:r>
            <a:endParaRPr sz="32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Proxima Nova Semibold"/>
              <a:cs typeface="Times New Roman" panose="02020603050405020304" pitchFamily="18" charset="0"/>
              <a:sym typeface="Proxima Nova Semibold"/>
            </a:endParaRPr>
          </a:p>
        </p:txBody>
      </p:sp>
      <p:sp>
        <p:nvSpPr>
          <p:cNvPr id="96" name="Google Shape;96;p21"/>
          <p:cNvSpPr txBox="1"/>
          <p:nvPr/>
        </p:nvSpPr>
        <p:spPr>
          <a:xfrm>
            <a:off x="1039949" y="815478"/>
            <a:ext cx="7878968" cy="3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Teamwork</a:t>
            </a: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US" altLang="zh-TW" sz="1800" dirty="0">
                <a:solidFill>
                  <a:schemeClr val="dk1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Background</a:t>
            </a: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92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l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Data Collection</a:t>
            </a:r>
          </a:p>
          <a:p>
            <a:pPr marL="3492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l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92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l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Data Analyses and Results</a:t>
            </a:r>
          </a:p>
          <a:p>
            <a:pPr marL="3492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l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92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l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Conclusions</a:t>
            </a: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1039950" y="0"/>
            <a:ext cx="70641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roxima Nova Semibold"/>
                <a:cs typeface="Times New Roman" panose="02020603050405020304" pitchFamily="18" charset="0"/>
                <a:sym typeface="Proxima Nova Semibold"/>
              </a:rPr>
              <a:t>Teamwork</a:t>
            </a:r>
            <a:endParaRPr sz="32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Proxima Nova Semibold"/>
              <a:cs typeface="Times New Roman" panose="02020603050405020304" pitchFamily="18" charset="0"/>
              <a:sym typeface="Proxima Nova Semibold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D9C2F72-9C66-6D6E-1CCA-BC3477C8A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570689"/>
              </p:ext>
            </p:extLst>
          </p:nvPr>
        </p:nvGraphicFramePr>
        <p:xfrm>
          <a:off x="1335246" y="1303686"/>
          <a:ext cx="7206773" cy="2662244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1576481">
                  <a:extLst>
                    <a:ext uri="{9D8B030D-6E8A-4147-A177-3AD203B41FA5}">
                      <a16:colId xmlns:a16="http://schemas.microsoft.com/office/drawing/2014/main" val="2558899267"/>
                    </a:ext>
                  </a:extLst>
                </a:gridCol>
                <a:gridCol w="1882603">
                  <a:extLst>
                    <a:ext uri="{9D8B030D-6E8A-4147-A177-3AD203B41FA5}">
                      <a16:colId xmlns:a16="http://schemas.microsoft.com/office/drawing/2014/main" val="3003642946"/>
                    </a:ext>
                  </a:extLst>
                </a:gridCol>
                <a:gridCol w="3747689">
                  <a:extLst>
                    <a:ext uri="{9D8B030D-6E8A-4147-A177-3AD203B41FA5}">
                      <a16:colId xmlns:a16="http://schemas.microsoft.com/office/drawing/2014/main" val="151364159"/>
                    </a:ext>
                  </a:extLst>
                </a:gridCol>
              </a:tblGrid>
              <a:tr h="441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Member name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Percent contribution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Activities completed by the member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/>
                </a:tc>
                <a:extLst>
                  <a:ext uri="{0D108BD9-81ED-4DB2-BD59-A6C34878D82A}">
                    <a16:rowId xmlns:a16="http://schemas.microsoft.com/office/drawing/2014/main" val="3441518733"/>
                  </a:ext>
                </a:extLst>
              </a:tr>
              <a:tr h="4437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Adam Camerer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25%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zh-TW" sz="1100" dirty="0">
                          <a:effectLst/>
                        </a:rPr>
                        <a:t>Summarization and visualization of data</a:t>
                      </a:r>
                      <a:endParaRPr lang="zh-TW" alt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/>
                </a:tc>
                <a:extLst>
                  <a:ext uri="{0D108BD9-81ED-4DB2-BD59-A6C34878D82A}">
                    <a16:rowId xmlns:a16="http://schemas.microsoft.com/office/drawing/2014/main" val="1403289803"/>
                  </a:ext>
                </a:extLst>
              </a:tr>
              <a:tr h="4437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Sung-Heng Wu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25%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zh-TW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Refining and manipulating data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/>
                </a:tc>
                <a:extLst>
                  <a:ext uri="{0D108BD9-81ED-4DB2-BD59-A6C34878D82A}">
                    <a16:rowId xmlns:a16="http://schemas.microsoft.com/office/drawing/2014/main" val="3288179590"/>
                  </a:ext>
                </a:extLst>
              </a:tr>
              <a:tr h="4460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Shreen Gul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25%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Report writing and GitHub repository management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/>
                </a:tc>
                <a:extLst>
                  <a:ext uri="{0D108BD9-81ED-4DB2-BD59-A6C34878D82A}">
                    <a16:rowId xmlns:a16="http://schemas.microsoft.com/office/drawing/2014/main" val="3157708761"/>
                  </a:ext>
                </a:extLst>
              </a:tr>
              <a:tr h="4437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Usman Tariq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25%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zh-TW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Report writing and general organization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/>
                </a:tc>
                <a:extLst>
                  <a:ext uri="{0D108BD9-81ED-4DB2-BD59-A6C34878D82A}">
                    <a16:rowId xmlns:a16="http://schemas.microsoft.com/office/drawing/2014/main" val="186371359"/>
                  </a:ext>
                </a:extLst>
              </a:tr>
              <a:tr h="4437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54610"/>
                </a:tc>
                <a:extLst>
                  <a:ext uri="{0D108BD9-81ED-4DB2-BD59-A6C34878D82A}">
                    <a16:rowId xmlns:a16="http://schemas.microsoft.com/office/drawing/2014/main" val="1747555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06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1039950" y="0"/>
            <a:ext cx="70641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roxima Nova Semibold"/>
                <a:cs typeface="Times New Roman" panose="02020603050405020304" pitchFamily="18" charset="0"/>
                <a:sym typeface="Proxima Nova Semibold"/>
              </a:rPr>
              <a:t>Background</a:t>
            </a:r>
            <a:endParaRPr sz="32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Proxima Nova Semibold"/>
              <a:cs typeface="Times New Roman" panose="02020603050405020304" pitchFamily="18" charset="0"/>
              <a:sym typeface="Proxima Nova Semibold"/>
            </a:endParaRPr>
          </a:p>
        </p:txBody>
      </p:sp>
      <p:sp>
        <p:nvSpPr>
          <p:cNvPr id="3" name="Google Shape;96;p21">
            <a:extLst>
              <a:ext uri="{FF2B5EF4-FFF2-40B4-BE49-F238E27FC236}">
                <a16:creationId xmlns:a16="http://schemas.microsoft.com/office/drawing/2014/main" id="{D447BD65-8BD9-AEB3-C880-05EBD8EB1EA7}"/>
              </a:ext>
            </a:extLst>
          </p:cNvPr>
          <p:cNvSpPr txBox="1"/>
          <p:nvPr/>
        </p:nvSpPr>
        <p:spPr>
          <a:xfrm>
            <a:off x="1039949" y="815478"/>
            <a:ext cx="7878968" cy="3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US" altLang="zh-TW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Airbnb is an </a:t>
            </a:r>
            <a:r>
              <a:rPr lang="en-US" altLang="zh-TW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marketplace</a:t>
            </a:r>
            <a:r>
              <a:rPr lang="en-US" altLang="zh-TW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that connects people who want to rent out their homes with people who are looking for accommodations.</a:t>
            </a: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Customer: Looking for reasonable rent</a:t>
            </a: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Landlord: Trying to rent their properties</a:t>
            </a: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win-win?</a:t>
            </a:r>
          </a:p>
          <a:p>
            <a:pPr marL="349250" lvl="4" indent="-285750">
              <a:lnSpc>
                <a:spcPct val="115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u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06912A83-3DF7-74F9-9A56-C0870EE13A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09" t="21395" r="7469" b="22458"/>
          <a:stretch/>
        </p:blipFill>
        <p:spPr>
          <a:xfrm>
            <a:off x="6968783" y="4492467"/>
            <a:ext cx="2175217" cy="651033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A290E08C-2F1F-438C-88BB-472827627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896" y="1644390"/>
            <a:ext cx="3543566" cy="27691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315730-DC3C-3BC8-1530-B008A24189D8}"/>
              </a:ext>
            </a:extLst>
          </p:cNvPr>
          <p:cNvSpPr txBox="1"/>
          <p:nvPr/>
        </p:nvSpPr>
        <p:spPr>
          <a:xfrm>
            <a:off x="4114800" y="211455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7E169A-AEF3-6221-3F14-37C1263438A0}"/>
              </a:ext>
            </a:extLst>
          </p:cNvPr>
          <p:cNvSpPr txBox="1"/>
          <p:nvPr/>
        </p:nvSpPr>
        <p:spPr>
          <a:xfrm>
            <a:off x="1348322" y="3828799"/>
            <a:ext cx="3631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b="1" dirty="0">
                <a:solidFill>
                  <a:srgbClr val="FF0000"/>
                </a:solidFill>
              </a:rPr>
              <a:t>Exploratory &amp; Predictive analysis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25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1039950" y="0"/>
            <a:ext cx="70641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roxima Nova Semibold"/>
                <a:cs typeface="Times New Roman" panose="02020603050405020304" pitchFamily="18" charset="0"/>
                <a:sym typeface="Proxima Nova Semibold"/>
              </a:rPr>
              <a:t>Data Collection</a:t>
            </a:r>
            <a:endParaRPr sz="32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Proxima Nova Semibold"/>
              <a:cs typeface="Times New Roman" panose="02020603050405020304" pitchFamily="18" charset="0"/>
              <a:sym typeface="Proxima Nova Semibold"/>
            </a:endParaRPr>
          </a:p>
        </p:txBody>
      </p:sp>
      <p:sp>
        <p:nvSpPr>
          <p:cNvPr id="3" name="Google Shape;96;p21">
            <a:extLst>
              <a:ext uri="{FF2B5EF4-FFF2-40B4-BE49-F238E27FC236}">
                <a16:creationId xmlns:a16="http://schemas.microsoft.com/office/drawing/2014/main" id="{D447BD65-8BD9-AEB3-C880-05EBD8EB1EA7}"/>
              </a:ext>
            </a:extLst>
          </p:cNvPr>
          <p:cNvSpPr txBox="1"/>
          <p:nvPr/>
        </p:nvSpPr>
        <p:spPr>
          <a:xfrm>
            <a:off x="1039949" y="708798"/>
            <a:ext cx="7878968" cy="3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US" altLang="zh-TW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Airbnb website </a:t>
            </a:r>
            <a:r>
              <a:rPr lang="en-US" altLang="zh-TW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&amp; Kaggle – AB_NYC_2019.csv</a:t>
            </a:r>
          </a:p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lvl="4" indent="-285750">
              <a:lnSpc>
                <a:spcPct val="115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u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DC15D2-D6FA-7308-1860-027EEEDF9C99}"/>
              </a:ext>
            </a:extLst>
          </p:cNvPr>
          <p:cNvGrpSpPr/>
          <p:nvPr/>
        </p:nvGrpSpPr>
        <p:grpSpPr>
          <a:xfrm>
            <a:off x="1143000" y="1257300"/>
            <a:ext cx="4556760" cy="3510300"/>
            <a:chOff x="1172417" y="1229340"/>
            <a:chExt cx="4625340" cy="3599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315730-DC3C-3BC8-1530-B008A24189D8}"/>
                </a:ext>
              </a:extLst>
            </p:cNvPr>
            <p:cNvSpPr txBox="1"/>
            <p:nvPr/>
          </p:nvSpPr>
          <p:spPr>
            <a:xfrm>
              <a:off x="4114800" y="2114550"/>
              <a:ext cx="914400" cy="914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p:pic>
          <p:nvPicPr>
            <p:cNvPr id="4" name="Picture 3" descr="Table&#10;&#10;Description automatically generated">
              <a:extLst>
                <a:ext uri="{FF2B5EF4-FFF2-40B4-BE49-F238E27FC236}">
                  <a16:creationId xmlns:a16="http://schemas.microsoft.com/office/drawing/2014/main" id="{AFA21FEA-DEC4-A5BC-BFCA-C59D493C54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9" r="8075"/>
            <a:stretch/>
          </p:blipFill>
          <p:spPr>
            <a:xfrm>
              <a:off x="1172417" y="1229340"/>
              <a:ext cx="4625340" cy="359922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E75DDE-D67D-4F71-800B-70A870D78824}"/>
                </a:ext>
              </a:extLst>
            </p:cNvPr>
            <p:cNvSpPr/>
            <p:nvPr/>
          </p:nvSpPr>
          <p:spPr>
            <a:xfrm>
              <a:off x="4979433" y="3914160"/>
              <a:ext cx="601980" cy="1656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3397061-6883-F254-519E-8359BC4F3259}"/>
                </a:ext>
              </a:extLst>
            </p:cNvPr>
            <p:cNvSpPr/>
            <p:nvPr/>
          </p:nvSpPr>
          <p:spPr>
            <a:xfrm>
              <a:off x="4953432" y="2406069"/>
              <a:ext cx="601980" cy="1656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983F48-551A-40ED-CF77-AF13345D4F8A}"/>
                </a:ext>
              </a:extLst>
            </p:cNvPr>
            <p:cNvSpPr/>
            <p:nvPr/>
          </p:nvSpPr>
          <p:spPr>
            <a:xfrm>
              <a:off x="4984128" y="2680000"/>
              <a:ext cx="601980" cy="4275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A1B54D9-A6EC-4C9D-F438-7B8592D299C5}"/>
                </a:ext>
              </a:extLst>
            </p:cNvPr>
            <p:cNvSpPr/>
            <p:nvPr/>
          </p:nvSpPr>
          <p:spPr>
            <a:xfrm>
              <a:off x="4979433" y="3352564"/>
              <a:ext cx="601980" cy="1656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C5711EB-ACD8-0445-07DE-564E4942B455}"/>
                </a:ext>
              </a:extLst>
            </p:cNvPr>
            <p:cNvSpPr/>
            <p:nvPr/>
          </p:nvSpPr>
          <p:spPr>
            <a:xfrm>
              <a:off x="1760220" y="4332216"/>
              <a:ext cx="190500" cy="18274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F08EE5F-494B-1EC5-0DAB-5C5E60EC6847}"/>
              </a:ext>
            </a:extLst>
          </p:cNvPr>
          <p:cNvSpPr txBox="1"/>
          <p:nvPr/>
        </p:nvSpPr>
        <p:spPr>
          <a:xfrm>
            <a:off x="6204694" y="1585198"/>
            <a:ext cx="27011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tx1"/>
                </a:solidFill>
              </a:rPr>
              <a:t>Object: Categorical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tx1"/>
                </a:solidFill>
              </a:rPr>
              <a:t>Availability_365</a:t>
            </a: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22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1039950" y="0"/>
            <a:ext cx="70641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roxima Nova Semibold"/>
                <a:cs typeface="Times New Roman" panose="02020603050405020304" pitchFamily="18" charset="0"/>
                <a:sym typeface="Proxima Nova Semibold"/>
              </a:rPr>
              <a:t>Data Analyses and Results</a:t>
            </a:r>
            <a:endParaRPr sz="32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Proxima Nova Semibold"/>
              <a:cs typeface="Times New Roman" panose="02020603050405020304" pitchFamily="18" charset="0"/>
              <a:sym typeface="Proxima Nova Semibold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DED82F4-D873-265D-4699-6A36AD58FE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5" r="7734"/>
          <a:stretch/>
        </p:blipFill>
        <p:spPr>
          <a:xfrm>
            <a:off x="4944850" y="735073"/>
            <a:ext cx="4092527" cy="3467613"/>
          </a:xfrm>
          <a:prstGeom prst="rect">
            <a:avLst/>
          </a:prstGeom>
        </p:spPr>
      </p:pic>
      <p:sp>
        <p:nvSpPr>
          <p:cNvPr id="3" name="Google Shape;96;p21">
            <a:extLst>
              <a:ext uri="{FF2B5EF4-FFF2-40B4-BE49-F238E27FC236}">
                <a16:creationId xmlns:a16="http://schemas.microsoft.com/office/drawing/2014/main" id="{D447BD65-8BD9-AEB3-C880-05EBD8EB1EA7}"/>
              </a:ext>
            </a:extLst>
          </p:cNvPr>
          <p:cNvSpPr txBox="1"/>
          <p:nvPr/>
        </p:nvSpPr>
        <p:spPr>
          <a:xfrm>
            <a:off x="1039949" y="663078"/>
            <a:ext cx="7878968" cy="3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and manipulation</a:t>
            </a:r>
          </a:p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Drop the row with nan data</a:t>
            </a:r>
          </a:p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 unnecessary column – id, name, </a:t>
            </a:r>
            <a:r>
              <a:rPr lang="en-US" altLang="zh-TW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host_id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host_name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neighborhood</a:t>
            </a: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l"/>
            </a:pPr>
            <a:endParaRPr lang="en-US" altLang="zh-TW" sz="16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Neighborhood is kind of the subset of </a:t>
            </a:r>
          </a:p>
          <a:p>
            <a:pPr marL="63500">
              <a:lnSpc>
                <a:spcPct val="115000"/>
              </a:lnSpc>
              <a:buClr>
                <a:schemeClr val="dk1"/>
              </a:buClr>
              <a:buSzPct val="80000"/>
            </a:pP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neighborhood_group</a:t>
            </a:r>
            <a:endParaRPr lang="en-US" altLang="zh-TW" sz="16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lvl="4" indent="-285750">
              <a:lnSpc>
                <a:spcPct val="115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u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5D263B-D2C0-897E-DD7D-7BB7D6389EA7}"/>
              </a:ext>
            </a:extLst>
          </p:cNvPr>
          <p:cNvSpPr/>
          <p:nvPr/>
        </p:nvSpPr>
        <p:spPr>
          <a:xfrm>
            <a:off x="7784663" y="1712001"/>
            <a:ext cx="498277" cy="2179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2F718F-F2FA-B1B8-CDEF-4FCE27BC4071}"/>
              </a:ext>
            </a:extLst>
          </p:cNvPr>
          <p:cNvGrpSpPr/>
          <p:nvPr/>
        </p:nvGrpSpPr>
        <p:grpSpPr>
          <a:xfrm>
            <a:off x="5448300" y="1783079"/>
            <a:ext cx="1013460" cy="685800"/>
            <a:chOff x="5440680" y="2057400"/>
            <a:chExt cx="1013460" cy="6858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380E19A-07DC-7A46-C119-90AD89A8A02A}"/>
                </a:ext>
              </a:extLst>
            </p:cNvPr>
            <p:cNvCxnSpPr/>
            <p:nvPr/>
          </p:nvCxnSpPr>
          <p:spPr>
            <a:xfrm>
              <a:off x="5440680" y="2057400"/>
              <a:ext cx="101346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E9AC2C9-9CC6-1794-39A3-0AAE86D3FE12}"/>
                </a:ext>
              </a:extLst>
            </p:cNvPr>
            <p:cNvCxnSpPr/>
            <p:nvPr/>
          </p:nvCxnSpPr>
          <p:spPr>
            <a:xfrm>
              <a:off x="5440680" y="2209800"/>
              <a:ext cx="101346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95A105-BBBD-13AA-E021-FC24634622F2}"/>
                </a:ext>
              </a:extLst>
            </p:cNvPr>
            <p:cNvCxnSpPr/>
            <p:nvPr/>
          </p:nvCxnSpPr>
          <p:spPr>
            <a:xfrm>
              <a:off x="5440680" y="2346960"/>
              <a:ext cx="101346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404298-1F71-8F60-54F5-8463490BBA84}"/>
                </a:ext>
              </a:extLst>
            </p:cNvPr>
            <p:cNvCxnSpPr/>
            <p:nvPr/>
          </p:nvCxnSpPr>
          <p:spPr>
            <a:xfrm>
              <a:off x="5440680" y="2468880"/>
              <a:ext cx="101346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8CB5E7F-63FD-4B24-7373-B951F45D55CE}"/>
                </a:ext>
              </a:extLst>
            </p:cNvPr>
            <p:cNvCxnSpPr/>
            <p:nvPr/>
          </p:nvCxnSpPr>
          <p:spPr>
            <a:xfrm>
              <a:off x="5440680" y="2743200"/>
              <a:ext cx="101346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 descr="Graphical user interface&#10;&#10;Description automatically generated">
            <a:extLst>
              <a:ext uri="{FF2B5EF4-FFF2-40B4-BE49-F238E27FC236}">
                <a16:creationId xmlns:a16="http://schemas.microsoft.com/office/drawing/2014/main" id="{E7D5EF48-F0CF-CA44-03DB-D013EA9CB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798" y="3989180"/>
            <a:ext cx="5610756" cy="769617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B202418A-4B35-14F7-F73D-AA5A8ECB6451}"/>
              </a:ext>
            </a:extLst>
          </p:cNvPr>
          <p:cNvGrpSpPr/>
          <p:nvPr/>
        </p:nvGrpSpPr>
        <p:grpSpPr>
          <a:xfrm>
            <a:off x="1100797" y="3513642"/>
            <a:ext cx="4675163" cy="1256695"/>
            <a:chOff x="1100797" y="3513642"/>
            <a:chExt cx="4675163" cy="1256695"/>
          </a:xfrm>
        </p:grpSpPr>
        <p:pic>
          <p:nvPicPr>
            <p:cNvPr id="27" name="Picture 26" descr="Text&#10;&#10;Description automatically generated">
              <a:extLst>
                <a:ext uri="{FF2B5EF4-FFF2-40B4-BE49-F238E27FC236}">
                  <a16:creationId xmlns:a16="http://schemas.microsoft.com/office/drawing/2014/main" id="{B87B1ABD-571A-36A5-750F-293888013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0797" y="3513642"/>
              <a:ext cx="4675163" cy="1256695"/>
            </a:xfrm>
            <a:prstGeom prst="rect">
              <a:avLst/>
            </a:prstGeom>
          </p:spPr>
        </p:pic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F83B9AE-4982-532D-5CF8-2EEDA8B3D592}"/>
                </a:ext>
              </a:extLst>
            </p:cNvPr>
            <p:cNvSpPr/>
            <p:nvPr/>
          </p:nvSpPr>
          <p:spPr>
            <a:xfrm>
              <a:off x="1614218" y="3888526"/>
              <a:ext cx="313642" cy="180554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941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1039950" y="0"/>
            <a:ext cx="70641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roxima Nova Semibold"/>
                <a:cs typeface="Times New Roman" panose="02020603050405020304" pitchFamily="18" charset="0"/>
                <a:sym typeface="Proxima Nova Semibold"/>
              </a:rPr>
              <a:t>Data Analyses and Results</a:t>
            </a:r>
            <a:endParaRPr sz="32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Proxima Nova Semibold"/>
              <a:cs typeface="Times New Roman" panose="02020603050405020304" pitchFamily="18" charset="0"/>
              <a:sym typeface="Proxima Nova Semibold"/>
            </a:endParaRPr>
          </a:p>
        </p:txBody>
      </p:sp>
      <p:sp>
        <p:nvSpPr>
          <p:cNvPr id="3" name="Google Shape;96;p21">
            <a:extLst>
              <a:ext uri="{FF2B5EF4-FFF2-40B4-BE49-F238E27FC236}">
                <a16:creationId xmlns:a16="http://schemas.microsoft.com/office/drawing/2014/main" id="{D447BD65-8BD9-AEB3-C880-05EBD8EB1EA7}"/>
              </a:ext>
            </a:extLst>
          </p:cNvPr>
          <p:cNvSpPr txBox="1"/>
          <p:nvPr/>
        </p:nvSpPr>
        <p:spPr>
          <a:xfrm>
            <a:off x="1039949" y="663078"/>
            <a:ext cx="7878968" cy="3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and manipulation</a:t>
            </a:r>
          </a:p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TW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get_dummy</a:t>
            </a:r>
            <a:r>
              <a:rPr lang="en-US" altLang="zh-TW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deal with </a:t>
            </a:r>
          </a:p>
          <a:p>
            <a:pPr marL="63500">
              <a:lnSpc>
                <a:spcPct val="115000"/>
              </a:lnSpc>
              <a:buClr>
                <a:schemeClr val="dk1"/>
              </a:buClr>
              <a:buSzPct val="80000"/>
            </a:pP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categorical data.</a:t>
            </a: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altLang="zh-TW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outliers by boxplot</a:t>
            </a: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Mid and low range are our target</a:t>
            </a: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lvl="4" indent="-285750">
              <a:lnSpc>
                <a:spcPct val="115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u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02AAE352-269F-708F-4962-E1F6C5011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897" y="659022"/>
            <a:ext cx="4245020" cy="4073849"/>
          </a:xfrm>
          <a:prstGeom prst="rect">
            <a:avLst/>
          </a:prstGeom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BFF0E78D-848E-CD7D-1483-0C090B9E1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896" y="659021"/>
            <a:ext cx="4245020" cy="416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4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1039950" y="0"/>
            <a:ext cx="70641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roxima Nova Semibold"/>
                <a:cs typeface="Times New Roman" panose="02020603050405020304" pitchFamily="18" charset="0"/>
                <a:sym typeface="Proxima Nova Semibold"/>
              </a:rPr>
              <a:t>Data Analyses and Results</a:t>
            </a:r>
            <a:endParaRPr sz="32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Proxima Nova Semibold"/>
              <a:cs typeface="Times New Roman" panose="02020603050405020304" pitchFamily="18" charset="0"/>
              <a:sym typeface="Proxima Nova Semibold"/>
            </a:endParaRPr>
          </a:p>
        </p:txBody>
      </p:sp>
      <p:sp>
        <p:nvSpPr>
          <p:cNvPr id="3" name="Google Shape;96;p21">
            <a:extLst>
              <a:ext uri="{FF2B5EF4-FFF2-40B4-BE49-F238E27FC236}">
                <a16:creationId xmlns:a16="http://schemas.microsoft.com/office/drawing/2014/main" id="{D447BD65-8BD9-AEB3-C880-05EBD8EB1EA7}"/>
              </a:ext>
            </a:extLst>
          </p:cNvPr>
          <p:cNvSpPr txBox="1"/>
          <p:nvPr/>
        </p:nvSpPr>
        <p:spPr>
          <a:xfrm>
            <a:off x="1039949" y="663078"/>
            <a:ext cx="7878968" cy="3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and manipulation</a:t>
            </a: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comparison with outliers and w/o outliers in OLS analysis</a:t>
            </a:r>
          </a:p>
          <a:p>
            <a:pPr marL="63500">
              <a:lnSpc>
                <a:spcPct val="115000"/>
              </a:lnSpc>
              <a:buClr>
                <a:schemeClr val="dk1"/>
              </a:buClr>
              <a:buSzPct val="80000"/>
            </a:pP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lvl="4" indent="-285750">
              <a:lnSpc>
                <a:spcPct val="115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u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</p:txBody>
      </p:sp>
      <p:pic>
        <p:nvPicPr>
          <p:cNvPr id="5" name="Picture 4" descr="A picture containing text, newspaper, receipt&#10;&#10;Description automatically generated">
            <a:extLst>
              <a:ext uri="{FF2B5EF4-FFF2-40B4-BE49-F238E27FC236}">
                <a16:creationId xmlns:a16="http://schemas.microsoft.com/office/drawing/2014/main" id="{DBE4AB2C-E3BB-13AD-B0C1-855DBF3F3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166" y="1391178"/>
            <a:ext cx="3943234" cy="3226914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566D8966-7C94-7E87-4961-0B7E501BF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240" y="1467378"/>
            <a:ext cx="3489498" cy="28894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CAB090-24D2-3D40-228F-069ADA9732FA}"/>
              </a:ext>
            </a:extLst>
          </p:cNvPr>
          <p:cNvSpPr txBox="1"/>
          <p:nvPr/>
        </p:nvSpPr>
        <p:spPr>
          <a:xfrm>
            <a:off x="2453640" y="4556760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After Cleaning</a:t>
            </a:r>
            <a:endParaRPr lang="zh-TW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B4521E-7F6B-018C-FC92-5D8957247661}"/>
              </a:ext>
            </a:extLst>
          </p:cNvPr>
          <p:cNvSpPr txBox="1"/>
          <p:nvPr/>
        </p:nvSpPr>
        <p:spPr>
          <a:xfrm>
            <a:off x="6050280" y="4556760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Before Cleaning</a:t>
            </a:r>
            <a:endParaRPr lang="zh-TW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8D427B-433A-68DE-7F19-74DB21CEC266}"/>
              </a:ext>
            </a:extLst>
          </p:cNvPr>
          <p:cNvSpPr/>
          <p:nvPr/>
        </p:nvSpPr>
        <p:spPr>
          <a:xfrm>
            <a:off x="1039948" y="1329846"/>
            <a:ext cx="4141652" cy="3226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36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1039950" y="0"/>
            <a:ext cx="70641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roxima Nova Semibold"/>
                <a:cs typeface="Times New Roman" panose="02020603050405020304" pitchFamily="18" charset="0"/>
                <a:sym typeface="Proxima Nova Semibold"/>
              </a:rPr>
              <a:t>Data Analyses and Results</a:t>
            </a:r>
            <a:endParaRPr sz="32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Proxima Nova Semibold"/>
              <a:cs typeface="Times New Roman" panose="02020603050405020304" pitchFamily="18" charset="0"/>
              <a:sym typeface="Proxima Nova Semibold"/>
            </a:endParaRPr>
          </a:p>
        </p:txBody>
      </p:sp>
      <p:sp>
        <p:nvSpPr>
          <p:cNvPr id="3" name="Google Shape;96;p21">
            <a:extLst>
              <a:ext uri="{FF2B5EF4-FFF2-40B4-BE49-F238E27FC236}">
                <a16:creationId xmlns:a16="http://schemas.microsoft.com/office/drawing/2014/main" id="{D447BD65-8BD9-AEB3-C880-05EBD8EB1EA7}"/>
              </a:ext>
            </a:extLst>
          </p:cNvPr>
          <p:cNvSpPr txBox="1"/>
          <p:nvPr/>
        </p:nvSpPr>
        <p:spPr>
          <a:xfrm>
            <a:off x="1039949" y="663078"/>
            <a:ext cx="7878968" cy="3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r>
              <a:rPr lang="en-US" altLang="zh-TW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WorldCloud</a:t>
            </a: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>
              <a:lnSpc>
                <a:spcPct val="115000"/>
              </a:lnSpc>
              <a:buClr>
                <a:schemeClr val="dk1"/>
              </a:buClr>
              <a:buSzPts val="1800"/>
            </a:pP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285750">
              <a:lnSpc>
                <a:spcPct val="115000"/>
              </a:lnSpc>
              <a:buClr>
                <a:schemeClr val="dk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lvl="4" indent="-285750">
              <a:lnSpc>
                <a:spcPct val="115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u"/>
            </a:pPr>
            <a:endParaRPr lang="en-US" altLang="zh-TW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indent="-279400">
              <a:lnSpc>
                <a:spcPct val="115000"/>
              </a:lnSpc>
              <a:buClr>
                <a:schemeClr val="dk1"/>
              </a:buClr>
              <a:buSzPts val="1800"/>
              <a:buFont typeface="Proxima Nova"/>
              <a:buChar char="●"/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635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63575E6-A706-330A-D4A3-84FFD8909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994" y="282047"/>
            <a:ext cx="2717449" cy="1044506"/>
          </a:xfrm>
          <a:prstGeom prst="rect">
            <a:avLst/>
          </a:prstGeom>
        </p:spPr>
      </p:pic>
      <p:pic>
        <p:nvPicPr>
          <p:cNvPr id="6" name="Picture 5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5825F3B0-2831-7F75-6707-E9E298E6D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527" y="1516350"/>
            <a:ext cx="6095192" cy="330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286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MDD">
      <a:dk1>
        <a:srgbClr val="509E2F"/>
      </a:dk1>
      <a:lt1>
        <a:srgbClr val="B2B4B2"/>
      </a:lt1>
      <a:dk2>
        <a:srgbClr val="509E6F"/>
      </a:dk2>
      <a:lt2>
        <a:srgbClr val="FFFFFF"/>
      </a:lt2>
      <a:accent1>
        <a:srgbClr val="78BE20"/>
      </a:accent1>
      <a:accent2>
        <a:srgbClr val="003B49"/>
      </a:accent2>
      <a:accent3>
        <a:srgbClr val="FDDA24"/>
      </a:accent3>
      <a:accent4>
        <a:srgbClr val="E87722"/>
      </a:accent4>
      <a:accent5>
        <a:srgbClr val="2DCCD3"/>
      </a:accent5>
      <a:accent6>
        <a:srgbClr val="005F83"/>
      </a:accent6>
      <a:hlink>
        <a:srgbClr val="2BC3C9"/>
      </a:hlink>
      <a:folHlink>
        <a:srgbClr val="E0621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16662</TotalTime>
  <Words>661</Words>
  <Application>Microsoft Office PowerPoint</Application>
  <PresentationFormat>On-screen Show (16:9)</PresentationFormat>
  <Paragraphs>338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Calibri</vt:lpstr>
      <vt:lpstr>Roboto Slab</vt:lpstr>
      <vt:lpstr>Encode Sans Black</vt:lpstr>
      <vt:lpstr>Times New Roman</vt:lpstr>
      <vt:lpstr>Wingdings</vt:lpstr>
      <vt:lpstr>Proxima Nova</vt:lpstr>
      <vt:lpstr>Merriweather Sans</vt:lpstr>
      <vt:lpstr>Arial</vt:lpstr>
      <vt:lpstr>Custom Design</vt:lpstr>
      <vt:lpstr>Office Theme</vt:lpstr>
      <vt:lpstr> Group5  Use Learned-based Model to Predict Airbnb Rent Price - NYC  </vt:lpstr>
      <vt:lpstr>Outline</vt:lpstr>
      <vt:lpstr>Teamwork</vt:lpstr>
      <vt:lpstr>Background</vt:lpstr>
      <vt:lpstr>Data Collection</vt:lpstr>
      <vt:lpstr>Data Analyses and Results</vt:lpstr>
      <vt:lpstr>Data Analyses and Results</vt:lpstr>
      <vt:lpstr>Data Analyses and Results</vt:lpstr>
      <vt:lpstr>Data Analyses and Results</vt:lpstr>
      <vt:lpstr>Data Analyses and Results</vt:lpstr>
      <vt:lpstr>Data Analyses and Results</vt:lpstr>
      <vt:lpstr>Data Analyses and Results</vt:lpstr>
      <vt:lpstr>Data Analyses and Results</vt:lpstr>
      <vt:lpstr>Data Analyses and Results</vt:lpstr>
      <vt:lpstr>Conclusion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Missouri S&amp;T LAMP Lab ME 4761</dc:title>
  <dc:creator>Freddy Wu</dc:creator>
  <cp:lastModifiedBy>Freddy Wu</cp:lastModifiedBy>
  <cp:revision>126</cp:revision>
  <dcterms:modified xsi:type="dcterms:W3CDTF">2022-12-05T19:48:53Z</dcterms:modified>
</cp:coreProperties>
</file>