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t"/>
          <a:lstStyle>
            <a:lvl1pPr>
              <a:defRPr sz="5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A N Author"/>
          <p:cNvSpPr txBox="1"/>
          <p:nvPr>
            <p:ph type="body" sz="quarter" idx="21"/>
          </p:nvPr>
        </p:nvSpPr>
        <p:spPr>
          <a:xfrm>
            <a:off x="5598667" y="4375149"/>
            <a:ext cx="1807465" cy="5842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A N Author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Title Text"/>
          <p:cNvSpPr txBox="1"/>
          <p:nvPr>
            <p:ph type="body" sz="quarter" idx="21"/>
          </p:nvPr>
        </p:nvSpPr>
        <p:spPr>
          <a:xfrm>
            <a:off x="952500" y="254000"/>
            <a:ext cx="11099800" cy="77852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 sz="3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952500" y="-26582"/>
            <a:ext cx="11099800" cy="155622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>
            <a:lvl1pPr marL="472281" indent="-472281">
              <a:spcBef>
                <a:spcPts val="2800"/>
              </a:spcBef>
              <a:buSzPct val="145000"/>
              <a:buChar char="•"/>
              <a:defRPr sz="2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6781" indent="-472281">
              <a:spcBef>
                <a:spcPts val="2800"/>
              </a:spcBef>
              <a:buSzPct val="91000"/>
              <a:buChar char="✦"/>
              <a:defRPr sz="2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61281" indent="-472281">
              <a:spcBef>
                <a:spcPts val="2800"/>
              </a:spcBef>
              <a:buSzPct val="145000"/>
              <a:buChar char="•"/>
              <a:defRPr sz="2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05781" indent="-472281">
              <a:spcBef>
                <a:spcPts val="2800"/>
              </a:spcBef>
              <a:buSzPct val="145000"/>
              <a:buChar char="•"/>
              <a:defRPr sz="2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50281" indent="-472281">
              <a:spcBef>
                <a:spcPts val="2800"/>
              </a:spcBef>
              <a:buSzPct val="145000"/>
              <a:buChar char="•"/>
              <a:defRPr sz="2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952500" y="1488082"/>
            <a:ext cx="11099800" cy="738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" name="UOY-Logo-Stacked-shield-PMS432.pdf" descr="UOY-Logo-Stacked-shield-PMS43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29" y="8877612"/>
            <a:ext cx="1618687" cy="62118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0" marR="0" indent="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iki.york.ac.uk/display/Physics/Year+4?preview=/131304531/278006232/2021_22%20Year%204%20Term%203%20Assessment%20Calendar.pdf" TargetMode="External"/><Relationship Id="rId3" Type="http://schemas.openxmlformats.org/officeDocument/2006/relationships/hyperlink" Target="https://vle.york.ac.uk/webapps/blackboard/content/listContentEditable.jsp?content_id=_4191917_1&amp;course_id=_101549_1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Phys Project assessment brief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MPhys Project assessment briefing</a:t>
            </a:r>
          </a:p>
        </p:txBody>
      </p:sp>
      <p:sp>
        <p:nvSpPr>
          <p:cNvPr id="57" name="R F L Evans"/>
          <p:cNvSpPr txBox="1"/>
          <p:nvPr>
            <p:ph type="body" idx="21"/>
          </p:nvPr>
        </p:nvSpPr>
        <p:spPr>
          <a:xfrm>
            <a:off x="5572188" y="4375149"/>
            <a:ext cx="1860424" cy="584201"/>
          </a:xfrm>
          <a:prstGeom prst="rect">
            <a:avLst/>
          </a:prstGeom>
        </p:spPr>
        <p:txBody>
          <a:bodyPr/>
          <a:lstStyle/>
          <a:p>
            <a:pPr/>
            <a:r>
              <a:t>R F L Evans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5% of the total mark…"/>
          <p:cNvSpPr txBox="1"/>
          <p:nvPr>
            <p:ph type="body" idx="1"/>
          </p:nvPr>
        </p:nvSpPr>
        <p:spPr>
          <a:xfrm>
            <a:off x="1225521" y="1260457"/>
            <a:ext cx="7652800" cy="7389218"/>
          </a:xfrm>
          <a:prstGeom prst="rect">
            <a:avLst/>
          </a:prstGeom>
        </p:spPr>
        <p:txBody>
          <a:bodyPr/>
          <a:lstStyle/>
          <a:p>
            <a:pPr marL="302537" indent="-302537" defTabSz="578358">
              <a:spcBef>
                <a:spcPts val="1100"/>
              </a:spcBef>
              <a:buSzPct val="145000"/>
              <a:buChar char="•"/>
              <a:defRPr sz="2871"/>
            </a:pPr>
            <a:r>
              <a:t>25% of the total mark</a:t>
            </a:r>
          </a:p>
          <a:p>
            <a:pPr marL="302537" indent="-302537" defTabSz="578358">
              <a:spcBef>
                <a:spcPts val="1100"/>
              </a:spcBef>
              <a:buSzPct val="145000"/>
              <a:buChar char="•"/>
              <a:defRPr sz="2871"/>
            </a:pPr>
            <a:r>
              <a:t>Around 30-40 minute long oral examination with two examiners, one expert and one general</a:t>
            </a:r>
          </a:p>
          <a:p>
            <a:pPr marL="302537" indent="-302537" defTabSz="578358">
              <a:spcBef>
                <a:spcPts val="1100"/>
              </a:spcBef>
              <a:buSzPct val="145000"/>
              <a:buChar char="•"/>
              <a:defRPr sz="2871"/>
            </a:pPr>
            <a:r>
              <a:t>A short presentation of the highlights of your project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5-10 minutes </a:t>
            </a:r>
            <a:r>
              <a:t>long. Use visual aids where appropriate</a:t>
            </a:r>
          </a:p>
          <a:p>
            <a:pPr marL="302537" indent="-302537" defTabSz="578358">
              <a:spcBef>
                <a:spcPts val="1100"/>
              </a:spcBef>
              <a:buSzPct val="145000"/>
              <a:buChar char="•"/>
              <a:defRPr sz="2871"/>
            </a:pPr>
            <a:r>
              <a:t>20-30 minutes of detailed questions on any aspect of your project</a:t>
            </a:r>
          </a:p>
          <a:p>
            <a:pPr marL="302537" indent="-302537" defTabSz="578358">
              <a:spcBef>
                <a:spcPts val="1100"/>
              </a:spcBef>
              <a:buSzPct val="145000"/>
              <a:buChar char="•"/>
              <a:defRPr sz="2871"/>
            </a:pPr>
            <a:r>
              <a:t>You may refer to a copy of your dissertation in the examination</a:t>
            </a:r>
          </a:p>
          <a:p>
            <a:pPr marL="302537" indent="-302537" defTabSz="578358">
              <a:spcBef>
                <a:spcPts val="1100"/>
              </a:spcBef>
              <a:buSzPct val="145000"/>
              <a:buChar char="•"/>
              <a:defRPr sz="2871"/>
            </a:pPr>
            <a:r>
              <a:t>Examiners will assess your physics knowledge and understanding of your dissertation and results</a:t>
            </a:r>
          </a:p>
        </p:txBody>
      </p:sp>
      <p:sp>
        <p:nvSpPr>
          <p:cNvPr id="136" name="Project VIV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VIVA</a:t>
            </a:r>
          </a:p>
        </p:txBody>
      </p:sp>
      <p:sp>
        <p:nvSpPr>
          <p:cNvPr id="137" name="Circle"/>
          <p:cNvSpPr/>
          <p:nvPr/>
        </p:nvSpPr>
        <p:spPr>
          <a:xfrm>
            <a:off x="4855160" y="446499"/>
            <a:ext cx="393522" cy="393522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Questions?"/>
          <p:cNvSpPr txBox="1"/>
          <p:nvPr>
            <p:ph type="body" idx="21"/>
          </p:nvPr>
        </p:nvSpPr>
        <p:spPr>
          <a:xfrm>
            <a:off x="952500" y="4487540"/>
            <a:ext cx="11099801" cy="778520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9862019" y="6651127"/>
            <a:ext cx="1" cy="14009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" name="Summary of MPhys Project Assessments and timelin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MPhys Project Assessments and timeline</a:t>
            </a:r>
          </a:p>
        </p:txBody>
      </p:sp>
      <p:graphicFrame>
        <p:nvGraphicFramePr>
          <p:cNvPr id="61" name="Table"/>
          <p:cNvGraphicFramePr/>
          <p:nvPr/>
        </p:nvGraphicFramePr>
        <p:xfrm>
          <a:off x="3257218" y="1538791"/>
          <a:ext cx="6490364" cy="403583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22954"/>
                <a:gridCol w="2067408"/>
              </a:tblGrid>
              <a:tr h="67263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Assessment</a:t>
                      </a:r>
                    </a:p>
                  </a:txBody>
                  <a:tcPr marL="91440" marR="91440" marT="0" marB="0" anchor="ctr" anchorCtr="0" horzOverflow="overflow">
                    <a:solidFill>
                      <a:srgbClr val="36609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solidFill>
                            <a:srgbClr val="FFFFFF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Weighting (%)</a:t>
                      </a:r>
                    </a:p>
                  </a:txBody>
                  <a:tcPr marL="91440" marR="91440" marT="0" marB="0" anchor="ctr" anchorCtr="0" horzOverflow="overflow">
                    <a:solidFill>
                      <a:srgbClr val="366091"/>
                    </a:solidFill>
                  </a:tcPr>
                </a:tc>
              </a:tr>
              <a:tr h="67263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33">
                          <a:solidFill>
                            <a:srgbClr val="929292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Project notebook, Term 1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solidFill>
                            <a:srgbClr val="929292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5</a:t>
                      </a:r>
                    </a:p>
                  </a:txBody>
                  <a:tcPr marL="91440" marR="91440" marT="0" marB="0" anchor="ctr" anchorCtr="0" horzOverflow="overflow"/>
                </a:tc>
              </a:tr>
              <a:tr h="67263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33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Project notebook and overall progress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25</a:t>
                      </a:r>
                    </a:p>
                  </a:txBody>
                  <a:tcPr marL="91440" marR="91440" marT="0" marB="0" anchor="ctr" anchorCtr="0" horzOverflow="overflow"/>
                </a:tc>
              </a:tr>
              <a:tr h="67263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33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Dissertation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40</a:t>
                      </a:r>
                    </a:p>
                  </a:txBody>
                  <a:tcPr marL="91440" marR="91440" marT="0" marB="0" anchor="ctr" anchorCtr="0" horzOverflow="overflow"/>
                </a:tc>
              </a:tr>
              <a:tr h="67263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33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VIVA examination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25</a:t>
                      </a:r>
                    </a:p>
                  </a:txBody>
                  <a:tcPr marL="91440" marR="91440" marT="0" marB="0" anchor="ctr" anchorCtr="0" horzOverflow="overflow"/>
                </a:tc>
              </a:tr>
              <a:tr h="67263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33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Conference poster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933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5</a:t>
                      </a:r>
                    </a:p>
                  </a:txBody>
                  <a:tcPr marL="91440" marR="91440" marT="0" marB="0" anchor="ctr" anchorCtr="0" horzOverflow="overflow"/>
                </a:tc>
              </a:tr>
            </a:tbl>
          </a:graphicData>
        </a:graphic>
      </p:graphicFrame>
      <p:sp>
        <p:nvSpPr>
          <p:cNvPr id="62" name="Line"/>
          <p:cNvSpPr/>
          <p:nvPr/>
        </p:nvSpPr>
        <p:spPr>
          <a:xfrm>
            <a:off x="474847" y="6663827"/>
            <a:ext cx="120551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" name="Project dissertation…"/>
          <p:cNvSpPr txBox="1"/>
          <p:nvPr/>
        </p:nvSpPr>
        <p:spPr>
          <a:xfrm>
            <a:off x="212121" y="7123020"/>
            <a:ext cx="23030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Project dissertation </a:t>
            </a:r>
          </a:p>
          <a:p>
            <a: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draft to supervisor</a:t>
            </a:r>
          </a:p>
        </p:txBody>
      </p:sp>
      <p:sp>
        <p:nvSpPr>
          <p:cNvPr id="64" name="Week"/>
          <p:cNvSpPr txBox="1"/>
          <p:nvPr/>
        </p:nvSpPr>
        <p:spPr>
          <a:xfrm>
            <a:off x="527261" y="5815420"/>
            <a:ext cx="784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65" name="1"/>
          <p:cNvSpPr txBox="1"/>
          <p:nvPr/>
        </p:nvSpPr>
        <p:spPr>
          <a:xfrm>
            <a:off x="1886332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" name="2"/>
          <p:cNvSpPr txBox="1"/>
          <p:nvPr/>
        </p:nvSpPr>
        <p:spPr>
          <a:xfrm>
            <a:off x="3007123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" name="3"/>
          <p:cNvSpPr txBox="1"/>
          <p:nvPr/>
        </p:nvSpPr>
        <p:spPr>
          <a:xfrm>
            <a:off x="4127914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" name="4"/>
          <p:cNvSpPr txBox="1"/>
          <p:nvPr/>
        </p:nvSpPr>
        <p:spPr>
          <a:xfrm>
            <a:off x="5248705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9" name="5"/>
          <p:cNvSpPr txBox="1"/>
          <p:nvPr/>
        </p:nvSpPr>
        <p:spPr>
          <a:xfrm>
            <a:off x="6369496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0" name="6"/>
          <p:cNvSpPr txBox="1"/>
          <p:nvPr/>
        </p:nvSpPr>
        <p:spPr>
          <a:xfrm>
            <a:off x="7490287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1" name="7"/>
          <p:cNvSpPr txBox="1"/>
          <p:nvPr/>
        </p:nvSpPr>
        <p:spPr>
          <a:xfrm>
            <a:off x="8611078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2" name="8"/>
          <p:cNvSpPr txBox="1"/>
          <p:nvPr/>
        </p:nvSpPr>
        <p:spPr>
          <a:xfrm>
            <a:off x="9731869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3" name="9"/>
          <p:cNvSpPr txBox="1"/>
          <p:nvPr/>
        </p:nvSpPr>
        <p:spPr>
          <a:xfrm>
            <a:off x="10852660" y="5815420"/>
            <a:ext cx="260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4" name="10"/>
          <p:cNvSpPr txBox="1"/>
          <p:nvPr/>
        </p:nvSpPr>
        <p:spPr>
          <a:xfrm>
            <a:off x="11973451" y="5815420"/>
            <a:ext cx="4063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75" name="Line"/>
          <p:cNvSpPr/>
          <p:nvPr/>
        </p:nvSpPr>
        <p:spPr>
          <a:xfrm flipV="1">
            <a:off x="2016482" y="6703013"/>
            <a:ext cx="1" cy="393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3137273" y="6703013"/>
            <a:ext cx="1" cy="13734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" name="Project conduct form"/>
          <p:cNvSpPr txBox="1"/>
          <p:nvPr/>
        </p:nvSpPr>
        <p:spPr>
          <a:xfrm>
            <a:off x="2327930" y="8122051"/>
            <a:ext cx="16186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Project conduct form</a:t>
            </a:r>
          </a:p>
        </p:txBody>
      </p:sp>
      <p:sp>
        <p:nvSpPr>
          <p:cNvPr id="78" name="Project report feedback"/>
          <p:cNvSpPr txBox="1"/>
          <p:nvPr/>
        </p:nvSpPr>
        <p:spPr>
          <a:xfrm>
            <a:off x="3448721" y="7123020"/>
            <a:ext cx="161868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Project report feedback</a:t>
            </a:r>
          </a:p>
        </p:txBody>
      </p:sp>
      <p:sp>
        <p:nvSpPr>
          <p:cNvPr id="79" name="Line"/>
          <p:cNvSpPr/>
          <p:nvPr/>
        </p:nvSpPr>
        <p:spPr>
          <a:xfrm flipV="1">
            <a:off x="4258882" y="6671325"/>
            <a:ext cx="1" cy="393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" name="Circle"/>
          <p:cNvSpPr/>
          <p:nvPr/>
        </p:nvSpPr>
        <p:spPr>
          <a:xfrm>
            <a:off x="4061303" y="6467066"/>
            <a:ext cx="393522" cy="393523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" name="Line"/>
          <p:cNvSpPr/>
          <p:nvPr/>
        </p:nvSpPr>
        <p:spPr>
          <a:xfrm flipV="1">
            <a:off x="5378855" y="6664913"/>
            <a:ext cx="1" cy="13734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" name="Circle"/>
          <p:cNvSpPr/>
          <p:nvPr/>
        </p:nvSpPr>
        <p:spPr>
          <a:xfrm>
            <a:off x="5131294" y="6467066"/>
            <a:ext cx="393522" cy="393523"/>
          </a:xfrm>
          <a:prstGeom prst="ellipse">
            <a:avLst/>
          </a:prstGeom>
          <a:solidFill>
            <a:srgbClr val="DA6B5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" name="Project dissertation and notebook"/>
          <p:cNvSpPr txBox="1"/>
          <p:nvPr/>
        </p:nvSpPr>
        <p:spPr>
          <a:xfrm>
            <a:off x="4569512" y="8077601"/>
            <a:ext cx="161868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Project dissertation and notebook</a:t>
            </a:r>
          </a:p>
        </p:txBody>
      </p:sp>
      <p:sp>
        <p:nvSpPr>
          <p:cNvPr id="84" name="Circle"/>
          <p:cNvSpPr/>
          <p:nvPr/>
        </p:nvSpPr>
        <p:spPr>
          <a:xfrm>
            <a:off x="1819721" y="6467066"/>
            <a:ext cx="393522" cy="393523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" name="Circle"/>
          <p:cNvSpPr/>
          <p:nvPr/>
        </p:nvSpPr>
        <p:spPr>
          <a:xfrm>
            <a:off x="2940512" y="6467066"/>
            <a:ext cx="393522" cy="39352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" name="Circle"/>
          <p:cNvSpPr/>
          <p:nvPr/>
        </p:nvSpPr>
        <p:spPr>
          <a:xfrm>
            <a:off x="5261834" y="6467066"/>
            <a:ext cx="393522" cy="393523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" name="Project VIVAs"/>
          <p:cNvSpPr txBox="1"/>
          <p:nvPr/>
        </p:nvSpPr>
        <p:spPr>
          <a:xfrm>
            <a:off x="7914521" y="7016934"/>
            <a:ext cx="16186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Project VIVAs</a:t>
            </a:r>
          </a:p>
        </p:txBody>
      </p:sp>
      <p:sp>
        <p:nvSpPr>
          <p:cNvPr id="88" name="Rounded Rectangle"/>
          <p:cNvSpPr/>
          <p:nvPr/>
        </p:nvSpPr>
        <p:spPr>
          <a:xfrm>
            <a:off x="7094567" y="6513419"/>
            <a:ext cx="3233196" cy="309070"/>
          </a:xfrm>
          <a:prstGeom prst="roundRect">
            <a:avLst>
              <a:gd name="adj" fmla="val 50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" name="Circle"/>
          <p:cNvSpPr/>
          <p:nvPr/>
        </p:nvSpPr>
        <p:spPr>
          <a:xfrm>
            <a:off x="9656033" y="6467066"/>
            <a:ext cx="393523" cy="393523"/>
          </a:xfrm>
          <a:prstGeom prst="ellipse">
            <a:avLst/>
          </a:prstGeom>
          <a:solidFill>
            <a:srgbClr val="F08E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" name="Project poster"/>
          <p:cNvSpPr txBox="1"/>
          <p:nvPr/>
        </p:nvSpPr>
        <p:spPr>
          <a:xfrm>
            <a:off x="9052676" y="8057967"/>
            <a:ext cx="16186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Project poster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etailed deadlines available from the assessment calend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Detailed deadlines available from the assessment calendar</a:t>
            </a:r>
          </a:p>
          <a:p>
            <a:pPr lvl="1" marL="750093" indent="-305593">
              <a:spcBef>
                <a:spcPts val="1200"/>
              </a:spcBef>
              <a:buSzPct val="145000"/>
              <a:buChar char="•"/>
              <a:defRPr sz="2900">
                <a:solidFill>
                  <a:schemeClr val="accent1">
                    <a:lumOff val="-13575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https://wiki.york.ac.uk/display/Physics/Year+4?preview=/131304531/278006232/2021_22%20Year%204%20Term%203%20Assessment%20Calendar.pdf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Check the proforma on the VLE for each assessment to see what is expected</a:t>
            </a:r>
          </a:p>
          <a:p>
            <a:pPr lvl="1" marL="750093" indent="-305593">
              <a:spcBef>
                <a:spcPts val="1200"/>
              </a:spcBef>
              <a:buSzPct val="145000"/>
              <a:buChar char="•"/>
              <a:defRPr sz="2900">
                <a:solidFill>
                  <a:schemeClr val="accent1">
                    <a:lumOff val="-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https://vle.york.ac.uk/webapps/blackboard/content/listContentEditable.jsp?content_id=_4191917_1&amp;course_id=_101549_1</a:t>
            </a:r>
          </a:p>
        </p:txBody>
      </p:sp>
      <p:sp>
        <p:nvSpPr>
          <p:cNvPr id="93" name="General point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he project conduct form is where you may outline any external factors that affected your project progress…"/>
          <p:cNvSpPr txBox="1"/>
          <p:nvPr>
            <p:ph type="body" sz="half" idx="1"/>
          </p:nvPr>
        </p:nvSpPr>
        <p:spPr>
          <a:xfrm>
            <a:off x="711200" y="1424582"/>
            <a:ext cx="3921915" cy="7389218"/>
          </a:xfrm>
          <a:prstGeom prst="rect">
            <a:avLst/>
          </a:prstGeom>
        </p:spPr>
        <p:txBody>
          <a:bodyPr/>
          <a:lstStyle/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The project conduct form is where you may outline any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external</a:t>
            </a:r>
            <a:r>
              <a:t> factors that affected your project progress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You also detail your specific individual contribution to the project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The supervisor also comments on these factors and your specific contribution to the project</a:t>
            </a:r>
          </a:p>
        </p:txBody>
      </p:sp>
      <p:sp>
        <p:nvSpPr>
          <p:cNvPr id="96" name="Project conduct report for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conduct report form</a:t>
            </a:r>
          </a:p>
        </p:txBody>
      </p:sp>
      <p:pic>
        <p:nvPicPr>
          <p:cNvPr id="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500" y="1409700"/>
            <a:ext cx="8097897" cy="42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Circle"/>
          <p:cNvSpPr/>
          <p:nvPr/>
        </p:nvSpPr>
        <p:spPr>
          <a:xfrm>
            <a:off x="3652190" y="446499"/>
            <a:ext cx="393523" cy="393522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25% of the total mark…"/>
          <p:cNvSpPr txBox="1"/>
          <p:nvPr>
            <p:ph type="body" sz="half" idx="1"/>
          </p:nvPr>
        </p:nvSpPr>
        <p:spPr>
          <a:xfrm>
            <a:off x="711200" y="1424582"/>
            <a:ext cx="4001542" cy="7389218"/>
          </a:xfrm>
          <a:prstGeom prst="rect">
            <a:avLst/>
          </a:prstGeom>
        </p:spPr>
        <p:txBody>
          <a:bodyPr/>
          <a:lstStyle/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25% of the total mark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Partially the project notebook in the second/third terms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Overall commitment, skills and progress throughout the project</a:t>
            </a:r>
          </a:p>
        </p:txBody>
      </p:sp>
      <p:sp>
        <p:nvSpPr>
          <p:cNvPr id="101" name="Project progress and notebook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progress and notebook</a:t>
            </a:r>
          </a:p>
        </p:txBody>
      </p:sp>
      <p:pic>
        <p:nvPicPr>
          <p:cNvPr id="1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7722" y="1265481"/>
            <a:ext cx="7925489" cy="678941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Circle"/>
          <p:cNvSpPr/>
          <p:nvPr/>
        </p:nvSpPr>
        <p:spPr>
          <a:xfrm>
            <a:off x="3419876" y="446499"/>
            <a:ext cx="393523" cy="393522"/>
          </a:xfrm>
          <a:prstGeom prst="ellipse">
            <a:avLst/>
          </a:prstGeom>
          <a:solidFill>
            <a:srgbClr val="DA6B5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40% of the total mark…"/>
          <p:cNvSpPr txBox="1"/>
          <p:nvPr>
            <p:ph type="body" sz="half" idx="1"/>
          </p:nvPr>
        </p:nvSpPr>
        <p:spPr>
          <a:xfrm>
            <a:off x="711200" y="1424582"/>
            <a:ext cx="4001542" cy="7389218"/>
          </a:xfrm>
          <a:prstGeom prst="rect">
            <a:avLst/>
          </a:prstGeom>
        </p:spPr>
        <p:txBody>
          <a:bodyPr/>
          <a:lstStyle/>
          <a:p>
            <a:pPr marL="293369" indent="-293369" defTabSz="560831">
              <a:spcBef>
                <a:spcPts val="1100"/>
              </a:spcBef>
              <a:buSzPct val="145000"/>
              <a:buChar char="•"/>
              <a:defRPr sz="2784"/>
            </a:pPr>
            <a:r>
              <a:t>40% of the total mark</a:t>
            </a:r>
          </a:p>
          <a:p>
            <a:pPr marL="293369" indent="-293369" defTabSz="560831">
              <a:spcBef>
                <a:spcPts val="1100"/>
              </a:spcBef>
              <a:buSzPct val="145000"/>
              <a:buChar char="•"/>
              <a:defRPr sz="2784"/>
            </a:pPr>
            <a:r>
              <a:t>Follow the guidelines given in the proforma</a:t>
            </a:r>
          </a:p>
          <a:p>
            <a:pPr marL="293369" indent="-293369" defTabSz="560831">
              <a:spcBef>
                <a:spcPts val="1100"/>
              </a:spcBef>
              <a:buSzPct val="145000"/>
              <a:buChar char="•"/>
              <a:defRPr sz="2784"/>
            </a:pPr>
            <a:r>
              <a:t>Ideally try and match all the criteria on the left hand side</a:t>
            </a:r>
          </a:p>
          <a:p>
            <a:pPr marL="293369" indent="-293369" defTabSz="560831">
              <a:spcBef>
                <a:spcPts val="1100"/>
              </a:spcBef>
              <a:buSzPct val="145000"/>
              <a:buChar char="•"/>
              <a:defRPr sz="2784"/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Maximum</a:t>
            </a:r>
            <a:r>
              <a:t> 8 000 words (10 000 Physics and Philosophy)</a:t>
            </a:r>
          </a:p>
          <a:p>
            <a:pPr marL="293369" indent="-293369" defTabSz="560831">
              <a:spcBef>
                <a:spcPts val="1100"/>
              </a:spcBef>
              <a:buSzPct val="145000"/>
              <a:buChar char="•"/>
              <a:defRPr sz="2784"/>
            </a:pPr>
            <a:r>
              <a:t>Abstract, figure captions, equations, references and appendices are NOT included in the word count</a:t>
            </a:r>
          </a:p>
        </p:txBody>
      </p:sp>
      <p:sp>
        <p:nvSpPr>
          <p:cNvPr id="106" name="Project dissert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dissertation</a:t>
            </a:r>
          </a:p>
        </p:txBody>
      </p:sp>
      <p:sp>
        <p:nvSpPr>
          <p:cNvPr id="107" name="Circle"/>
          <p:cNvSpPr/>
          <p:nvPr/>
        </p:nvSpPr>
        <p:spPr>
          <a:xfrm>
            <a:off x="4262094" y="446499"/>
            <a:ext cx="393523" cy="393522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8" name="Screenshot 2022-04-18 at 21.46.23.png" descr="Screenshot 2022-04-18 at 21.4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3428" y="1283791"/>
            <a:ext cx="7670801" cy="767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Remember the Funnel Timeline!</a:t>
            </a:r>
          </a:p>
        </p:txBody>
      </p:sp>
      <p:grpSp>
        <p:nvGrpSpPr>
          <p:cNvPr id="114" name="Group"/>
          <p:cNvGrpSpPr/>
          <p:nvPr/>
        </p:nvGrpSpPr>
        <p:grpSpPr>
          <a:xfrm>
            <a:off x="5769629" y="1890113"/>
            <a:ext cx="2972064" cy="6373636"/>
            <a:chOff x="0" y="0"/>
            <a:chExt cx="2972062" cy="6373635"/>
          </a:xfrm>
        </p:grpSpPr>
        <p:sp>
          <p:nvSpPr>
            <p:cNvPr id="111" name="Triangle"/>
            <p:cNvSpPr/>
            <p:nvPr/>
          </p:nvSpPr>
          <p:spPr>
            <a:xfrm>
              <a:off x="1532" y="3901257"/>
              <a:ext cx="2970531" cy="247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" name="Triangle"/>
            <p:cNvSpPr/>
            <p:nvPr/>
          </p:nvSpPr>
          <p:spPr>
            <a:xfrm flipH="1" rot="10800000">
              <a:off x="-1" y="0"/>
              <a:ext cx="2970532" cy="2482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" name="Rectangle"/>
            <p:cNvSpPr/>
            <p:nvPr/>
          </p:nvSpPr>
          <p:spPr>
            <a:xfrm>
              <a:off x="937721" y="1553691"/>
              <a:ext cx="1098154" cy="3275790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5" name="Breadth"/>
          <p:cNvSpPr txBox="1"/>
          <p:nvPr/>
        </p:nvSpPr>
        <p:spPr>
          <a:xfrm>
            <a:off x="6672888" y="8854888"/>
            <a:ext cx="116708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Breadth</a:t>
            </a:r>
          </a:p>
        </p:txBody>
      </p:sp>
      <p:sp>
        <p:nvSpPr>
          <p:cNvPr id="116" name="Time"/>
          <p:cNvSpPr txBox="1"/>
          <p:nvPr/>
        </p:nvSpPr>
        <p:spPr>
          <a:xfrm>
            <a:off x="9585790" y="4835463"/>
            <a:ext cx="77206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17" name="Line"/>
          <p:cNvSpPr/>
          <p:nvPr/>
        </p:nvSpPr>
        <p:spPr>
          <a:xfrm>
            <a:off x="5666177" y="8548829"/>
            <a:ext cx="3180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" name="Line"/>
          <p:cNvSpPr/>
          <p:nvPr/>
        </p:nvSpPr>
        <p:spPr>
          <a:xfrm flipV="1">
            <a:off x="9355085" y="1912557"/>
            <a:ext cx="1" cy="634111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" name="Motivation"/>
          <p:cNvSpPr txBox="1"/>
          <p:nvPr/>
        </p:nvSpPr>
        <p:spPr>
          <a:xfrm>
            <a:off x="3725302" y="2009838"/>
            <a:ext cx="14694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20" name="Research Question"/>
          <p:cNvSpPr txBox="1"/>
          <p:nvPr/>
        </p:nvSpPr>
        <p:spPr>
          <a:xfrm>
            <a:off x="3218267" y="2787651"/>
            <a:ext cx="248351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Research Question</a:t>
            </a:r>
          </a:p>
        </p:txBody>
      </p:sp>
      <p:sp>
        <p:nvSpPr>
          <p:cNvPr id="121" name="Methodology"/>
          <p:cNvSpPr txBox="1"/>
          <p:nvPr/>
        </p:nvSpPr>
        <p:spPr>
          <a:xfrm>
            <a:off x="3562081" y="3654363"/>
            <a:ext cx="17958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22" name="Results"/>
          <p:cNvSpPr txBox="1"/>
          <p:nvPr/>
        </p:nvSpPr>
        <p:spPr>
          <a:xfrm>
            <a:off x="3942624" y="4759263"/>
            <a:ext cx="103479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23" name="Discussion"/>
          <p:cNvSpPr txBox="1"/>
          <p:nvPr/>
        </p:nvSpPr>
        <p:spPr>
          <a:xfrm>
            <a:off x="3724235" y="5859729"/>
            <a:ext cx="147157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24" name="Conclusion"/>
          <p:cNvSpPr txBox="1"/>
          <p:nvPr/>
        </p:nvSpPr>
        <p:spPr>
          <a:xfrm>
            <a:off x="3691317" y="7070663"/>
            <a:ext cx="153741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ease submit a draft dissertation to your supervisor by Wednesday Week 1…"/>
          <p:cNvSpPr txBox="1"/>
          <p:nvPr>
            <p:ph type="body" idx="1"/>
          </p:nvPr>
        </p:nvSpPr>
        <p:spPr>
          <a:xfrm>
            <a:off x="1225521" y="1260457"/>
            <a:ext cx="7652800" cy="7389218"/>
          </a:xfrm>
          <a:prstGeom prst="rect">
            <a:avLst/>
          </a:prstGeom>
        </p:spPr>
        <p:txBody>
          <a:bodyPr/>
          <a:lstStyle/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Please submit a draft dissertation to your supervisor by Wednesday Week 1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Supervisors will provide feedback on clarity, presentation, writing style and scientific communication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Supervisors cannot edit your dissertation, either by adding or correcting text, correcting equations or captions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Feedback in week 3 to allow time to implement changes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If using Google Docs or Overleaf considering sharing the document with the supervisor to provide live feedback on the most up to date draft</a:t>
            </a:r>
          </a:p>
        </p:txBody>
      </p:sp>
      <p:sp>
        <p:nvSpPr>
          <p:cNvPr id="127" name="Dissertation draf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Dissertation draft</a:t>
            </a:r>
          </a:p>
        </p:txBody>
      </p:sp>
      <p:sp>
        <p:nvSpPr>
          <p:cNvPr id="128" name="Circle"/>
          <p:cNvSpPr/>
          <p:nvPr/>
        </p:nvSpPr>
        <p:spPr>
          <a:xfrm>
            <a:off x="4533210" y="446499"/>
            <a:ext cx="393522" cy="393522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5% of the total mark…"/>
          <p:cNvSpPr txBox="1"/>
          <p:nvPr>
            <p:ph type="body" sz="half" idx="1"/>
          </p:nvPr>
        </p:nvSpPr>
        <p:spPr>
          <a:xfrm>
            <a:off x="711200" y="1424582"/>
            <a:ext cx="4001542" cy="7389218"/>
          </a:xfrm>
          <a:prstGeom prst="rect">
            <a:avLst/>
          </a:prstGeom>
        </p:spPr>
        <p:txBody>
          <a:bodyPr/>
          <a:lstStyle/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5% of the total mark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A scientific presentation of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highlights</a:t>
            </a:r>
            <a:r>
              <a:t> of your work (1-4 figures): tell your project story</a:t>
            </a:r>
          </a:p>
          <a:p>
            <a:pPr marL="305593" indent="-305593">
              <a:spcBef>
                <a:spcPts val="1200"/>
              </a:spcBef>
              <a:buSzPct val="145000"/>
              <a:buChar char="•"/>
              <a:defRPr sz="2900"/>
            </a:pPr>
            <a:r>
              <a:t>Presentation is important - colour schemes, high quality figures!</a:t>
            </a:r>
          </a:p>
        </p:txBody>
      </p:sp>
      <p:sp>
        <p:nvSpPr>
          <p:cNvPr id="131" name="Project Poste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Poster</a:t>
            </a:r>
          </a:p>
        </p:txBody>
      </p:sp>
      <p:sp>
        <p:nvSpPr>
          <p:cNvPr id="132" name="Circle"/>
          <p:cNvSpPr/>
          <p:nvPr/>
        </p:nvSpPr>
        <p:spPr>
          <a:xfrm>
            <a:off x="4770436" y="446499"/>
            <a:ext cx="393523" cy="393522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2677" y="1304353"/>
            <a:ext cx="8047151" cy="2460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