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7" r:id="rId2"/>
    <p:sldMasterId id="2147483699" r:id="rId3"/>
  </p:sldMasterIdLst>
  <p:notesMasterIdLst>
    <p:notesMasterId r:id="rId15"/>
  </p:notesMasterIdLst>
  <p:handoutMasterIdLst>
    <p:handoutMasterId r:id="rId16"/>
  </p:handoutMasterIdLst>
  <p:sldIdLst>
    <p:sldId id="256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</p:sldIdLst>
  <p:sldSz cx="9144000" cy="6858000" type="letter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4F6CD9-518E-4308-A631-1BB91374333E}">
          <p14:sldIdLst>
            <p14:sldId id="256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4EA"/>
    <a:srgbClr val="660000"/>
    <a:srgbClr val="000000"/>
    <a:srgbClr val="336666"/>
    <a:srgbClr val="008080"/>
    <a:srgbClr val="FF6600"/>
    <a:srgbClr val="CC3300"/>
    <a:srgbClr val="208CAA"/>
    <a:srgbClr val="3366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 autoAdjust="0"/>
    <p:restoredTop sz="91590" autoAdjust="0"/>
  </p:normalViewPr>
  <p:slideViewPr>
    <p:cSldViewPr snapToGrid="0" showGuides="1">
      <p:cViewPr varScale="1">
        <p:scale>
          <a:sx n="120" d="100"/>
          <a:sy n="120" d="100"/>
        </p:scale>
        <p:origin x="14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5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B54F1-B0D3-884D-9D7E-DD79C79DE27A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35606-CE17-4890-BAD7-23C3571D8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97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31A9B-0096-0F4A-BC57-8B62434A0585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10017-D22C-44F2-B353-A4E6E800F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5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</p:spTree>
    <p:extLst>
      <p:ext uri="{BB962C8B-B14F-4D97-AF65-F5344CB8AC3E}">
        <p14:creationId xmlns:p14="http://schemas.microsoft.com/office/powerpoint/2010/main" val="4285609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</p:spTree>
    <p:extLst>
      <p:ext uri="{BB962C8B-B14F-4D97-AF65-F5344CB8AC3E}">
        <p14:creationId xmlns:p14="http://schemas.microsoft.com/office/powerpoint/2010/main" val="3213654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</p:spTree>
    <p:extLst>
      <p:ext uri="{BB962C8B-B14F-4D97-AF65-F5344CB8AC3E}">
        <p14:creationId xmlns:p14="http://schemas.microsoft.com/office/powerpoint/2010/main" val="286358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</p:spTree>
    <p:extLst>
      <p:ext uri="{BB962C8B-B14F-4D97-AF65-F5344CB8AC3E}">
        <p14:creationId xmlns:p14="http://schemas.microsoft.com/office/powerpoint/2010/main" val="1289863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</p:spTree>
    <p:extLst>
      <p:ext uri="{BB962C8B-B14F-4D97-AF65-F5344CB8AC3E}">
        <p14:creationId xmlns:p14="http://schemas.microsoft.com/office/powerpoint/2010/main" val="339588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</p:spTree>
    <p:extLst>
      <p:ext uri="{BB962C8B-B14F-4D97-AF65-F5344CB8AC3E}">
        <p14:creationId xmlns:p14="http://schemas.microsoft.com/office/powerpoint/2010/main" val="2262547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</p:spTree>
    <p:extLst>
      <p:ext uri="{BB962C8B-B14F-4D97-AF65-F5344CB8AC3E}">
        <p14:creationId xmlns:p14="http://schemas.microsoft.com/office/powerpoint/2010/main" val="262097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4AAD-0888-4126-9DD0-F1F2BFC96AB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4726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4AAD-0888-4126-9DD0-F1F2BFC96AB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7603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4AAD-0888-4126-9DD0-F1F2BFC96AB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3228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ED3CB9-049B-4F4F-82D1-8A95299C97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5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ED3CB9-049B-4F4F-82D1-8A95299C97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4AAD-0888-4126-9DD0-F1F2BFC96AB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4AAD-0888-4126-9DD0-F1F2BFC96AB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1253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4AAD-0888-4126-9DD0-F1F2BFC96AB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195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4AAD-0888-4126-9DD0-F1F2BFC96AB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314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4AAD-0888-4126-9DD0-F1F2BFC96AB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DF33-8621-4F41-B2D3-B3F5170D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7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4AAD-0888-4126-9DD0-F1F2BFC96AB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2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4AAD-0888-4126-9DD0-F1F2BFC96AB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6047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4AAD-0888-4126-9DD0-F1F2BFC96AB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64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B4AAD-0888-4126-9DD0-F1F2BFC96AB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3CB9-049B-4F4F-82D1-8A95299C97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40000"/>
                <a:satMod val="350000"/>
              </a:schemeClr>
            </a:gs>
            <a:gs pos="82000">
              <a:schemeClr val="accent2">
                <a:lumMod val="20000"/>
                <a:lumOff val="8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1143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04977"/>
            <a:ext cx="8229600" cy="4421189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2793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FED3CB9-049B-4F4F-82D1-8A95299C97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00354 Logo Design-CC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4" y="6311232"/>
            <a:ext cx="2531909" cy="39853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57200" y="6172200"/>
            <a:ext cx="8280400" cy="12700"/>
          </a:xfrm>
          <a:prstGeom prst="line">
            <a:avLst/>
          </a:prstGeom>
          <a:ln w="38100" cap="flat" cmpd="sng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9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60000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60000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60000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60000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0950" y="1363993"/>
            <a:ext cx="6858000" cy="1156377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Consulting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437" y="2780252"/>
            <a:ext cx="6858000" cy="726050"/>
          </a:xfrm>
        </p:spPr>
        <p:txBody>
          <a:bodyPr>
            <a:normAutofit/>
          </a:bodyPr>
          <a:lstStyle/>
          <a:p>
            <a:r>
              <a:rPr lang="en-US" sz="3600" dirty="0"/>
              <a:t>-- </a:t>
            </a:r>
            <a:r>
              <a:rPr lang="en-US" sz="3600" dirty="0" smtClean="0"/>
              <a:t>Final Project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3" y="5791908"/>
            <a:ext cx="1198402" cy="8393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013" y="94549"/>
            <a:ext cx="7274054" cy="400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29" tIns="45714" rIns="91429" bIns="45714">
            <a:spAutoFit/>
          </a:bodyPr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 684 – Professional Internship – Fall 2019</a:t>
            </a:r>
          </a:p>
        </p:txBody>
      </p:sp>
      <p:pic>
        <p:nvPicPr>
          <p:cNvPr id="7" name="Picture 6" descr="00354 Logo Design-C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656" y="5904914"/>
            <a:ext cx="2867988" cy="4514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78019" y="3719676"/>
            <a:ext cx="1840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Shuling Liu</a:t>
            </a:r>
          </a:p>
        </p:txBody>
      </p:sp>
    </p:spTree>
    <p:extLst>
      <p:ext uri="{BB962C8B-B14F-4D97-AF65-F5344CB8AC3E}">
        <p14:creationId xmlns:p14="http://schemas.microsoft.com/office/powerpoint/2010/main" val="15139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smtClean="0"/>
              <a:t>Project Report 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9029"/>
          </a:xfrm>
        </p:spPr>
        <p:txBody>
          <a:bodyPr>
            <a:noAutofit/>
          </a:bodyPr>
          <a:lstStyle/>
          <a:p>
            <a:r>
              <a:rPr lang="en-US" sz="2800" dirty="0" smtClean="0"/>
              <a:t> The five sections provide a general guideline.</a:t>
            </a:r>
            <a:endParaRPr lang="en-US" sz="2100" dirty="0" smtClean="0"/>
          </a:p>
          <a:p>
            <a:pPr marL="342900" lvl="1" indent="0">
              <a:buNone/>
            </a:pPr>
            <a:endParaRPr lang="en-US" sz="2400" dirty="0"/>
          </a:p>
          <a:p>
            <a:r>
              <a:rPr lang="en-US" sz="2800" dirty="0"/>
              <a:t> </a:t>
            </a:r>
            <a:r>
              <a:rPr lang="en-US" sz="2800" dirty="0" smtClean="0"/>
              <a:t>You don’t have to necessarily follow the sections.</a:t>
            </a:r>
          </a:p>
          <a:p>
            <a:endParaRPr lang="en-US" sz="2800" dirty="0"/>
          </a:p>
          <a:p>
            <a:r>
              <a:rPr lang="en-US" sz="2800" dirty="0" smtClean="0"/>
              <a:t> Need a complete “story” </a:t>
            </a:r>
          </a:p>
          <a:p>
            <a:endParaRPr lang="en-US" sz="2800" dirty="0"/>
          </a:p>
          <a:p>
            <a:r>
              <a:rPr lang="en-US" sz="2800" dirty="0" smtClean="0"/>
              <a:t> NOTE: the interpretation section should include plain language without statistical jargon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ED3CB9-049B-4F4F-82D1-8A95299C975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89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smtClean="0"/>
              <a:t>Project Presentation 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9029"/>
          </a:xfrm>
        </p:spPr>
        <p:txBody>
          <a:bodyPr>
            <a:noAutofit/>
          </a:bodyPr>
          <a:lstStyle/>
          <a:p>
            <a:r>
              <a:rPr lang="en-US" sz="2800" dirty="0" smtClean="0"/>
              <a:t> 10 </a:t>
            </a:r>
            <a:r>
              <a:rPr lang="en-US" sz="2800" dirty="0" smtClean="0"/>
              <a:t>minutes in total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/>
              <a:t> </a:t>
            </a:r>
            <a:r>
              <a:rPr lang="en-US" sz="2500" dirty="0" smtClean="0"/>
              <a:t>~ 8 minutes for the presentation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/>
              <a:t> </a:t>
            </a:r>
            <a:r>
              <a:rPr lang="en-US" sz="2500" dirty="0" smtClean="0"/>
              <a:t>~ 2 minutes for answering questions</a:t>
            </a:r>
          </a:p>
          <a:p>
            <a:endParaRPr lang="en-US" sz="2800" dirty="0"/>
          </a:p>
          <a:p>
            <a:r>
              <a:rPr lang="en-US" sz="2800" dirty="0" smtClean="0"/>
              <a:t> Focus on questions, findings and interpretations</a:t>
            </a:r>
          </a:p>
          <a:p>
            <a:endParaRPr lang="en-US" sz="2800" dirty="0"/>
          </a:p>
          <a:p>
            <a:r>
              <a:rPr lang="en-US" sz="2800" dirty="0" smtClean="0"/>
              <a:t> PowerPoint slides or a poster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ED3CB9-049B-4F4F-82D1-8A95299C975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35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9029"/>
          </a:xfrm>
        </p:spPr>
        <p:txBody>
          <a:bodyPr>
            <a:noAutofit/>
          </a:bodyPr>
          <a:lstStyle/>
          <a:p>
            <a:r>
              <a:rPr lang="en-US" sz="2800" dirty="0" smtClean="0"/>
              <a:t> </a:t>
            </a:r>
            <a:r>
              <a:rPr lang="en-US" sz="2800" dirty="0"/>
              <a:t>Option </a:t>
            </a:r>
            <a:r>
              <a:rPr lang="en-US" sz="2800" dirty="0" smtClean="0"/>
              <a:t>1: Propose </a:t>
            </a:r>
            <a:r>
              <a:rPr lang="en-US" sz="2800" dirty="0"/>
              <a:t>your own research question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 It can be in any area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Must be meaningful and useful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Must be new data analysis which cannot be from previous classes or other collaborations</a:t>
            </a:r>
          </a:p>
          <a:p>
            <a:pPr marL="342900" lvl="1" indent="0">
              <a:buNone/>
            </a:pPr>
            <a:endParaRPr lang="en-US" sz="2400" dirty="0"/>
          </a:p>
          <a:p>
            <a:r>
              <a:rPr lang="en-US" sz="2800" dirty="0"/>
              <a:t> </a:t>
            </a:r>
            <a:r>
              <a:rPr lang="en-US" sz="2800" dirty="0" smtClean="0"/>
              <a:t>Option 2: </a:t>
            </a:r>
            <a:r>
              <a:rPr lang="en-US" sz="2800" dirty="0"/>
              <a:t>Choose an existing </a:t>
            </a:r>
            <a:r>
              <a:rPr lang="en-US" sz="2800" dirty="0" smtClean="0"/>
              <a:t>research question to answer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Several datasets available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 Instructions will be provided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6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2951603" y="630275"/>
            <a:ext cx="5926917" cy="457199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90000"/>
            </a:schemeClr>
          </a:solidFill>
        </p:spPr>
        <p:style>
          <a:ln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Zapf Dingbats"/>
              </a:rPr>
              <a:t> 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ED3CB9-049B-4F4F-82D1-8A95299C975C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125424" y="2691192"/>
            <a:ext cx="6775400" cy="1092348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Final Deliverable</a:t>
            </a:r>
          </a:p>
        </p:txBody>
      </p:sp>
      <p:sp>
        <p:nvSpPr>
          <p:cNvPr id="12" name="Freeform 11"/>
          <p:cNvSpPr/>
          <p:nvPr/>
        </p:nvSpPr>
        <p:spPr>
          <a:xfrm>
            <a:off x="2125424" y="1605184"/>
            <a:ext cx="6753096" cy="914400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Technical Report</a:t>
            </a:r>
          </a:p>
        </p:txBody>
      </p:sp>
      <p:sp>
        <p:nvSpPr>
          <p:cNvPr id="13" name="Freeform 12"/>
          <p:cNvSpPr>
            <a:spLocks/>
          </p:cNvSpPr>
          <p:nvPr/>
        </p:nvSpPr>
        <p:spPr>
          <a:xfrm>
            <a:off x="562707" y="630275"/>
            <a:ext cx="2126651" cy="457199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78" tIns="128118" rIns="189078" bIns="128118" numCol="1" spcCol="1270" anchor="ctr" anchorCtr="0">
            <a:noAutofit/>
          </a:bodyPr>
          <a:lstStyle/>
          <a:p>
            <a:pPr marL="0" marR="0" lvl="0" indent="0" algn="ctr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Collaboration</a:t>
            </a:r>
          </a:p>
        </p:txBody>
      </p:sp>
      <p:sp>
        <p:nvSpPr>
          <p:cNvPr id="7" name="Freeform 6"/>
          <p:cNvSpPr>
            <a:spLocks noChangeAspect="1"/>
          </p:cNvSpPr>
          <p:nvPr/>
        </p:nvSpPr>
        <p:spPr>
          <a:xfrm>
            <a:off x="562707" y="1612210"/>
            <a:ext cx="1343282" cy="907374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8" name="Freeform 7"/>
          <p:cNvSpPr>
            <a:spLocks noChangeAspect="1"/>
          </p:cNvSpPr>
          <p:nvPr/>
        </p:nvSpPr>
        <p:spPr>
          <a:xfrm>
            <a:off x="562708" y="2783679"/>
            <a:ext cx="1343282" cy="907374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" name="Freeform 9"/>
          <p:cNvSpPr/>
          <p:nvPr/>
        </p:nvSpPr>
        <p:spPr>
          <a:xfrm>
            <a:off x="2125424" y="4040253"/>
            <a:ext cx="6775400" cy="1092348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Format – 5 Sections</a:t>
            </a:r>
          </a:p>
        </p:txBody>
      </p:sp>
      <p:sp>
        <p:nvSpPr>
          <p:cNvPr id="11" name="Freeform 10"/>
          <p:cNvSpPr>
            <a:spLocks noChangeAspect="1"/>
          </p:cNvSpPr>
          <p:nvPr/>
        </p:nvSpPr>
        <p:spPr>
          <a:xfrm>
            <a:off x="562708" y="4132740"/>
            <a:ext cx="1343282" cy="907374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3058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3051694" y="549790"/>
            <a:ext cx="5196286" cy="457199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90000"/>
            </a:schemeClr>
          </a:solidFill>
        </p:spPr>
        <p:style>
          <a:ln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Zapf Dingbats"/>
              </a:rPr>
              <a:t> 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FIVE SECTIONS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ED3CB9-049B-4F4F-82D1-8A95299C975C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729078" y="1613045"/>
            <a:ext cx="6518901" cy="508128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Research Goals and Objectives</a:t>
            </a:r>
          </a:p>
        </p:txBody>
      </p:sp>
      <p:sp>
        <p:nvSpPr>
          <p:cNvPr id="13" name="Freeform 12"/>
          <p:cNvSpPr>
            <a:spLocks/>
          </p:cNvSpPr>
          <p:nvPr/>
        </p:nvSpPr>
        <p:spPr>
          <a:xfrm>
            <a:off x="662798" y="382821"/>
            <a:ext cx="2126651" cy="731874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78" tIns="128118" rIns="189078" bIns="128118" numCol="1" spcCol="1270" anchor="ctr" anchorCtr="0">
            <a:noAutofit/>
          </a:bodyPr>
          <a:lstStyle/>
          <a:p>
            <a:pPr marL="0" marR="0" lvl="0" indent="0" algn="ctr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Technical Report</a:t>
            </a:r>
          </a:p>
        </p:txBody>
      </p:sp>
      <p:sp>
        <p:nvSpPr>
          <p:cNvPr id="7" name="Freeform 6"/>
          <p:cNvSpPr>
            <a:spLocks noChangeAspect="1"/>
          </p:cNvSpPr>
          <p:nvPr/>
        </p:nvSpPr>
        <p:spPr>
          <a:xfrm>
            <a:off x="762889" y="1667486"/>
            <a:ext cx="723951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4" name="Freeform 13"/>
          <p:cNvSpPr/>
          <p:nvPr/>
        </p:nvSpPr>
        <p:spPr>
          <a:xfrm>
            <a:off x="1729078" y="2390222"/>
            <a:ext cx="6518901" cy="508128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Collection</a:t>
            </a:r>
          </a:p>
        </p:txBody>
      </p:sp>
      <p:sp>
        <p:nvSpPr>
          <p:cNvPr id="16" name="Freeform 15"/>
          <p:cNvSpPr>
            <a:spLocks noChangeAspect="1"/>
          </p:cNvSpPr>
          <p:nvPr/>
        </p:nvSpPr>
        <p:spPr>
          <a:xfrm>
            <a:off x="762889" y="2444663"/>
            <a:ext cx="723951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7" name="Freeform 16"/>
          <p:cNvSpPr/>
          <p:nvPr/>
        </p:nvSpPr>
        <p:spPr>
          <a:xfrm>
            <a:off x="1729078" y="3266055"/>
            <a:ext cx="6518901" cy="508128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Statistical Methods</a:t>
            </a:r>
          </a:p>
        </p:txBody>
      </p:sp>
      <p:sp>
        <p:nvSpPr>
          <p:cNvPr id="18" name="Freeform 17"/>
          <p:cNvSpPr>
            <a:spLocks noChangeAspect="1"/>
          </p:cNvSpPr>
          <p:nvPr/>
        </p:nvSpPr>
        <p:spPr>
          <a:xfrm>
            <a:off x="762889" y="3320496"/>
            <a:ext cx="723951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1" name="Freeform 20"/>
          <p:cNvSpPr/>
          <p:nvPr/>
        </p:nvSpPr>
        <p:spPr>
          <a:xfrm>
            <a:off x="1726123" y="4109496"/>
            <a:ext cx="6518901" cy="508128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Statistical Analysis</a:t>
            </a:r>
          </a:p>
        </p:txBody>
      </p:sp>
      <p:sp>
        <p:nvSpPr>
          <p:cNvPr id="22" name="Freeform 21"/>
          <p:cNvSpPr>
            <a:spLocks noChangeAspect="1"/>
          </p:cNvSpPr>
          <p:nvPr/>
        </p:nvSpPr>
        <p:spPr>
          <a:xfrm>
            <a:off x="759934" y="4163937"/>
            <a:ext cx="723951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23" name="Freeform 22"/>
          <p:cNvSpPr/>
          <p:nvPr/>
        </p:nvSpPr>
        <p:spPr>
          <a:xfrm>
            <a:off x="1726123" y="4964630"/>
            <a:ext cx="6518901" cy="508128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Research Summary &amp; Interpretation</a:t>
            </a:r>
          </a:p>
        </p:txBody>
      </p:sp>
      <p:sp>
        <p:nvSpPr>
          <p:cNvPr id="24" name="Freeform 23"/>
          <p:cNvSpPr>
            <a:spLocks noChangeAspect="1"/>
          </p:cNvSpPr>
          <p:nvPr/>
        </p:nvSpPr>
        <p:spPr>
          <a:xfrm>
            <a:off x="759934" y="5019071"/>
            <a:ext cx="723951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1179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3051694" y="549790"/>
            <a:ext cx="5499640" cy="457199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90000"/>
            </a:schemeClr>
          </a:solidFill>
        </p:spPr>
        <p:style>
          <a:ln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Zapf Dingbats"/>
              </a:rPr>
              <a:t> 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RESEARCH GOALS &amp; OBJECTIVES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ED3CB9-049B-4F4F-82D1-8A95299C975C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628989" y="1613044"/>
            <a:ext cx="6922344" cy="777177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Objectives:  What are the key research or business objectives?</a:t>
            </a:r>
          </a:p>
        </p:txBody>
      </p:sp>
      <p:sp>
        <p:nvSpPr>
          <p:cNvPr id="13" name="Freeform 12"/>
          <p:cNvSpPr>
            <a:spLocks/>
          </p:cNvSpPr>
          <p:nvPr/>
        </p:nvSpPr>
        <p:spPr>
          <a:xfrm>
            <a:off x="662798" y="382821"/>
            <a:ext cx="2126651" cy="731874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78" tIns="128118" rIns="189078" bIns="128118" numCol="1" spcCol="1270" anchor="ctr" anchorCtr="0">
            <a:noAutofit/>
          </a:bodyPr>
          <a:lstStyle/>
          <a:p>
            <a:pPr marL="0" marR="0" lvl="0" indent="0" algn="ctr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Section 1</a:t>
            </a:r>
          </a:p>
        </p:txBody>
      </p:sp>
      <p:sp>
        <p:nvSpPr>
          <p:cNvPr id="7" name="Freeform 6"/>
          <p:cNvSpPr>
            <a:spLocks noChangeAspect="1"/>
          </p:cNvSpPr>
          <p:nvPr/>
        </p:nvSpPr>
        <p:spPr>
          <a:xfrm>
            <a:off x="662799" y="1774788"/>
            <a:ext cx="768755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0" name="Freeform 19"/>
          <p:cNvSpPr/>
          <p:nvPr/>
        </p:nvSpPr>
        <p:spPr>
          <a:xfrm>
            <a:off x="1628989" y="2553709"/>
            <a:ext cx="6922344" cy="777177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 Skeptical:  Does the client have preconceived beliefs?</a:t>
            </a:r>
          </a:p>
        </p:txBody>
      </p:sp>
      <p:sp>
        <p:nvSpPr>
          <p:cNvPr id="25" name="Freeform 24"/>
          <p:cNvSpPr>
            <a:spLocks noChangeAspect="1"/>
          </p:cNvSpPr>
          <p:nvPr/>
        </p:nvSpPr>
        <p:spPr>
          <a:xfrm>
            <a:off x="662799" y="2715453"/>
            <a:ext cx="768755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6" name="Freeform 25"/>
          <p:cNvSpPr/>
          <p:nvPr/>
        </p:nvSpPr>
        <p:spPr>
          <a:xfrm>
            <a:off x="1628988" y="3477427"/>
            <a:ext cx="6922344" cy="777177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Bias:  Who is funding this work and why?</a:t>
            </a:r>
          </a:p>
        </p:txBody>
      </p:sp>
      <p:sp>
        <p:nvSpPr>
          <p:cNvPr id="27" name="Freeform 26"/>
          <p:cNvSpPr>
            <a:spLocks noChangeAspect="1"/>
          </p:cNvSpPr>
          <p:nvPr/>
        </p:nvSpPr>
        <p:spPr>
          <a:xfrm>
            <a:off x="662798" y="3639171"/>
            <a:ext cx="768755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8" name="Freeform 27"/>
          <p:cNvSpPr/>
          <p:nvPr/>
        </p:nvSpPr>
        <p:spPr>
          <a:xfrm>
            <a:off x="1628990" y="4332560"/>
            <a:ext cx="6922344" cy="777177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Population:  What is the target population for this research?</a:t>
            </a:r>
          </a:p>
        </p:txBody>
      </p:sp>
      <p:sp>
        <p:nvSpPr>
          <p:cNvPr id="29" name="Freeform 28"/>
          <p:cNvSpPr>
            <a:spLocks noChangeAspect="1"/>
          </p:cNvSpPr>
          <p:nvPr/>
        </p:nvSpPr>
        <p:spPr>
          <a:xfrm>
            <a:off x="662800" y="4494304"/>
            <a:ext cx="768755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30" name="Freeform 29"/>
          <p:cNvSpPr/>
          <p:nvPr/>
        </p:nvSpPr>
        <p:spPr>
          <a:xfrm>
            <a:off x="1628990" y="5262135"/>
            <a:ext cx="6922344" cy="777177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Deadlines:  What are the project deadlines and milestones?</a:t>
            </a:r>
          </a:p>
        </p:txBody>
      </p:sp>
      <p:sp>
        <p:nvSpPr>
          <p:cNvPr id="31" name="Freeform 30"/>
          <p:cNvSpPr>
            <a:spLocks noChangeAspect="1"/>
          </p:cNvSpPr>
          <p:nvPr/>
        </p:nvSpPr>
        <p:spPr>
          <a:xfrm>
            <a:off x="662800" y="5423879"/>
            <a:ext cx="768755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895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3051694" y="549790"/>
            <a:ext cx="5499640" cy="457199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90000"/>
            </a:schemeClr>
          </a:solidFill>
        </p:spPr>
        <p:style>
          <a:ln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Zapf Dingbats"/>
              </a:rPr>
              <a:t> DATA COLLECTION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66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ED3CB9-049B-4F4F-82D1-8A95299C975C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628989" y="1613044"/>
            <a:ext cx="6922344" cy="777177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Approach:  Is this a designed experiment or retrospective study?</a:t>
            </a:r>
          </a:p>
        </p:txBody>
      </p:sp>
      <p:sp>
        <p:nvSpPr>
          <p:cNvPr id="13" name="Freeform 12"/>
          <p:cNvSpPr>
            <a:spLocks/>
          </p:cNvSpPr>
          <p:nvPr/>
        </p:nvSpPr>
        <p:spPr>
          <a:xfrm>
            <a:off x="662798" y="382821"/>
            <a:ext cx="2126651" cy="731874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78" tIns="128118" rIns="189078" bIns="128118" numCol="1" spcCol="1270" anchor="ctr" anchorCtr="0">
            <a:noAutofit/>
          </a:bodyPr>
          <a:lstStyle/>
          <a:p>
            <a:pPr marL="0" marR="0" lvl="0" indent="0" algn="ctr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Section 2</a:t>
            </a:r>
          </a:p>
        </p:txBody>
      </p:sp>
      <p:sp>
        <p:nvSpPr>
          <p:cNvPr id="7" name="Freeform 6"/>
          <p:cNvSpPr>
            <a:spLocks noChangeAspect="1"/>
          </p:cNvSpPr>
          <p:nvPr/>
        </p:nvSpPr>
        <p:spPr>
          <a:xfrm>
            <a:off x="662799" y="1774788"/>
            <a:ext cx="768755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0" name="Freeform 19"/>
          <p:cNvSpPr/>
          <p:nvPr/>
        </p:nvSpPr>
        <p:spPr>
          <a:xfrm>
            <a:off x="1628989" y="2553709"/>
            <a:ext cx="6922344" cy="777177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 Outcomes:  Are the key outcomes identified?  If so, what are they?</a:t>
            </a:r>
          </a:p>
        </p:txBody>
      </p:sp>
      <p:sp>
        <p:nvSpPr>
          <p:cNvPr id="25" name="Freeform 24"/>
          <p:cNvSpPr>
            <a:spLocks noChangeAspect="1"/>
          </p:cNvSpPr>
          <p:nvPr/>
        </p:nvSpPr>
        <p:spPr>
          <a:xfrm>
            <a:off x="662799" y="2715453"/>
            <a:ext cx="768755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6" name="Freeform 25"/>
          <p:cNvSpPr/>
          <p:nvPr/>
        </p:nvSpPr>
        <p:spPr>
          <a:xfrm>
            <a:off x="1628988" y="3477427"/>
            <a:ext cx="6922344" cy="777177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 Outcomes:  If they are not identified, what has to happen to get identified?</a:t>
            </a:r>
          </a:p>
        </p:txBody>
      </p:sp>
      <p:sp>
        <p:nvSpPr>
          <p:cNvPr id="27" name="Freeform 26"/>
          <p:cNvSpPr>
            <a:spLocks noChangeAspect="1"/>
          </p:cNvSpPr>
          <p:nvPr/>
        </p:nvSpPr>
        <p:spPr>
          <a:xfrm>
            <a:off x="662798" y="3639171"/>
            <a:ext cx="768755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8" name="Freeform 27"/>
          <p:cNvSpPr/>
          <p:nvPr/>
        </p:nvSpPr>
        <p:spPr>
          <a:xfrm>
            <a:off x="1628990" y="4332560"/>
            <a:ext cx="6922344" cy="777177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Randomization:  How is randomization being used (random effects)?</a:t>
            </a:r>
          </a:p>
        </p:txBody>
      </p:sp>
      <p:sp>
        <p:nvSpPr>
          <p:cNvPr id="29" name="Freeform 28"/>
          <p:cNvSpPr>
            <a:spLocks noChangeAspect="1"/>
          </p:cNvSpPr>
          <p:nvPr/>
        </p:nvSpPr>
        <p:spPr>
          <a:xfrm>
            <a:off x="662800" y="4494304"/>
            <a:ext cx="768755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30" name="Freeform 29"/>
          <p:cNvSpPr/>
          <p:nvPr/>
        </p:nvSpPr>
        <p:spPr>
          <a:xfrm>
            <a:off x="1628990" y="5262135"/>
            <a:ext cx="6922344" cy="777177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Treatments:  What are the treatments or factors (fixed effects)?</a:t>
            </a:r>
          </a:p>
        </p:txBody>
      </p:sp>
      <p:sp>
        <p:nvSpPr>
          <p:cNvPr id="31" name="Freeform 30"/>
          <p:cNvSpPr>
            <a:spLocks noChangeAspect="1"/>
          </p:cNvSpPr>
          <p:nvPr/>
        </p:nvSpPr>
        <p:spPr>
          <a:xfrm>
            <a:off x="662800" y="5423879"/>
            <a:ext cx="768755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2393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3051694" y="549790"/>
            <a:ext cx="5499640" cy="457199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90000"/>
            </a:schemeClr>
          </a:solidFill>
        </p:spPr>
        <p:style>
          <a:ln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Zapf Dingbats"/>
              </a:rPr>
              <a:t> STATISTICAL METHODS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66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ED3CB9-049B-4F4F-82D1-8A95299C975C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628989" y="1613044"/>
            <a:ext cx="6922344" cy="777177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Design:  Describe the experimental design or sampling methodology.</a:t>
            </a:r>
          </a:p>
        </p:txBody>
      </p:sp>
      <p:sp>
        <p:nvSpPr>
          <p:cNvPr id="13" name="Freeform 12"/>
          <p:cNvSpPr>
            <a:spLocks/>
          </p:cNvSpPr>
          <p:nvPr/>
        </p:nvSpPr>
        <p:spPr>
          <a:xfrm>
            <a:off x="662798" y="382821"/>
            <a:ext cx="2126651" cy="731874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78" tIns="128118" rIns="189078" bIns="128118" numCol="1" spcCol="1270" anchor="ctr" anchorCtr="0">
            <a:noAutofit/>
          </a:bodyPr>
          <a:lstStyle/>
          <a:p>
            <a:pPr marL="0" marR="0" lvl="0" indent="0" algn="ctr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Section 3</a:t>
            </a:r>
          </a:p>
        </p:txBody>
      </p:sp>
      <p:sp>
        <p:nvSpPr>
          <p:cNvPr id="7" name="Freeform 6"/>
          <p:cNvSpPr>
            <a:spLocks noChangeAspect="1"/>
          </p:cNvSpPr>
          <p:nvPr/>
        </p:nvSpPr>
        <p:spPr>
          <a:xfrm>
            <a:off x="662799" y="1774788"/>
            <a:ext cx="768755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0" name="Freeform 19"/>
          <p:cNvSpPr/>
          <p:nvPr/>
        </p:nvSpPr>
        <p:spPr>
          <a:xfrm>
            <a:off x="1628989" y="2553709"/>
            <a:ext cx="6922344" cy="777177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Overall Methodology:  For the design, what type of model are you proposing to use.</a:t>
            </a:r>
          </a:p>
        </p:txBody>
      </p:sp>
      <p:sp>
        <p:nvSpPr>
          <p:cNvPr id="25" name="Freeform 24"/>
          <p:cNvSpPr>
            <a:spLocks noChangeAspect="1"/>
          </p:cNvSpPr>
          <p:nvPr/>
        </p:nvSpPr>
        <p:spPr>
          <a:xfrm>
            <a:off x="662799" y="2715453"/>
            <a:ext cx="768755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6" name="Freeform 25"/>
          <p:cNvSpPr/>
          <p:nvPr/>
        </p:nvSpPr>
        <p:spPr>
          <a:xfrm>
            <a:off x="1628988" y="4332558"/>
            <a:ext cx="6922344" cy="777177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 Outcomes:  Conduct a power analysis for the most important outcomes.</a:t>
            </a:r>
          </a:p>
        </p:txBody>
      </p:sp>
      <p:sp>
        <p:nvSpPr>
          <p:cNvPr id="27" name="Freeform 26"/>
          <p:cNvSpPr>
            <a:spLocks noChangeAspect="1"/>
          </p:cNvSpPr>
          <p:nvPr/>
        </p:nvSpPr>
        <p:spPr>
          <a:xfrm>
            <a:off x="662798" y="3639171"/>
            <a:ext cx="768755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8" name="Freeform 27"/>
          <p:cNvSpPr/>
          <p:nvPr/>
        </p:nvSpPr>
        <p:spPr>
          <a:xfrm>
            <a:off x="1628990" y="5262133"/>
            <a:ext cx="6922344" cy="777177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Sample Size:  Recommendations and Justification</a:t>
            </a:r>
          </a:p>
        </p:txBody>
      </p:sp>
      <p:sp>
        <p:nvSpPr>
          <p:cNvPr id="29" name="Freeform 28"/>
          <p:cNvSpPr>
            <a:spLocks noChangeAspect="1"/>
          </p:cNvSpPr>
          <p:nvPr/>
        </p:nvSpPr>
        <p:spPr>
          <a:xfrm>
            <a:off x="662800" y="4494304"/>
            <a:ext cx="768755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30" name="Freeform 29"/>
          <p:cNvSpPr/>
          <p:nvPr/>
        </p:nvSpPr>
        <p:spPr>
          <a:xfrm>
            <a:off x="1628990" y="3477425"/>
            <a:ext cx="6922344" cy="777177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Outliers and Imputations:  Describe how you are you handing outliers and missing values</a:t>
            </a:r>
          </a:p>
        </p:txBody>
      </p:sp>
      <p:sp>
        <p:nvSpPr>
          <p:cNvPr id="31" name="Freeform 30"/>
          <p:cNvSpPr>
            <a:spLocks noChangeAspect="1"/>
          </p:cNvSpPr>
          <p:nvPr/>
        </p:nvSpPr>
        <p:spPr>
          <a:xfrm>
            <a:off x="662800" y="5423879"/>
            <a:ext cx="768755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2296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3051694" y="549790"/>
            <a:ext cx="5499640" cy="457199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90000"/>
            </a:schemeClr>
          </a:solidFill>
        </p:spPr>
        <p:style>
          <a:ln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Zapf Dingbats"/>
              </a:rPr>
              <a:t> STATISTICAL ANALYSIS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66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ED3CB9-049B-4F4F-82D1-8A95299C975C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628989" y="1613044"/>
            <a:ext cx="6922344" cy="777177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Descriptive Statistics</a:t>
            </a:r>
          </a:p>
        </p:txBody>
      </p:sp>
      <p:sp>
        <p:nvSpPr>
          <p:cNvPr id="13" name="Freeform 12"/>
          <p:cNvSpPr>
            <a:spLocks/>
          </p:cNvSpPr>
          <p:nvPr/>
        </p:nvSpPr>
        <p:spPr>
          <a:xfrm>
            <a:off x="662798" y="382821"/>
            <a:ext cx="2126651" cy="731874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78" tIns="128118" rIns="189078" bIns="128118" numCol="1" spcCol="1270" anchor="ctr" anchorCtr="0">
            <a:noAutofit/>
          </a:bodyPr>
          <a:lstStyle/>
          <a:p>
            <a:pPr marL="0" marR="0" lvl="0" indent="0" algn="ctr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Section 4</a:t>
            </a:r>
          </a:p>
        </p:txBody>
      </p:sp>
      <p:sp>
        <p:nvSpPr>
          <p:cNvPr id="7" name="Freeform 6"/>
          <p:cNvSpPr>
            <a:spLocks noChangeAspect="1"/>
          </p:cNvSpPr>
          <p:nvPr/>
        </p:nvSpPr>
        <p:spPr>
          <a:xfrm>
            <a:off x="662799" y="1774788"/>
            <a:ext cx="768755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0" name="Freeform 19"/>
          <p:cNvSpPr/>
          <p:nvPr/>
        </p:nvSpPr>
        <p:spPr>
          <a:xfrm>
            <a:off x="1628989" y="2553709"/>
            <a:ext cx="6922344" cy="777177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Outliers and Imputation</a:t>
            </a:r>
          </a:p>
        </p:txBody>
      </p:sp>
      <p:sp>
        <p:nvSpPr>
          <p:cNvPr id="25" name="Freeform 24"/>
          <p:cNvSpPr>
            <a:spLocks noChangeAspect="1"/>
          </p:cNvSpPr>
          <p:nvPr/>
        </p:nvSpPr>
        <p:spPr>
          <a:xfrm>
            <a:off x="662799" y="2715453"/>
            <a:ext cx="768755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6" name="Freeform 25"/>
          <p:cNvSpPr/>
          <p:nvPr/>
        </p:nvSpPr>
        <p:spPr>
          <a:xfrm>
            <a:off x="1628990" y="4494304"/>
            <a:ext cx="6922344" cy="777177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Statistical Significance</a:t>
            </a:r>
          </a:p>
        </p:txBody>
      </p:sp>
      <p:sp>
        <p:nvSpPr>
          <p:cNvPr id="27" name="Freeform 26"/>
          <p:cNvSpPr>
            <a:spLocks noChangeAspect="1"/>
          </p:cNvSpPr>
          <p:nvPr/>
        </p:nvSpPr>
        <p:spPr>
          <a:xfrm>
            <a:off x="662798" y="3639171"/>
            <a:ext cx="768755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9" name="Freeform 28"/>
          <p:cNvSpPr>
            <a:spLocks noChangeAspect="1"/>
          </p:cNvSpPr>
          <p:nvPr/>
        </p:nvSpPr>
        <p:spPr>
          <a:xfrm>
            <a:off x="662802" y="4656050"/>
            <a:ext cx="768755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30" name="Freeform 29"/>
          <p:cNvSpPr/>
          <p:nvPr/>
        </p:nvSpPr>
        <p:spPr>
          <a:xfrm>
            <a:off x="1628990" y="3477425"/>
            <a:ext cx="6922344" cy="777177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Estimated Models</a:t>
            </a:r>
          </a:p>
        </p:txBody>
      </p:sp>
    </p:spTree>
    <p:extLst>
      <p:ext uri="{BB962C8B-B14F-4D97-AF65-F5344CB8AC3E}">
        <p14:creationId xmlns:p14="http://schemas.microsoft.com/office/powerpoint/2010/main" val="186012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3051694" y="549790"/>
            <a:ext cx="5499640" cy="457199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90000"/>
            </a:schemeClr>
          </a:solidFill>
        </p:spPr>
        <p:style>
          <a:ln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Zapf Dingbats"/>
              </a:rPr>
              <a:t> SUMMARY &amp; INTERPRETATION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66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ED3CB9-049B-4F4F-82D1-8A95299C975C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628989" y="1613044"/>
            <a:ext cx="6922344" cy="777177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Executive Summary</a:t>
            </a:r>
          </a:p>
        </p:txBody>
      </p:sp>
      <p:sp>
        <p:nvSpPr>
          <p:cNvPr id="13" name="Freeform 12"/>
          <p:cNvSpPr>
            <a:spLocks/>
          </p:cNvSpPr>
          <p:nvPr/>
        </p:nvSpPr>
        <p:spPr>
          <a:xfrm>
            <a:off x="662798" y="382821"/>
            <a:ext cx="2126651" cy="731874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78" tIns="128118" rIns="189078" bIns="128118" numCol="1" spcCol="1270" anchor="ctr" anchorCtr="0">
            <a:noAutofit/>
          </a:bodyPr>
          <a:lstStyle/>
          <a:p>
            <a:pPr marL="0" marR="0" lvl="0" indent="0" algn="ctr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Section 5</a:t>
            </a:r>
          </a:p>
        </p:txBody>
      </p:sp>
      <p:sp>
        <p:nvSpPr>
          <p:cNvPr id="7" name="Freeform 6"/>
          <p:cNvSpPr>
            <a:spLocks noChangeAspect="1"/>
          </p:cNvSpPr>
          <p:nvPr/>
        </p:nvSpPr>
        <p:spPr>
          <a:xfrm>
            <a:off x="662799" y="1774788"/>
            <a:ext cx="768755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0" name="Freeform 19"/>
          <p:cNvSpPr/>
          <p:nvPr/>
        </p:nvSpPr>
        <p:spPr>
          <a:xfrm>
            <a:off x="1628989" y="2553709"/>
            <a:ext cx="6922344" cy="777177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Discuss Statistical Significance vs Practical Significance</a:t>
            </a:r>
          </a:p>
        </p:txBody>
      </p:sp>
      <p:sp>
        <p:nvSpPr>
          <p:cNvPr id="25" name="Freeform 24"/>
          <p:cNvSpPr>
            <a:spLocks noChangeAspect="1"/>
          </p:cNvSpPr>
          <p:nvPr/>
        </p:nvSpPr>
        <p:spPr>
          <a:xfrm>
            <a:off x="662799" y="2715453"/>
            <a:ext cx="768755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6" name="Freeform 25"/>
          <p:cNvSpPr/>
          <p:nvPr/>
        </p:nvSpPr>
        <p:spPr>
          <a:xfrm>
            <a:off x="1628990" y="4494304"/>
            <a:ext cx="6922344" cy="777177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Recommendations</a:t>
            </a:r>
          </a:p>
        </p:txBody>
      </p:sp>
      <p:sp>
        <p:nvSpPr>
          <p:cNvPr id="27" name="Freeform 26"/>
          <p:cNvSpPr>
            <a:spLocks noChangeAspect="1"/>
          </p:cNvSpPr>
          <p:nvPr/>
        </p:nvSpPr>
        <p:spPr>
          <a:xfrm>
            <a:off x="662798" y="3639171"/>
            <a:ext cx="768755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9" name="Freeform 28"/>
          <p:cNvSpPr>
            <a:spLocks noChangeAspect="1"/>
          </p:cNvSpPr>
          <p:nvPr/>
        </p:nvSpPr>
        <p:spPr>
          <a:xfrm>
            <a:off x="662802" y="4656050"/>
            <a:ext cx="768755" cy="453687"/>
          </a:xfrm>
          <a:custGeom>
            <a:avLst/>
            <a:gdLst>
              <a:gd name="connsiteX0" fmla="*/ 0 w 3291840"/>
              <a:gd name="connsiteY0" fmla="*/ 229293 h 1375729"/>
              <a:gd name="connsiteX1" fmla="*/ 229293 w 3291840"/>
              <a:gd name="connsiteY1" fmla="*/ 0 h 1375729"/>
              <a:gd name="connsiteX2" fmla="*/ 3062547 w 3291840"/>
              <a:gd name="connsiteY2" fmla="*/ 0 h 1375729"/>
              <a:gd name="connsiteX3" fmla="*/ 3291840 w 3291840"/>
              <a:gd name="connsiteY3" fmla="*/ 229293 h 1375729"/>
              <a:gd name="connsiteX4" fmla="*/ 3291840 w 3291840"/>
              <a:gd name="connsiteY4" fmla="*/ 1146436 h 1375729"/>
              <a:gd name="connsiteX5" fmla="*/ 3062547 w 3291840"/>
              <a:gd name="connsiteY5" fmla="*/ 1375729 h 1375729"/>
              <a:gd name="connsiteX6" fmla="*/ 229293 w 3291840"/>
              <a:gd name="connsiteY6" fmla="*/ 1375729 h 1375729"/>
              <a:gd name="connsiteX7" fmla="*/ 0 w 3291840"/>
              <a:gd name="connsiteY7" fmla="*/ 1146436 h 1375729"/>
              <a:gd name="connsiteX8" fmla="*/ 0 w 3291840"/>
              <a:gd name="connsiteY8" fmla="*/ 229293 h 13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0" h="1375729">
                <a:moveTo>
                  <a:pt x="0" y="229293"/>
                </a:moveTo>
                <a:cubicBezTo>
                  <a:pt x="0" y="102658"/>
                  <a:pt x="102658" y="0"/>
                  <a:pt x="229293" y="0"/>
                </a:cubicBezTo>
                <a:lnTo>
                  <a:pt x="3062547" y="0"/>
                </a:lnTo>
                <a:cubicBezTo>
                  <a:pt x="3189182" y="0"/>
                  <a:pt x="3291840" y="102658"/>
                  <a:pt x="3291840" y="229293"/>
                </a:cubicBezTo>
                <a:lnTo>
                  <a:pt x="3291840" y="1146436"/>
                </a:lnTo>
                <a:cubicBezTo>
                  <a:pt x="3291840" y="1273071"/>
                  <a:pt x="3189182" y="1375729"/>
                  <a:pt x="3062547" y="1375729"/>
                </a:cubicBezTo>
                <a:lnTo>
                  <a:pt x="229293" y="1375729"/>
                </a:lnTo>
                <a:cubicBezTo>
                  <a:pt x="102658" y="1375729"/>
                  <a:pt x="0" y="1273071"/>
                  <a:pt x="0" y="1146436"/>
                </a:cubicBezTo>
                <a:lnTo>
                  <a:pt x="0" y="229293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56" tIns="128103" rIns="189056" bIns="128103" numCol="1" spcCol="1270" anchor="ctr" anchorCtr="0">
            <a:noAutofit/>
          </a:bodyPr>
          <a:lstStyle/>
          <a:p>
            <a:pPr marL="0" marR="0" lvl="0" indent="0" algn="ctr" defTabSz="14222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30" name="Freeform 29"/>
          <p:cNvSpPr/>
          <p:nvPr/>
        </p:nvSpPr>
        <p:spPr>
          <a:xfrm>
            <a:off x="1628990" y="3477425"/>
            <a:ext cx="6922344" cy="777177"/>
          </a:xfrm>
          <a:custGeom>
            <a:avLst/>
            <a:gdLst>
              <a:gd name="connsiteX0" fmla="*/ 183434 w 1100583"/>
              <a:gd name="connsiteY0" fmla="*/ 0 h 5852160"/>
              <a:gd name="connsiteX1" fmla="*/ 917149 w 1100583"/>
              <a:gd name="connsiteY1" fmla="*/ 0 h 5852160"/>
              <a:gd name="connsiteX2" fmla="*/ 1100583 w 1100583"/>
              <a:gd name="connsiteY2" fmla="*/ 183434 h 5852160"/>
              <a:gd name="connsiteX3" fmla="*/ 1100583 w 1100583"/>
              <a:gd name="connsiteY3" fmla="*/ 5852160 h 5852160"/>
              <a:gd name="connsiteX4" fmla="*/ 1100583 w 1100583"/>
              <a:gd name="connsiteY4" fmla="*/ 5852160 h 5852160"/>
              <a:gd name="connsiteX5" fmla="*/ 0 w 1100583"/>
              <a:gd name="connsiteY5" fmla="*/ 5852160 h 5852160"/>
              <a:gd name="connsiteX6" fmla="*/ 0 w 1100583"/>
              <a:gd name="connsiteY6" fmla="*/ 5852160 h 5852160"/>
              <a:gd name="connsiteX7" fmla="*/ 0 w 1100583"/>
              <a:gd name="connsiteY7" fmla="*/ 183434 h 5852160"/>
              <a:gd name="connsiteX8" fmla="*/ 183434 w 1100583"/>
              <a:gd name="connsiteY8" fmla="*/ 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583" h="5852160">
                <a:moveTo>
                  <a:pt x="1100583" y="975380"/>
                </a:moveTo>
                <a:lnTo>
                  <a:pt x="1100583" y="4876780"/>
                </a:lnTo>
                <a:cubicBezTo>
                  <a:pt x="1100583" y="5415467"/>
                  <a:pt x="1085138" y="5852157"/>
                  <a:pt x="1066086" y="5852157"/>
                </a:cubicBezTo>
                <a:lnTo>
                  <a:pt x="0" y="5852157"/>
                </a:lnTo>
                <a:lnTo>
                  <a:pt x="0" y="5852157"/>
                </a:lnTo>
                <a:lnTo>
                  <a:pt x="0" y="3"/>
                </a:lnTo>
                <a:lnTo>
                  <a:pt x="0" y="3"/>
                </a:lnTo>
                <a:lnTo>
                  <a:pt x="1066086" y="3"/>
                </a:lnTo>
                <a:cubicBezTo>
                  <a:pt x="1085138" y="3"/>
                  <a:pt x="1100583" y="436693"/>
                  <a:pt x="1100583" y="975380"/>
                </a:cubicBezTo>
                <a:close/>
              </a:path>
            </a:pathLst>
          </a:custGeom>
          <a:solidFill>
            <a:srgbClr val="FFF0CA">
              <a:alpha val="90000"/>
            </a:srgbClr>
          </a:solidFill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1" tIns="89921" rIns="126116" bIns="89922" numCol="1" spcCol="1270" anchor="ctr" anchorCtr="0">
            <a:noAutofit/>
          </a:bodyPr>
          <a:lstStyle/>
          <a:p>
            <a:pPr marL="0" marR="0" lvl="1" indent="0" algn="l" defTabSz="8445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Research Conclusions &amp; Their Support</a:t>
            </a:r>
          </a:p>
        </p:txBody>
      </p:sp>
    </p:spTree>
    <p:extLst>
      <p:ext uri="{BB962C8B-B14F-4D97-AF65-F5344CB8AC3E}">
        <p14:creationId xmlns:p14="http://schemas.microsoft.com/office/powerpoint/2010/main" val="39249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8.0&quot;&gt;&lt;object type=&quot;1&quot; unique_id=&quot;10001&quot;&gt;&lt;object type=&quot;2&quot; unique_id=&quot;10657&quot;&gt;&lt;object type=&quot;3&quot; unique_id=&quot;30903&quot;&gt;&lt;property id=&quot;20148&quot; value=&quot;5&quot;/&gt;&lt;property id=&quot;20300&quot; value=&quot;Slide 1&quot;/&gt;&lt;property id=&quot;20307&quot; value=&quot;368&quot;/&gt;&lt;/object&gt;&lt;object type=&quot;3&quot; unique_id=&quot;47993&quot;&gt;&lt;property id=&quot;20148&quot; value=&quot;5&quot;/&gt;&lt;property id=&quot;20300&quot; value=&quot;Slide 2&quot;/&gt;&lt;property id=&quot;20307&quot; value=&quot;530&quot;/&gt;&lt;/object&gt;&lt;object type=&quot;3&quot; unique_id=&quot;62470&quot;&gt;&lt;property id=&quot;20148&quot; value=&quot;5&quot;/&gt;&lt;property id=&quot;20300&quot; value=&quot;Slide 3&quot;/&gt;&lt;property id=&quot;20307&quot; value=&quot;906&quot;/&gt;&lt;/object&gt;&lt;object type=&quot;3&quot; unique_id=&quot;62471&quot;&gt;&lt;property id=&quot;20148&quot; value=&quot;5&quot;/&gt;&lt;property id=&quot;20300&quot; value=&quot;Slide 10&quot;/&gt;&lt;property id=&quot;20307&quot; value=&quot;905&quot;/&gt;&lt;/object&gt;&lt;object type=&quot;3&quot; unique_id=&quot;62472&quot;&gt;&lt;property id=&quot;20148&quot; value=&quot;5&quot;/&gt;&lt;property id=&quot;20300&quot; value=&quot;Slide 11 - &amp;quot;Research Team Environment&amp;quot;&quot;/&gt;&lt;property id=&quot;20307&quot; value=&quot;885&quot;/&gt;&lt;/object&gt;&lt;object type=&quot;3&quot; unique_id=&quot;62473&quot;&gt;&lt;property id=&quot;20148&quot; value=&quot;5&quot;/&gt;&lt;property id=&quot;20300&quot; value=&quot;Slide 12 - &amp;quot;Research Team Environment (Continued)&amp;quot;&quot;/&gt;&lt;property id=&quot;20307&quot; value=&quot;886&quot;/&gt;&lt;/object&gt;&lt;object type=&quot;3&quot; unique_id=&quot;62474&quot;&gt;&lt;property id=&quot;20148&quot; value=&quot;5&quot;/&gt;&lt;property id=&quot;20300&quot; value=&quot;Slide 13 - &amp;quot;Business Environment  (Independent Consultants)&amp;quot;&quot;/&gt;&lt;property id=&quot;20307&quot; value=&quot;887&quot;/&gt;&lt;/object&gt;&lt;object type=&quot;3&quot; unique_id=&quot;62475&quot;&gt;&lt;property id=&quot;20148&quot; value=&quot;5&quot;/&gt;&lt;property id=&quot;20300&quot; value=&quot;Slide 14 - &amp;quot;Government Environment&amp;quot;&quot;/&gt;&lt;property id=&quot;20307&quot; value=&quot;888&quot;/&gt;&lt;/object&gt;&lt;object type=&quot;3&quot; unique_id=&quot;62476&quot;&gt;&lt;property id=&quot;20148&quot; value=&quot;5&quot;/&gt;&lt;property id=&quot;20300&quot; value=&quot;Slide 15 - &amp;quot;University Environment&amp;quot;&quot;/&gt;&lt;property id=&quot;20307&quot; value=&quot;889&quot;/&gt;&lt;/object&gt;&lt;object type=&quot;3&quot; unique_id=&quot;62477&quot;&gt;&lt;property id=&quot;20148&quot; value=&quot;5&quot;/&gt;&lt;property id=&quot;20300&quot; value=&quot;Slide 16&quot;/&gt;&lt;property id=&quot;20307&quot; value=&quot;907&quot;/&gt;&lt;/object&gt;&lt;object type=&quot;3&quot; unique_id=&quot;62478&quot;&gt;&lt;property id=&quot;20148&quot; value=&quot;5&quot;/&gt;&lt;property id=&quot;20300&quot; value=&quot;Slide 17 - &amp;quot;Introduction&amp;quot;&quot;/&gt;&lt;property id=&quot;20307&quot; value=&quot;890&quot;/&gt;&lt;/object&gt;&lt;object type=&quot;3&quot; unique_id=&quot;62479&quot;&gt;&lt;property id=&quot;20148&quot; value=&quot;5&quot;/&gt;&lt;property id=&quot;20300&quot; value=&quot;Slide 18 - &amp;quot;Collaboration as a Process&amp;quot;&quot;/&gt;&lt;property id=&quot;20307&quot; value=&quot;891&quot;/&gt;&lt;/object&gt;&lt;object type=&quot;3&quot; unique_id=&quot;62480&quot;&gt;&lt;property id=&quot;20148&quot; value=&quot;5&quot;/&gt;&lt;property id=&quot;20300&quot; value=&quot;Slide 19 - &amp;quot;The 1st Interview - Considerations&amp;quot;&quot;/&gt;&lt;property id=&quot;20307&quot; value=&quot;892&quot;/&gt;&lt;/object&gt;&lt;object type=&quot;3&quot; unique_id=&quot;62481&quot;&gt;&lt;property id=&quot;20148&quot; value=&quot;5&quot;/&gt;&lt;property id=&quot;20300&quot; value=&quot;Slide 20 - &amp;quot;Client Relationship&amp;quot;&quot;/&gt;&lt;property id=&quot;20307&quot; value=&quot;893&quot;/&gt;&lt;/object&gt;&lt;object type=&quot;3&quot; unique_id=&quot;62482&quot;&gt;&lt;property id=&quot;20148&quot; value=&quot;5&quot;/&gt;&lt;property id=&quot;20300&quot; value=&quot;Slide 21 - &amp;quot;The Interview Environment&amp;quot;&quot;/&gt;&lt;property id=&quot;20307&quot; value=&quot;894&quot;/&gt;&lt;/object&gt;&lt;object type=&quot;3&quot; unique_id=&quot;62483&quot;&gt;&lt;property id=&quot;20148&quot; value=&quot;5&quot;/&gt;&lt;property id=&quot;20300&quot; value=&quot;Slide 22 - &amp;quot;General Interview Structure&amp;quot;&quot;/&gt;&lt;property id=&quot;20307&quot; value=&quot;895&quot;/&gt;&lt;/object&gt;&lt;object type=&quot;3&quot; unique_id=&quot;62484&quot;&gt;&lt;property id=&quot;20148&quot; value=&quot;5&quot;/&gt;&lt;property id=&quot;20300&quot; value=&quot;Slide 23 - &amp;quot;Understand Client’s Goals&amp;quot;&quot;/&gt;&lt;property id=&quot;20307&quot; value=&quot;896&quot;/&gt;&lt;/object&gt;&lt;object type=&quot;3&quot; unique_id=&quot;62485&quot;&gt;&lt;property id=&quot;20148&quot; value=&quot;5&quot;/&gt;&lt;property id=&quot;20300&quot; value=&quot;Slide 24 - &amp;quot;Key Project Questions&amp;quot;&quot;/&gt;&lt;property id=&quot;20307&quot; value=&quot;897&quot;/&gt;&lt;/object&gt;&lt;object type=&quot;3&quot; unique_id=&quot;62486&quot;&gt;&lt;property id=&quot;20148&quot; value=&quot;5&quot;/&gt;&lt;property id=&quot;20300&quot; value=&quot;Slide 25 - &amp;quot;Understand Client’s Needs&amp;quot;&quot;/&gt;&lt;property id=&quot;20307&quot; value=&quot;898&quot;/&gt;&lt;/object&gt;&lt;object type=&quot;3&quot; unique_id=&quot;62487&quot;&gt;&lt;property id=&quot;20148&quot; value=&quot;5&quot;/&gt;&lt;property id=&quot;20300&quot; value=&quot;Slide 26 - &amp;quot;Understand Client’s Needs (continued)&amp;quot;&quot;/&gt;&lt;property id=&quot;20307&quot; value=&quot;899&quot;/&gt;&lt;/object&gt;&lt;object type=&quot;3&quot; unique_id=&quot;62488&quot;&gt;&lt;property id=&quot;20148&quot; value=&quot;5&quot;/&gt;&lt;property id=&quot;20300&quot; value=&quot;Slide 27 - &amp;quot;Understand Client’s Statistical Needs&amp;quot;&quot;/&gt;&lt;property id=&quot;20307&quot; value=&quot;900&quot;/&gt;&lt;/object&gt;&lt;object type=&quot;3&quot; unique_id=&quot;62489&quot;&gt;&lt;property id=&quot;20148&quot; value=&quot;5&quot;/&gt;&lt;property id=&quot;20300&quot; value=&quot;Slide 28&quot;/&gt;&lt;property id=&quot;20307&quot; value=&quot;908&quot;/&gt;&lt;/object&gt;&lt;object type=&quot;3&quot; unique_id=&quot;62490&quot;&gt;&lt;property id=&quot;20148&quot; value=&quot;5&quot;/&gt;&lt;property id=&quot;20300&quot; value=&quot;Slide 29 - &amp;quot;Expressing Your Needs&amp;quot;&quot;/&gt;&lt;property id=&quot;20307&quot; value=&quot;901&quot;/&gt;&lt;/object&gt;&lt;object type=&quot;3&quot; unique_id=&quot;62491&quot;&gt;&lt;property id=&quot;20148&quot; value=&quot;5&quot;/&gt;&lt;property id=&quot;20300&quot; value=&quot;Slide 30 - &amp;quot;Directed Interview Approach&amp;quot;&quot;/&gt;&lt;property id=&quot;20307&quot; value=&quot;902&quot;/&gt;&lt;/object&gt;&lt;object type=&quot;3&quot; unique_id=&quot;62492&quot;&gt;&lt;property id=&quot;20148&quot; value=&quot;5&quot;/&gt;&lt;property id=&quot;20300&quot; value=&quot;Slide 31 - &amp;quot;Interview Do’s and Don’ts&amp;quot;&quot;/&gt;&lt;property id=&quot;20307&quot; value=&quot;903&quot;/&gt;&lt;/object&gt;&lt;object type=&quot;3&quot; unique_id=&quot;62493&quot;&gt;&lt;property id=&quot;20148&quot; value=&quot;5&quot;/&gt;&lt;property id=&quot;20300&quot; value=&quot;Slide 32 - &amp;quot;Initial Work Plan&amp;quot;&quot;/&gt;&lt;property id=&quot;20307&quot; value=&quot;904&quot;/&gt;&lt;/object&gt;&lt;object type=&quot;3&quot; unique_id=&quot;62814&quot;&gt;&lt;property id=&quot;20148&quot; value=&quot;5&quot;/&gt;&lt;property id=&quot;20300&quot; value=&quot;Slide 4&quot;/&gt;&lt;property id=&quot;20307&quot; value=&quot;909&quot;/&gt;&lt;/object&gt;&lt;object type=&quot;3&quot; unique_id=&quot;62815&quot;&gt;&lt;property id=&quot;20148&quot; value=&quot;5&quot;/&gt;&lt;property id=&quot;20300&quot; value=&quot;Slide 5 - &amp;quot;Question 1&amp;quot;&quot;/&gt;&lt;property id=&quot;20307&quot; value=&quot;910&quot;/&gt;&lt;/object&gt;&lt;object type=&quot;3&quot; unique_id=&quot;62816&quot;&gt;&lt;property id=&quot;20148&quot; value=&quot;5&quot;/&gt;&lt;property id=&quot;20300&quot; value=&quot;Slide 7 - &amp;quot;Question 2&amp;quot;&quot;/&gt;&lt;property id=&quot;20307&quot; value=&quot;911&quot;/&gt;&lt;/object&gt;&lt;object type=&quot;3&quot; unique_id=&quot;62973&quot;&gt;&lt;property id=&quot;20148&quot; value=&quot;5&quot;/&gt;&lt;property id=&quot;20300&quot; value=&quot;Slide 6 - &amp;quot;Charter&amp;quot;&quot;/&gt;&lt;property id=&quot;20307&quot; value=&quot;912&quot;/&gt;&lt;/object&gt;&lt;object type=&quot;3&quot; unique_id=&quot;62974&quot;&gt;&lt;property id=&quot;20148&quot; value=&quot;5&quot;/&gt;&lt;property id=&quot;20300&quot; value=&quot;Slide 8 - &amp;quot;Question 3&amp;quot;&quot;/&gt;&lt;property id=&quot;20307&quot; value=&quot;913&quot;/&gt;&lt;/object&gt;&lt;object type=&quot;3&quot; unique_id=&quot;62975&quot;&gt;&lt;property id=&quot;20148&quot; value=&quot;5&quot;/&gt;&lt;property id=&quot;20300&quot; value=&quot;Slide 9 - &amp;quot;Question 4&amp;quot;&quot;/&gt;&lt;property id=&quot;20307&quot; value=&quot;914&quot;/&gt;&lt;/object&gt;&lt;/object&gt;&lt;object type=&quot;8&quot; unique_id=&quot;1066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imated_SmartArt_horizontal_bullet_list">
  <a:themeElements>
    <a:clrScheme name="Custom 4">
      <a:dk1>
        <a:srgbClr val="660000"/>
      </a:dk1>
      <a:lt1>
        <a:srgbClr val="336699"/>
      </a:lt1>
      <a:dk2>
        <a:srgbClr val="000000"/>
      </a:dk2>
      <a:lt2>
        <a:srgbClr val="D8D8D8"/>
      </a:lt2>
      <a:accent1>
        <a:srgbClr val="500000"/>
      </a:accent1>
      <a:accent2>
        <a:srgbClr val="8F8F8C"/>
      </a:accent2>
      <a:accent3>
        <a:srgbClr val="836E2C"/>
      </a:accent3>
      <a:accent4>
        <a:srgbClr val="F4AF00"/>
      </a:accent4>
      <a:accent5>
        <a:srgbClr val="EEE1C6"/>
      </a:accent5>
      <a:accent6>
        <a:srgbClr val="104554"/>
      </a:accent6>
      <a:hlink>
        <a:srgbClr val="1D3362"/>
      </a:hlink>
      <a:folHlink>
        <a:srgbClr val="EEE1C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F42CE37-9881-42AF-B8EC-954018523B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457</Words>
  <Application>Microsoft Office PowerPoint</Application>
  <PresentationFormat>Letter Paper (8.5x11 in)</PresentationFormat>
  <Paragraphs>116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Zapf Dingbats</vt:lpstr>
      <vt:lpstr>Office Theme</vt:lpstr>
      <vt:lpstr>Animated_SmartArt_horizontal_bullet_list</vt:lpstr>
      <vt:lpstr>Statistical Consulting</vt:lpstr>
      <vt:lpstr>Final Project Options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Project Report Guideline</vt:lpstr>
      <vt:lpstr>Final Project Presentation Guideline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2013-04-04T15:54:28Z</dcterms:created>
  <dcterms:modified xsi:type="dcterms:W3CDTF">2019-09-10T22:52:32Z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TC020116589991</vt:lpwstr>
  </property>
</Properties>
</file>