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4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33FEB-731B-4687-9926-5F85BD08C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021" b="2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30306-FA48-4EFB-9E5C-87212D817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Predicting Probability of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1A2D-742E-4123-9916-F3775EC5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Using Logistic Regression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025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4D48-249B-4FB9-943C-38EAAE3E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943465"/>
            <a:ext cx="2312480" cy="2441722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Combination of factors that produce highest and  lowest probabilities of heart disease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F1328-522F-493B-9208-252C41FE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2013723"/>
            <a:ext cx="7237877" cy="28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6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>
            <a:extLst>
              <a:ext uri="{FF2B5EF4-FFF2-40B4-BE49-F238E27FC236}">
                <a16:creationId xmlns:a16="http://schemas.microsoft.com/office/drawing/2014/main" id="{19B01F41-C019-48E4-91B9-505997B21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59" y="1131805"/>
            <a:ext cx="4594389" cy="45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FEAFF0-A9B5-404D-8FF7-FA284E62F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876" t="16962" r="16015" b="-2"/>
          <a:stretch/>
        </p:blipFill>
        <p:spPr>
          <a:xfrm>
            <a:off x="1763988" y="645106"/>
            <a:ext cx="8651017" cy="322927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D7AD9-740D-46BA-969E-9A435136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8996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20D-916C-4A53-920C-92E6BE7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710B-631D-48F4-AFF3-7FEE7A4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6875"/>
            <a:ext cx="10058400" cy="4425869"/>
          </a:xfrm>
        </p:spPr>
        <p:txBody>
          <a:bodyPr>
            <a:normAutofit/>
          </a:bodyPr>
          <a:lstStyle/>
          <a:p>
            <a:r>
              <a:rPr lang="en-US" dirty="0"/>
              <a:t>age - age in years</a:t>
            </a:r>
          </a:p>
          <a:p>
            <a:r>
              <a:rPr lang="en-US" dirty="0"/>
              <a:t>sex - sex (1 = male; 0 = female)</a:t>
            </a:r>
          </a:p>
          <a:p>
            <a:r>
              <a:rPr lang="en-US" dirty="0"/>
              <a:t>cp - chest pain type (1 = typical angina; 2 = atypical angina; 3 = non-anginal pain; 4 = asymptomatic)</a:t>
            </a:r>
          </a:p>
          <a:p>
            <a:r>
              <a:rPr lang="en-US" dirty="0" err="1"/>
              <a:t>trestbps</a:t>
            </a:r>
            <a:r>
              <a:rPr lang="en-US" dirty="0"/>
              <a:t> - resting blood pressure (in mm Hg on admission to the hospital)</a:t>
            </a:r>
          </a:p>
          <a:p>
            <a:r>
              <a:rPr lang="en-US" dirty="0" err="1"/>
              <a:t>chol</a:t>
            </a:r>
            <a:r>
              <a:rPr lang="en-US" dirty="0"/>
              <a:t> - serum </a:t>
            </a:r>
            <a:r>
              <a:rPr lang="en-US" dirty="0" err="1"/>
              <a:t>cholestoral</a:t>
            </a:r>
            <a:r>
              <a:rPr lang="en-US" dirty="0"/>
              <a:t> in mg/dl</a:t>
            </a:r>
          </a:p>
          <a:p>
            <a:r>
              <a:rPr lang="en-US" dirty="0" err="1"/>
              <a:t>fbs</a:t>
            </a:r>
            <a:r>
              <a:rPr lang="en-US" dirty="0"/>
              <a:t> - fasting blood sugar &gt; 120 mg/dl (1 = true; 0 = false)</a:t>
            </a:r>
          </a:p>
          <a:p>
            <a:r>
              <a:rPr lang="en-US" dirty="0" err="1"/>
              <a:t>restecg</a:t>
            </a:r>
            <a:r>
              <a:rPr lang="en-US" dirty="0"/>
              <a:t> - resting electrocardiographic results (0 = normal; 1 = having ST-T; 2 = hypertrophy)</a:t>
            </a:r>
          </a:p>
          <a:p>
            <a:r>
              <a:rPr lang="en-US" dirty="0" err="1"/>
              <a:t>thalach</a:t>
            </a:r>
            <a:r>
              <a:rPr lang="en-US" dirty="0"/>
              <a:t> - maximum heart rate achieved</a:t>
            </a:r>
          </a:p>
          <a:p>
            <a:r>
              <a:rPr lang="en-US" dirty="0" err="1"/>
              <a:t>exang</a:t>
            </a:r>
            <a:r>
              <a:rPr lang="en-US" dirty="0"/>
              <a:t> - exercise induced angina (1 = yes; 0 = no)</a:t>
            </a:r>
          </a:p>
          <a:p>
            <a:r>
              <a:rPr lang="en-US" dirty="0"/>
              <a:t>ca - number of major vessels (0-3) colored by </a:t>
            </a:r>
            <a:r>
              <a:rPr lang="en-US" dirty="0" err="1"/>
              <a:t>flourosopy</a:t>
            </a:r>
            <a:endParaRPr lang="en-US" dirty="0"/>
          </a:p>
          <a:p>
            <a:r>
              <a:rPr lang="en-US" dirty="0"/>
              <a:t>target - the predicted attribute - diagnosis of heart disease (angiographic disease status) (Value 0 = &lt; 50% diameter narrowing; Value 1 = &gt; 50% diameter narrowing)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6270-2812-4684-A5D3-9B18BF74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21D0-1E56-45B6-9A3B-B907D968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Relation between probability and odds ratio</a:t>
            </a:r>
          </a:p>
          <a:p>
            <a:r>
              <a:rPr lang="en-US" dirty="0"/>
              <a:t> Let’s say that the probability of success is .8, thus</a:t>
            </a:r>
          </a:p>
          <a:p>
            <a:r>
              <a:rPr lang="en-US" b="1" dirty="0"/>
              <a:t>p = .8</a:t>
            </a:r>
            <a:endParaRPr lang="en-US" dirty="0"/>
          </a:p>
          <a:p>
            <a:r>
              <a:rPr lang="en-US" dirty="0"/>
              <a:t>Then the probability of failure is</a:t>
            </a:r>
          </a:p>
          <a:p>
            <a:r>
              <a:rPr lang="en-US" b="1" dirty="0"/>
              <a:t>q = 1 – p = .2</a:t>
            </a:r>
            <a:endParaRPr lang="en-US" dirty="0"/>
          </a:p>
          <a:p>
            <a:r>
              <a:rPr lang="en-US" dirty="0"/>
              <a:t>The odds of success are defined as</a:t>
            </a:r>
          </a:p>
          <a:p>
            <a:r>
              <a:rPr lang="en-US" b="1" dirty="0"/>
              <a:t>odds(success) = p/q = .8/.2 = 4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51DD-43AC-4C53-92DD-DA303DD1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515F-AC40-4836-AA7E-B05F842B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61" y="2103120"/>
            <a:ext cx="10058400" cy="3849624"/>
          </a:xfrm>
        </p:spPr>
        <p:txBody>
          <a:bodyPr/>
          <a:lstStyle/>
          <a:p>
            <a:r>
              <a:rPr lang="en-US" dirty="0"/>
              <a:t>There is a direct relationship between the coefficients and the odds ratios</a:t>
            </a:r>
          </a:p>
          <a:p>
            <a:r>
              <a:rPr lang="en-US" dirty="0"/>
              <a:t>Logistic regression is in reality ordinary regression using the logit as the response variable,</a:t>
            </a:r>
          </a:p>
          <a:p>
            <a:r>
              <a:rPr lang="pt-BR" b="1" dirty="0"/>
              <a:t> log(p/q) = a + bX</a:t>
            </a:r>
          </a:p>
          <a:p>
            <a:endParaRPr lang="pt-BR" b="1" dirty="0"/>
          </a:p>
          <a:p>
            <a:r>
              <a:rPr lang="pt-BR" b="1" dirty="0"/>
              <a:t>Using the odds ratio we can get the predicted probability as follows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E2128-3EDF-459D-A518-64C8E0D2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64" y="4152001"/>
            <a:ext cx="3867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FE194-2E37-4BFE-BD6C-765BC23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6" r="32094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05298-65C5-4989-A1D8-F5DB3CA5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>
                <a:solidFill>
                  <a:schemeClr val="tx1"/>
                </a:solidFill>
              </a:rPr>
              <a:t>First Model</a:t>
            </a:r>
          </a:p>
        </p:txBody>
      </p:sp>
    </p:spTree>
    <p:extLst>
      <p:ext uri="{BB962C8B-B14F-4D97-AF65-F5344CB8AC3E}">
        <p14:creationId xmlns:p14="http://schemas.microsoft.com/office/powerpoint/2010/main" val="405740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A7AB0-9089-412B-B601-6B4B7E142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2" b="756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42853-CBF9-42CF-ACFA-F94BD0AF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>
                <a:solidFill>
                  <a:schemeClr val="tx1"/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281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029DB2-C831-4141-9F79-DFC8D6D7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51" r="-1" b="1517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0B9F-5F7D-4FCC-A2EF-18A39653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>
                <a:solidFill>
                  <a:schemeClr val="tx1"/>
                </a:solidFill>
              </a:rPr>
              <a:t>Coefficients and Conf Intervals</a:t>
            </a:r>
          </a:p>
        </p:txBody>
      </p:sp>
    </p:spTree>
    <p:extLst>
      <p:ext uri="{BB962C8B-B14F-4D97-AF65-F5344CB8AC3E}">
        <p14:creationId xmlns:p14="http://schemas.microsoft.com/office/powerpoint/2010/main" val="70401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2878-DBE2-426A-817F-E51488AD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2490805"/>
            <a:ext cx="2312480" cy="1499738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Plot of predicted probabilities based on different values of predictor variables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EFBF9-B360-4837-AC77-17B0262F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08509"/>
            <a:ext cx="7237877" cy="44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4"/>
      </a:lt2>
      <a:accent1>
        <a:srgbClr val="DC34A7"/>
      </a:accent1>
      <a:accent2>
        <a:srgbClr val="B922CA"/>
      </a:accent2>
      <a:accent3>
        <a:srgbClr val="8534DC"/>
      </a:accent3>
      <a:accent4>
        <a:srgbClr val="4E45D3"/>
      </a:accent4>
      <a:accent5>
        <a:srgbClr val="346FDC"/>
      </a:accent5>
      <a:accent6>
        <a:srgbClr val="22A4CA"/>
      </a:accent6>
      <a:hlink>
        <a:srgbClr val="5F73C9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Garamond</vt:lpstr>
      <vt:lpstr>SavonVTI</vt:lpstr>
      <vt:lpstr>Predicting Probability of Heart Disease</vt:lpstr>
      <vt:lpstr>Dataset</vt:lpstr>
      <vt:lpstr>Metadata</vt:lpstr>
      <vt:lpstr>Odds Ratio</vt:lpstr>
      <vt:lpstr>Logistic Regression</vt:lpstr>
      <vt:lpstr>First Model</vt:lpstr>
      <vt:lpstr>Final Model</vt:lpstr>
      <vt:lpstr>Coefficients and Conf Intervals</vt:lpstr>
      <vt:lpstr>Plot of predicted probabilities based on different values of predictor variables</vt:lpstr>
      <vt:lpstr>Combination of factors that produce highest and  lowest probabilities of heart disease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Probability of Heart Disease</dc:title>
  <dc:creator>Akhil Chandy</dc:creator>
  <cp:lastModifiedBy>Akhil Chandy</cp:lastModifiedBy>
  <cp:revision>2</cp:revision>
  <dcterms:created xsi:type="dcterms:W3CDTF">2020-02-01T21:53:43Z</dcterms:created>
  <dcterms:modified xsi:type="dcterms:W3CDTF">2020-02-01T22:58:25Z</dcterms:modified>
</cp:coreProperties>
</file>